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4"/>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5" autoAdjust="0"/>
    <p:restoredTop sz="94671" autoAdjust="0"/>
  </p:normalViewPr>
  <p:slideViewPr>
    <p:cSldViewPr snapToGrid="0" snapToObjects="1">
      <p:cViewPr>
        <p:scale>
          <a:sx n="75" d="100"/>
          <a:sy n="75" d="100"/>
        </p:scale>
        <p:origin x="-1224"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DB4C2E-AA4A-4BFA-9D96-07D8CE0DA0C1}" type="datetimeFigureOut">
              <a:rPr lang="en-US" smtClean="0"/>
              <a:t>12/3/2013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C27EE6-C02E-4C66-B1C8-B69BED867DEF}" type="slidenum">
              <a:rPr lang="en-US" smtClean="0"/>
              <a:t>‹#›</a:t>
            </a:fld>
            <a:endParaRPr lang="en-US"/>
          </a:p>
        </p:txBody>
      </p:sp>
    </p:spTree>
    <p:extLst>
      <p:ext uri="{BB962C8B-B14F-4D97-AF65-F5344CB8AC3E}">
        <p14:creationId xmlns:p14="http://schemas.microsoft.com/office/powerpoint/2010/main" val="3952259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pic>
        <p:nvPicPr>
          <p:cNvPr id="3" name="Picture 2" descr="DigitalTreePiecesVertical.gif"/>
          <p:cNvPicPr>
            <a:picLocks noChangeAspect="1"/>
          </p:cNvPicPr>
          <p:nvPr userDrawn="1"/>
        </p:nvPicPr>
        <p:blipFill rotWithShape="1">
          <a:blip r:embed="rId2" cstate="screen">
            <a:extLst>
              <a:ext uri="{28A0092B-C50C-407E-A947-70E740481C1C}">
                <a14:useLocalDpi xmlns:a14="http://schemas.microsoft.com/office/drawing/2010/main"/>
              </a:ext>
            </a:extLst>
          </a:blip>
          <a:srcRect t="24593" r="29774" b="33936"/>
          <a:stretch/>
        </p:blipFill>
        <p:spPr>
          <a:xfrm>
            <a:off x="8271709" y="0"/>
            <a:ext cx="872292" cy="1654966"/>
          </a:xfrm>
          <a:prstGeom prst="rect">
            <a:avLst/>
          </a:prstGeom>
        </p:spPr>
      </p:pic>
      <p:pic>
        <p:nvPicPr>
          <p:cNvPr id="4" name="Picture 3" descr="DigitalTreePiecesHorizontalSingle2.gif"/>
          <p:cNvPicPr>
            <a:picLocks noChangeAspect="1"/>
          </p:cNvPicPr>
          <p:nvPr userDrawn="1"/>
        </p:nvPicPr>
        <p:blipFill rotWithShape="1">
          <a:blip r:embed="rId3" cstate="screen">
            <a:extLst>
              <a:ext uri="{28A0092B-C50C-407E-A947-70E740481C1C}">
                <a14:useLocalDpi xmlns:a14="http://schemas.microsoft.com/office/drawing/2010/main"/>
              </a:ext>
            </a:extLst>
          </a:blip>
          <a:srcRect l="56478" b="22550"/>
          <a:stretch/>
        </p:blipFill>
        <p:spPr>
          <a:xfrm>
            <a:off x="0" y="5965570"/>
            <a:ext cx="1705084" cy="892430"/>
          </a:xfrm>
          <a:prstGeom prst="rect">
            <a:avLst/>
          </a:prstGeom>
        </p:spPr>
      </p:pic>
    </p:spTree>
    <p:extLst>
      <p:ext uri="{BB962C8B-B14F-4D97-AF65-F5344CB8AC3E}">
        <p14:creationId xmlns:p14="http://schemas.microsoft.com/office/powerpoint/2010/main" val="335447672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Default Layout with Subtitle, No Orb">
    <p:spTree>
      <p:nvGrpSpPr>
        <p:cNvPr id="1" name=""/>
        <p:cNvGrpSpPr/>
        <p:nvPr/>
      </p:nvGrpSpPr>
      <p:grpSpPr>
        <a:xfrm>
          <a:off x="0" y="0"/>
          <a:ext cx="0" cy="0"/>
          <a:chOff x="0" y="0"/>
          <a:chExt cx="0" cy="0"/>
        </a:xfrm>
      </p:grpSpPr>
      <p:sp>
        <p:nvSpPr>
          <p:cNvPr id="10" name="Text Placeholder 11"/>
          <p:cNvSpPr>
            <a:spLocks noGrp="1"/>
          </p:cNvSpPr>
          <p:nvPr>
            <p:ph type="body" sz="quarter" idx="10"/>
          </p:nvPr>
        </p:nvSpPr>
        <p:spPr>
          <a:xfrm>
            <a:off x="448129" y="835251"/>
            <a:ext cx="7806872" cy="402553"/>
          </a:xfrm>
        </p:spPr>
        <p:txBody>
          <a:bodyPr tIns="0" bIns="0" anchor="ctr">
            <a:noAutofit/>
          </a:bodyPr>
          <a:lstStyle>
            <a:lvl1pPr algn="r">
              <a:buNone/>
              <a:defRPr sz="2000" b="1" i="1">
                <a:solidFill>
                  <a:schemeClr val="accent2"/>
                </a:solidFill>
                <a:effectLst/>
              </a:defRPr>
            </a:lvl1pPr>
          </a:lstStyle>
          <a:p>
            <a:pPr lvl="0"/>
            <a:endParaRPr lang="en-US" dirty="0"/>
          </a:p>
        </p:txBody>
      </p:sp>
      <p:sp>
        <p:nvSpPr>
          <p:cNvPr id="11" name="Title 1"/>
          <p:cNvSpPr>
            <a:spLocks noGrp="1"/>
          </p:cNvSpPr>
          <p:nvPr>
            <p:ph type="title"/>
          </p:nvPr>
        </p:nvSpPr>
        <p:spPr>
          <a:xfrm>
            <a:off x="2348413" y="94895"/>
            <a:ext cx="5893888" cy="743461"/>
          </a:xfrm>
        </p:spPr>
        <p:txBody>
          <a:bodyPr/>
          <a:lstStyle>
            <a:lvl1pPr>
              <a:defRPr>
                <a:solidFill>
                  <a:schemeClr val="tx2"/>
                </a:solidFill>
              </a:defRPr>
            </a:lvl1pPr>
          </a:lstStyle>
          <a:p>
            <a:r>
              <a:rPr lang="en-US" dirty="0" smtClean="0"/>
              <a:t>Click to edit Master title style</a:t>
            </a:r>
            <a:endParaRPr lang="en-US" dirty="0"/>
          </a:p>
        </p:txBody>
      </p:sp>
      <p:pic>
        <p:nvPicPr>
          <p:cNvPr id="4" name="Picture 3" descr="DigitalTreePiecesVertical.gif"/>
          <p:cNvPicPr>
            <a:picLocks noChangeAspect="1"/>
          </p:cNvPicPr>
          <p:nvPr userDrawn="1"/>
        </p:nvPicPr>
        <p:blipFill rotWithShape="1">
          <a:blip r:embed="rId2" cstate="screen">
            <a:extLst>
              <a:ext uri="{28A0092B-C50C-407E-A947-70E740481C1C}">
                <a14:useLocalDpi xmlns:a14="http://schemas.microsoft.com/office/drawing/2010/main"/>
              </a:ext>
            </a:extLst>
          </a:blip>
          <a:srcRect t="24593" r="29774" b="33936"/>
          <a:stretch/>
        </p:blipFill>
        <p:spPr>
          <a:xfrm>
            <a:off x="8271709" y="0"/>
            <a:ext cx="872292" cy="1654966"/>
          </a:xfrm>
          <a:prstGeom prst="rect">
            <a:avLst/>
          </a:prstGeom>
        </p:spPr>
      </p:pic>
    </p:spTree>
    <p:extLst>
      <p:ext uri="{BB962C8B-B14F-4D97-AF65-F5344CB8AC3E}">
        <p14:creationId xmlns:p14="http://schemas.microsoft.com/office/powerpoint/2010/main" val="107959568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Cogs">
    <p:spTree>
      <p:nvGrpSpPr>
        <p:cNvPr id="1" name=""/>
        <p:cNvGrpSpPr/>
        <p:nvPr/>
      </p:nvGrpSpPr>
      <p:grpSpPr>
        <a:xfrm>
          <a:off x="0" y="0"/>
          <a:ext cx="0" cy="0"/>
          <a:chOff x="0" y="0"/>
          <a:chExt cx="0" cy="0"/>
        </a:xfrm>
      </p:grpSpPr>
      <p:pic>
        <p:nvPicPr>
          <p:cNvPr id="6" name="Picture 5" descr="DigitalTreeCoverPPT.WEB.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64957" y="230924"/>
            <a:ext cx="4779043" cy="6627075"/>
          </a:xfrm>
          <a:prstGeom prst="rect">
            <a:avLst/>
          </a:prstGeom>
        </p:spPr>
      </p:pic>
      <p:sp>
        <p:nvSpPr>
          <p:cNvPr id="2" name="Title 1"/>
          <p:cNvSpPr>
            <a:spLocks noGrp="1"/>
          </p:cNvSpPr>
          <p:nvPr>
            <p:ph type="ctrTitle" hasCustomPrompt="1"/>
          </p:nvPr>
        </p:nvSpPr>
        <p:spPr>
          <a:xfrm>
            <a:off x="193490" y="3228089"/>
            <a:ext cx="4481927" cy="1305062"/>
          </a:xfrm>
          <a:effectLst/>
        </p:spPr>
        <p:txBody>
          <a:bodyPr anchor="ctr" anchorCtr="0">
            <a:noAutofit/>
          </a:bodyPr>
          <a:lstStyle>
            <a:lvl1pPr algn="l">
              <a:defRPr sz="4400" b="0" i="0">
                <a:effectLst/>
                <a:latin typeface="Arial Rounded MT Bold"/>
                <a:cs typeface="Arial Rounded MT Bold"/>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191249" y="5748960"/>
            <a:ext cx="4739137" cy="801772"/>
          </a:xfrm>
          <a:effectLst/>
        </p:spPr>
        <p:txBody>
          <a:bodyPr vert="horz" lIns="91440" tIns="45720" rIns="91440" bIns="45720" rtlCol="0" anchor="ctr" anchorCtr="0">
            <a:normAutofit/>
          </a:bodyPr>
          <a:lstStyle>
            <a:lvl1pPr marL="0" indent="0" algn="l" defTabSz="457200" rtl="0" eaLnBrk="1" latinLnBrk="0" hangingPunct="1">
              <a:spcBef>
                <a:spcPts val="0"/>
              </a:spcBef>
              <a:buClr>
                <a:schemeClr val="accent2"/>
              </a:buClr>
              <a:buFont typeface="Arial" pitchFamily="34" charset="0"/>
              <a:buNone/>
              <a:defRPr lang="en-US" sz="2400" kern="1200" dirty="0">
                <a:solidFill>
                  <a:schemeClr val="tx1"/>
                </a:solidFill>
                <a:effectLst/>
                <a:latin typeface="Arial"/>
                <a:ea typeface="+mn-ea"/>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Rectangle 3"/>
          <p:cNvSpPr/>
          <p:nvPr userDrawn="1"/>
        </p:nvSpPr>
        <p:spPr>
          <a:xfrm>
            <a:off x="0" y="0"/>
            <a:ext cx="2558973" cy="7697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effectLst/>
            </a:endParaRPr>
          </a:p>
        </p:txBody>
      </p:sp>
      <p:pic>
        <p:nvPicPr>
          <p:cNvPr id="5" name="Picture 4" descr="TMForum_logo2013PPT.WEB.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2400" y="105881"/>
            <a:ext cx="4507874" cy="1183452"/>
          </a:xfrm>
          <a:prstGeom prst="rect">
            <a:avLst/>
          </a:prstGeom>
        </p:spPr>
      </p:pic>
      <p:sp>
        <p:nvSpPr>
          <p:cNvPr id="8" name="TextBox 7"/>
          <p:cNvSpPr txBox="1"/>
          <p:nvPr userDrawn="1"/>
        </p:nvSpPr>
        <p:spPr>
          <a:xfrm>
            <a:off x="300185" y="1234468"/>
            <a:ext cx="4663839" cy="415498"/>
          </a:xfrm>
          <a:prstGeom prst="rect">
            <a:avLst/>
          </a:prstGeom>
          <a:noFill/>
        </p:spPr>
        <p:txBody>
          <a:bodyPr wrap="square" rtlCol="0">
            <a:spAutoFit/>
          </a:bodyPr>
          <a:lstStyle/>
          <a:p>
            <a:pPr marL="0" indent="0">
              <a:buClr>
                <a:schemeClr val="accent2"/>
              </a:buClr>
              <a:buSzPct val="125000"/>
              <a:buFont typeface="Wingdings" pitchFamily="2" charset="2"/>
              <a:buNone/>
            </a:pPr>
            <a:r>
              <a:rPr lang="en-US" sz="2000" dirty="0" smtClean="0">
                <a:solidFill>
                  <a:srgbClr val="F2793C"/>
                </a:solidFill>
              </a:rPr>
              <a:t>inform</a:t>
            </a:r>
            <a:r>
              <a:rPr lang="en-US" sz="2000" dirty="0" smtClean="0">
                <a:solidFill>
                  <a:schemeClr val="tx2"/>
                </a:solidFill>
              </a:rPr>
              <a:t>  </a:t>
            </a:r>
            <a:r>
              <a:rPr lang="en-US" sz="2000" dirty="0" smtClean="0">
                <a:solidFill>
                  <a:srgbClr val="15308A"/>
                </a:solidFill>
              </a:rPr>
              <a:t>innovate</a:t>
            </a:r>
            <a:r>
              <a:rPr lang="en-US" sz="2000" dirty="0" smtClean="0">
                <a:solidFill>
                  <a:schemeClr val="tx2"/>
                </a:solidFill>
              </a:rPr>
              <a:t>  </a:t>
            </a:r>
            <a:r>
              <a:rPr lang="en-US" sz="2000" dirty="0" smtClean="0">
                <a:solidFill>
                  <a:srgbClr val="F2793C"/>
                </a:solidFill>
              </a:rPr>
              <a:t>accelerate</a:t>
            </a:r>
            <a:r>
              <a:rPr lang="en-US" sz="2000" dirty="0" smtClean="0">
                <a:solidFill>
                  <a:schemeClr val="tx2"/>
                </a:solidFill>
              </a:rPr>
              <a:t>  </a:t>
            </a:r>
            <a:r>
              <a:rPr lang="en-US" sz="2000" dirty="0" smtClean="0">
                <a:solidFill>
                  <a:srgbClr val="15308A"/>
                </a:solidFill>
              </a:rPr>
              <a:t>optimize</a:t>
            </a:r>
          </a:p>
        </p:txBody>
      </p:sp>
    </p:spTree>
    <p:extLst>
      <p:ext uri="{BB962C8B-B14F-4D97-AF65-F5344CB8AC3E}">
        <p14:creationId xmlns:p14="http://schemas.microsoft.com/office/powerpoint/2010/main" val="282549510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Slide with Subtitle">
    <p:spTree>
      <p:nvGrpSpPr>
        <p:cNvPr id="1" name=""/>
        <p:cNvGrpSpPr/>
        <p:nvPr/>
      </p:nvGrpSpPr>
      <p:grpSpPr>
        <a:xfrm>
          <a:off x="0" y="0"/>
          <a:ext cx="0" cy="0"/>
          <a:chOff x="0" y="0"/>
          <a:chExt cx="0" cy="0"/>
        </a:xfrm>
      </p:grpSpPr>
      <p:sp>
        <p:nvSpPr>
          <p:cNvPr id="16" name="Text Placeholder 11"/>
          <p:cNvSpPr>
            <a:spLocks noGrp="1"/>
          </p:cNvSpPr>
          <p:nvPr>
            <p:ph type="body" sz="quarter" idx="10"/>
          </p:nvPr>
        </p:nvSpPr>
        <p:spPr>
          <a:xfrm>
            <a:off x="283029" y="835251"/>
            <a:ext cx="7997372" cy="402553"/>
          </a:xfrm>
        </p:spPr>
        <p:txBody>
          <a:bodyPr tIns="0" bIns="0" anchor="ctr">
            <a:noAutofit/>
          </a:bodyPr>
          <a:lstStyle>
            <a:lvl1pPr algn="r">
              <a:buNone/>
              <a:defRPr sz="2000" b="1" i="1">
                <a:solidFill>
                  <a:schemeClr val="accent2"/>
                </a:solidFill>
                <a:effectLst/>
              </a:defRPr>
            </a:lvl1pPr>
          </a:lstStyle>
          <a:p>
            <a:pPr lvl="0"/>
            <a:endParaRPr lang="en-US" dirty="0"/>
          </a:p>
        </p:txBody>
      </p:sp>
      <p:sp>
        <p:nvSpPr>
          <p:cNvPr id="2" name="Title 1"/>
          <p:cNvSpPr>
            <a:spLocks noGrp="1"/>
          </p:cNvSpPr>
          <p:nvPr>
            <p:ph type="title"/>
          </p:nvPr>
        </p:nvSpPr>
        <p:spPr>
          <a:xfrm>
            <a:off x="2183313" y="94895"/>
            <a:ext cx="6084388" cy="743461"/>
          </a:xfrm>
        </p:spPr>
        <p:txBody>
          <a:bodyPr/>
          <a:lstStyle>
            <a:lvl1pPr>
              <a:defRPr>
                <a:solidFill>
                  <a:schemeClr val="tx2"/>
                </a:solidFill>
              </a:defRPr>
            </a:lvl1pPr>
          </a:lstStyle>
          <a:p>
            <a:r>
              <a:rPr lang="en-US" dirty="0" smtClean="0"/>
              <a:t>Click to edit Master title style</a:t>
            </a:r>
            <a:endParaRPr lang="en-US" dirty="0"/>
          </a:p>
        </p:txBody>
      </p:sp>
      <p:pic>
        <p:nvPicPr>
          <p:cNvPr id="4" name="Picture 3" descr="DigitalTreePiecesVertical.gif"/>
          <p:cNvPicPr>
            <a:picLocks noChangeAspect="1"/>
          </p:cNvPicPr>
          <p:nvPr userDrawn="1"/>
        </p:nvPicPr>
        <p:blipFill rotWithShape="1">
          <a:blip r:embed="rId2" cstate="screen">
            <a:extLst>
              <a:ext uri="{28A0092B-C50C-407E-A947-70E740481C1C}">
                <a14:useLocalDpi xmlns:a14="http://schemas.microsoft.com/office/drawing/2010/main"/>
              </a:ext>
            </a:extLst>
          </a:blip>
          <a:srcRect t="24593" r="29774" b="33936"/>
          <a:stretch/>
        </p:blipFill>
        <p:spPr>
          <a:xfrm>
            <a:off x="8271709" y="0"/>
            <a:ext cx="872292" cy="1654966"/>
          </a:xfrm>
          <a:prstGeom prst="rect">
            <a:avLst/>
          </a:prstGeom>
        </p:spPr>
      </p:pic>
      <p:pic>
        <p:nvPicPr>
          <p:cNvPr id="5" name="Picture 4" descr="DigitalTreePiecesHorizontalSingle2.gif"/>
          <p:cNvPicPr>
            <a:picLocks noChangeAspect="1"/>
          </p:cNvPicPr>
          <p:nvPr userDrawn="1"/>
        </p:nvPicPr>
        <p:blipFill rotWithShape="1">
          <a:blip r:embed="rId3" cstate="screen">
            <a:extLst>
              <a:ext uri="{28A0092B-C50C-407E-A947-70E740481C1C}">
                <a14:useLocalDpi xmlns:a14="http://schemas.microsoft.com/office/drawing/2010/main"/>
              </a:ext>
            </a:extLst>
          </a:blip>
          <a:srcRect l="56478" b="22550"/>
          <a:stretch/>
        </p:blipFill>
        <p:spPr>
          <a:xfrm>
            <a:off x="0" y="5965570"/>
            <a:ext cx="1705084" cy="892430"/>
          </a:xfrm>
          <a:prstGeom prst="rect">
            <a:avLst/>
          </a:prstGeom>
        </p:spPr>
      </p:pic>
    </p:spTree>
    <p:extLst>
      <p:ext uri="{BB962C8B-B14F-4D97-AF65-F5344CB8AC3E}">
        <p14:creationId xmlns:p14="http://schemas.microsoft.com/office/powerpoint/2010/main" val="102818952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fault Layout, No Orb">
    <p:spTree>
      <p:nvGrpSpPr>
        <p:cNvPr id="1" name=""/>
        <p:cNvGrpSpPr/>
        <p:nvPr/>
      </p:nvGrpSpPr>
      <p:grpSpPr>
        <a:xfrm>
          <a:off x="0" y="0"/>
          <a:ext cx="0" cy="0"/>
          <a:chOff x="0" y="0"/>
          <a:chExt cx="0" cy="0"/>
        </a:xfrm>
      </p:grpSpPr>
      <p:sp>
        <p:nvSpPr>
          <p:cNvPr id="8" name="Title 1"/>
          <p:cNvSpPr>
            <a:spLocks noGrp="1"/>
          </p:cNvSpPr>
          <p:nvPr>
            <p:ph type="title"/>
          </p:nvPr>
        </p:nvSpPr>
        <p:spPr>
          <a:xfrm>
            <a:off x="2881813" y="-22301"/>
            <a:ext cx="5931988" cy="972796"/>
          </a:xfrm>
        </p:spPr>
        <p:txBody>
          <a:bodyPr/>
          <a:lstStyle>
            <a:lvl1pPr>
              <a:defRPr>
                <a:solidFill>
                  <a:schemeClr val="tx2"/>
                </a:solidFill>
              </a:defRPr>
            </a:lvl1pPr>
          </a:lstStyle>
          <a:p>
            <a:r>
              <a:rPr lang="en-US" dirty="0" smtClean="0"/>
              <a:t>Click to edit Master title style</a:t>
            </a:r>
            <a:endParaRPr lang="en-US" dirty="0"/>
          </a:p>
        </p:txBody>
      </p:sp>
      <p:pic>
        <p:nvPicPr>
          <p:cNvPr id="4" name="Picture 3" descr="DigitalTreePiecesHorizontalSingle.gif"/>
          <p:cNvPicPr>
            <a:picLocks noChangeAspect="1"/>
          </p:cNvPicPr>
          <p:nvPr userDrawn="1"/>
        </p:nvPicPr>
        <p:blipFill rotWithShape="1">
          <a:blip r:embed="rId2" cstate="screen">
            <a:extLst>
              <a:ext uri="{28A0092B-C50C-407E-A947-70E740481C1C}">
                <a14:useLocalDpi xmlns:a14="http://schemas.microsoft.com/office/drawing/2010/main"/>
              </a:ext>
            </a:extLst>
          </a:blip>
          <a:srcRect l="61680" b="15884"/>
          <a:stretch/>
        </p:blipFill>
        <p:spPr>
          <a:xfrm flipH="1">
            <a:off x="7542240" y="5812700"/>
            <a:ext cx="1601760" cy="1045300"/>
          </a:xfrm>
          <a:prstGeom prst="rect">
            <a:avLst/>
          </a:prstGeom>
        </p:spPr>
      </p:pic>
    </p:spTree>
    <p:extLst>
      <p:ext uri="{BB962C8B-B14F-4D97-AF65-F5344CB8AC3E}">
        <p14:creationId xmlns:p14="http://schemas.microsoft.com/office/powerpoint/2010/main" val="329527287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fault Layout with Subtitle, No Orb">
    <p:spTree>
      <p:nvGrpSpPr>
        <p:cNvPr id="1" name=""/>
        <p:cNvGrpSpPr/>
        <p:nvPr/>
      </p:nvGrpSpPr>
      <p:grpSpPr>
        <a:xfrm>
          <a:off x="0" y="0"/>
          <a:ext cx="0" cy="0"/>
          <a:chOff x="0" y="0"/>
          <a:chExt cx="0" cy="0"/>
        </a:xfrm>
      </p:grpSpPr>
      <p:sp>
        <p:nvSpPr>
          <p:cNvPr id="10" name="Text Placeholder 11"/>
          <p:cNvSpPr>
            <a:spLocks noGrp="1"/>
          </p:cNvSpPr>
          <p:nvPr>
            <p:ph type="body" sz="quarter" idx="10"/>
          </p:nvPr>
        </p:nvSpPr>
        <p:spPr>
          <a:xfrm>
            <a:off x="956129" y="835251"/>
            <a:ext cx="7806872" cy="402553"/>
          </a:xfrm>
        </p:spPr>
        <p:txBody>
          <a:bodyPr tIns="0" bIns="0" anchor="ctr">
            <a:noAutofit/>
          </a:bodyPr>
          <a:lstStyle>
            <a:lvl1pPr algn="r">
              <a:buNone/>
              <a:defRPr sz="2000" b="1" i="1">
                <a:solidFill>
                  <a:schemeClr val="accent2"/>
                </a:solidFill>
                <a:effectLst/>
              </a:defRPr>
            </a:lvl1pPr>
          </a:lstStyle>
          <a:p>
            <a:pPr lvl="0"/>
            <a:endParaRPr lang="en-US" dirty="0"/>
          </a:p>
        </p:txBody>
      </p:sp>
      <p:sp>
        <p:nvSpPr>
          <p:cNvPr id="11" name="Title 1"/>
          <p:cNvSpPr>
            <a:spLocks noGrp="1"/>
          </p:cNvSpPr>
          <p:nvPr>
            <p:ph type="title"/>
          </p:nvPr>
        </p:nvSpPr>
        <p:spPr>
          <a:xfrm>
            <a:off x="2856413" y="94895"/>
            <a:ext cx="5893888" cy="743461"/>
          </a:xfrm>
        </p:spPr>
        <p:txBody>
          <a:bodyPr/>
          <a:lstStyle>
            <a:lvl1pPr>
              <a:defRPr>
                <a:solidFill>
                  <a:schemeClr val="tx2"/>
                </a:solidFill>
              </a:defRPr>
            </a:lvl1pPr>
          </a:lstStyle>
          <a:p>
            <a:r>
              <a:rPr lang="en-US" dirty="0" smtClean="0"/>
              <a:t>Click to edit Master title style</a:t>
            </a:r>
            <a:endParaRPr lang="en-US" dirty="0"/>
          </a:p>
        </p:txBody>
      </p:sp>
      <p:pic>
        <p:nvPicPr>
          <p:cNvPr id="4" name="Picture 3" descr="DigitalTreePiecesHorizontalSingle.gif"/>
          <p:cNvPicPr>
            <a:picLocks noChangeAspect="1"/>
          </p:cNvPicPr>
          <p:nvPr userDrawn="1"/>
        </p:nvPicPr>
        <p:blipFill rotWithShape="1">
          <a:blip r:embed="rId2" cstate="screen">
            <a:extLst>
              <a:ext uri="{28A0092B-C50C-407E-A947-70E740481C1C}">
                <a14:useLocalDpi xmlns:a14="http://schemas.microsoft.com/office/drawing/2010/main"/>
              </a:ext>
            </a:extLst>
          </a:blip>
          <a:srcRect l="61680" b="15884"/>
          <a:stretch/>
        </p:blipFill>
        <p:spPr>
          <a:xfrm flipH="1">
            <a:off x="7542240" y="5812700"/>
            <a:ext cx="1601760" cy="1045300"/>
          </a:xfrm>
          <a:prstGeom prst="rect">
            <a:avLst/>
          </a:prstGeom>
        </p:spPr>
      </p:pic>
    </p:spTree>
    <p:extLst>
      <p:ext uri="{BB962C8B-B14F-4D97-AF65-F5344CB8AC3E}">
        <p14:creationId xmlns:p14="http://schemas.microsoft.com/office/powerpoint/2010/main" val="106359674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fault Layout, No Orb">
    <p:spTree>
      <p:nvGrpSpPr>
        <p:cNvPr id="1" name=""/>
        <p:cNvGrpSpPr/>
        <p:nvPr/>
      </p:nvGrpSpPr>
      <p:grpSpPr>
        <a:xfrm>
          <a:off x="0" y="0"/>
          <a:ext cx="0" cy="0"/>
          <a:chOff x="0" y="0"/>
          <a:chExt cx="0" cy="0"/>
        </a:xfrm>
      </p:grpSpPr>
      <p:sp>
        <p:nvSpPr>
          <p:cNvPr id="8" name="Title 1"/>
          <p:cNvSpPr>
            <a:spLocks noGrp="1"/>
          </p:cNvSpPr>
          <p:nvPr>
            <p:ph type="title"/>
          </p:nvPr>
        </p:nvSpPr>
        <p:spPr>
          <a:xfrm>
            <a:off x="2881813" y="-22301"/>
            <a:ext cx="5931988" cy="972796"/>
          </a:xfrm>
        </p:spPr>
        <p:txBody>
          <a:bodyPr/>
          <a:lstStyle>
            <a:lvl1pPr>
              <a:defRPr>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530559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efault Layout with Subtitle, No Orb">
    <p:spTree>
      <p:nvGrpSpPr>
        <p:cNvPr id="1" name=""/>
        <p:cNvGrpSpPr/>
        <p:nvPr/>
      </p:nvGrpSpPr>
      <p:grpSpPr>
        <a:xfrm>
          <a:off x="0" y="0"/>
          <a:ext cx="0" cy="0"/>
          <a:chOff x="0" y="0"/>
          <a:chExt cx="0" cy="0"/>
        </a:xfrm>
      </p:grpSpPr>
      <p:sp>
        <p:nvSpPr>
          <p:cNvPr id="10" name="Text Placeholder 11"/>
          <p:cNvSpPr>
            <a:spLocks noGrp="1"/>
          </p:cNvSpPr>
          <p:nvPr>
            <p:ph type="body" sz="quarter" idx="10"/>
          </p:nvPr>
        </p:nvSpPr>
        <p:spPr>
          <a:xfrm>
            <a:off x="956129" y="835251"/>
            <a:ext cx="7806872" cy="402553"/>
          </a:xfrm>
        </p:spPr>
        <p:txBody>
          <a:bodyPr tIns="0" bIns="0" anchor="ctr">
            <a:noAutofit/>
          </a:bodyPr>
          <a:lstStyle>
            <a:lvl1pPr algn="r">
              <a:buNone/>
              <a:defRPr sz="2000" b="1" i="1">
                <a:solidFill>
                  <a:schemeClr val="accent2"/>
                </a:solidFill>
                <a:effectLst/>
              </a:defRPr>
            </a:lvl1pPr>
          </a:lstStyle>
          <a:p>
            <a:pPr lvl="0"/>
            <a:endParaRPr lang="en-US" dirty="0"/>
          </a:p>
        </p:txBody>
      </p:sp>
      <p:sp>
        <p:nvSpPr>
          <p:cNvPr id="11" name="Title 1"/>
          <p:cNvSpPr>
            <a:spLocks noGrp="1"/>
          </p:cNvSpPr>
          <p:nvPr>
            <p:ph type="title"/>
          </p:nvPr>
        </p:nvSpPr>
        <p:spPr>
          <a:xfrm>
            <a:off x="2856413" y="94895"/>
            <a:ext cx="5893888" cy="743461"/>
          </a:xfrm>
        </p:spPr>
        <p:txBody>
          <a:bodyPr/>
          <a:lstStyle>
            <a:lvl1pPr>
              <a:defRPr>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1723365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Default Layout, No Orb">
    <p:spTree>
      <p:nvGrpSpPr>
        <p:cNvPr id="1" name=""/>
        <p:cNvGrpSpPr/>
        <p:nvPr/>
      </p:nvGrpSpPr>
      <p:grpSpPr>
        <a:xfrm>
          <a:off x="0" y="0"/>
          <a:ext cx="0" cy="0"/>
          <a:chOff x="0" y="0"/>
          <a:chExt cx="0" cy="0"/>
        </a:xfrm>
      </p:grpSpPr>
      <p:sp>
        <p:nvSpPr>
          <p:cNvPr id="8" name="Title 1"/>
          <p:cNvSpPr>
            <a:spLocks noGrp="1"/>
          </p:cNvSpPr>
          <p:nvPr>
            <p:ph type="title"/>
          </p:nvPr>
        </p:nvSpPr>
        <p:spPr>
          <a:xfrm>
            <a:off x="2881813" y="-22301"/>
            <a:ext cx="5931988" cy="972796"/>
          </a:xfrm>
        </p:spPr>
        <p:txBody>
          <a:bodyPr/>
          <a:lstStyle>
            <a:lvl1pPr>
              <a:defRPr>
                <a:solidFill>
                  <a:schemeClr val="tx2"/>
                </a:solidFill>
              </a:defRPr>
            </a:lvl1pPr>
          </a:lstStyle>
          <a:p>
            <a:r>
              <a:rPr lang="en-US" dirty="0" smtClean="0"/>
              <a:t>Click to edit Master title style</a:t>
            </a:r>
            <a:endParaRPr lang="en-US" dirty="0"/>
          </a:p>
        </p:txBody>
      </p:sp>
      <p:pic>
        <p:nvPicPr>
          <p:cNvPr id="3" name="Picture 2" descr="DigitalTreePiecesHorizontalSingle2.gif"/>
          <p:cNvPicPr>
            <a:picLocks noChangeAspect="1"/>
          </p:cNvPicPr>
          <p:nvPr userDrawn="1"/>
        </p:nvPicPr>
        <p:blipFill rotWithShape="1">
          <a:blip r:embed="rId2" cstate="screen">
            <a:extLst>
              <a:ext uri="{28A0092B-C50C-407E-A947-70E740481C1C}">
                <a14:useLocalDpi xmlns:a14="http://schemas.microsoft.com/office/drawing/2010/main"/>
              </a:ext>
            </a:extLst>
          </a:blip>
          <a:srcRect l="56478" b="22550"/>
          <a:stretch/>
        </p:blipFill>
        <p:spPr>
          <a:xfrm>
            <a:off x="0" y="5965570"/>
            <a:ext cx="1705084" cy="892430"/>
          </a:xfrm>
          <a:prstGeom prst="rect">
            <a:avLst/>
          </a:prstGeom>
        </p:spPr>
      </p:pic>
    </p:spTree>
    <p:extLst>
      <p:ext uri="{BB962C8B-B14F-4D97-AF65-F5344CB8AC3E}">
        <p14:creationId xmlns:p14="http://schemas.microsoft.com/office/powerpoint/2010/main" val="281044354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efault Layout with Subtitle, No Orb">
    <p:spTree>
      <p:nvGrpSpPr>
        <p:cNvPr id="1" name=""/>
        <p:cNvGrpSpPr/>
        <p:nvPr/>
      </p:nvGrpSpPr>
      <p:grpSpPr>
        <a:xfrm>
          <a:off x="0" y="0"/>
          <a:ext cx="0" cy="0"/>
          <a:chOff x="0" y="0"/>
          <a:chExt cx="0" cy="0"/>
        </a:xfrm>
      </p:grpSpPr>
      <p:sp>
        <p:nvSpPr>
          <p:cNvPr id="10" name="Text Placeholder 11"/>
          <p:cNvSpPr>
            <a:spLocks noGrp="1"/>
          </p:cNvSpPr>
          <p:nvPr>
            <p:ph type="body" sz="quarter" idx="10"/>
          </p:nvPr>
        </p:nvSpPr>
        <p:spPr>
          <a:xfrm>
            <a:off x="956129" y="835251"/>
            <a:ext cx="7806872" cy="402553"/>
          </a:xfrm>
        </p:spPr>
        <p:txBody>
          <a:bodyPr tIns="0" bIns="0" anchor="ctr">
            <a:noAutofit/>
          </a:bodyPr>
          <a:lstStyle>
            <a:lvl1pPr algn="r">
              <a:buNone/>
              <a:defRPr sz="2000" b="1" i="1">
                <a:solidFill>
                  <a:schemeClr val="accent2"/>
                </a:solidFill>
                <a:effectLst/>
              </a:defRPr>
            </a:lvl1pPr>
          </a:lstStyle>
          <a:p>
            <a:pPr lvl="0"/>
            <a:endParaRPr lang="en-US" dirty="0"/>
          </a:p>
        </p:txBody>
      </p:sp>
      <p:sp>
        <p:nvSpPr>
          <p:cNvPr id="11" name="Title 1"/>
          <p:cNvSpPr>
            <a:spLocks noGrp="1"/>
          </p:cNvSpPr>
          <p:nvPr>
            <p:ph type="title"/>
          </p:nvPr>
        </p:nvSpPr>
        <p:spPr>
          <a:xfrm>
            <a:off x="2856413" y="94895"/>
            <a:ext cx="5893888" cy="743461"/>
          </a:xfrm>
        </p:spPr>
        <p:txBody>
          <a:bodyPr/>
          <a:lstStyle>
            <a:lvl1pPr>
              <a:defRPr>
                <a:solidFill>
                  <a:schemeClr val="tx2"/>
                </a:solidFill>
              </a:defRPr>
            </a:lvl1pPr>
          </a:lstStyle>
          <a:p>
            <a:r>
              <a:rPr lang="en-US" dirty="0" smtClean="0"/>
              <a:t>Click to edit Master title style</a:t>
            </a:r>
            <a:endParaRPr lang="en-US" dirty="0"/>
          </a:p>
        </p:txBody>
      </p:sp>
      <p:pic>
        <p:nvPicPr>
          <p:cNvPr id="4" name="Picture 3" descr="DigitalTreePiecesHorizontalSingle2.gif"/>
          <p:cNvPicPr>
            <a:picLocks noChangeAspect="1"/>
          </p:cNvPicPr>
          <p:nvPr userDrawn="1"/>
        </p:nvPicPr>
        <p:blipFill rotWithShape="1">
          <a:blip r:embed="rId2" cstate="screen">
            <a:extLst>
              <a:ext uri="{28A0092B-C50C-407E-A947-70E740481C1C}">
                <a14:useLocalDpi xmlns:a14="http://schemas.microsoft.com/office/drawing/2010/main"/>
              </a:ext>
            </a:extLst>
          </a:blip>
          <a:srcRect l="56478" b="22550"/>
          <a:stretch/>
        </p:blipFill>
        <p:spPr>
          <a:xfrm>
            <a:off x="0" y="5965570"/>
            <a:ext cx="1705084" cy="892430"/>
          </a:xfrm>
          <a:prstGeom prst="rect">
            <a:avLst/>
          </a:prstGeom>
        </p:spPr>
      </p:pic>
    </p:spTree>
    <p:extLst>
      <p:ext uri="{BB962C8B-B14F-4D97-AF65-F5344CB8AC3E}">
        <p14:creationId xmlns:p14="http://schemas.microsoft.com/office/powerpoint/2010/main" val="105560286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Default Layout, No Orb">
    <p:spTree>
      <p:nvGrpSpPr>
        <p:cNvPr id="1" name=""/>
        <p:cNvGrpSpPr/>
        <p:nvPr/>
      </p:nvGrpSpPr>
      <p:grpSpPr>
        <a:xfrm>
          <a:off x="0" y="0"/>
          <a:ext cx="0" cy="0"/>
          <a:chOff x="0" y="0"/>
          <a:chExt cx="0" cy="0"/>
        </a:xfrm>
      </p:grpSpPr>
      <p:sp>
        <p:nvSpPr>
          <p:cNvPr id="8" name="Title 1"/>
          <p:cNvSpPr>
            <a:spLocks noGrp="1"/>
          </p:cNvSpPr>
          <p:nvPr>
            <p:ph type="title"/>
          </p:nvPr>
        </p:nvSpPr>
        <p:spPr>
          <a:xfrm>
            <a:off x="2323013" y="-22301"/>
            <a:ext cx="5931988" cy="972796"/>
          </a:xfrm>
        </p:spPr>
        <p:txBody>
          <a:bodyPr/>
          <a:lstStyle>
            <a:lvl1pPr>
              <a:defRPr>
                <a:solidFill>
                  <a:schemeClr val="tx2"/>
                </a:solidFill>
              </a:defRPr>
            </a:lvl1pPr>
          </a:lstStyle>
          <a:p>
            <a:r>
              <a:rPr lang="en-US" dirty="0" smtClean="0"/>
              <a:t>Click to edit Master title style</a:t>
            </a:r>
            <a:endParaRPr lang="en-US" dirty="0"/>
          </a:p>
        </p:txBody>
      </p:sp>
      <p:pic>
        <p:nvPicPr>
          <p:cNvPr id="3" name="Picture 2" descr="DigitalTreePiecesVertical.gif"/>
          <p:cNvPicPr>
            <a:picLocks noChangeAspect="1"/>
          </p:cNvPicPr>
          <p:nvPr userDrawn="1"/>
        </p:nvPicPr>
        <p:blipFill rotWithShape="1">
          <a:blip r:embed="rId2" cstate="screen">
            <a:extLst>
              <a:ext uri="{28A0092B-C50C-407E-A947-70E740481C1C}">
                <a14:useLocalDpi xmlns:a14="http://schemas.microsoft.com/office/drawing/2010/main"/>
              </a:ext>
            </a:extLst>
          </a:blip>
          <a:srcRect t="24593" r="29774" b="33936"/>
          <a:stretch/>
        </p:blipFill>
        <p:spPr>
          <a:xfrm>
            <a:off x="8271709" y="0"/>
            <a:ext cx="872292" cy="1654966"/>
          </a:xfrm>
          <a:prstGeom prst="rect">
            <a:avLst/>
          </a:prstGeom>
        </p:spPr>
      </p:pic>
    </p:spTree>
    <p:extLst>
      <p:ext uri="{BB962C8B-B14F-4D97-AF65-F5344CB8AC3E}">
        <p14:creationId xmlns:p14="http://schemas.microsoft.com/office/powerpoint/2010/main" val="4102953444"/>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3028" y="1469204"/>
            <a:ext cx="8638541" cy="464392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Placeholder 1"/>
          <p:cNvSpPr>
            <a:spLocks noGrp="1"/>
          </p:cNvSpPr>
          <p:nvPr>
            <p:ph type="title"/>
          </p:nvPr>
        </p:nvSpPr>
        <p:spPr>
          <a:xfrm>
            <a:off x="2183313" y="-22301"/>
            <a:ext cx="5995488" cy="972796"/>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6" name="Rectangle 5"/>
          <p:cNvSpPr/>
          <p:nvPr userDrawn="1"/>
        </p:nvSpPr>
        <p:spPr>
          <a:xfrm>
            <a:off x="3840218" y="6459435"/>
            <a:ext cx="5044966" cy="415498"/>
          </a:xfrm>
          <a:prstGeom prst="rect">
            <a:avLst/>
          </a:prstGeom>
        </p:spPr>
        <p:txBody>
          <a:bodyPr wrap="square">
            <a:spAutoFit/>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700" kern="1200" dirty="0" smtClean="0">
              <a:solidFill>
                <a:schemeClr val="tx1"/>
              </a:solidFill>
              <a:latin typeface="Univers LT Std 55"/>
              <a:ea typeface="+mn-ea"/>
              <a:cs typeface="+mn-cs"/>
            </a:endParaRPr>
          </a:p>
          <a:p>
            <a:pPr marL="0" marR="0" indent="0" algn="r"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Univers LT Std 55"/>
                <a:ea typeface="+mn-ea"/>
                <a:cs typeface="+mn-cs"/>
              </a:rPr>
              <a:t>© 2013 TM Forum   |   </a:t>
            </a:r>
            <a:fld id="{BCE395A0-52DA-44FA-938D-312C31F3009D}" type="slidenum">
              <a:rPr lang="en-US" sz="700" smtClean="0">
                <a:latin typeface="Univers LT Std 55"/>
              </a:rPr>
              <a:pPr marL="0" marR="0" indent="0" algn="r" defTabSz="457200" rtl="0" eaLnBrk="1" fontAlgn="auto" latinLnBrk="0" hangingPunct="1">
                <a:lnSpc>
                  <a:spcPct val="100000"/>
                </a:lnSpc>
                <a:spcBef>
                  <a:spcPts val="0"/>
                </a:spcBef>
                <a:spcAft>
                  <a:spcPts val="0"/>
                </a:spcAft>
                <a:buClrTx/>
                <a:buSzTx/>
                <a:buFontTx/>
                <a:buNone/>
                <a:tabLst/>
                <a:defRPr/>
              </a:pPr>
              <a:t>‹#›</a:t>
            </a:fld>
            <a:r>
              <a:rPr lang="en-US" sz="700" dirty="0" smtClean="0">
                <a:latin typeface="Univers LT Std 55"/>
              </a:rPr>
              <a:t/>
            </a:r>
            <a:br>
              <a:rPr lang="en-US" sz="700" dirty="0" smtClean="0">
                <a:latin typeface="Univers LT Std 55"/>
              </a:rPr>
            </a:br>
            <a:endParaRPr lang="en-US" sz="700" dirty="0">
              <a:latin typeface="Univers LT Std 55"/>
            </a:endParaRPr>
          </a:p>
        </p:txBody>
      </p:sp>
      <p:sp>
        <p:nvSpPr>
          <p:cNvPr id="5" name="TextBox 4"/>
          <p:cNvSpPr txBox="1"/>
          <p:nvPr userDrawn="1"/>
        </p:nvSpPr>
        <p:spPr>
          <a:xfrm>
            <a:off x="-69314" y="6716339"/>
            <a:ext cx="375744"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latin typeface="Univers LT Std 55"/>
              </a:rPr>
              <a:t>V2013.5</a:t>
            </a:r>
          </a:p>
          <a:p>
            <a:pPr marL="0" indent="0">
              <a:buClr>
                <a:schemeClr val="accent2"/>
              </a:buClr>
              <a:buSzPct val="125000"/>
              <a:buFont typeface="Wingdings" pitchFamily="2" charset="2"/>
              <a:buNone/>
            </a:pPr>
            <a:endParaRPr lang="en-GB" sz="400" dirty="0" err="1" smtClean="0">
              <a:solidFill>
                <a:schemeClr val="tx2"/>
              </a:solidFill>
              <a:latin typeface="Univers LT Std 55"/>
            </a:endParaRPr>
          </a:p>
        </p:txBody>
      </p:sp>
      <p:pic>
        <p:nvPicPr>
          <p:cNvPr id="4" name="Picture 3" descr="TMForum_logo2013PPT.WEB.jpg"/>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7720" y="105881"/>
            <a:ext cx="2308849" cy="606142"/>
          </a:xfrm>
          <a:prstGeom prst="rect">
            <a:avLst/>
          </a:prstGeom>
        </p:spPr>
      </p:pic>
    </p:spTree>
    <p:extLst>
      <p:ext uri="{BB962C8B-B14F-4D97-AF65-F5344CB8AC3E}">
        <p14:creationId xmlns:p14="http://schemas.microsoft.com/office/powerpoint/2010/main" val="19490286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hf hdr="0" ftr="0" dt="0"/>
  <p:txStyles>
    <p:titleStyle>
      <a:lvl1pPr algn="r" defTabSz="457200" rtl="0" eaLnBrk="1" latinLnBrk="0" hangingPunct="1">
        <a:spcBef>
          <a:spcPct val="0"/>
        </a:spcBef>
        <a:buNone/>
        <a:defRPr lang="en-US" sz="2800" b="1" kern="1200" dirty="0">
          <a:solidFill>
            <a:schemeClr val="tx2"/>
          </a:solidFill>
          <a:latin typeface="Arial Rounded MT Bold"/>
          <a:ea typeface="+mj-ea"/>
          <a:cs typeface="Arial Rounded MT Bold"/>
        </a:defRPr>
      </a:lvl1pPr>
    </p:titleStyle>
    <p:bodyStyle>
      <a:lvl1pPr marL="228600" indent="-228600" algn="l" defTabSz="457200" rtl="0" eaLnBrk="1" latinLnBrk="0" hangingPunct="1">
        <a:spcBef>
          <a:spcPts val="1200"/>
        </a:spcBef>
        <a:buClr>
          <a:schemeClr val="accent2"/>
        </a:buClr>
        <a:buSzPct val="115000"/>
        <a:buFont typeface="Wingdings" pitchFamily="2" charset="2"/>
        <a:buChar char="§"/>
        <a:defRPr sz="2400" kern="1200">
          <a:solidFill>
            <a:schemeClr val="tx1">
              <a:lumMod val="85000"/>
              <a:lumOff val="15000"/>
            </a:schemeClr>
          </a:solidFill>
          <a:latin typeface="Arial"/>
          <a:ea typeface="+mn-ea"/>
          <a:cs typeface="Arial"/>
        </a:defRPr>
      </a:lvl1pPr>
      <a:lvl2pPr marL="511175" indent="-228600" algn="l" defTabSz="457200" rtl="0" eaLnBrk="1" latinLnBrk="0" hangingPunct="1">
        <a:spcBef>
          <a:spcPts val="1200"/>
        </a:spcBef>
        <a:buClr>
          <a:schemeClr val="accent2"/>
        </a:buClr>
        <a:buSzPct val="65000"/>
        <a:buFont typeface="Wingdings" pitchFamily="2" charset="2"/>
        <a:buChar char="q"/>
        <a:defRPr sz="2000" kern="1200">
          <a:solidFill>
            <a:schemeClr val="tx1">
              <a:lumMod val="85000"/>
              <a:lumOff val="15000"/>
            </a:schemeClr>
          </a:solidFill>
          <a:latin typeface="Arial"/>
          <a:ea typeface="+mn-ea"/>
          <a:cs typeface="Arial"/>
        </a:defRPr>
      </a:lvl2pPr>
      <a:lvl3pPr marL="739775" indent="-163513" algn="l" defTabSz="457200" rtl="0" eaLnBrk="1" latinLnBrk="0" hangingPunct="1">
        <a:spcBef>
          <a:spcPts val="1200"/>
        </a:spcBef>
        <a:buClr>
          <a:schemeClr val="accent2"/>
        </a:buClr>
        <a:buFont typeface="Wingdings" pitchFamily="2" charset="2"/>
        <a:buChar char="§"/>
        <a:defRPr sz="1800" kern="1200">
          <a:solidFill>
            <a:schemeClr val="tx1">
              <a:lumMod val="85000"/>
              <a:lumOff val="15000"/>
            </a:schemeClr>
          </a:solidFill>
          <a:latin typeface="Arial"/>
          <a:ea typeface="+mn-ea"/>
          <a:cs typeface="Arial"/>
        </a:defRPr>
      </a:lvl3pPr>
      <a:lvl4pPr marL="1033463" indent="-228600" algn="l" defTabSz="457200" rtl="0" eaLnBrk="1" latinLnBrk="0" hangingPunct="1">
        <a:spcBef>
          <a:spcPts val="1200"/>
        </a:spcBef>
        <a:buClr>
          <a:schemeClr val="accent2"/>
        </a:buClr>
        <a:buFont typeface="Courier New" pitchFamily="49" charset="0"/>
        <a:buChar char="o"/>
        <a:defRPr sz="1600" kern="1200">
          <a:solidFill>
            <a:schemeClr val="tx1">
              <a:lumMod val="85000"/>
              <a:lumOff val="15000"/>
            </a:schemeClr>
          </a:solidFill>
          <a:latin typeface="Arial"/>
          <a:ea typeface="+mn-ea"/>
          <a:cs typeface="Arial"/>
        </a:defRPr>
      </a:lvl4pPr>
      <a:lvl5pPr marL="1371600" indent="-282575" algn="l" defTabSz="457200" rtl="0" eaLnBrk="1" latinLnBrk="0" hangingPunct="1">
        <a:spcBef>
          <a:spcPts val="1200"/>
        </a:spcBef>
        <a:buClr>
          <a:schemeClr val="accent2"/>
        </a:buClr>
        <a:buFont typeface="Wingdings" pitchFamily="2" charset="2"/>
        <a:buChar char="Ø"/>
        <a:defRPr sz="1600" kern="1200">
          <a:solidFill>
            <a:schemeClr val="tx1">
              <a:lumMod val="85000"/>
              <a:lumOff val="1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NGMN Update from TM Forum</a:t>
            </a:r>
            <a:endParaRPr lang="en-US" dirty="0"/>
          </a:p>
        </p:txBody>
      </p:sp>
      <p:sp>
        <p:nvSpPr>
          <p:cNvPr id="3" name="Subtitle 2"/>
          <p:cNvSpPr>
            <a:spLocks noGrp="1"/>
          </p:cNvSpPr>
          <p:nvPr>
            <p:ph type="subTitle" idx="1"/>
          </p:nvPr>
        </p:nvSpPr>
        <p:spPr/>
        <p:txBody>
          <a:bodyPr>
            <a:normAutofit/>
          </a:bodyPr>
          <a:lstStyle/>
          <a:p>
            <a:r>
              <a:rPr lang="en-US" dirty="0" smtClean="0"/>
              <a:t>Dec 6th, 2013</a:t>
            </a:r>
            <a:endParaRPr lang="en-US" dirty="0"/>
          </a:p>
        </p:txBody>
      </p:sp>
    </p:spTree>
    <p:extLst>
      <p:ext uri="{BB962C8B-B14F-4D97-AF65-F5344CB8AC3E}">
        <p14:creationId xmlns:p14="http://schemas.microsoft.com/office/powerpoint/2010/main" val="15365774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5262979"/>
          </a:xfrm>
          <a:prstGeom prst="rect">
            <a:avLst/>
          </a:prstGeom>
          <a:noFill/>
        </p:spPr>
        <p:txBody>
          <a:bodyPr wrap="square" rtlCol="0">
            <a:spAutoFit/>
          </a:bodyPr>
          <a:lstStyle/>
          <a:p>
            <a:pPr>
              <a:buClr>
                <a:schemeClr val="accent2"/>
              </a:buClr>
              <a:buSzPct val="125000"/>
            </a:pPr>
            <a:r>
              <a:rPr lang="en-US" b="1" dirty="0">
                <a:solidFill>
                  <a:schemeClr val="tx2"/>
                </a:solidFill>
              </a:rPr>
              <a:t>TR215, Logical Resource: Network Model Advancement and Insights, Version 0.5.1 </a:t>
            </a:r>
          </a:p>
          <a:p>
            <a:pPr>
              <a:buClr>
                <a:schemeClr val="accent2"/>
              </a:buClr>
              <a:buSzPct val="125000"/>
            </a:pPr>
            <a:endParaRPr lang="en-US" b="1" dirty="0">
              <a:solidFill>
                <a:schemeClr val="tx2"/>
              </a:solidFill>
            </a:endParaRPr>
          </a:p>
          <a:p>
            <a:pPr>
              <a:buClr>
                <a:schemeClr val="accent2"/>
              </a:buClr>
              <a:buSzPct val="125000"/>
            </a:pPr>
            <a:r>
              <a:rPr lang="en-US" sz="1400" dirty="0">
                <a:solidFill>
                  <a:schemeClr val="tx2"/>
                </a:solidFill>
              </a:rPr>
              <a:t>This TR records and explains some key insights in modeling of networks for the purpose of management/control, and provides some direction for future evolution and advancement of the Logical Resource model. It is intended that this TR be an input into the work of Fx14 and subsequent releases.</a:t>
            </a:r>
          </a:p>
          <a:p>
            <a:pPr>
              <a:buClr>
                <a:schemeClr val="accent2"/>
              </a:buClr>
              <a:buSzPct val="125000"/>
            </a:pPr>
            <a:endParaRPr lang="en-US" sz="1400" dirty="0">
              <a:solidFill>
                <a:schemeClr val="tx2"/>
              </a:solidFill>
            </a:endParaRPr>
          </a:p>
          <a:p>
            <a:pPr>
              <a:buClr>
                <a:schemeClr val="accent2"/>
              </a:buClr>
              <a:buSzPct val="125000"/>
            </a:pPr>
            <a:r>
              <a:rPr lang="en-US" sz="1400" dirty="0" smtClean="0">
                <a:solidFill>
                  <a:schemeClr val="tx2"/>
                </a:solidFill>
              </a:rPr>
              <a:t>The </a:t>
            </a:r>
            <a:r>
              <a:rPr lang="en-US" sz="1400" dirty="0">
                <a:solidFill>
                  <a:schemeClr val="tx2"/>
                </a:solidFill>
              </a:rPr>
              <a:t>work documented in this TR focuses mainly on the part of the model dealing with management of forwarding, but also necessarily touches on the part of the model dealing with termination/adaptation. The current forwarding model comprises several different classes. It became apparent that there may be less essential variety in the problem space than implied by the current class model, and the similarity of some of the classes under certain circumstances was quite obvious. The team set out to explore how similar those classes were and began to recognize that there was sufficient similarity to consider consolidating the model to fewer, more versatile classes.</a:t>
            </a:r>
          </a:p>
          <a:p>
            <a:pPr>
              <a:buClr>
                <a:schemeClr val="accent2"/>
              </a:buClr>
              <a:buSzPct val="125000"/>
            </a:pPr>
            <a:endParaRPr lang="en-US" sz="1400" dirty="0">
              <a:solidFill>
                <a:schemeClr val="tx2"/>
              </a:solidFill>
            </a:endParaRPr>
          </a:p>
          <a:p>
            <a:pPr>
              <a:buClr>
                <a:schemeClr val="accent2"/>
              </a:buClr>
              <a:buSzPct val="125000"/>
            </a:pPr>
            <a:r>
              <a:rPr lang="en-US" sz="1400" dirty="0">
                <a:solidFill>
                  <a:schemeClr val="tx2"/>
                </a:solidFill>
              </a:rPr>
              <a:t> This report has been constructed part way through the work to explain the rationale for the model changes, and to provide a sketch of a probable model outcome. The model is expected to be more compact and generalized than the current one, and to take greater advantage of the common patterns that are being observed.</a:t>
            </a:r>
          </a:p>
          <a:p>
            <a:pPr>
              <a:buClr>
                <a:schemeClr val="accent2"/>
              </a:buClr>
              <a:buSzPct val="125000"/>
            </a:pPr>
            <a:endParaRPr lang="en-US" sz="1400" dirty="0">
              <a:solidFill>
                <a:schemeClr val="tx2"/>
              </a:solidFill>
            </a:endParaRPr>
          </a:p>
          <a:p>
            <a:pPr>
              <a:buClr>
                <a:schemeClr val="accent2"/>
              </a:buClr>
              <a:buSzPct val="125000"/>
            </a:pPr>
            <a:r>
              <a:rPr lang="en-US" sz="1400" dirty="0">
                <a:solidFill>
                  <a:schemeClr val="tx2"/>
                </a:solidFill>
              </a:rPr>
              <a:t> With a more compact/generalized model, there is always the challenge that the solutions to specific problems are less apparent. The team aims to tackle this challenge in the Fx14 timeframe.</a:t>
            </a:r>
          </a:p>
          <a:p>
            <a:pPr>
              <a:buClr>
                <a:schemeClr val="accent2"/>
              </a:buClr>
              <a:buSzPct val="125000"/>
            </a:pPr>
            <a:endParaRPr lang="en-US" sz="1600" b="1" dirty="0" smtClean="0">
              <a:solidFill>
                <a:schemeClr val="tx2"/>
              </a:solidFill>
            </a:endParaRPr>
          </a:p>
        </p:txBody>
      </p:sp>
    </p:spTree>
    <p:extLst>
      <p:ext uri="{BB962C8B-B14F-4D97-AF65-F5344CB8AC3E}">
        <p14:creationId xmlns:p14="http://schemas.microsoft.com/office/powerpoint/2010/main" val="25299820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a:t>
            </a:r>
            <a:endParaRPr lang="en-US" dirty="0"/>
          </a:p>
        </p:txBody>
      </p:sp>
      <p:sp>
        <p:nvSpPr>
          <p:cNvPr id="3" name="TextBox 2"/>
          <p:cNvSpPr txBox="1"/>
          <p:nvPr/>
        </p:nvSpPr>
        <p:spPr>
          <a:xfrm>
            <a:off x="939800" y="1879600"/>
            <a:ext cx="6985000" cy="3046988"/>
          </a:xfrm>
          <a:prstGeom prst="rect">
            <a:avLst/>
          </a:prstGeom>
          <a:noFill/>
        </p:spPr>
        <p:txBody>
          <a:bodyPr wrap="square" rtlCol="0">
            <a:spAutoFit/>
          </a:bodyPr>
          <a:lstStyle/>
          <a:p>
            <a:pPr marL="0" indent="0">
              <a:buClr>
                <a:schemeClr val="accent2"/>
              </a:buClr>
              <a:buSzPct val="125000"/>
              <a:buFont typeface="Wingdings" pitchFamily="2" charset="2"/>
              <a:buNone/>
            </a:pPr>
            <a:r>
              <a:rPr lang="en-US" sz="2400" dirty="0" smtClean="0">
                <a:solidFill>
                  <a:schemeClr val="tx2"/>
                </a:solidFill>
              </a:rPr>
              <a:t>There has been a steady decline in TM Forum member interest in the work streams proposed by the Multi-SDO effort. </a:t>
            </a:r>
          </a:p>
          <a:p>
            <a:pPr marL="0" indent="0">
              <a:buClr>
                <a:schemeClr val="accent2"/>
              </a:buClr>
              <a:buSzPct val="125000"/>
              <a:buFont typeface="Wingdings" pitchFamily="2" charset="2"/>
              <a:buNone/>
            </a:pPr>
            <a:endParaRPr lang="en-US" sz="2400" dirty="0">
              <a:solidFill>
                <a:schemeClr val="tx2"/>
              </a:solidFill>
            </a:endParaRPr>
          </a:p>
          <a:p>
            <a:pPr marL="0" indent="0">
              <a:buClr>
                <a:schemeClr val="accent2"/>
              </a:buClr>
              <a:buSzPct val="125000"/>
              <a:buFont typeface="Wingdings" pitchFamily="2" charset="2"/>
              <a:buNone/>
            </a:pPr>
            <a:r>
              <a:rPr lang="en-US" sz="2400" dirty="0" smtClean="0">
                <a:solidFill>
                  <a:schemeClr val="tx2"/>
                </a:solidFill>
              </a:rPr>
              <a:t>Travel to Face to Face meeting is heavily restricted.</a:t>
            </a:r>
          </a:p>
          <a:p>
            <a:pPr marL="0" indent="0">
              <a:buClr>
                <a:schemeClr val="accent2"/>
              </a:buClr>
              <a:buSzPct val="125000"/>
              <a:buFont typeface="Wingdings" pitchFamily="2" charset="2"/>
              <a:buNone/>
            </a:pPr>
            <a:endParaRPr lang="en-US" sz="2400" dirty="0" smtClean="0">
              <a:solidFill>
                <a:schemeClr val="tx2"/>
              </a:solidFill>
            </a:endParaRPr>
          </a:p>
          <a:p>
            <a:pPr marL="0" indent="0">
              <a:buClr>
                <a:schemeClr val="accent2"/>
              </a:buClr>
              <a:buSzPct val="125000"/>
              <a:buFont typeface="Wingdings" pitchFamily="2" charset="2"/>
              <a:buNone/>
            </a:pPr>
            <a:r>
              <a:rPr lang="en-US" sz="2400" dirty="0" smtClean="0">
                <a:solidFill>
                  <a:schemeClr val="tx2"/>
                </a:solidFill>
              </a:rPr>
              <a:t>The perceived “mobile” only focus limits interest</a:t>
            </a:r>
            <a:endParaRPr lang="en-US" sz="2400" dirty="0">
              <a:solidFill>
                <a:schemeClr val="tx2"/>
              </a:solidFill>
            </a:endParaRPr>
          </a:p>
        </p:txBody>
      </p:sp>
    </p:spTree>
    <p:extLst>
      <p:ext uri="{BB962C8B-B14F-4D97-AF65-F5344CB8AC3E}">
        <p14:creationId xmlns:p14="http://schemas.microsoft.com/office/powerpoint/2010/main" val="38568372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a:t>
            </a:r>
            <a:endParaRPr lang="en-US" dirty="0"/>
          </a:p>
        </p:txBody>
      </p:sp>
      <p:sp>
        <p:nvSpPr>
          <p:cNvPr id="3" name="TextBox 2"/>
          <p:cNvSpPr txBox="1"/>
          <p:nvPr/>
        </p:nvSpPr>
        <p:spPr>
          <a:xfrm>
            <a:off x="1016001" y="1193800"/>
            <a:ext cx="7162800" cy="4708981"/>
          </a:xfrm>
          <a:prstGeom prst="rect">
            <a:avLst/>
          </a:prstGeom>
          <a:noFill/>
        </p:spPr>
        <p:txBody>
          <a:bodyPr wrap="square" rtlCol="0">
            <a:spAutoFit/>
          </a:bodyPr>
          <a:lstStyle/>
          <a:p>
            <a:pPr marL="0" indent="0">
              <a:buClr>
                <a:schemeClr val="accent2"/>
              </a:buClr>
              <a:buSzPct val="125000"/>
              <a:buFont typeface="Wingdings" pitchFamily="2" charset="2"/>
              <a:buNone/>
            </a:pPr>
            <a:r>
              <a:rPr lang="en-US" sz="2400" dirty="0" smtClean="0">
                <a:solidFill>
                  <a:schemeClr val="tx2"/>
                </a:solidFill>
              </a:rPr>
              <a:t>Link the work to NFV use cases like:</a:t>
            </a:r>
          </a:p>
          <a:p>
            <a:pPr lvl="1"/>
            <a:r>
              <a:rPr lang="en-US" dirty="0" smtClean="0"/>
              <a:t>Virtualization </a:t>
            </a:r>
            <a:r>
              <a:rPr lang="en-US" dirty="0"/>
              <a:t>of Mobile Core Network Nodes (including IMS)</a:t>
            </a:r>
          </a:p>
          <a:p>
            <a:pPr lvl="1"/>
            <a:endParaRPr lang="en-US" dirty="0"/>
          </a:p>
          <a:p>
            <a:pPr lvl="1"/>
            <a:r>
              <a:rPr lang="en-US" dirty="0" smtClean="0"/>
              <a:t>Virtualization </a:t>
            </a:r>
            <a:r>
              <a:rPr lang="en-US" dirty="0"/>
              <a:t>of Mobile Base Station</a:t>
            </a:r>
          </a:p>
          <a:p>
            <a:pPr lvl="1"/>
            <a:endParaRPr lang="en-US" dirty="0"/>
          </a:p>
          <a:p>
            <a:pPr lvl="1"/>
            <a:r>
              <a:rPr lang="en-US" dirty="0" smtClean="0"/>
              <a:t>Coexistence </a:t>
            </a:r>
            <a:r>
              <a:rPr lang="en-US" dirty="0"/>
              <a:t>of Virtual and Legacy Mobile Core </a:t>
            </a:r>
            <a:r>
              <a:rPr lang="en-US" dirty="0" smtClean="0"/>
              <a:t>Networks</a:t>
            </a:r>
          </a:p>
          <a:p>
            <a:pPr lvl="1"/>
            <a:endParaRPr lang="en-US" dirty="0"/>
          </a:p>
          <a:p>
            <a:pPr marL="0" indent="0">
              <a:buClr>
                <a:schemeClr val="accent2"/>
              </a:buClr>
              <a:buSzPct val="125000"/>
              <a:buFont typeface="Wingdings" pitchFamily="2" charset="2"/>
              <a:buNone/>
            </a:pPr>
            <a:r>
              <a:rPr lang="en-US" sz="2400" dirty="0" smtClean="0">
                <a:solidFill>
                  <a:schemeClr val="tx2"/>
                </a:solidFill>
              </a:rPr>
              <a:t>Focus more on </a:t>
            </a:r>
            <a:r>
              <a:rPr lang="en-US" sz="2400" dirty="0" err="1" smtClean="0">
                <a:solidFill>
                  <a:schemeClr val="tx2"/>
                </a:solidFill>
              </a:rPr>
              <a:t>PoC</a:t>
            </a:r>
            <a:r>
              <a:rPr lang="en-US" sz="2400" dirty="0" smtClean="0">
                <a:solidFill>
                  <a:schemeClr val="tx2"/>
                </a:solidFill>
              </a:rPr>
              <a:t> work to advance the specs than working exclusively on specs</a:t>
            </a:r>
          </a:p>
          <a:p>
            <a:pPr marL="0" indent="0">
              <a:buClr>
                <a:schemeClr val="accent2"/>
              </a:buClr>
              <a:buSzPct val="125000"/>
              <a:buFont typeface="Wingdings" pitchFamily="2" charset="2"/>
              <a:buNone/>
            </a:pPr>
            <a:endParaRPr lang="en-US" sz="2400" dirty="0">
              <a:solidFill>
                <a:schemeClr val="tx2"/>
              </a:solidFill>
            </a:endParaRPr>
          </a:p>
          <a:p>
            <a:pPr marL="0" indent="0">
              <a:buClr>
                <a:schemeClr val="accent2"/>
              </a:buClr>
              <a:buSzPct val="125000"/>
              <a:buFont typeface="Wingdings" pitchFamily="2" charset="2"/>
              <a:buNone/>
            </a:pPr>
            <a:r>
              <a:rPr lang="en-US" sz="2400" dirty="0" smtClean="0">
                <a:solidFill>
                  <a:schemeClr val="tx2"/>
                </a:solidFill>
              </a:rPr>
              <a:t>Explore non-travel based methods to advance the work</a:t>
            </a:r>
          </a:p>
          <a:p>
            <a:pPr marL="0" indent="0">
              <a:buClr>
                <a:schemeClr val="accent2"/>
              </a:buClr>
              <a:buSzPct val="125000"/>
              <a:buFont typeface="Wingdings" pitchFamily="2" charset="2"/>
              <a:buNone/>
            </a:pPr>
            <a:endParaRPr lang="en-US" sz="2400" dirty="0">
              <a:solidFill>
                <a:schemeClr val="tx2"/>
              </a:solidFill>
            </a:endParaRPr>
          </a:p>
          <a:p>
            <a:pPr marL="0" indent="0">
              <a:buClr>
                <a:schemeClr val="accent2"/>
              </a:buClr>
              <a:buSzPct val="125000"/>
              <a:buFont typeface="Wingdings" pitchFamily="2" charset="2"/>
              <a:buNone/>
            </a:pPr>
            <a:r>
              <a:rPr lang="en-US" sz="2400" dirty="0" smtClean="0">
                <a:solidFill>
                  <a:schemeClr val="tx2"/>
                </a:solidFill>
              </a:rPr>
              <a:t>Time box the work efforts into </a:t>
            </a:r>
            <a:r>
              <a:rPr lang="en-US" sz="2400" smtClean="0">
                <a:solidFill>
                  <a:schemeClr val="tx2"/>
                </a:solidFill>
              </a:rPr>
              <a:t>smaller deliverables</a:t>
            </a:r>
            <a:endParaRPr lang="en-US" sz="2400" dirty="0" smtClean="0">
              <a:solidFill>
                <a:schemeClr val="tx2"/>
              </a:solidFill>
            </a:endParaRPr>
          </a:p>
        </p:txBody>
      </p:sp>
    </p:spTree>
    <p:extLst>
      <p:ext uri="{BB962C8B-B14F-4D97-AF65-F5344CB8AC3E}">
        <p14:creationId xmlns:p14="http://schemas.microsoft.com/office/powerpoint/2010/main" val="297955377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6063198"/>
          </a:xfrm>
          <a:prstGeom prst="rect">
            <a:avLst/>
          </a:prstGeom>
          <a:noFill/>
        </p:spPr>
        <p:txBody>
          <a:bodyPr wrap="square" rtlCol="0">
            <a:spAutoFit/>
          </a:bodyPr>
          <a:lstStyle/>
          <a:p>
            <a:pPr>
              <a:buClr>
                <a:schemeClr val="accent2"/>
              </a:buClr>
              <a:buSzPct val="125000"/>
            </a:pPr>
            <a:r>
              <a:rPr lang="en-US" b="1" dirty="0" smtClean="0">
                <a:solidFill>
                  <a:schemeClr val="tx2"/>
                </a:solidFill>
              </a:rPr>
              <a:t>TR184</a:t>
            </a:r>
            <a:r>
              <a:rPr lang="en-US" b="1" dirty="0">
                <a:solidFill>
                  <a:schemeClr val="tx2"/>
                </a:solidFill>
              </a:rPr>
              <a:t>, NGCOR Fault Management Requirements Mapping, Release 1.1 </a:t>
            </a:r>
          </a:p>
          <a:p>
            <a:pPr>
              <a:buClr>
                <a:schemeClr val="accent2"/>
              </a:buClr>
              <a:buSzPct val="125000"/>
            </a:pPr>
            <a:endParaRPr lang="en-US" sz="1600" dirty="0">
              <a:solidFill>
                <a:schemeClr val="tx2"/>
              </a:solidFill>
            </a:endParaRPr>
          </a:p>
          <a:p>
            <a:pPr>
              <a:buClr>
                <a:schemeClr val="accent2"/>
              </a:buClr>
              <a:buSzPct val="125000"/>
            </a:pPr>
            <a:r>
              <a:rPr lang="en-US" sz="1600" dirty="0" smtClean="0">
                <a:solidFill>
                  <a:schemeClr val="tx2"/>
                </a:solidFill>
              </a:rPr>
              <a:t>This </a:t>
            </a:r>
            <a:r>
              <a:rPr lang="en-US" sz="1600" dirty="0">
                <a:solidFill>
                  <a:schemeClr val="tx2"/>
                </a:solidFill>
              </a:rPr>
              <a:t>document provides the mapping between the Next Generation Converged Operations Requirements (NGCOR) Generic (GEN) and Fault Management (FM) requirements and the TIP Resource Alarm Management (RAM) V1.0 interface. Version V1.3 of the NGCOR document dated 16-April-2012 has been used for this mapping exercise. </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 The goal of this document is two-fold: </a:t>
            </a:r>
          </a:p>
          <a:p>
            <a:pPr>
              <a:buClr>
                <a:schemeClr val="accent2"/>
              </a:buClr>
              <a:buSzPct val="125000"/>
            </a:pPr>
            <a:r>
              <a:rPr lang="en-US" sz="1600" dirty="0">
                <a:solidFill>
                  <a:schemeClr val="tx2"/>
                </a:solidFill>
              </a:rPr>
              <a:t>1.Identify the alignment of TIP RAM V1.0 with the NGCOR FM requirements, </a:t>
            </a:r>
          </a:p>
          <a:p>
            <a:pPr>
              <a:buClr>
                <a:schemeClr val="accent2"/>
              </a:buClr>
              <a:buSzPct val="125000"/>
            </a:pPr>
            <a:r>
              <a:rPr lang="en-US" sz="1600" dirty="0">
                <a:solidFill>
                  <a:schemeClr val="tx2"/>
                </a:solidFill>
              </a:rPr>
              <a:t>2.Identify any changes needed to TIP RAM V1.0 , both Business Agreement (BA) and Information Agreement (IA), to better align with the NGCOR FM requirements. </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This Release is an update to align with the new RAM Business Agreement (BA) V1.9 where some guidelines have been replaced by requirements and some requirements and use cases added for closer matching to NGCOR requirements. </a:t>
            </a:r>
          </a:p>
          <a:p>
            <a:pPr>
              <a:buClr>
                <a:schemeClr val="accent2"/>
              </a:buClr>
              <a:buSzPct val="125000"/>
            </a:pPr>
            <a:r>
              <a:rPr lang="en-US" sz="2400" dirty="0">
                <a:solidFill>
                  <a:schemeClr val="tx2"/>
                </a:solidFill>
              </a:rPr>
              <a:t> </a:t>
            </a:r>
            <a:endParaRPr lang="en-US" dirty="0" smtClean="0">
              <a:solidFill>
                <a:schemeClr val="tx2"/>
              </a:solidFill>
            </a:endParaRPr>
          </a:p>
          <a:p>
            <a:pPr>
              <a:buClr>
                <a:schemeClr val="accent2"/>
              </a:buClr>
              <a:buSzPct val="125000"/>
            </a:pPr>
            <a:r>
              <a:rPr lang="en-US" dirty="0" smtClean="0">
                <a:solidFill>
                  <a:schemeClr val="tx2"/>
                </a:solidFill>
              </a:rPr>
              <a:t>TR203</a:t>
            </a:r>
            <a:r>
              <a:rPr lang="en-US" dirty="0">
                <a:solidFill>
                  <a:schemeClr val="tx2"/>
                </a:solidFill>
              </a:rPr>
              <a:t>, NGCOR Inventory Management Requirements Response, Release 1.0 </a:t>
            </a:r>
          </a:p>
          <a:p>
            <a:pPr>
              <a:buClr>
                <a:schemeClr val="accent2"/>
              </a:buClr>
              <a:buSzPct val="125000"/>
            </a:pPr>
            <a:r>
              <a:rPr lang="en-US" sz="1600" dirty="0">
                <a:solidFill>
                  <a:schemeClr val="tx2"/>
                </a:solidFill>
              </a:rPr>
              <a:t>This document provides a response to the Next Generation Converged Operations Requirements focusing on the area of Inventory Management (</a:t>
            </a:r>
            <a:r>
              <a:rPr lang="en-US" sz="1600" dirty="0" err="1">
                <a:solidFill>
                  <a:schemeClr val="tx2"/>
                </a:solidFill>
              </a:rPr>
              <a:t>InvM</a:t>
            </a:r>
            <a:r>
              <a:rPr lang="en-US" sz="1600" dirty="0">
                <a:solidFill>
                  <a:schemeClr val="tx2"/>
                </a:solidFill>
              </a:rPr>
              <a:t>).</a:t>
            </a:r>
          </a:p>
          <a:p>
            <a:pPr>
              <a:buClr>
                <a:schemeClr val="accent2"/>
              </a:buClr>
              <a:buSzPct val="125000"/>
            </a:pPr>
            <a:endParaRPr lang="en-US" sz="2400" dirty="0">
              <a:solidFill>
                <a:schemeClr val="tx2"/>
              </a:solidFill>
            </a:endParaRPr>
          </a:p>
          <a:p>
            <a:pPr>
              <a:buClr>
                <a:schemeClr val="accent2"/>
              </a:buClr>
              <a:buSzPct val="125000"/>
            </a:pPr>
            <a:r>
              <a:rPr lang="en-US" sz="2400" dirty="0">
                <a:solidFill>
                  <a:schemeClr val="tx2"/>
                </a:solidFill>
              </a:rPr>
              <a:t> </a:t>
            </a:r>
          </a:p>
          <a:p>
            <a:pPr marL="0" indent="0">
              <a:buClr>
                <a:schemeClr val="accent2"/>
              </a:buClr>
              <a:buSzPct val="125000"/>
              <a:buFont typeface="Wingdings" pitchFamily="2" charset="2"/>
              <a:buNone/>
            </a:pPr>
            <a:endParaRPr lang="en-US" sz="2400" dirty="0" err="1" smtClean="0">
              <a:solidFill>
                <a:schemeClr val="tx2"/>
              </a:solidFill>
            </a:endParaRPr>
          </a:p>
        </p:txBody>
      </p:sp>
    </p:spTree>
    <p:extLst>
      <p:ext uri="{BB962C8B-B14F-4D97-AF65-F5344CB8AC3E}">
        <p14:creationId xmlns:p14="http://schemas.microsoft.com/office/powerpoint/2010/main" val="28102453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5293757"/>
          </a:xfrm>
          <a:prstGeom prst="rect">
            <a:avLst/>
          </a:prstGeom>
          <a:noFill/>
        </p:spPr>
        <p:txBody>
          <a:bodyPr wrap="square" rtlCol="0">
            <a:spAutoFit/>
          </a:bodyPr>
          <a:lstStyle/>
          <a:p>
            <a:pPr>
              <a:buClr>
                <a:schemeClr val="accent2"/>
              </a:buClr>
              <a:buSzPct val="125000"/>
            </a:pPr>
            <a:r>
              <a:rPr lang="en-US" b="1" dirty="0" smtClean="0">
                <a:solidFill>
                  <a:schemeClr val="tx2"/>
                </a:solidFill>
              </a:rPr>
              <a:t>Improved </a:t>
            </a:r>
            <a:r>
              <a:rPr lang="en-US" b="1" dirty="0">
                <a:solidFill>
                  <a:schemeClr val="tx2"/>
                </a:solidFill>
              </a:rPr>
              <a:t>Customer Experience Catalyst Charter, Version 0.4 </a:t>
            </a:r>
          </a:p>
          <a:p>
            <a:pPr>
              <a:buClr>
                <a:schemeClr val="accent2"/>
              </a:buClr>
              <a:buSzPct val="125000"/>
            </a:pPr>
            <a:endParaRPr lang="en-US" sz="1600" b="1" dirty="0">
              <a:solidFill>
                <a:schemeClr val="tx2"/>
              </a:solidFill>
            </a:endParaRPr>
          </a:p>
          <a:p>
            <a:pPr>
              <a:buClr>
                <a:schemeClr val="accent2"/>
              </a:buClr>
              <a:buSzPct val="125000"/>
            </a:pPr>
            <a:r>
              <a:rPr lang="en-US" sz="1600" dirty="0" smtClean="0">
                <a:solidFill>
                  <a:schemeClr val="tx2"/>
                </a:solidFill>
              </a:rPr>
              <a:t>Currently </a:t>
            </a:r>
            <a:r>
              <a:rPr lang="en-US" sz="1600" dirty="0">
                <a:solidFill>
                  <a:schemeClr val="tx2"/>
                </a:solidFill>
              </a:rPr>
              <a:t>CSPs are facing a cost cutting pressure but at the same time they must constantly improve Customer Experience to stay competitive. This makes it extremely urgent to find a solution which will enable to effectively manage the network, while keeping costs low, and to satisfy customer demand at the same time.</a:t>
            </a:r>
          </a:p>
          <a:p>
            <a:pPr>
              <a:buClr>
                <a:schemeClr val="accent2"/>
              </a:buClr>
              <a:buSzPct val="125000"/>
            </a:pPr>
            <a:endParaRPr lang="en-US" sz="1600" dirty="0">
              <a:solidFill>
                <a:schemeClr val="tx2"/>
              </a:solidFill>
            </a:endParaRPr>
          </a:p>
          <a:p>
            <a:pPr>
              <a:buClr>
                <a:schemeClr val="accent2"/>
              </a:buClr>
              <a:buSzPct val="125000"/>
            </a:pPr>
            <a:r>
              <a:rPr lang="en-US" sz="1600" dirty="0" smtClean="0">
                <a:solidFill>
                  <a:schemeClr val="tx2"/>
                </a:solidFill>
              </a:rPr>
              <a:t>The </a:t>
            </a:r>
            <a:r>
              <a:rPr lang="en-US" sz="1600" dirty="0">
                <a:solidFill>
                  <a:schemeClr val="tx2"/>
                </a:solidFill>
              </a:rPr>
              <a:t>principle of this Catalyst project has been agreed between TMF / NGCOR and NGMN / NGCOR project in July 2012 during TMF AW / Baltimore. It has also been discussed in December at Management World 2012 in Orlando. </a:t>
            </a:r>
          </a:p>
          <a:p>
            <a:pPr>
              <a:buClr>
                <a:schemeClr val="accent2"/>
              </a:buClr>
              <a:buSzPct val="125000"/>
            </a:pPr>
            <a:endParaRPr lang="en-US" sz="1600" dirty="0">
              <a:solidFill>
                <a:schemeClr val="tx2"/>
              </a:solidFill>
            </a:endParaRPr>
          </a:p>
          <a:p>
            <a:pPr>
              <a:buClr>
                <a:schemeClr val="accent2"/>
              </a:buClr>
              <a:buSzPct val="125000"/>
            </a:pPr>
            <a:r>
              <a:rPr lang="en-US" sz="1600" dirty="0" smtClean="0">
                <a:solidFill>
                  <a:schemeClr val="tx2"/>
                </a:solidFill>
              </a:rPr>
              <a:t>The </a:t>
            </a:r>
            <a:r>
              <a:rPr lang="en-US" sz="1600" dirty="0">
                <a:solidFill>
                  <a:schemeClr val="tx2"/>
                </a:solidFill>
              </a:rPr>
              <a:t>underlying converged wireless-wire line network model will be based upon the Umbrella Information Model (UIM) which was developed jointly by  the TM Forum, 3GPP and other industry organizations in response to the NGCOR initiative of NGMN. </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Project/Team Name: Improved Customer Experience and Efficient Converged Network Operation Enabled by the Umbrella Information Model </a:t>
            </a:r>
          </a:p>
          <a:p>
            <a:pPr>
              <a:buClr>
                <a:schemeClr val="accent2"/>
              </a:buClr>
              <a:buSzPct val="125000"/>
            </a:pPr>
            <a:r>
              <a:rPr lang="en-US" sz="1600" dirty="0">
                <a:solidFill>
                  <a:schemeClr val="tx2"/>
                </a:solidFill>
              </a:rPr>
              <a:t>Project Leader Name &amp; email address: Klaus Martiny (klaus.martiny@telekom.de) </a:t>
            </a:r>
          </a:p>
          <a:p>
            <a:pPr>
              <a:buClr>
                <a:schemeClr val="accent2"/>
              </a:buClr>
              <a:buSzPct val="125000"/>
            </a:pPr>
            <a:r>
              <a:rPr lang="en-US" sz="1600" dirty="0">
                <a:solidFill>
                  <a:schemeClr val="tx2"/>
                </a:solidFill>
              </a:rPr>
              <a:t>Project Champions: Deutsche Telekom, France Telecom-Orange, Telecom Italia, Telefonica</a:t>
            </a:r>
          </a:p>
          <a:p>
            <a:pPr>
              <a:buClr>
                <a:schemeClr val="accent2"/>
              </a:buClr>
              <a:buSzPct val="125000"/>
            </a:pPr>
            <a:r>
              <a:rPr lang="en-US" sz="1600" dirty="0">
                <a:solidFill>
                  <a:schemeClr val="tx2"/>
                </a:solidFill>
              </a:rPr>
              <a:t>Project Member Companies: </a:t>
            </a:r>
            <a:r>
              <a:rPr lang="en-US" sz="1600" dirty="0" err="1">
                <a:solidFill>
                  <a:schemeClr val="tx2"/>
                </a:solidFill>
              </a:rPr>
              <a:t>Comarch</a:t>
            </a:r>
            <a:r>
              <a:rPr lang="en-US" sz="1600" dirty="0">
                <a:solidFill>
                  <a:schemeClr val="tx2"/>
                </a:solidFill>
              </a:rPr>
              <a:t>, Hewlett-Packard, Orchestral Networks, ZTE</a:t>
            </a:r>
          </a:p>
          <a:p>
            <a:pPr>
              <a:buClr>
                <a:schemeClr val="accent2"/>
              </a:buClr>
              <a:buSzPct val="125000"/>
            </a:pPr>
            <a:r>
              <a:rPr lang="en-US" sz="1600" b="1" dirty="0">
                <a:solidFill>
                  <a:schemeClr val="tx2"/>
                </a:solidFill>
              </a:rPr>
              <a:t> </a:t>
            </a:r>
            <a:endParaRPr lang="en-US" sz="2400" dirty="0" smtClean="0">
              <a:solidFill>
                <a:schemeClr val="tx2"/>
              </a:solidFill>
            </a:endParaRPr>
          </a:p>
        </p:txBody>
      </p:sp>
    </p:spTree>
    <p:extLst>
      <p:ext uri="{BB962C8B-B14F-4D97-AF65-F5344CB8AC3E}">
        <p14:creationId xmlns:p14="http://schemas.microsoft.com/office/powerpoint/2010/main" val="205023706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3170099"/>
          </a:xfrm>
          <a:prstGeom prst="rect">
            <a:avLst/>
          </a:prstGeom>
          <a:noFill/>
        </p:spPr>
        <p:txBody>
          <a:bodyPr wrap="square" rtlCol="0">
            <a:spAutoFit/>
          </a:bodyPr>
          <a:lstStyle/>
          <a:p>
            <a:pPr>
              <a:buClr>
                <a:schemeClr val="accent2"/>
              </a:buClr>
              <a:buSzPct val="125000"/>
            </a:pPr>
            <a:r>
              <a:rPr lang="en-US" b="1" dirty="0" smtClean="0">
                <a:solidFill>
                  <a:schemeClr val="tx2"/>
                </a:solidFill>
              </a:rPr>
              <a:t>Digital </a:t>
            </a:r>
            <a:r>
              <a:rPr lang="en-US" b="1" dirty="0">
                <a:solidFill>
                  <a:schemeClr val="tx2"/>
                </a:solidFill>
              </a:rPr>
              <a:t>Service Operations in a Multi-Provider Environment Catalyst Charter, Version 1.1 </a:t>
            </a:r>
          </a:p>
          <a:p>
            <a:pPr>
              <a:buClr>
                <a:schemeClr val="accent2"/>
              </a:buClr>
              <a:buSzPct val="125000"/>
            </a:pPr>
            <a:endParaRPr lang="en-US" b="1" dirty="0">
              <a:solidFill>
                <a:schemeClr val="tx2"/>
              </a:solidFill>
            </a:endParaRPr>
          </a:p>
          <a:p>
            <a:pPr>
              <a:buClr>
                <a:schemeClr val="accent2"/>
              </a:buClr>
              <a:buSzPct val="125000"/>
            </a:pPr>
            <a:r>
              <a:rPr lang="en-US" sz="1600" dirty="0">
                <a:solidFill>
                  <a:schemeClr val="tx2"/>
                </a:solidFill>
              </a:rPr>
              <a:t>A digital service using M2M examples is enabled on a converged network and operated in a multi-provider environment using the UIM (Umbrella Information Model) based on NGCOR requirements and jointly developed by TMF, 3GPP, and others.</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Project/Team Name: Enabling Digital Services on a Converged Network (San Jose 2013)</a:t>
            </a:r>
          </a:p>
          <a:p>
            <a:pPr>
              <a:buClr>
                <a:schemeClr val="accent2"/>
              </a:buClr>
              <a:buSzPct val="125000"/>
            </a:pPr>
            <a:r>
              <a:rPr lang="en-US" sz="1600" dirty="0">
                <a:solidFill>
                  <a:schemeClr val="tx2"/>
                </a:solidFill>
              </a:rPr>
              <a:t>Project Leader Name &amp; email address: Klaus Martiny (klaus.martiny@telekom.de)</a:t>
            </a:r>
          </a:p>
          <a:p>
            <a:pPr>
              <a:buClr>
                <a:schemeClr val="accent2"/>
              </a:buClr>
              <a:buSzPct val="125000"/>
            </a:pPr>
            <a:r>
              <a:rPr lang="en-US" sz="1600" dirty="0">
                <a:solidFill>
                  <a:schemeClr val="tx2"/>
                </a:solidFill>
              </a:rPr>
              <a:t>Project Champions: Deutsche Telekom AG, Telecom Italia, Telefonica, </a:t>
            </a:r>
            <a:r>
              <a:rPr lang="en-US" sz="1600" dirty="0" err="1">
                <a:solidFill>
                  <a:schemeClr val="tx2"/>
                </a:solidFill>
              </a:rPr>
              <a:t>TeliaSonera</a:t>
            </a:r>
            <a:endParaRPr lang="en-US" sz="1600" dirty="0">
              <a:solidFill>
                <a:schemeClr val="tx2"/>
              </a:solidFill>
            </a:endParaRPr>
          </a:p>
          <a:p>
            <a:pPr>
              <a:buClr>
                <a:schemeClr val="accent2"/>
              </a:buClr>
              <a:buSzPct val="125000"/>
            </a:pPr>
            <a:r>
              <a:rPr lang="en-US" sz="1600" dirty="0">
                <a:solidFill>
                  <a:schemeClr val="tx2"/>
                </a:solidFill>
              </a:rPr>
              <a:t>Member Companies: Juniper, Hewlett-Packard, Orchestral Networks, </a:t>
            </a:r>
            <a:r>
              <a:rPr lang="en-US" sz="1600" dirty="0" err="1">
                <a:solidFill>
                  <a:schemeClr val="tx2"/>
                </a:solidFill>
              </a:rPr>
              <a:t>Comarch</a:t>
            </a:r>
            <a:r>
              <a:rPr lang="en-US" sz="1600" dirty="0">
                <a:solidFill>
                  <a:schemeClr val="tx2"/>
                </a:solidFill>
              </a:rPr>
              <a:t> </a:t>
            </a:r>
          </a:p>
          <a:p>
            <a:pPr>
              <a:buClr>
                <a:schemeClr val="accent2"/>
              </a:buClr>
              <a:buSzPct val="125000"/>
            </a:pPr>
            <a:r>
              <a:rPr lang="en-US" b="1" dirty="0">
                <a:solidFill>
                  <a:schemeClr val="tx2"/>
                </a:solidFill>
              </a:rPr>
              <a:t> </a:t>
            </a:r>
          </a:p>
        </p:txBody>
      </p:sp>
    </p:spTree>
    <p:extLst>
      <p:ext uri="{BB962C8B-B14F-4D97-AF65-F5344CB8AC3E}">
        <p14:creationId xmlns:p14="http://schemas.microsoft.com/office/powerpoint/2010/main" val="57566115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3354765"/>
          </a:xfrm>
          <a:prstGeom prst="rect">
            <a:avLst/>
          </a:prstGeom>
          <a:noFill/>
        </p:spPr>
        <p:txBody>
          <a:bodyPr wrap="square" rtlCol="0">
            <a:spAutoFit/>
          </a:bodyPr>
          <a:lstStyle/>
          <a:p>
            <a:pPr>
              <a:buClr>
                <a:schemeClr val="accent2"/>
              </a:buClr>
              <a:buSzPct val="125000"/>
            </a:pPr>
            <a:r>
              <a:rPr lang="en-US" b="1" dirty="0">
                <a:solidFill>
                  <a:schemeClr val="tx2"/>
                </a:solidFill>
              </a:rPr>
              <a:t>3GPP/TM Forum Model Alignment JWG Document Suite </a:t>
            </a:r>
          </a:p>
          <a:p>
            <a:pPr>
              <a:buClr>
                <a:schemeClr val="accent2"/>
              </a:buClr>
              <a:buSzPct val="125000"/>
            </a:pPr>
            <a:endParaRPr lang="en-US" sz="1600" b="1" dirty="0">
              <a:solidFill>
                <a:schemeClr val="tx2"/>
              </a:solidFill>
            </a:endParaRPr>
          </a:p>
          <a:p>
            <a:pPr>
              <a:buClr>
                <a:schemeClr val="accent2"/>
              </a:buClr>
              <a:buSzPct val="125000"/>
            </a:pPr>
            <a:r>
              <a:rPr lang="en-US" sz="1600" dirty="0">
                <a:solidFill>
                  <a:schemeClr val="tx2"/>
                </a:solidFill>
              </a:rPr>
              <a:t>These Model Alignment JWG Output Documents provide recommendations and solution proposals for the alignment of respective 3GPP and TM Forum model definitions to enable converged management of mobile and fixed networks: </a:t>
            </a:r>
          </a:p>
          <a:p>
            <a:pPr lvl="1">
              <a:buClr>
                <a:schemeClr val="accent2"/>
              </a:buClr>
              <a:buSzPct val="125000"/>
            </a:pPr>
            <a:r>
              <a:rPr lang="en-US" sz="1600" dirty="0">
                <a:solidFill>
                  <a:schemeClr val="tx2"/>
                </a:solidFill>
              </a:rPr>
              <a:t>•Fixed Mobile Convergence (FMC) Federated Network Information Model (FNIM) V3.0 </a:t>
            </a:r>
          </a:p>
          <a:p>
            <a:pPr lvl="1">
              <a:buClr>
                <a:schemeClr val="accent2"/>
              </a:buClr>
              <a:buSzPct val="125000"/>
            </a:pPr>
            <a:r>
              <a:rPr lang="en-US" sz="1600" dirty="0">
                <a:solidFill>
                  <a:schemeClr val="tx2"/>
                </a:solidFill>
              </a:rPr>
              <a:t>•Fixed Mobile Convergence (FMC) Federated Network Information Model (FNIM) Umbrella Information Model (UIM) V3.3 </a:t>
            </a:r>
          </a:p>
          <a:p>
            <a:pPr lvl="1">
              <a:buClr>
                <a:schemeClr val="accent2"/>
              </a:buClr>
              <a:buSzPct val="125000"/>
            </a:pPr>
            <a:r>
              <a:rPr lang="en-US" sz="1600" dirty="0">
                <a:solidFill>
                  <a:schemeClr val="tx2"/>
                </a:solidFill>
              </a:rPr>
              <a:t>•Fixed Mobile Convergence (FMC) 3GPP/TM Forum Concrete Model Relationships and Use Cases V3.0 </a:t>
            </a:r>
          </a:p>
          <a:p>
            <a:pPr lvl="1">
              <a:buClr>
                <a:schemeClr val="accent2"/>
              </a:buClr>
              <a:buSzPct val="125000"/>
            </a:pPr>
            <a:r>
              <a:rPr lang="en-US" sz="1600" dirty="0">
                <a:solidFill>
                  <a:schemeClr val="tx2"/>
                </a:solidFill>
              </a:rPr>
              <a:t>•Fixed Mobile Convergence (FMC) Model Repertoire V3.0 </a:t>
            </a:r>
          </a:p>
          <a:p>
            <a:pPr lvl="1">
              <a:buClr>
                <a:schemeClr val="accent2"/>
              </a:buClr>
              <a:buSzPct val="125000"/>
            </a:pPr>
            <a:r>
              <a:rPr lang="en-US" sz="1600" dirty="0">
                <a:solidFill>
                  <a:schemeClr val="tx2"/>
                </a:solidFill>
              </a:rPr>
              <a:t>•CR on Fixed Mobile Convergence (FMC) Model Repertoire V3.0</a:t>
            </a:r>
          </a:p>
          <a:p>
            <a:pPr>
              <a:buClr>
                <a:schemeClr val="accent2"/>
              </a:buClr>
              <a:buSzPct val="125000"/>
            </a:pPr>
            <a:r>
              <a:rPr lang="en-US" b="1" dirty="0" smtClean="0">
                <a:solidFill>
                  <a:schemeClr val="tx2"/>
                </a:solidFill>
              </a:rPr>
              <a:t> </a:t>
            </a:r>
            <a:endParaRPr lang="en-US" b="1" dirty="0">
              <a:solidFill>
                <a:schemeClr val="tx2"/>
              </a:solidFill>
            </a:endParaRPr>
          </a:p>
        </p:txBody>
      </p:sp>
    </p:spTree>
    <p:extLst>
      <p:ext uri="{BB962C8B-B14F-4D97-AF65-F5344CB8AC3E}">
        <p14:creationId xmlns:p14="http://schemas.microsoft.com/office/powerpoint/2010/main" val="237290064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5847755"/>
          </a:xfrm>
          <a:prstGeom prst="rect">
            <a:avLst/>
          </a:prstGeom>
          <a:noFill/>
        </p:spPr>
        <p:txBody>
          <a:bodyPr wrap="square" rtlCol="0">
            <a:spAutoFit/>
          </a:bodyPr>
          <a:lstStyle/>
          <a:p>
            <a:pPr>
              <a:buClr>
                <a:schemeClr val="accent2"/>
              </a:buClr>
              <a:buSzPct val="125000"/>
            </a:pPr>
            <a:r>
              <a:rPr lang="en-US" sz="1600" b="1" dirty="0" smtClean="0">
                <a:solidFill>
                  <a:schemeClr val="tx2"/>
                </a:solidFill>
              </a:rPr>
              <a:t>Generic </a:t>
            </a:r>
            <a:r>
              <a:rPr lang="en-US" sz="1600" b="1" dirty="0">
                <a:solidFill>
                  <a:schemeClr val="tx2"/>
                </a:solidFill>
              </a:rPr>
              <a:t>Inventory, Release 1.0 </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The Inventory team has started a specification task with the purpose of generating a Generic Inventory Interface. The intention to specify a Generic Inventory Interface is a direct consequence of previous studies analyzing existing Interfaces developed independently (MTOSI, OSSJ and 3GPP) and concluding in the need for a harmonized inventory interface.</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 As part of a separate but related work, the TIP team has started specifying a set of generic task centric interface patterns. </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 The TIP team has deliberately taken the approach to identify capabilities that are frequently needed in management interfaces in various domains and to elaborate corresponding interface patterns supporting these capabilities using a domain neutral specification style. This approach leads to the availability of generic interface patterns which set of capabilities is relevant in different context. </a:t>
            </a:r>
          </a:p>
          <a:p>
            <a:pPr>
              <a:buClr>
                <a:schemeClr val="accent2"/>
              </a:buClr>
              <a:buSzPct val="125000"/>
            </a:pPr>
            <a:endParaRPr lang="en-US" sz="1600" dirty="0" smtClean="0">
              <a:solidFill>
                <a:schemeClr val="tx2"/>
              </a:solidFill>
            </a:endParaRPr>
          </a:p>
          <a:p>
            <a:pPr>
              <a:buClr>
                <a:schemeClr val="accent2"/>
              </a:buClr>
              <a:buSzPct val="125000"/>
            </a:pPr>
            <a:r>
              <a:rPr lang="en-US" sz="1600" dirty="0" smtClean="0">
                <a:solidFill>
                  <a:schemeClr val="tx2"/>
                </a:solidFill>
              </a:rPr>
              <a:t>For </a:t>
            </a:r>
            <a:r>
              <a:rPr lang="en-US" sz="1600" dirty="0">
                <a:solidFill>
                  <a:schemeClr val="tx2"/>
                </a:solidFill>
              </a:rPr>
              <a:t>the users' convenience a ZIP file of the RI/CTK has been provided. Developers who wish to access the material directly from SVN can do so at: http://collab.tmforum.org/integration/viewcvs/viewcvs.cgi/Features/InventoryManagement/IA/INV_RI_CTK_Project/trunk/?root=tip&amp;rev=5342&amp;system=exsy1002  </a:t>
            </a:r>
          </a:p>
          <a:p>
            <a:pPr>
              <a:buClr>
                <a:schemeClr val="accent2"/>
              </a:buClr>
              <a:buSzPct val="125000"/>
            </a:pPr>
            <a:endParaRPr lang="en-US" b="1" dirty="0">
              <a:solidFill>
                <a:schemeClr val="tx2"/>
              </a:solidFill>
            </a:endParaRPr>
          </a:p>
          <a:p>
            <a:pPr>
              <a:buClr>
                <a:schemeClr val="accent2"/>
              </a:buClr>
              <a:buSzPct val="125000"/>
            </a:pPr>
            <a:r>
              <a:rPr lang="en-US" b="1" dirty="0">
                <a:solidFill>
                  <a:schemeClr val="tx2"/>
                </a:solidFill>
              </a:rPr>
              <a:t> </a:t>
            </a:r>
          </a:p>
          <a:p>
            <a:pPr>
              <a:buClr>
                <a:schemeClr val="accent2"/>
              </a:buClr>
              <a:buSzPct val="125000"/>
            </a:pPr>
            <a:r>
              <a:rPr lang="en-US" b="1" dirty="0" smtClean="0">
                <a:solidFill>
                  <a:schemeClr val="tx2"/>
                </a:solidFill>
              </a:rPr>
              <a:t> </a:t>
            </a:r>
            <a:endParaRPr lang="en-US" b="1" dirty="0">
              <a:solidFill>
                <a:schemeClr val="tx2"/>
              </a:solidFill>
            </a:endParaRPr>
          </a:p>
        </p:txBody>
      </p:sp>
    </p:spTree>
    <p:extLst>
      <p:ext uri="{BB962C8B-B14F-4D97-AF65-F5344CB8AC3E}">
        <p14:creationId xmlns:p14="http://schemas.microsoft.com/office/powerpoint/2010/main" val="417761284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6863417"/>
          </a:xfrm>
          <a:prstGeom prst="rect">
            <a:avLst/>
          </a:prstGeom>
          <a:noFill/>
        </p:spPr>
        <p:txBody>
          <a:bodyPr wrap="square" rtlCol="0">
            <a:spAutoFit/>
          </a:bodyPr>
          <a:lstStyle/>
          <a:p>
            <a:pPr>
              <a:buClr>
                <a:schemeClr val="accent2"/>
              </a:buClr>
              <a:buSzPct val="125000"/>
            </a:pPr>
            <a:r>
              <a:rPr lang="en-US" sz="1600" b="1" dirty="0" smtClean="0">
                <a:solidFill>
                  <a:schemeClr val="tx2"/>
                </a:solidFill>
              </a:rPr>
              <a:t>TM </a:t>
            </a:r>
            <a:r>
              <a:rPr lang="en-US" sz="1600" b="1" dirty="0">
                <a:solidFill>
                  <a:schemeClr val="tx2"/>
                </a:solidFill>
              </a:rPr>
              <a:t>Forum Integration Program Resource Alarm Management, Release 1.1 </a:t>
            </a:r>
          </a:p>
          <a:p>
            <a:pPr>
              <a:buClr>
                <a:schemeClr val="accent2"/>
              </a:buClr>
              <a:buSzPct val="125000"/>
            </a:pPr>
            <a:endParaRPr lang="en-US" sz="1600" b="1" dirty="0">
              <a:solidFill>
                <a:schemeClr val="tx2"/>
              </a:solidFill>
            </a:endParaRPr>
          </a:p>
          <a:p>
            <a:pPr>
              <a:buClr>
                <a:schemeClr val="accent2"/>
              </a:buClr>
              <a:buSzPct val="125000"/>
            </a:pPr>
            <a:r>
              <a:rPr lang="en-US" sz="1400" dirty="0">
                <a:solidFill>
                  <a:schemeClr val="tx2"/>
                </a:solidFill>
              </a:rPr>
              <a:t>The TM Forum has given much attention to the evolution of next generation networks and the business and operational support systems needed to manage them. As a result, the Frameworx was developed to provide a toolkit of industry-agreed specifications and guidelines that cover key business and technical areas. This is reinforced by a set of unified open interfaces used between Operations Systems (OSs) for the purpose of network and service management. Many of these interfaces have been developed by individual groups such as OSS/J, </a:t>
            </a:r>
            <a:r>
              <a:rPr lang="en-US" sz="1400" dirty="0" err="1">
                <a:solidFill>
                  <a:schemeClr val="tx2"/>
                </a:solidFill>
              </a:rPr>
              <a:t>mTOP</a:t>
            </a:r>
            <a:r>
              <a:rPr lang="en-US" sz="1400" dirty="0">
                <a:solidFill>
                  <a:schemeClr val="tx2"/>
                </a:solidFill>
              </a:rPr>
              <a:t> and SLA management teams and may not be in alignment.</a:t>
            </a:r>
          </a:p>
          <a:p>
            <a:pPr>
              <a:buClr>
                <a:schemeClr val="accent2"/>
              </a:buClr>
              <a:buSzPct val="125000"/>
            </a:pPr>
            <a:endParaRPr lang="en-US" sz="1400" dirty="0">
              <a:solidFill>
                <a:schemeClr val="tx2"/>
              </a:solidFill>
            </a:endParaRPr>
          </a:p>
          <a:p>
            <a:pPr>
              <a:buClr>
                <a:schemeClr val="accent2"/>
              </a:buClr>
              <a:buSzPct val="125000"/>
            </a:pPr>
            <a:r>
              <a:rPr lang="en-US" sz="1400" dirty="0">
                <a:solidFill>
                  <a:schemeClr val="tx2"/>
                </a:solidFill>
              </a:rPr>
              <a:t> This interface covers Resource Alarm Management as it is a key interface where alignment is needed. This alignment work has been done within TM Forum between OSS/J FM API and MTOSI RTM DDP. The team has also attempted to bring closer the alarm semantics by considering carefully the 3GPP Alarm IRP with the end goal of reducing the integration overhead for Service Providers. </a:t>
            </a:r>
          </a:p>
          <a:p>
            <a:pPr>
              <a:buClr>
                <a:schemeClr val="accent2"/>
              </a:buClr>
              <a:buSzPct val="125000"/>
            </a:pPr>
            <a:endParaRPr lang="en-US" sz="1400" dirty="0">
              <a:solidFill>
                <a:schemeClr val="tx2"/>
              </a:solidFill>
            </a:endParaRPr>
          </a:p>
          <a:p>
            <a:pPr>
              <a:buClr>
                <a:schemeClr val="accent2"/>
              </a:buClr>
              <a:buSzPct val="125000"/>
            </a:pPr>
            <a:r>
              <a:rPr lang="en-US" sz="1400" dirty="0">
                <a:solidFill>
                  <a:schemeClr val="tx2"/>
                </a:solidFill>
              </a:rPr>
              <a:t> There is a strong desire from Service Providers to provide a Fault Management interface that can be used in a simple way to do simple alarm reporting while also covering more complex OSS-to-OSS scenarios. The Resource Alarm Management interface should support both and should not add complexity when used in the context of Simple Alarm Reporting.</a:t>
            </a:r>
          </a:p>
          <a:p>
            <a:pPr>
              <a:buClr>
                <a:schemeClr val="accent2"/>
              </a:buClr>
              <a:buSzPct val="125000"/>
            </a:pPr>
            <a:r>
              <a:rPr lang="en-US" sz="1400" dirty="0">
                <a:solidFill>
                  <a:schemeClr val="tx2"/>
                </a:solidFill>
              </a:rPr>
              <a:t>  </a:t>
            </a:r>
          </a:p>
          <a:p>
            <a:pPr>
              <a:buClr>
                <a:schemeClr val="accent2"/>
              </a:buClr>
              <a:buSzPct val="125000"/>
            </a:pPr>
            <a:r>
              <a:rPr lang="en-US" sz="1400" dirty="0">
                <a:solidFill>
                  <a:schemeClr val="tx2"/>
                </a:solidFill>
              </a:rPr>
              <a:t> Three profiles have been defined for RAM:</a:t>
            </a:r>
          </a:p>
          <a:p>
            <a:pPr>
              <a:buClr>
                <a:schemeClr val="accent2"/>
              </a:buClr>
              <a:buSzPct val="125000"/>
            </a:pPr>
            <a:r>
              <a:rPr lang="en-US" sz="1400" dirty="0">
                <a:solidFill>
                  <a:schemeClr val="tx2"/>
                </a:solidFill>
              </a:rPr>
              <a:t>•Simple alarm Reporting profile, covering simple alarm reporting needs </a:t>
            </a:r>
          </a:p>
          <a:p>
            <a:pPr>
              <a:buClr>
                <a:schemeClr val="accent2"/>
              </a:buClr>
              <a:buSzPct val="125000"/>
            </a:pPr>
            <a:r>
              <a:rPr lang="en-US" sz="1400" dirty="0">
                <a:solidFill>
                  <a:schemeClr val="tx2"/>
                </a:solidFill>
              </a:rPr>
              <a:t>•Standard profile, which is the alignment target for OSS/J, MTOSI and 3GPP </a:t>
            </a:r>
          </a:p>
          <a:p>
            <a:pPr>
              <a:buClr>
                <a:schemeClr val="accent2"/>
              </a:buClr>
              <a:buSzPct val="125000"/>
            </a:pPr>
            <a:r>
              <a:rPr lang="en-US" sz="1400" dirty="0">
                <a:solidFill>
                  <a:schemeClr val="tx2"/>
                </a:solidFill>
              </a:rPr>
              <a:t>•Enhanced profile, covering the OSS-to-OSS scenario. </a:t>
            </a:r>
          </a:p>
          <a:p>
            <a:pPr>
              <a:buClr>
                <a:schemeClr val="accent2"/>
              </a:buClr>
              <a:buSzPct val="125000"/>
            </a:pPr>
            <a:endParaRPr lang="en-US" sz="1400" dirty="0">
              <a:solidFill>
                <a:schemeClr val="tx2"/>
              </a:solidFill>
            </a:endParaRPr>
          </a:p>
          <a:p>
            <a:pPr>
              <a:buClr>
                <a:schemeClr val="accent2"/>
              </a:buClr>
              <a:buSzPct val="125000"/>
            </a:pPr>
            <a:r>
              <a:rPr lang="en-US" sz="1400" dirty="0">
                <a:solidFill>
                  <a:schemeClr val="tx2"/>
                </a:solidFill>
              </a:rPr>
              <a:t>This release provides better alignment with NGCOR FM requirements.</a:t>
            </a:r>
          </a:p>
          <a:p>
            <a:pPr>
              <a:buClr>
                <a:schemeClr val="accent2"/>
              </a:buClr>
              <a:buSzPct val="125000"/>
            </a:pPr>
            <a:endParaRPr lang="en-US" sz="1600" b="1" dirty="0">
              <a:solidFill>
                <a:schemeClr val="tx2"/>
              </a:solidFill>
            </a:endParaRPr>
          </a:p>
          <a:p>
            <a:pPr>
              <a:buClr>
                <a:schemeClr val="accent2"/>
              </a:buClr>
              <a:buSzPct val="125000"/>
            </a:pPr>
            <a:r>
              <a:rPr lang="en-US" sz="1600" b="1" dirty="0">
                <a:solidFill>
                  <a:schemeClr val="tx2"/>
                </a:solidFill>
              </a:rPr>
              <a:t> </a:t>
            </a:r>
          </a:p>
          <a:p>
            <a:pPr>
              <a:buClr>
                <a:schemeClr val="accent2"/>
              </a:buClr>
              <a:buSzPct val="125000"/>
            </a:pPr>
            <a:endParaRPr lang="en-US" b="1" dirty="0">
              <a:solidFill>
                <a:schemeClr val="tx2"/>
              </a:solidFill>
            </a:endParaRPr>
          </a:p>
          <a:p>
            <a:pPr>
              <a:buClr>
                <a:schemeClr val="accent2"/>
              </a:buClr>
              <a:buSzPct val="125000"/>
            </a:pPr>
            <a:r>
              <a:rPr lang="en-US" b="1" dirty="0">
                <a:solidFill>
                  <a:schemeClr val="tx2"/>
                </a:solidFill>
              </a:rPr>
              <a:t> </a:t>
            </a:r>
          </a:p>
          <a:p>
            <a:pPr>
              <a:buClr>
                <a:schemeClr val="accent2"/>
              </a:buClr>
              <a:buSzPct val="125000"/>
            </a:pPr>
            <a:r>
              <a:rPr lang="en-US" b="1" dirty="0" smtClean="0">
                <a:solidFill>
                  <a:schemeClr val="tx2"/>
                </a:solidFill>
              </a:rPr>
              <a:t> </a:t>
            </a:r>
            <a:endParaRPr lang="en-US" b="1" dirty="0">
              <a:solidFill>
                <a:schemeClr val="tx2"/>
              </a:solidFill>
            </a:endParaRPr>
          </a:p>
        </p:txBody>
      </p:sp>
    </p:spTree>
    <p:extLst>
      <p:ext uri="{BB962C8B-B14F-4D97-AF65-F5344CB8AC3E}">
        <p14:creationId xmlns:p14="http://schemas.microsoft.com/office/powerpoint/2010/main" val="10274099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4862870"/>
          </a:xfrm>
          <a:prstGeom prst="rect">
            <a:avLst/>
          </a:prstGeom>
          <a:noFill/>
        </p:spPr>
        <p:txBody>
          <a:bodyPr wrap="square" rtlCol="0">
            <a:spAutoFit/>
          </a:bodyPr>
          <a:lstStyle/>
          <a:p>
            <a:pPr>
              <a:buClr>
                <a:schemeClr val="accent2"/>
              </a:buClr>
              <a:buSzPct val="125000"/>
            </a:pPr>
            <a:r>
              <a:rPr lang="en-US" sz="1600" b="1" dirty="0" smtClean="0">
                <a:solidFill>
                  <a:schemeClr val="tx2"/>
                </a:solidFill>
              </a:rPr>
              <a:t>TR183</a:t>
            </a:r>
            <a:r>
              <a:rPr lang="en-US" sz="1600" b="1" dirty="0">
                <a:solidFill>
                  <a:schemeClr val="tx2"/>
                </a:solidFill>
              </a:rPr>
              <a:t>, 3GPP SA5 - TM Forum TIP Fault Management Harmonization</a:t>
            </a:r>
            <a:r>
              <a:rPr lang="en-US" sz="1600" b="1" dirty="0" smtClean="0">
                <a:solidFill>
                  <a:schemeClr val="tx2"/>
                </a:solidFill>
              </a:rPr>
              <a:t>, Version </a:t>
            </a:r>
            <a:r>
              <a:rPr lang="en-US" sz="1600" b="1" dirty="0">
                <a:solidFill>
                  <a:schemeClr val="tx2"/>
                </a:solidFill>
              </a:rPr>
              <a:t>1.3 </a:t>
            </a:r>
          </a:p>
          <a:p>
            <a:pPr>
              <a:buClr>
                <a:schemeClr val="accent2"/>
              </a:buClr>
              <a:buSzPct val="125000"/>
            </a:pPr>
            <a:endParaRPr lang="en-US" sz="1600" b="1" dirty="0">
              <a:solidFill>
                <a:schemeClr val="tx2"/>
              </a:solidFill>
            </a:endParaRPr>
          </a:p>
          <a:p>
            <a:pPr>
              <a:buClr>
                <a:schemeClr val="accent2"/>
              </a:buClr>
              <a:buSzPct val="125000"/>
            </a:pPr>
            <a:r>
              <a:rPr lang="en-US" sz="1600" dirty="0">
                <a:solidFill>
                  <a:schemeClr val="tx2"/>
                </a:solidFill>
              </a:rPr>
              <a:t>The background of the Fault Management Harmonization (FMH) project is the desire by operators and vendors to reduce the integration tax and the network operating cost, which is believed to be possible by converging 3GPP and TM Forum fault management solutions.</a:t>
            </a:r>
          </a:p>
          <a:p>
            <a:pPr>
              <a:buClr>
                <a:schemeClr val="accent2"/>
              </a:buClr>
              <a:buSzPct val="125000"/>
            </a:pPr>
            <a:endParaRPr lang="en-US" sz="1600" dirty="0" smtClean="0">
              <a:solidFill>
                <a:schemeClr val="tx2"/>
              </a:solidFill>
            </a:endParaRPr>
          </a:p>
          <a:p>
            <a:pPr>
              <a:buClr>
                <a:schemeClr val="accent2"/>
              </a:buClr>
              <a:buSzPct val="125000"/>
            </a:pPr>
            <a:r>
              <a:rPr lang="en-US" sz="1600" dirty="0" smtClean="0">
                <a:solidFill>
                  <a:schemeClr val="tx2"/>
                </a:solidFill>
              </a:rPr>
              <a:t>The </a:t>
            </a:r>
            <a:r>
              <a:rPr lang="en-US" sz="1600" dirty="0">
                <a:solidFill>
                  <a:schemeClr val="tx2"/>
                </a:solidFill>
              </a:rPr>
              <a:t>FMH team did a detailed comparison of the semantics of alarm management specifications from 3GPP and from TM Forum and formulated a number of proposed changes to both specifications. This document describes the outcome of that work.</a:t>
            </a:r>
          </a:p>
          <a:p>
            <a:pPr>
              <a:buClr>
                <a:schemeClr val="accent2"/>
              </a:buClr>
              <a:buSzPct val="125000"/>
            </a:pPr>
            <a:endParaRPr lang="en-US" sz="1600" dirty="0">
              <a:solidFill>
                <a:schemeClr val="tx2"/>
              </a:solidFill>
            </a:endParaRPr>
          </a:p>
          <a:p>
            <a:pPr>
              <a:buClr>
                <a:schemeClr val="accent2"/>
              </a:buClr>
              <a:buSzPct val="125000"/>
            </a:pPr>
            <a:r>
              <a:rPr lang="en-US" sz="1600" dirty="0">
                <a:solidFill>
                  <a:schemeClr val="tx2"/>
                </a:solidFill>
              </a:rPr>
              <a:t> In 2010, 3GPP SA5 and TM Forum NGWW agreed to start a study on the possibility to come to a single set of management specifications which should work for wireless as well as for </a:t>
            </a:r>
            <a:r>
              <a:rPr lang="en-US" sz="1600" dirty="0" err="1">
                <a:solidFill>
                  <a:schemeClr val="tx2"/>
                </a:solidFill>
              </a:rPr>
              <a:t>wireline</a:t>
            </a:r>
            <a:r>
              <a:rPr lang="en-US" sz="1600" dirty="0">
                <a:solidFill>
                  <a:schemeClr val="tx2"/>
                </a:solidFill>
              </a:rPr>
              <a:t> networks. Fault Management (FM) was chosen as one of the pilot subjects.</a:t>
            </a:r>
          </a:p>
          <a:p>
            <a:pPr>
              <a:buClr>
                <a:schemeClr val="accent2"/>
              </a:buClr>
              <a:buSzPct val="125000"/>
            </a:pPr>
            <a:r>
              <a:rPr lang="en-US" sz="1600" b="1" dirty="0">
                <a:solidFill>
                  <a:schemeClr val="tx2"/>
                </a:solidFill>
              </a:rPr>
              <a:t> </a:t>
            </a:r>
          </a:p>
          <a:p>
            <a:pPr>
              <a:buClr>
                <a:schemeClr val="accent2"/>
              </a:buClr>
              <a:buSzPct val="125000"/>
            </a:pPr>
            <a:endParaRPr lang="en-US" sz="1600" b="1" dirty="0">
              <a:solidFill>
                <a:schemeClr val="tx2"/>
              </a:solidFill>
            </a:endParaRPr>
          </a:p>
          <a:p>
            <a:pPr>
              <a:buClr>
                <a:schemeClr val="accent2"/>
              </a:buClr>
              <a:buSzPct val="125000"/>
            </a:pPr>
            <a:r>
              <a:rPr lang="en-US" sz="1600" b="1" dirty="0">
                <a:solidFill>
                  <a:schemeClr val="tx2"/>
                </a:solidFill>
              </a:rPr>
              <a:t> </a:t>
            </a:r>
          </a:p>
          <a:p>
            <a:pPr>
              <a:buClr>
                <a:schemeClr val="accent2"/>
              </a:buClr>
              <a:buSzPct val="125000"/>
            </a:pPr>
            <a:endParaRPr lang="en-US" b="1" dirty="0">
              <a:solidFill>
                <a:schemeClr val="tx2"/>
              </a:solidFill>
            </a:endParaRPr>
          </a:p>
          <a:p>
            <a:pPr>
              <a:buClr>
                <a:schemeClr val="accent2"/>
              </a:buClr>
              <a:buSzPct val="125000"/>
            </a:pPr>
            <a:r>
              <a:rPr lang="en-US" b="1" dirty="0">
                <a:solidFill>
                  <a:schemeClr val="tx2"/>
                </a:solidFill>
              </a:rPr>
              <a:t> </a:t>
            </a:r>
          </a:p>
          <a:p>
            <a:pPr>
              <a:buClr>
                <a:schemeClr val="accent2"/>
              </a:buClr>
              <a:buSzPct val="125000"/>
            </a:pPr>
            <a:r>
              <a:rPr lang="en-US" b="1" dirty="0" smtClean="0">
                <a:solidFill>
                  <a:schemeClr val="tx2"/>
                </a:solidFill>
              </a:rPr>
              <a:t> </a:t>
            </a:r>
            <a:endParaRPr lang="en-US" b="1" dirty="0">
              <a:solidFill>
                <a:schemeClr val="tx2"/>
              </a:solidFill>
            </a:endParaRPr>
          </a:p>
        </p:txBody>
      </p:sp>
    </p:spTree>
    <p:extLst>
      <p:ext uri="{BB962C8B-B14F-4D97-AF65-F5344CB8AC3E}">
        <p14:creationId xmlns:p14="http://schemas.microsoft.com/office/powerpoint/2010/main" val="221806677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impacted by NGCOR and JWG</a:t>
            </a:r>
            <a:endParaRPr lang="en-US" dirty="0"/>
          </a:p>
        </p:txBody>
      </p:sp>
      <p:sp>
        <p:nvSpPr>
          <p:cNvPr id="6" name="TextBox 5"/>
          <p:cNvSpPr txBox="1"/>
          <p:nvPr/>
        </p:nvSpPr>
        <p:spPr>
          <a:xfrm>
            <a:off x="203200" y="950495"/>
            <a:ext cx="8470900" cy="3662541"/>
          </a:xfrm>
          <a:prstGeom prst="rect">
            <a:avLst/>
          </a:prstGeom>
          <a:noFill/>
        </p:spPr>
        <p:txBody>
          <a:bodyPr wrap="square" rtlCol="0">
            <a:spAutoFit/>
          </a:bodyPr>
          <a:lstStyle/>
          <a:p>
            <a:pPr>
              <a:buClr>
                <a:schemeClr val="accent2"/>
              </a:buClr>
              <a:buSzPct val="125000"/>
            </a:pPr>
            <a:r>
              <a:rPr lang="en-US" b="1" dirty="0" smtClean="0">
                <a:solidFill>
                  <a:schemeClr val="tx2"/>
                </a:solidFill>
              </a:rPr>
              <a:t>GB922-5LR SID </a:t>
            </a:r>
            <a:r>
              <a:rPr lang="en-US" b="1" dirty="0">
                <a:solidFill>
                  <a:schemeClr val="tx2"/>
                </a:solidFill>
              </a:rPr>
              <a:t>Logical Resource  </a:t>
            </a:r>
          </a:p>
          <a:p>
            <a:pPr>
              <a:buClr>
                <a:schemeClr val="accent2"/>
              </a:buClr>
              <a:buSzPct val="125000"/>
            </a:pPr>
            <a:r>
              <a:rPr lang="en-US" sz="1600" b="1" dirty="0">
                <a:solidFill>
                  <a:schemeClr val="tx2"/>
                </a:solidFill>
              </a:rPr>
              <a:t>Presents the </a:t>
            </a:r>
            <a:r>
              <a:rPr lang="en-US" sz="1600" b="1" dirty="0" err="1">
                <a:solidFill>
                  <a:schemeClr val="tx2"/>
                </a:solidFill>
              </a:rPr>
              <a:t>LogicalResource</a:t>
            </a:r>
            <a:r>
              <a:rPr lang="en-US" sz="1600" b="1" dirty="0">
                <a:solidFill>
                  <a:schemeClr val="tx2"/>
                </a:solidFill>
              </a:rPr>
              <a:t> Framework with an extensible set of classes and relationships that enable new lower-level </a:t>
            </a:r>
            <a:r>
              <a:rPr lang="en-US" sz="1600" b="1" dirty="0" err="1">
                <a:solidFill>
                  <a:schemeClr val="tx2"/>
                </a:solidFill>
              </a:rPr>
              <a:t>LogicalResource</a:t>
            </a:r>
            <a:r>
              <a:rPr lang="en-US" sz="1600" b="1" dirty="0">
                <a:solidFill>
                  <a:schemeClr val="tx2"/>
                </a:solidFill>
              </a:rPr>
              <a:t> concepts to be plugged into it </a:t>
            </a:r>
          </a:p>
          <a:p>
            <a:pPr>
              <a:buClr>
                <a:schemeClr val="accent2"/>
              </a:buClr>
              <a:buSzPct val="125000"/>
            </a:pPr>
            <a:endParaRPr lang="en-US" sz="1600" b="1" dirty="0" smtClean="0">
              <a:solidFill>
                <a:schemeClr val="tx2"/>
              </a:solidFill>
            </a:endParaRPr>
          </a:p>
          <a:p>
            <a:pPr>
              <a:buClr>
                <a:schemeClr val="accent2"/>
              </a:buClr>
              <a:buSzPct val="125000"/>
            </a:pPr>
            <a:endParaRPr lang="en-US" sz="1600" b="1" dirty="0">
              <a:solidFill>
                <a:schemeClr val="tx2"/>
              </a:solidFill>
            </a:endParaRPr>
          </a:p>
          <a:p>
            <a:pPr>
              <a:buClr>
                <a:schemeClr val="accent2"/>
              </a:buClr>
              <a:buSzPct val="125000"/>
            </a:pPr>
            <a:endParaRPr lang="en-US" sz="1600" b="1" dirty="0">
              <a:solidFill>
                <a:schemeClr val="tx2"/>
              </a:solidFill>
            </a:endParaRPr>
          </a:p>
          <a:p>
            <a:pPr>
              <a:buClr>
                <a:schemeClr val="accent2"/>
              </a:buClr>
              <a:buSzPct val="125000"/>
            </a:pPr>
            <a:r>
              <a:rPr lang="en-US" sz="1600" b="1" dirty="0">
                <a:solidFill>
                  <a:schemeClr val="tx2"/>
                </a:solidFill>
              </a:rPr>
              <a:t> </a:t>
            </a:r>
          </a:p>
          <a:p>
            <a:pPr>
              <a:buClr>
                <a:schemeClr val="accent2"/>
              </a:buClr>
              <a:buSzPct val="125000"/>
            </a:pPr>
            <a:r>
              <a:rPr lang="en-US" sz="1600" b="1" dirty="0" smtClean="0">
                <a:solidFill>
                  <a:schemeClr val="tx2"/>
                </a:solidFill>
              </a:rPr>
              <a:t> </a:t>
            </a:r>
            <a:endParaRPr lang="en-US" sz="1600" b="1" dirty="0">
              <a:solidFill>
                <a:schemeClr val="tx2"/>
              </a:solidFill>
            </a:endParaRPr>
          </a:p>
          <a:p>
            <a:pPr>
              <a:buClr>
                <a:schemeClr val="accent2"/>
              </a:buClr>
              <a:buSzPct val="125000"/>
            </a:pPr>
            <a:endParaRPr lang="en-US" sz="1600" b="1" dirty="0">
              <a:solidFill>
                <a:schemeClr val="tx2"/>
              </a:solidFill>
            </a:endParaRPr>
          </a:p>
          <a:p>
            <a:pPr>
              <a:buClr>
                <a:schemeClr val="accent2"/>
              </a:buClr>
              <a:buSzPct val="125000"/>
            </a:pPr>
            <a:r>
              <a:rPr lang="en-US" sz="1600" b="1" dirty="0">
                <a:solidFill>
                  <a:schemeClr val="tx2"/>
                </a:solidFill>
              </a:rPr>
              <a:t> </a:t>
            </a:r>
          </a:p>
          <a:p>
            <a:pPr>
              <a:buClr>
                <a:schemeClr val="accent2"/>
              </a:buClr>
              <a:buSzPct val="125000"/>
            </a:pPr>
            <a:endParaRPr lang="en-US" b="1" dirty="0">
              <a:solidFill>
                <a:schemeClr val="tx2"/>
              </a:solidFill>
            </a:endParaRPr>
          </a:p>
          <a:p>
            <a:pPr>
              <a:buClr>
                <a:schemeClr val="accent2"/>
              </a:buClr>
              <a:buSzPct val="125000"/>
            </a:pPr>
            <a:r>
              <a:rPr lang="en-US" b="1" dirty="0">
                <a:solidFill>
                  <a:schemeClr val="tx2"/>
                </a:solidFill>
              </a:rPr>
              <a:t> </a:t>
            </a:r>
          </a:p>
          <a:p>
            <a:pPr>
              <a:buClr>
                <a:schemeClr val="accent2"/>
              </a:buClr>
              <a:buSzPct val="125000"/>
            </a:pPr>
            <a:r>
              <a:rPr lang="en-US" b="1" dirty="0" smtClean="0">
                <a:solidFill>
                  <a:schemeClr val="tx2"/>
                </a:solidFill>
              </a:rPr>
              <a:t> </a:t>
            </a:r>
            <a:endParaRPr lang="en-US" b="1" dirty="0">
              <a:solidFill>
                <a:schemeClr val="tx2"/>
              </a:solidFill>
            </a:endParaRPr>
          </a:p>
        </p:txBody>
      </p:sp>
    </p:spTree>
    <p:extLst>
      <p:ext uri="{BB962C8B-B14F-4D97-AF65-F5344CB8AC3E}">
        <p14:creationId xmlns:p14="http://schemas.microsoft.com/office/powerpoint/2010/main" val="136022498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M Forum Theme 2011">
  <a:themeElements>
    <a:clrScheme name="TMForum Color Mode 2013">
      <a:dk1>
        <a:srgbClr val="262626"/>
      </a:dk1>
      <a:lt1>
        <a:srgbClr val="FFFFFF"/>
      </a:lt1>
      <a:dk2>
        <a:srgbClr val="172E7D"/>
      </a:dk2>
      <a:lt2>
        <a:srgbClr val="F2F2F2"/>
      </a:lt2>
      <a:accent1>
        <a:srgbClr val="EF5E18"/>
      </a:accent1>
      <a:accent2>
        <a:srgbClr val="F0601A"/>
      </a:accent2>
      <a:accent3>
        <a:srgbClr val="000080"/>
      </a:accent3>
      <a:accent4>
        <a:srgbClr val="D84291"/>
      </a:accent4>
      <a:accent5>
        <a:srgbClr val="B72927"/>
      </a:accent5>
      <a:accent6>
        <a:srgbClr val="87B50E"/>
      </a:accent6>
      <a:hlink>
        <a:srgbClr val="00B0F0"/>
      </a:hlink>
      <a:folHlink>
        <a:srgbClr val="00B0F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smtClean="0">
            <a:effectLst>
              <a:outerShdw blurRad="38100" dist="38100" dir="2700000" algn="tl">
                <a:srgbClr val="000000">
                  <a:alpha val="43137"/>
                </a:srgbClr>
              </a:outerShdw>
            </a:effectLst>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indent="0">
          <a:buClr>
            <a:schemeClr val="accent2"/>
          </a:buClr>
          <a:buSzPct val="125000"/>
          <a:buFont typeface="Wingdings" pitchFamily="2" charset="2"/>
          <a:buNone/>
          <a:defRPr sz="24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9318</TotalTime>
  <Words>1712</Words>
  <Application>Microsoft Office PowerPoint</Application>
  <PresentationFormat>On-screen Show (4:3)</PresentationFormat>
  <Paragraphs>140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TM Forum Theme 2011</vt:lpstr>
      <vt:lpstr>NGMN Update from TM Forum</vt:lpstr>
      <vt:lpstr>Assets impacted by NGCOR and JWG</vt:lpstr>
      <vt:lpstr>Assets impacted by NGCOR and JWG</vt:lpstr>
      <vt:lpstr>Assets impacted by NGCOR and JWG</vt:lpstr>
      <vt:lpstr>Assets impacted by NGCOR and JWG</vt:lpstr>
      <vt:lpstr>Assets impacted by NGCOR and JWG</vt:lpstr>
      <vt:lpstr>Assets impacted by NGCOR and JWG</vt:lpstr>
      <vt:lpstr>Assets impacted by NGCOR and JWG</vt:lpstr>
      <vt:lpstr>Assets impacted by NGCOR and JWG</vt:lpstr>
      <vt:lpstr>Assets impacted by NGCOR and JWG</vt:lpstr>
      <vt:lpstr>Status</vt:lpstr>
      <vt:lpstr>Recommendations</vt:lpstr>
    </vt:vector>
  </TitlesOfParts>
  <Company>TMForum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_x0010_Richard _x0010_May</dc:creator>
  <cp:lastModifiedBy>Ken Dilbeck</cp:lastModifiedBy>
  <cp:revision>29</cp:revision>
  <dcterms:created xsi:type="dcterms:W3CDTF">2013-05-31T18:12:27Z</dcterms:created>
  <dcterms:modified xsi:type="dcterms:W3CDTF">2013-12-04T03:03:21Z</dcterms:modified>
</cp:coreProperties>
</file>