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diagrams/layout1.xml" ContentType="application/vnd.openxmlformats-officedocument.drawingml.diagramLayout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Default Extension="bin" ContentType="application/vnd.openxmlformats-officedocument.oleObject"/>
  <Override PartName="/ppt/tags/tag112.xml" ContentType="application/vnd.openxmlformats-officedocument.presentationml.tags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tags/tag108.xml" ContentType="application/vnd.openxmlformats-officedocument.presentationml.tags+xml"/>
  <Override PartName="/ppt/tags/tag117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diagrams/data1.xml" ContentType="application/vnd.openxmlformats-officedocument.drawingml.diagramData+xml"/>
  <Override PartName="/ppt/tags/tag106.xml" ContentType="application/vnd.openxmlformats-officedocument.presentationml.tags+xml"/>
  <Override PartName="/ppt/tags/tag115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tags/tag99.xml" ContentType="application/vnd.openxmlformats-officedocument.presentationml.tags+xml"/>
  <Override PartName="/ppt/tags/tag110.xml" ContentType="application/vnd.openxmlformats-officedocument.presentationml.tags+xml"/>
  <Default Extension="jpeg" ContentType="image/jpeg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305" r:id="rId3"/>
    <p:sldId id="313" r:id="rId4"/>
    <p:sldId id="258" r:id="rId5"/>
    <p:sldId id="257" r:id="rId6"/>
    <p:sldId id="289" r:id="rId7"/>
    <p:sldId id="316" r:id="rId8"/>
    <p:sldId id="314" r:id="rId9"/>
    <p:sldId id="292" r:id="rId10"/>
    <p:sldId id="315" r:id="rId11"/>
    <p:sldId id="301" r:id="rId12"/>
    <p:sldId id="280" r:id="rId13"/>
    <p:sldId id="283" r:id="rId14"/>
    <p:sldId id="323" r:id="rId15"/>
    <p:sldId id="325" r:id="rId16"/>
    <p:sldId id="311" r:id="rId17"/>
    <p:sldId id="317" r:id="rId18"/>
    <p:sldId id="318" r:id="rId19"/>
    <p:sldId id="322" r:id="rId20"/>
    <p:sldId id="319" r:id="rId21"/>
    <p:sldId id="320" r:id="rId22"/>
    <p:sldId id="321" r:id="rId23"/>
    <p:sldId id="324" r:id="rId24"/>
  </p:sldIdLst>
  <p:sldSz cx="9144000" cy="6858000" type="screen4x3"/>
  <p:notesSz cx="6797675" cy="9928225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DDDDDD"/>
    <a:srgbClr val="468329"/>
    <a:srgbClr val="699419"/>
    <a:srgbClr val="7F7F7F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22" autoAdjust="0"/>
    <p:restoredTop sz="94102" autoAdjust="0"/>
  </p:normalViewPr>
  <p:slideViewPr>
    <p:cSldViewPr>
      <p:cViewPr>
        <p:scale>
          <a:sx n="100" d="100"/>
          <a:sy n="100" d="100"/>
        </p:scale>
        <p:origin x="-690" y="786"/>
      </p:cViewPr>
      <p:guideLst>
        <p:guide orient="horz" pos="216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B285F7-977F-47ED-B329-8D43F67090E3}" type="doc">
      <dgm:prSet loTypeId="urn:microsoft.com/office/officeart/2008/layout/NameandTitleOrganizationalChart" loCatId="hierarchy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de-DE"/>
        </a:p>
      </dgm:t>
    </dgm:pt>
    <dgm:pt modelId="{842F5F12-D0A0-481A-8A32-77296385B41A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Project</a:t>
          </a:r>
          <a:r>
            <a:rPr lang="de-DE" sz="1700" dirty="0" smtClean="0"/>
            <a:t> Lead</a:t>
          </a:r>
          <a:endParaRPr lang="de-DE" sz="1700" dirty="0"/>
        </a:p>
      </dgm:t>
    </dgm:pt>
    <dgm:pt modelId="{A9EAF6EA-90F8-49BE-99FA-97F85A055B85}" type="parTrans" cxnId="{DF1E0DAA-2B6B-41D9-8DE9-AE4ACB5982DA}">
      <dgm:prSet/>
      <dgm:spPr/>
      <dgm:t>
        <a:bodyPr/>
        <a:lstStyle/>
        <a:p>
          <a:endParaRPr lang="de-DE"/>
        </a:p>
      </dgm:t>
    </dgm:pt>
    <dgm:pt modelId="{51911F50-84B7-4905-9994-136CC0070FF4}" type="sibTrans" cxnId="{DF1E0DAA-2B6B-41D9-8DE9-AE4ACB5982DA}">
      <dgm:prSet/>
      <dgm:spPr/>
      <dgm:t>
        <a:bodyPr/>
        <a:lstStyle/>
        <a:p>
          <a:pPr algn="ctr"/>
          <a:r>
            <a:rPr lang="de-DE" dirty="0" smtClean="0"/>
            <a:t>Deutsche Telekom</a:t>
          </a:r>
        </a:p>
      </dgm:t>
    </dgm:pt>
    <dgm:pt modelId="{1033A05E-B674-494C-ACF6-6B0500230785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err="1" smtClean="0"/>
            <a:t>Configuration</a:t>
          </a:r>
          <a:r>
            <a:rPr lang="de-DE" sz="1500" dirty="0" smtClean="0"/>
            <a:t> Management</a:t>
          </a:r>
          <a:endParaRPr lang="de-DE" sz="1500" dirty="0"/>
        </a:p>
      </dgm:t>
    </dgm:pt>
    <dgm:pt modelId="{5EAFD787-2EBB-420B-99EB-548AAB3FD121}" type="parTrans" cxnId="{E1328715-43F2-457B-AD5F-EFFA17F21D49}">
      <dgm:prSet/>
      <dgm:spPr/>
      <dgm:t>
        <a:bodyPr/>
        <a:lstStyle/>
        <a:p>
          <a:endParaRPr lang="de-DE"/>
        </a:p>
      </dgm:t>
    </dgm:pt>
    <dgm:pt modelId="{C5C9661B-59FA-4EE4-AF86-284D0251BA39}" type="sibTrans" cxnId="{E1328715-43F2-457B-AD5F-EFFA17F21D49}">
      <dgm:prSet custT="1"/>
      <dgm:spPr/>
      <dgm:t>
        <a:bodyPr/>
        <a:lstStyle/>
        <a:p>
          <a:pPr algn="ctr"/>
          <a:r>
            <a:rPr lang="de-DE" sz="1300" dirty="0" smtClean="0"/>
            <a:t>Deutsche Telekom</a:t>
          </a:r>
        </a:p>
      </dgm:t>
    </dgm:pt>
    <dgm:pt modelId="{E936CF1D-8EC5-46F4-AB88-C565E8FED812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err="1" smtClean="0"/>
            <a:t>Sevice</a:t>
          </a:r>
          <a:r>
            <a:rPr lang="de-DE" sz="1500" dirty="0" smtClean="0"/>
            <a:t> </a:t>
          </a:r>
          <a:r>
            <a:rPr lang="de-DE" sz="1500" dirty="0" err="1" smtClean="0"/>
            <a:t>Inventory</a:t>
          </a:r>
          <a:r>
            <a:rPr lang="de-DE" sz="1500" dirty="0" smtClean="0"/>
            <a:t> Management</a:t>
          </a:r>
        </a:p>
      </dgm:t>
    </dgm:pt>
    <dgm:pt modelId="{B9E8E778-F8CF-440D-8DE7-E3F6388C4E1B}" type="parTrans" cxnId="{C78A1FD1-2E26-4DBD-BECB-813CB56A3E62}">
      <dgm:prSet/>
      <dgm:spPr/>
      <dgm:t>
        <a:bodyPr/>
        <a:lstStyle/>
        <a:p>
          <a:endParaRPr lang="de-DE"/>
        </a:p>
      </dgm:t>
    </dgm:pt>
    <dgm:pt modelId="{09DFF0AE-A93E-4280-B7FD-9D3CA6920427}" type="sibTrans" cxnId="{C78A1FD1-2E26-4DBD-BECB-813CB56A3E62}">
      <dgm:prSet custT="1"/>
      <dgm:spPr/>
      <dgm:t>
        <a:bodyPr/>
        <a:lstStyle/>
        <a:p>
          <a:pPr algn="ctr"/>
          <a:r>
            <a:rPr lang="de-DE" sz="1300" dirty="0" err="1" smtClean="0"/>
            <a:t>TeliaSonera</a:t>
          </a:r>
          <a:endParaRPr lang="de-DE" sz="1300" dirty="0" smtClean="0"/>
        </a:p>
      </dgm:t>
    </dgm:pt>
    <dgm:pt modelId="{6A85E4EA-C356-48A9-BAAF-8BFA031429A4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Performance Management</a:t>
          </a:r>
          <a:endParaRPr lang="de-DE" sz="1500" dirty="0"/>
        </a:p>
      </dgm:t>
    </dgm:pt>
    <dgm:pt modelId="{1CCDE52E-FB7B-4096-9A4F-3E26FFB5BB4C}" type="parTrans" cxnId="{9CE4EDEE-924E-46C3-B2BA-959BEB5B02AA}">
      <dgm:prSet/>
      <dgm:spPr/>
      <dgm:t>
        <a:bodyPr/>
        <a:lstStyle/>
        <a:p>
          <a:endParaRPr lang="de-DE"/>
        </a:p>
      </dgm:t>
    </dgm:pt>
    <dgm:pt modelId="{D193B736-597E-41BE-B1A4-7312B71603C7}" type="sibTrans" cxnId="{9CE4EDEE-924E-46C3-B2BA-959BEB5B02AA}">
      <dgm:prSet custT="1"/>
      <dgm:spPr/>
      <dgm:t>
        <a:bodyPr/>
        <a:lstStyle/>
        <a:p>
          <a:pPr algn="ctr"/>
          <a:r>
            <a:rPr lang="de-DE" sz="1300" dirty="0" smtClean="0"/>
            <a:t>China Mobile</a:t>
          </a:r>
        </a:p>
      </dgm:t>
    </dgm:pt>
    <dgm:pt modelId="{74A8C85E-0B4D-4E78-B5ED-278A5154883A}">
      <dgm:prSet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Business Scenarios</a:t>
          </a:r>
          <a:endParaRPr lang="de-DE" sz="1500" dirty="0"/>
        </a:p>
      </dgm:t>
    </dgm:pt>
    <dgm:pt modelId="{D83B68A6-A0A1-4C64-8742-177564BA6CC1}" type="parTrans" cxnId="{3394203F-B40F-432D-A58F-C582F1B52BAC}">
      <dgm:prSet/>
      <dgm:spPr/>
      <dgm:t>
        <a:bodyPr/>
        <a:lstStyle/>
        <a:p>
          <a:endParaRPr lang="de-DE"/>
        </a:p>
      </dgm:t>
    </dgm:pt>
    <dgm:pt modelId="{71BB720F-8E97-43BA-9CB1-21D565968514}" type="sibTrans" cxnId="{3394203F-B40F-432D-A58F-C582F1B52BAC}">
      <dgm:prSet custT="1"/>
      <dgm:spPr/>
      <dgm:t>
        <a:bodyPr/>
        <a:lstStyle/>
        <a:p>
          <a:pPr algn="ctr"/>
          <a:r>
            <a:rPr lang="de-DE" sz="1300" dirty="0" smtClean="0"/>
            <a:t>Orange/ FT</a:t>
          </a:r>
        </a:p>
      </dgm:t>
    </dgm:pt>
    <dgm:pt modelId="{1DB13C0E-FE3C-4E4F-AF90-0CA21F97D2D2}">
      <dgm:prSet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Compliance </a:t>
          </a:r>
          <a:r>
            <a:rPr lang="de-DE" sz="1500" dirty="0" err="1" smtClean="0"/>
            <a:t>to</a:t>
          </a:r>
          <a:r>
            <a:rPr lang="de-DE" sz="1500" dirty="0" smtClean="0"/>
            <a:t> </a:t>
          </a:r>
          <a:r>
            <a:rPr lang="de-DE" sz="1500" dirty="0" err="1" smtClean="0"/>
            <a:t>the</a:t>
          </a:r>
          <a:r>
            <a:rPr lang="de-DE" sz="1500" dirty="0" smtClean="0"/>
            <a:t> Standards</a:t>
          </a:r>
          <a:endParaRPr lang="de-DE" sz="1500" dirty="0"/>
        </a:p>
      </dgm:t>
    </dgm:pt>
    <dgm:pt modelId="{144B58CC-4B2E-466C-8CEC-E92C2719166F}" type="parTrans" cxnId="{184EA4C4-D4EF-4F46-BE65-40E498B97A41}">
      <dgm:prSet/>
      <dgm:spPr/>
      <dgm:t>
        <a:bodyPr/>
        <a:lstStyle/>
        <a:p>
          <a:endParaRPr lang="de-DE"/>
        </a:p>
      </dgm:t>
    </dgm:pt>
    <dgm:pt modelId="{C2D0BAD2-3E31-426E-A003-3E8CCACFEFD6}" type="sibTrans" cxnId="{184EA4C4-D4EF-4F46-BE65-40E498B97A41}">
      <dgm:prSet/>
      <dgm:spPr/>
      <dgm:t>
        <a:bodyPr/>
        <a:lstStyle/>
        <a:p>
          <a:pPr algn="l"/>
          <a:r>
            <a:rPr lang="de-DE" dirty="0" smtClean="0"/>
            <a:t>Telecom Italia</a:t>
          </a:r>
          <a:endParaRPr lang="de-DE" dirty="0"/>
        </a:p>
      </dgm:t>
    </dgm:pt>
    <dgm:pt modelId="{594EFC96-0F96-420A-B78D-A94320D473B2}" type="pres">
      <dgm:prSet presAssocID="{70B285F7-977F-47ED-B329-8D43F67090E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4E7E7A36-6FE6-480D-8B2E-8D102974EF1E}" type="pres">
      <dgm:prSet presAssocID="{842F5F12-D0A0-481A-8A32-77296385B41A}" presName="hierRoot1" presStyleCnt="0">
        <dgm:presLayoutVars>
          <dgm:hierBranch val="init"/>
        </dgm:presLayoutVars>
      </dgm:prSet>
      <dgm:spPr/>
    </dgm:pt>
    <dgm:pt modelId="{5F4A4FE7-AFE0-4857-B180-73ACBDEBB60A}" type="pres">
      <dgm:prSet presAssocID="{842F5F12-D0A0-481A-8A32-77296385B41A}" presName="rootComposite1" presStyleCnt="0"/>
      <dgm:spPr/>
    </dgm:pt>
    <dgm:pt modelId="{5CCFA445-06A2-400C-96CD-AE5EDC057F5D}" type="pres">
      <dgm:prSet presAssocID="{842F5F12-D0A0-481A-8A32-77296385B41A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EEA2942B-C4EB-4CE6-B3BF-C6B909B07B86}" type="pres">
      <dgm:prSet presAssocID="{842F5F12-D0A0-481A-8A32-77296385B41A}" presName="titleText1" presStyleLbl="fgAcc0" presStyleIdx="0" presStyleCnt="1" custScaleY="179175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D75A6C36-A31C-444D-96EF-C90C283DB178}" type="pres">
      <dgm:prSet presAssocID="{842F5F12-D0A0-481A-8A32-77296385B41A}" presName="rootConnector1" presStyleLbl="node1" presStyleIdx="0" presStyleCnt="5"/>
      <dgm:spPr/>
      <dgm:t>
        <a:bodyPr/>
        <a:lstStyle/>
        <a:p>
          <a:endParaRPr lang="de-DE"/>
        </a:p>
      </dgm:t>
    </dgm:pt>
    <dgm:pt modelId="{8A9DA267-2B95-42FF-B0C3-D7559FA74FF9}" type="pres">
      <dgm:prSet presAssocID="{842F5F12-D0A0-481A-8A32-77296385B41A}" presName="hierChild2" presStyleCnt="0"/>
      <dgm:spPr/>
    </dgm:pt>
    <dgm:pt modelId="{372B961D-8B19-4812-9932-83BABFE0F87D}" type="pres">
      <dgm:prSet presAssocID="{5EAFD787-2EBB-420B-99EB-548AAB3FD121}" presName="Name37" presStyleLbl="parChTrans1D2" presStyleIdx="0" presStyleCnt="5"/>
      <dgm:spPr/>
      <dgm:t>
        <a:bodyPr/>
        <a:lstStyle/>
        <a:p>
          <a:endParaRPr lang="de-DE"/>
        </a:p>
      </dgm:t>
    </dgm:pt>
    <dgm:pt modelId="{777BF03E-7B0F-4872-8588-DD96A4B624B6}" type="pres">
      <dgm:prSet presAssocID="{1033A05E-B674-494C-ACF6-6B0500230785}" presName="hierRoot2" presStyleCnt="0">
        <dgm:presLayoutVars>
          <dgm:hierBranch val="init"/>
        </dgm:presLayoutVars>
      </dgm:prSet>
      <dgm:spPr/>
    </dgm:pt>
    <dgm:pt modelId="{64ABA93D-6762-491F-B090-03FBF3053ECD}" type="pres">
      <dgm:prSet presAssocID="{1033A05E-B674-494C-ACF6-6B0500230785}" presName="rootComposite" presStyleCnt="0"/>
      <dgm:spPr/>
    </dgm:pt>
    <dgm:pt modelId="{EAE71BA6-90BA-4A8B-A3FD-49103FFC7D85}" type="pres">
      <dgm:prSet presAssocID="{1033A05E-B674-494C-ACF6-6B0500230785}" presName="rootText" presStyleLbl="node1" presStyleIdx="0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B475FBA6-3F03-44E2-8583-3901A48C8527}" type="pres">
      <dgm:prSet presAssocID="{1033A05E-B674-494C-ACF6-6B0500230785}" presName="titleText2" presStyleLbl="fgAcc1" presStyleIdx="0" presStyleCnt="5" custScaleY="189121" custLinFactNeighborX="2300" custLinFactNeighborY="33527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DA8B51C9-4CF8-46FB-8E81-A816D464B872}" type="pres">
      <dgm:prSet presAssocID="{1033A05E-B674-494C-ACF6-6B0500230785}" presName="rootConnector" presStyleLbl="node2" presStyleIdx="0" presStyleCnt="0"/>
      <dgm:spPr/>
      <dgm:t>
        <a:bodyPr/>
        <a:lstStyle/>
        <a:p>
          <a:endParaRPr lang="de-DE"/>
        </a:p>
      </dgm:t>
    </dgm:pt>
    <dgm:pt modelId="{860DBB8B-4EA4-447F-8D7B-F7D0300C9983}" type="pres">
      <dgm:prSet presAssocID="{1033A05E-B674-494C-ACF6-6B0500230785}" presName="hierChild4" presStyleCnt="0"/>
      <dgm:spPr/>
    </dgm:pt>
    <dgm:pt modelId="{77FFA1CE-8D83-4A66-ADA9-2F5E9FAA40B8}" type="pres">
      <dgm:prSet presAssocID="{1033A05E-B674-494C-ACF6-6B0500230785}" presName="hierChild5" presStyleCnt="0"/>
      <dgm:spPr/>
    </dgm:pt>
    <dgm:pt modelId="{3FC75C1E-5102-4198-9098-F191E0D5F2F8}" type="pres">
      <dgm:prSet presAssocID="{B9E8E778-F8CF-440D-8DE7-E3F6388C4E1B}" presName="Name37" presStyleLbl="parChTrans1D2" presStyleIdx="1" presStyleCnt="5"/>
      <dgm:spPr/>
      <dgm:t>
        <a:bodyPr/>
        <a:lstStyle/>
        <a:p>
          <a:endParaRPr lang="de-DE"/>
        </a:p>
      </dgm:t>
    </dgm:pt>
    <dgm:pt modelId="{4AF2356F-8222-4DB9-994E-B09BAB98E968}" type="pres">
      <dgm:prSet presAssocID="{E936CF1D-8EC5-46F4-AB88-C565E8FED812}" presName="hierRoot2" presStyleCnt="0">
        <dgm:presLayoutVars>
          <dgm:hierBranch val="init"/>
        </dgm:presLayoutVars>
      </dgm:prSet>
      <dgm:spPr/>
    </dgm:pt>
    <dgm:pt modelId="{40D0CE4C-3AD0-41A3-86FB-011A4403FE78}" type="pres">
      <dgm:prSet presAssocID="{E936CF1D-8EC5-46F4-AB88-C565E8FED812}" presName="rootComposite" presStyleCnt="0"/>
      <dgm:spPr/>
    </dgm:pt>
    <dgm:pt modelId="{B495B1DB-40E3-480D-9852-0F0470105E5F}" type="pres">
      <dgm:prSet presAssocID="{E936CF1D-8EC5-46F4-AB88-C565E8FED812}" presName="rootText" presStyleLbl="node1" presStyleIdx="1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B0178F94-878F-47E8-B8AB-BF5A2B33A91B}" type="pres">
      <dgm:prSet presAssocID="{E936CF1D-8EC5-46F4-AB88-C565E8FED812}" presName="titleText2" presStyleLbl="fgAcc1" presStyleIdx="1" presStyleCnt="5" custScaleY="180988" custLinFactNeighborX="-253" custLinFactNeighborY="2946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AE3167D2-3782-406F-B6C9-35BC583CAA12}" type="pres">
      <dgm:prSet presAssocID="{E936CF1D-8EC5-46F4-AB88-C565E8FED812}" presName="rootConnector" presStyleLbl="node2" presStyleIdx="0" presStyleCnt="0"/>
      <dgm:spPr/>
      <dgm:t>
        <a:bodyPr/>
        <a:lstStyle/>
        <a:p>
          <a:endParaRPr lang="de-DE"/>
        </a:p>
      </dgm:t>
    </dgm:pt>
    <dgm:pt modelId="{75DCB212-E8BF-4A84-8903-525CEC157117}" type="pres">
      <dgm:prSet presAssocID="{E936CF1D-8EC5-46F4-AB88-C565E8FED812}" presName="hierChild4" presStyleCnt="0"/>
      <dgm:spPr/>
    </dgm:pt>
    <dgm:pt modelId="{F7E91861-704B-41AE-B44A-CBC12B9B670D}" type="pres">
      <dgm:prSet presAssocID="{E936CF1D-8EC5-46F4-AB88-C565E8FED812}" presName="hierChild5" presStyleCnt="0"/>
      <dgm:spPr/>
    </dgm:pt>
    <dgm:pt modelId="{FAEB1565-3636-4856-B7DD-E81E50C03FEB}" type="pres">
      <dgm:prSet presAssocID="{1CCDE52E-FB7B-4096-9A4F-3E26FFB5BB4C}" presName="Name37" presStyleLbl="parChTrans1D2" presStyleIdx="2" presStyleCnt="5"/>
      <dgm:spPr/>
      <dgm:t>
        <a:bodyPr/>
        <a:lstStyle/>
        <a:p>
          <a:endParaRPr lang="de-DE"/>
        </a:p>
      </dgm:t>
    </dgm:pt>
    <dgm:pt modelId="{F425FFB7-79DB-4366-9487-1DF8C715E9EA}" type="pres">
      <dgm:prSet presAssocID="{6A85E4EA-C356-48A9-BAAF-8BFA031429A4}" presName="hierRoot2" presStyleCnt="0">
        <dgm:presLayoutVars>
          <dgm:hierBranch val="init"/>
        </dgm:presLayoutVars>
      </dgm:prSet>
      <dgm:spPr/>
    </dgm:pt>
    <dgm:pt modelId="{1218EBB4-EDCD-4F2D-9066-7F2B0FB00873}" type="pres">
      <dgm:prSet presAssocID="{6A85E4EA-C356-48A9-BAAF-8BFA031429A4}" presName="rootComposite" presStyleCnt="0"/>
      <dgm:spPr/>
    </dgm:pt>
    <dgm:pt modelId="{7A129016-AEB9-4937-AF98-1BD41D1D0703}" type="pres">
      <dgm:prSet presAssocID="{6A85E4EA-C356-48A9-BAAF-8BFA031429A4}" presName="rootText" presStyleLbl="node1" presStyleIdx="2" presStyleCnt="5" custLinFactNeighborX="3834" custLinFactNeighborY="447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3BD15D0A-20D0-4C4E-B7D6-A5C74FF8051B}" type="pres">
      <dgm:prSet presAssocID="{6A85E4EA-C356-48A9-BAAF-8BFA031429A4}" presName="titleText2" presStyleLbl="fgAcc1" presStyleIdx="2" presStyleCnt="5" custScaleY="180988" custLinFactNeighborX="2247" custLinFactNeighborY="2946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7D1CA36D-5D0E-4915-91E8-CB13864913C7}" type="pres">
      <dgm:prSet presAssocID="{6A85E4EA-C356-48A9-BAAF-8BFA031429A4}" presName="rootConnector" presStyleLbl="node2" presStyleIdx="0" presStyleCnt="0"/>
      <dgm:spPr/>
      <dgm:t>
        <a:bodyPr/>
        <a:lstStyle/>
        <a:p>
          <a:endParaRPr lang="de-DE"/>
        </a:p>
      </dgm:t>
    </dgm:pt>
    <dgm:pt modelId="{78C894E5-22B6-48BB-AA39-09DFC82FADAF}" type="pres">
      <dgm:prSet presAssocID="{6A85E4EA-C356-48A9-BAAF-8BFA031429A4}" presName="hierChild4" presStyleCnt="0"/>
      <dgm:spPr/>
    </dgm:pt>
    <dgm:pt modelId="{54A6245D-EE27-460A-9F01-137C71378E8C}" type="pres">
      <dgm:prSet presAssocID="{6A85E4EA-C356-48A9-BAAF-8BFA031429A4}" presName="hierChild5" presStyleCnt="0"/>
      <dgm:spPr/>
    </dgm:pt>
    <dgm:pt modelId="{CC067F87-2757-4794-B1E5-4BED4BB836BB}" type="pres">
      <dgm:prSet presAssocID="{D83B68A6-A0A1-4C64-8742-177564BA6CC1}" presName="Name37" presStyleLbl="parChTrans1D2" presStyleIdx="3" presStyleCnt="5"/>
      <dgm:spPr/>
      <dgm:t>
        <a:bodyPr/>
        <a:lstStyle/>
        <a:p>
          <a:endParaRPr lang="de-DE"/>
        </a:p>
      </dgm:t>
    </dgm:pt>
    <dgm:pt modelId="{BEE08987-C439-433D-992B-215B3D0D9DA3}" type="pres">
      <dgm:prSet presAssocID="{74A8C85E-0B4D-4E78-B5ED-278A5154883A}" presName="hierRoot2" presStyleCnt="0">
        <dgm:presLayoutVars>
          <dgm:hierBranch val="init"/>
        </dgm:presLayoutVars>
      </dgm:prSet>
      <dgm:spPr/>
    </dgm:pt>
    <dgm:pt modelId="{EA2CE5AB-812B-46BE-A505-0295DC7A7202}" type="pres">
      <dgm:prSet presAssocID="{74A8C85E-0B4D-4E78-B5ED-278A5154883A}" presName="rootComposite" presStyleCnt="0"/>
      <dgm:spPr/>
    </dgm:pt>
    <dgm:pt modelId="{19803027-A518-4962-B8FD-33DCB799FCDE}" type="pres">
      <dgm:prSet presAssocID="{74A8C85E-0B4D-4E78-B5ED-278A5154883A}" presName="rootText" presStyleLbl="node1" presStyleIdx="3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D7843D8B-C2F5-4FB5-9C93-9C82F1F6FB69}" type="pres">
      <dgm:prSet presAssocID="{74A8C85E-0B4D-4E78-B5ED-278A5154883A}" presName="titleText2" presStyleLbl="fgAcc1" presStyleIdx="3" presStyleCnt="5" custScaleY="180988" custLinFactNeighborX="-306" custLinFactNeighborY="2946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C345021F-EA9F-47F8-B525-5251C5D234D5}" type="pres">
      <dgm:prSet presAssocID="{74A8C85E-0B4D-4E78-B5ED-278A5154883A}" presName="rootConnector" presStyleLbl="node2" presStyleIdx="0" presStyleCnt="0"/>
      <dgm:spPr/>
      <dgm:t>
        <a:bodyPr/>
        <a:lstStyle/>
        <a:p>
          <a:endParaRPr lang="de-DE"/>
        </a:p>
      </dgm:t>
    </dgm:pt>
    <dgm:pt modelId="{5D492BE6-6C61-4996-BCFF-04433D26EFD1}" type="pres">
      <dgm:prSet presAssocID="{74A8C85E-0B4D-4E78-B5ED-278A5154883A}" presName="hierChild4" presStyleCnt="0"/>
      <dgm:spPr/>
    </dgm:pt>
    <dgm:pt modelId="{B6CF25B7-3FBD-4F74-93A1-48958EBA3D2B}" type="pres">
      <dgm:prSet presAssocID="{74A8C85E-0B4D-4E78-B5ED-278A5154883A}" presName="hierChild5" presStyleCnt="0"/>
      <dgm:spPr/>
    </dgm:pt>
    <dgm:pt modelId="{2AA895AB-E620-41AD-8D30-35FF3B938327}" type="pres">
      <dgm:prSet presAssocID="{144B58CC-4B2E-466C-8CEC-E92C2719166F}" presName="Name37" presStyleLbl="parChTrans1D2" presStyleIdx="4" presStyleCnt="5"/>
      <dgm:spPr/>
      <dgm:t>
        <a:bodyPr/>
        <a:lstStyle/>
        <a:p>
          <a:endParaRPr lang="de-DE"/>
        </a:p>
      </dgm:t>
    </dgm:pt>
    <dgm:pt modelId="{ECA0F8A3-E91D-41C4-AEF2-F731A54D385D}" type="pres">
      <dgm:prSet presAssocID="{1DB13C0E-FE3C-4E4F-AF90-0CA21F97D2D2}" presName="hierRoot2" presStyleCnt="0">
        <dgm:presLayoutVars>
          <dgm:hierBranch val="init"/>
        </dgm:presLayoutVars>
      </dgm:prSet>
      <dgm:spPr/>
    </dgm:pt>
    <dgm:pt modelId="{EE1209B4-F4C7-46FA-9A00-DF6413CDC33B}" type="pres">
      <dgm:prSet presAssocID="{1DB13C0E-FE3C-4E4F-AF90-0CA21F97D2D2}" presName="rootComposite" presStyleCnt="0"/>
      <dgm:spPr/>
    </dgm:pt>
    <dgm:pt modelId="{8F3E133B-2135-427F-BFB4-BD5C9DFDD6B9}" type="pres">
      <dgm:prSet presAssocID="{1DB13C0E-FE3C-4E4F-AF90-0CA21F97D2D2}" presName="rootText" presStyleLbl="node1" presStyleIdx="4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67098B0C-EE9D-4511-AD33-1B6ACD8FE71C}" type="pres">
      <dgm:prSet presAssocID="{1DB13C0E-FE3C-4E4F-AF90-0CA21F97D2D2}" presName="titleText2" presStyleLbl="fgAcc1" presStyleIdx="4" presStyleCnt="5" custScaleX="103632" custScaleY="191417" custLinFactNeighborX="1223" custLinFactNeighborY="26403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9571A0E5-FFEE-4F4C-8AF3-1564DC69C2B2}" type="pres">
      <dgm:prSet presAssocID="{1DB13C0E-FE3C-4E4F-AF90-0CA21F97D2D2}" presName="rootConnector" presStyleLbl="node2" presStyleIdx="0" presStyleCnt="0"/>
      <dgm:spPr/>
      <dgm:t>
        <a:bodyPr/>
        <a:lstStyle/>
        <a:p>
          <a:endParaRPr lang="de-DE"/>
        </a:p>
      </dgm:t>
    </dgm:pt>
    <dgm:pt modelId="{AB6920F7-C12F-4153-A2AF-8E0B35916F02}" type="pres">
      <dgm:prSet presAssocID="{1DB13C0E-FE3C-4E4F-AF90-0CA21F97D2D2}" presName="hierChild4" presStyleCnt="0"/>
      <dgm:spPr/>
    </dgm:pt>
    <dgm:pt modelId="{86FD7E4C-B5D0-4CEE-AEA1-9437F3E9D49C}" type="pres">
      <dgm:prSet presAssocID="{1DB13C0E-FE3C-4E4F-AF90-0CA21F97D2D2}" presName="hierChild5" presStyleCnt="0"/>
      <dgm:spPr/>
    </dgm:pt>
    <dgm:pt modelId="{DFA7B61F-A0A4-4FFB-9623-0854DA37BBC3}" type="pres">
      <dgm:prSet presAssocID="{842F5F12-D0A0-481A-8A32-77296385B41A}" presName="hierChild3" presStyleCnt="0"/>
      <dgm:spPr/>
    </dgm:pt>
  </dgm:ptLst>
  <dgm:cxnLst>
    <dgm:cxn modelId="{4C588482-3D32-452C-B087-E34E966C11B0}" type="presOf" srcId="{1033A05E-B674-494C-ACF6-6B0500230785}" destId="{DA8B51C9-4CF8-46FB-8E81-A816D464B872}" srcOrd="1" destOrd="0" presId="urn:microsoft.com/office/officeart/2008/layout/NameandTitleOrganizationalChart"/>
    <dgm:cxn modelId="{184EA4C4-D4EF-4F46-BE65-40E498B97A41}" srcId="{842F5F12-D0A0-481A-8A32-77296385B41A}" destId="{1DB13C0E-FE3C-4E4F-AF90-0CA21F97D2D2}" srcOrd="4" destOrd="0" parTransId="{144B58CC-4B2E-466C-8CEC-E92C2719166F}" sibTransId="{C2D0BAD2-3E31-426E-A003-3E8CCACFEFD6}"/>
    <dgm:cxn modelId="{CF3C9ACE-697A-4830-AA34-022CC3C844BC}" type="presOf" srcId="{70B285F7-977F-47ED-B329-8D43F67090E3}" destId="{594EFC96-0F96-420A-B78D-A94320D473B2}" srcOrd="0" destOrd="0" presId="urn:microsoft.com/office/officeart/2008/layout/NameandTitleOrganizationalChart"/>
    <dgm:cxn modelId="{30F11B46-AAFE-42D9-9121-FC376C556538}" type="presOf" srcId="{5EAFD787-2EBB-420B-99EB-548AAB3FD121}" destId="{372B961D-8B19-4812-9932-83BABFE0F87D}" srcOrd="0" destOrd="0" presId="urn:microsoft.com/office/officeart/2008/layout/NameandTitleOrganizationalChart"/>
    <dgm:cxn modelId="{7997FC4E-1D2C-43CB-9ADE-BD43AEADACB6}" type="presOf" srcId="{D83B68A6-A0A1-4C64-8742-177564BA6CC1}" destId="{CC067F87-2757-4794-B1E5-4BED4BB836BB}" srcOrd="0" destOrd="0" presId="urn:microsoft.com/office/officeart/2008/layout/NameandTitleOrganizationalChart"/>
    <dgm:cxn modelId="{81879A57-09A2-4F67-8CFC-6B8B7C155452}" type="presOf" srcId="{E936CF1D-8EC5-46F4-AB88-C565E8FED812}" destId="{AE3167D2-3782-406F-B6C9-35BC583CAA12}" srcOrd="1" destOrd="0" presId="urn:microsoft.com/office/officeart/2008/layout/NameandTitleOrganizationalChart"/>
    <dgm:cxn modelId="{DBFEC637-AF25-481C-8E6F-8AD1C6518918}" type="presOf" srcId="{E936CF1D-8EC5-46F4-AB88-C565E8FED812}" destId="{B495B1DB-40E3-480D-9852-0F0470105E5F}" srcOrd="0" destOrd="0" presId="urn:microsoft.com/office/officeart/2008/layout/NameandTitleOrganizationalChart"/>
    <dgm:cxn modelId="{64B61AF0-D206-4DBA-9903-EE4D2B9A8B23}" type="presOf" srcId="{842F5F12-D0A0-481A-8A32-77296385B41A}" destId="{5CCFA445-06A2-400C-96CD-AE5EDC057F5D}" srcOrd="0" destOrd="0" presId="urn:microsoft.com/office/officeart/2008/layout/NameandTitleOrganizationalChart"/>
    <dgm:cxn modelId="{9CE4EDEE-924E-46C3-B2BA-959BEB5B02AA}" srcId="{842F5F12-D0A0-481A-8A32-77296385B41A}" destId="{6A85E4EA-C356-48A9-BAAF-8BFA031429A4}" srcOrd="2" destOrd="0" parTransId="{1CCDE52E-FB7B-4096-9A4F-3E26FFB5BB4C}" sibTransId="{D193B736-597E-41BE-B1A4-7312B71603C7}"/>
    <dgm:cxn modelId="{F0D585C5-F0BE-46BF-B35E-F373B7C643E0}" type="presOf" srcId="{6A85E4EA-C356-48A9-BAAF-8BFA031429A4}" destId="{7A129016-AEB9-4937-AF98-1BD41D1D0703}" srcOrd="0" destOrd="0" presId="urn:microsoft.com/office/officeart/2008/layout/NameandTitleOrganizationalChart"/>
    <dgm:cxn modelId="{E1328715-43F2-457B-AD5F-EFFA17F21D49}" srcId="{842F5F12-D0A0-481A-8A32-77296385B41A}" destId="{1033A05E-B674-494C-ACF6-6B0500230785}" srcOrd="0" destOrd="0" parTransId="{5EAFD787-2EBB-420B-99EB-548AAB3FD121}" sibTransId="{C5C9661B-59FA-4EE4-AF86-284D0251BA39}"/>
    <dgm:cxn modelId="{F082D7F7-B5CC-4740-B424-8B2CBB106731}" type="presOf" srcId="{6A85E4EA-C356-48A9-BAAF-8BFA031429A4}" destId="{7D1CA36D-5D0E-4915-91E8-CB13864913C7}" srcOrd="1" destOrd="0" presId="urn:microsoft.com/office/officeart/2008/layout/NameandTitleOrganizationalChart"/>
    <dgm:cxn modelId="{C78A1FD1-2E26-4DBD-BECB-813CB56A3E62}" srcId="{842F5F12-D0A0-481A-8A32-77296385B41A}" destId="{E936CF1D-8EC5-46F4-AB88-C565E8FED812}" srcOrd="1" destOrd="0" parTransId="{B9E8E778-F8CF-440D-8DE7-E3F6388C4E1B}" sibTransId="{09DFF0AE-A93E-4280-B7FD-9D3CA6920427}"/>
    <dgm:cxn modelId="{36A66DB3-1073-4775-AC87-BC5711AB7F43}" type="presOf" srcId="{B9E8E778-F8CF-440D-8DE7-E3F6388C4E1B}" destId="{3FC75C1E-5102-4198-9098-F191E0D5F2F8}" srcOrd="0" destOrd="0" presId="urn:microsoft.com/office/officeart/2008/layout/NameandTitleOrganizationalChart"/>
    <dgm:cxn modelId="{006DE51E-D3DA-452C-9A94-A7F283ACF9B3}" type="presOf" srcId="{C2D0BAD2-3E31-426E-A003-3E8CCACFEFD6}" destId="{67098B0C-EE9D-4511-AD33-1B6ACD8FE71C}" srcOrd="0" destOrd="0" presId="urn:microsoft.com/office/officeart/2008/layout/NameandTitleOrganizationalChart"/>
    <dgm:cxn modelId="{08255FA2-76D4-4B52-85E6-66C61D03A0BA}" type="presOf" srcId="{74A8C85E-0B4D-4E78-B5ED-278A5154883A}" destId="{C345021F-EA9F-47F8-B525-5251C5D234D5}" srcOrd="1" destOrd="0" presId="urn:microsoft.com/office/officeart/2008/layout/NameandTitleOrganizationalChart"/>
    <dgm:cxn modelId="{A16F2061-4B14-4D31-859E-717C217C9EA7}" type="presOf" srcId="{1033A05E-B674-494C-ACF6-6B0500230785}" destId="{EAE71BA6-90BA-4A8B-A3FD-49103FFC7D85}" srcOrd="0" destOrd="0" presId="urn:microsoft.com/office/officeart/2008/layout/NameandTitleOrganizationalChart"/>
    <dgm:cxn modelId="{AE66E5B5-422C-48F2-9284-3DAD853B1BB5}" type="presOf" srcId="{842F5F12-D0A0-481A-8A32-77296385B41A}" destId="{D75A6C36-A31C-444D-96EF-C90C283DB178}" srcOrd="1" destOrd="0" presId="urn:microsoft.com/office/officeart/2008/layout/NameandTitleOrganizationalChart"/>
    <dgm:cxn modelId="{FAB7B420-F22D-4E03-9675-B170C1B06147}" type="presOf" srcId="{09DFF0AE-A93E-4280-B7FD-9D3CA6920427}" destId="{B0178F94-878F-47E8-B8AB-BF5A2B33A91B}" srcOrd="0" destOrd="0" presId="urn:microsoft.com/office/officeart/2008/layout/NameandTitleOrganizationalChart"/>
    <dgm:cxn modelId="{EF88A408-BEE2-42FB-8E65-17506D65E267}" type="presOf" srcId="{51911F50-84B7-4905-9994-136CC0070FF4}" destId="{EEA2942B-C4EB-4CE6-B3BF-C6B909B07B86}" srcOrd="0" destOrd="0" presId="urn:microsoft.com/office/officeart/2008/layout/NameandTitleOrganizationalChart"/>
    <dgm:cxn modelId="{3394203F-B40F-432D-A58F-C582F1B52BAC}" srcId="{842F5F12-D0A0-481A-8A32-77296385B41A}" destId="{74A8C85E-0B4D-4E78-B5ED-278A5154883A}" srcOrd="3" destOrd="0" parTransId="{D83B68A6-A0A1-4C64-8742-177564BA6CC1}" sibTransId="{71BB720F-8E97-43BA-9CB1-21D565968514}"/>
    <dgm:cxn modelId="{F96AD7DE-81E5-4DD0-A86F-B13E0BA7E6EA}" type="presOf" srcId="{1DB13C0E-FE3C-4E4F-AF90-0CA21F97D2D2}" destId="{9571A0E5-FFEE-4F4C-8AF3-1564DC69C2B2}" srcOrd="1" destOrd="0" presId="urn:microsoft.com/office/officeart/2008/layout/NameandTitleOrganizationalChart"/>
    <dgm:cxn modelId="{73EFD405-9CA3-4342-B20B-B5FBBF82DCE3}" type="presOf" srcId="{144B58CC-4B2E-466C-8CEC-E92C2719166F}" destId="{2AA895AB-E620-41AD-8D30-35FF3B938327}" srcOrd="0" destOrd="0" presId="urn:microsoft.com/office/officeart/2008/layout/NameandTitleOrganizationalChart"/>
    <dgm:cxn modelId="{39C6D36D-0DCD-40A6-B81F-ED41EF74B18F}" type="presOf" srcId="{1CCDE52E-FB7B-4096-9A4F-3E26FFB5BB4C}" destId="{FAEB1565-3636-4856-B7DD-E81E50C03FEB}" srcOrd="0" destOrd="0" presId="urn:microsoft.com/office/officeart/2008/layout/NameandTitleOrganizationalChart"/>
    <dgm:cxn modelId="{DF1E0DAA-2B6B-41D9-8DE9-AE4ACB5982DA}" srcId="{70B285F7-977F-47ED-B329-8D43F67090E3}" destId="{842F5F12-D0A0-481A-8A32-77296385B41A}" srcOrd="0" destOrd="0" parTransId="{A9EAF6EA-90F8-49BE-99FA-97F85A055B85}" sibTransId="{51911F50-84B7-4905-9994-136CC0070FF4}"/>
    <dgm:cxn modelId="{AAAE80F4-696A-4DAC-A974-244FCBEEA405}" type="presOf" srcId="{74A8C85E-0B4D-4E78-B5ED-278A5154883A}" destId="{19803027-A518-4962-B8FD-33DCB799FCDE}" srcOrd="0" destOrd="0" presId="urn:microsoft.com/office/officeart/2008/layout/NameandTitleOrganizationalChart"/>
    <dgm:cxn modelId="{795DCFCA-882B-4F19-837D-2A2398BDEF87}" type="presOf" srcId="{D193B736-597E-41BE-B1A4-7312B71603C7}" destId="{3BD15D0A-20D0-4C4E-B7D6-A5C74FF8051B}" srcOrd="0" destOrd="0" presId="urn:microsoft.com/office/officeart/2008/layout/NameandTitleOrganizationalChart"/>
    <dgm:cxn modelId="{16A92ABF-E4D6-4AE4-99F2-A6DAF9E46FBA}" type="presOf" srcId="{1DB13C0E-FE3C-4E4F-AF90-0CA21F97D2D2}" destId="{8F3E133B-2135-427F-BFB4-BD5C9DFDD6B9}" srcOrd="0" destOrd="0" presId="urn:microsoft.com/office/officeart/2008/layout/NameandTitleOrganizationalChart"/>
    <dgm:cxn modelId="{F485E656-BF3C-4E07-864F-1F0E1716C761}" type="presOf" srcId="{C5C9661B-59FA-4EE4-AF86-284D0251BA39}" destId="{B475FBA6-3F03-44E2-8583-3901A48C8527}" srcOrd="0" destOrd="0" presId="urn:microsoft.com/office/officeart/2008/layout/NameandTitleOrganizationalChart"/>
    <dgm:cxn modelId="{C11EC2BF-DDCA-49B2-AEFC-DC5D9BCB54DE}" type="presOf" srcId="{71BB720F-8E97-43BA-9CB1-21D565968514}" destId="{D7843D8B-C2F5-4FB5-9C93-9C82F1F6FB69}" srcOrd="0" destOrd="0" presId="urn:microsoft.com/office/officeart/2008/layout/NameandTitleOrganizationalChart"/>
    <dgm:cxn modelId="{E18CDD1F-9FE9-47F7-8036-6253C2DB7B3A}" type="presParOf" srcId="{594EFC96-0F96-420A-B78D-A94320D473B2}" destId="{4E7E7A36-6FE6-480D-8B2E-8D102974EF1E}" srcOrd="0" destOrd="0" presId="urn:microsoft.com/office/officeart/2008/layout/NameandTitleOrganizationalChart"/>
    <dgm:cxn modelId="{50737B11-5543-4564-86C9-A47C8898D077}" type="presParOf" srcId="{4E7E7A36-6FE6-480D-8B2E-8D102974EF1E}" destId="{5F4A4FE7-AFE0-4857-B180-73ACBDEBB60A}" srcOrd="0" destOrd="0" presId="urn:microsoft.com/office/officeart/2008/layout/NameandTitleOrganizationalChart"/>
    <dgm:cxn modelId="{14125001-A57D-46F9-921F-ABDE9AE3B057}" type="presParOf" srcId="{5F4A4FE7-AFE0-4857-B180-73ACBDEBB60A}" destId="{5CCFA445-06A2-400C-96CD-AE5EDC057F5D}" srcOrd="0" destOrd="0" presId="urn:microsoft.com/office/officeart/2008/layout/NameandTitleOrganizationalChart"/>
    <dgm:cxn modelId="{8407727F-B8CA-4D97-B921-6EACB0288A32}" type="presParOf" srcId="{5F4A4FE7-AFE0-4857-B180-73ACBDEBB60A}" destId="{EEA2942B-C4EB-4CE6-B3BF-C6B909B07B86}" srcOrd="1" destOrd="0" presId="urn:microsoft.com/office/officeart/2008/layout/NameandTitleOrganizationalChart"/>
    <dgm:cxn modelId="{5F8BEE1A-AA5E-43EB-B0E5-F3FD6E8F4885}" type="presParOf" srcId="{5F4A4FE7-AFE0-4857-B180-73ACBDEBB60A}" destId="{D75A6C36-A31C-444D-96EF-C90C283DB178}" srcOrd="2" destOrd="0" presId="urn:microsoft.com/office/officeart/2008/layout/NameandTitleOrganizationalChart"/>
    <dgm:cxn modelId="{6AF90148-7C6D-4DB0-B860-79D2B88D898D}" type="presParOf" srcId="{4E7E7A36-6FE6-480D-8B2E-8D102974EF1E}" destId="{8A9DA267-2B95-42FF-B0C3-D7559FA74FF9}" srcOrd="1" destOrd="0" presId="urn:microsoft.com/office/officeart/2008/layout/NameandTitleOrganizationalChart"/>
    <dgm:cxn modelId="{2A264E81-A3B7-4404-BA21-44CB9D5F17CA}" type="presParOf" srcId="{8A9DA267-2B95-42FF-B0C3-D7559FA74FF9}" destId="{372B961D-8B19-4812-9932-83BABFE0F87D}" srcOrd="0" destOrd="0" presId="urn:microsoft.com/office/officeart/2008/layout/NameandTitleOrganizationalChart"/>
    <dgm:cxn modelId="{BE82A395-98B6-44C2-8474-402BB7D159E8}" type="presParOf" srcId="{8A9DA267-2B95-42FF-B0C3-D7559FA74FF9}" destId="{777BF03E-7B0F-4872-8588-DD96A4B624B6}" srcOrd="1" destOrd="0" presId="urn:microsoft.com/office/officeart/2008/layout/NameandTitleOrganizationalChart"/>
    <dgm:cxn modelId="{B6DCF927-724A-406B-8F70-7CA678FDC1E8}" type="presParOf" srcId="{777BF03E-7B0F-4872-8588-DD96A4B624B6}" destId="{64ABA93D-6762-491F-B090-03FBF3053ECD}" srcOrd="0" destOrd="0" presId="urn:microsoft.com/office/officeart/2008/layout/NameandTitleOrganizationalChart"/>
    <dgm:cxn modelId="{40CBF7CE-4D70-4D05-A564-FE45F9E880EA}" type="presParOf" srcId="{64ABA93D-6762-491F-B090-03FBF3053ECD}" destId="{EAE71BA6-90BA-4A8B-A3FD-49103FFC7D85}" srcOrd="0" destOrd="0" presId="urn:microsoft.com/office/officeart/2008/layout/NameandTitleOrganizationalChart"/>
    <dgm:cxn modelId="{5A3584A5-08B0-41D3-AF80-94CCAC7A8F11}" type="presParOf" srcId="{64ABA93D-6762-491F-B090-03FBF3053ECD}" destId="{B475FBA6-3F03-44E2-8583-3901A48C8527}" srcOrd="1" destOrd="0" presId="urn:microsoft.com/office/officeart/2008/layout/NameandTitleOrganizationalChart"/>
    <dgm:cxn modelId="{AB992835-E752-4329-A928-4841141AC7A6}" type="presParOf" srcId="{64ABA93D-6762-491F-B090-03FBF3053ECD}" destId="{DA8B51C9-4CF8-46FB-8E81-A816D464B872}" srcOrd="2" destOrd="0" presId="urn:microsoft.com/office/officeart/2008/layout/NameandTitleOrganizationalChart"/>
    <dgm:cxn modelId="{75966575-1BA0-4A7E-93F8-BDB052330F56}" type="presParOf" srcId="{777BF03E-7B0F-4872-8588-DD96A4B624B6}" destId="{860DBB8B-4EA4-447F-8D7B-F7D0300C9983}" srcOrd="1" destOrd="0" presId="urn:microsoft.com/office/officeart/2008/layout/NameandTitleOrganizationalChart"/>
    <dgm:cxn modelId="{D2CA470F-83F1-46FB-8138-CC4E88F38E8C}" type="presParOf" srcId="{777BF03E-7B0F-4872-8588-DD96A4B624B6}" destId="{77FFA1CE-8D83-4A66-ADA9-2F5E9FAA40B8}" srcOrd="2" destOrd="0" presId="urn:microsoft.com/office/officeart/2008/layout/NameandTitleOrganizationalChart"/>
    <dgm:cxn modelId="{831E8A7F-EBE8-482D-97FB-9B18052EB9BF}" type="presParOf" srcId="{8A9DA267-2B95-42FF-B0C3-D7559FA74FF9}" destId="{3FC75C1E-5102-4198-9098-F191E0D5F2F8}" srcOrd="2" destOrd="0" presId="urn:microsoft.com/office/officeart/2008/layout/NameandTitleOrganizationalChart"/>
    <dgm:cxn modelId="{A9932B47-2C3C-4E47-A6A8-CCC332E2A8EB}" type="presParOf" srcId="{8A9DA267-2B95-42FF-B0C3-D7559FA74FF9}" destId="{4AF2356F-8222-4DB9-994E-B09BAB98E968}" srcOrd="3" destOrd="0" presId="urn:microsoft.com/office/officeart/2008/layout/NameandTitleOrganizationalChart"/>
    <dgm:cxn modelId="{4CD238EC-F597-4605-9827-10B481A1D983}" type="presParOf" srcId="{4AF2356F-8222-4DB9-994E-B09BAB98E968}" destId="{40D0CE4C-3AD0-41A3-86FB-011A4403FE78}" srcOrd="0" destOrd="0" presId="urn:microsoft.com/office/officeart/2008/layout/NameandTitleOrganizationalChart"/>
    <dgm:cxn modelId="{A7155C57-C53F-4427-8F59-FD5F3130D44B}" type="presParOf" srcId="{40D0CE4C-3AD0-41A3-86FB-011A4403FE78}" destId="{B495B1DB-40E3-480D-9852-0F0470105E5F}" srcOrd="0" destOrd="0" presId="urn:microsoft.com/office/officeart/2008/layout/NameandTitleOrganizationalChart"/>
    <dgm:cxn modelId="{A7D26D17-765B-446F-A606-8CCC904C77BC}" type="presParOf" srcId="{40D0CE4C-3AD0-41A3-86FB-011A4403FE78}" destId="{B0178F94-878F-47E8-B8AB-BF5A2B33A91B}" srcOrd="1" destOrd="0" presId="urn:microsoft.com/office/officeart/2008/layout/NameandTitleOrganizationalChart"/>
    <dgm:cxn modelId="{B8ADA5CE-0A0B-4DD3-9CBF-59D2E53B7512}" type="presParOf" srcId="{40D0CE4C-3AD0-41A3-86FB-011A4403FE78}" destId="{AE3167D2-3782-406F-B6C9-35BC583CAA12}" srcOrd="2" destOrd="0" presId="urn:microsoft.com/office/officeart/2008/layout/NameandTitleOrganizationalChart"/>
    <dgm:cxn modelId="{B4EF8593-06A7-42B5-8534-1BA3C5BA2BA7}" type="presParOf" srcId="{4AF2356F-8222-4DB9-994E-B09BAB98E968}" destId="{75DCB212-E8BF-4A84-8903-525CEC157117}" srcOrd="1" destOrd="0" presId="urn:microsoft.com/office/officeart/2008/layout/NameandTitleOrganizationalChart"/>
    <dgm:cxn modelId="{3D48D75E-20DE-41E4-8E83-35F0268C252F}" type="presParOf" srcId="{4AF2356F-8222-4DB9-994E-B09BAB98E968}" destId="{F7E91861-704B-41AE-B44A-CBC12B9B670D}" srcOrd="2" destOrd="0" presId="urn:microsoft.com/office/officeart/2008/layout/NameandTitleOrganizationalChart"/>
    <dgm:cxn modelId="{8E20BC70-BE33-4454-83B8-970D167A6875}" type="presParOf" srcId="{8A9DA267-2B95-42FF-B0C3-D7559FA74FF9}" destId="{FAEB1565-3636-4856-B7DD-E81E50C03FEB}" srcOrd="4" destOrd="0" presId="urn:microsoft.com/office/officeart/2008/layout/NameandTitleOrganizationalChart"/>
    <dgm:cxn modelId="{3AD8DC97-D656-433E-A6B1-142EC331120B}" type="presParOf" srcId="{8A9DA267-2B95-42FF-B0C3-D7559FA74FF9}" destId="{F425FFB7-79DB-4366-9487-1DF8C715E9EA}" srcOrd="5" destOrd="0" presId="urn:microsoft.com/office/officeart/2008/layout/NameandTitleOrganizationalChart"/>
    <dgm:cxn modelId="{DF234F43-54B5-4B47-82CD-18F4222960B7}" type="presParOf" srcId="{F425FFB7-79DB-4366-9487-1DF8C715E9EA}" destId="{1218EBB4-EDCD-4F2D-9066-7F2B0FB00873}" srcOrd="0" destOrd="0" presId="urn:microsoft.com/office/officeart/2008/layout/NameandTitleOrganizationalChart"/>
    <dgm:cxn modelId="{B07EAEE9-33FC-4DE8-8B4B-4416173075CA}" type="presParOf" srcId="{1218EBB4-EDCD-4F2D-9066-7F2B0FB00873}" destId="{7A129016-AEB9-4937-AF98-1BD41D1D0703}" srcOrd="0" destOrd="0" presId="urn:microsoft.com/office/officeart/2008/layout/NameandTitleOrganizationalChart"/>
    <dgm:cxn modelId="{ABAF6377-1BA4-4CEE-A437-DC87D2128902}" type="presParOf" srcId="{1218EBB4-EDCD-4F2D-9066-7F2B0FB00873}" destId="{3BD15D0A-20D0-4C4E-B7D6-A5C74FF8051B}" srcOrd="1" destOrd="0" presId="urn:microsoft.com/office/officeart/2008/layout/NameandTitleOrganizationalChart"/>
    <dgm:cxn modelId="{909ACFAA-40C6-4B61-BF27-45B998048018}" type="presParOf" srcId="{1218EBB4-EDCD-4F2D-9066-7F2B0FB00873}" destId="{7D1CA36D-5D0E-4915-91E8-CB13864913C7}" srcOrd="2" destOrd="0" presId="urn:microsoft.com/office/officeart/2008/layout/NameandTitleOrganizationalChart"/>
    <dgm:cxn modelId="{3C7990CB-DD2C-4204-B3CA-30EA0A508671}" type="presParOf" srcId="{F425FFB7-79DB-4366-9487-1DF8C715E9EA}" destId="{78C894E5-22B6-48BB-AA39-09DFC82FADAF}" srcOrd="1" destOrd="0" presId="urn:microsoft.com/office/officeart/2008/layout/NameandTitleOrganizationalChart"/>
    <dgm:cxn modelId="{D90FEA62-CD2D-4076-9F23-0036C0E7B0A1}" type="presParOf" srcId="{F425FFB7-79DB-4366-9487-1DF8C715E9EA}" destId="{54A6245D-EE27-460A-9F01-137C71378E8C}" srcOrd="2" destOrd="0" presId="urn:microsoft.com/office/officeart/2008/layout/NameandTitleOrganizationalChart"/>
    <dgm:cxn modelId="{ABEFDB22-B72D-455C-A425-4DE064BE3FDD}" type="presParOf" srcId="{8A9DA267-2B95-42FF-B0C3-D7559FA74FF9}" destId="{CC067F87-2757-4794-B1E5-4BED4BB836BB}" srcOrd="6" destOrd="0" presId="urn:microsoft.com/office/officeart/2008/layout/NameandTitleOrganizationalChart"/>
    <dgm:cxn modelId="{0649334E-3B55-4182-A2CA-6EE5BA644052}" type="presParOf" srcId="{8A9DA267-2B95-42FF-B0C3-D7559FA74FF9}" destId="{BEE08987-C439-433D-992B-215B3D0D9DA3}" srcOrd="7" destOrd="0" presId="urn:microsoft.com/office/officeart/2008/layout/NameandTitleOrganizationalChart"/>
    <dgm:cxn modelId="{4FA7D8E8-8FEF-4BF5-A9BA-B2E5641D50FF}" type="presParOf" srcId="{BEE08987-C439-433D-992B-215B3D0D9DA3}" destId="{EA2CE5AB-812B-46BE-A505-0295DC7A7202}" srcOrd="0" destOrd="0" presId="urn:microsoft.com/office/officeart/2008/layout/NameandTitleOrganizationalChart"/>
    <dgm:cxn modelId="{A3F7095D-FEDD-4D6F-8ED9-D9943F22CF18}" type="presParOf" srcId="{EA2CE5AB-812B-46BE-A505-0295DC7A7202}" destId="{19803027-A518-4962-B8FD-33DCB799FCDE}" srcOrd="0" destOrd="0" presId="urn:microsoft.com/office/officeart/2008/layout/NameandTitleOrganizationalChart"/>
    <dgm:cxn modelId="{104C2463-2634-40E5-BDCE-8633A38545BC}" type="presParOf" srcId="{EA2CE5AB-812B-46BE-A505-0295DC7A7202}" destId="{D7843D8B-C2F5-4FB5-9C93-9C82F1F6FB69}" srcOrd="1" destOrd="0" presId="urn:microsoft.com/office/officeart/2008/layout/NameandTitleOrganizationalChart"/>
    <dgm:cxn modelId="{2E3EF8D5-E814-47D1-93CA-16FA2A90087C}" type="presParOf" srcId="{EA2CE5AB-812B-46BE-A505-0295DC7A7202}" destId="{C345021F-EA9F-47F8-B525-5251C5D234D5}" srcOrd="2" destOrd="0" presId="urn:microsoft.com/office/officeart/2008/layout/NameandTitleOrganizationalChart"/>
    <dgm:cxn modelId="{9406253A-C8BE-4E2A-BCF5-89611E7D136D}" type="presParOf" srcId="{BEE08987-C439-433D-992B-215B3D0D9DA3}" destId="{5D492BE6-6C61-4996-BCFF-04433D26EFD1}" srcOrd="1" destOrd="0" presId="urn:microsoft.com/office/officeart/2008/layout/NameandTitleOrganizationalChart"/>
    <dgm:cxn modelId="{6D2CE03F-0B26-4E4E-AACA-38A8662EA22D}" type="presParOf" srcId="{BEE08987-C439-433D-992B-215B3D0D9DA3}" destId="{B6CF25B7-3FBD-4F74-93A1-48958EBA3D2B}" srcOrd="2" destOrd="0" presId="urn:microsoft.com/office/officeart/2008/layout/NameandTitleOrganizationalChart"/>
    <dgm:cxn modelId="{DC85E551-8F89-4040-91BE-3DD2A41587CF}" type="presParOf" srcId="{8A9DA267-2B95-42FF-B0C3-D7559FA74FF9}" destId="{2AA895AB-E620-41AD-8D30-35FF3B938327}" srcOrd="8" destOrd="0" presId="urn:microsoft.com/office/officeart/2008/layout/NameandTitleOrganizationalChart"/>
    <dgm:cxn modelId="{5A3FD095-CD66-4391-B331-5637DCEC4BA2}" type="presParOf" srcId="{8A9DA267-2B95-42FF-B0C3-D7559FA74FF9}" destId="{ECA0F8A3-E91D-41C4-AEF2-F731A54D385D}" srcOrd="9" destOrd="0" presId="urn:microsoft.com/office/officeart/2008/layout/NameandTitleOrganizationalChart"/>
    <dgm:cxn modelId="{08CFD30A-3AEA-4E94-9C54-AB1851519524}" type="presParOf" srcId="{ECA0F8A3-E91D-41C4-AEF2-F731A54D385D}" destId="{EE1209B4-F4C7-46FA-9A00-DF6413CDC33B}" srcOrd="0" destOrd="0" presId="urn:microsoft.com/office/officeart/2008/layout/NameandTitleOrganizationalChart"/>
    <dgm:cxn modelId="{3692EEA3-EDE9-4785-BE94-0F300BAEB697}" type="presParOf" srcId="{EE1209B4-F4C7-46FA-9A00-DF6413CDC33B}" destId="{8F3E133B-2135-427F-BFB4-BD5C9DFDD6B9}" srcOrd="0" destOrd="0" presId="urn:microsoft.com/office/officeart/2008/layout/NameandTitleOrganizationalChart"/>
    <dgm:cxn modelId="{135ABE6D-9363-4BCE-B178-B3BD3BD5AC77}" type="presParOf" srcId="{EE1209B4-F4C7-46FA-9A00-DF6413CDC33B}" destId="{67098B0C-EE9D-4511-AD33-1B6ACD8FE71C}" srcOrd="1" destOrd="0" presId="urn:microsoft.com/office/officeart/2008/layout/NameandTitleOrganizationalChart"/>
    <dgm:cxn modelId="{DB9BB3E1-54FB-422B-B6AD-AB424658A065}" type="presParOf" srcId="{EE1209B4-F4C7-46FA-9A00-DF6413CDC33B}" destId="{9571A0E5-FFEE-4F4C-8AF3-1564DC69C2B2}" srcOrd="2" destOrd="0" presId="urn:microsoft.com/office/officeart/2008/layout/NameandTitleOrganizationalChart"/>
    <dgm:cxn modelId="{7AA18D86-6BE1-4A3A-AE72-9F18968034C1}" type="presParOf" srcId="{ECA0F8A3-E91D-41C4-AEF2-F731A54D385D}" destId="{AB6920F7-C12F-4153-A2AF-8E0B35916F02}" srcOrd="1" destOrd="0" presId="urn:microsoft.com/office/officeart/2008/layout/NameandTitleOrganizationalChart"/>
    <dgm:cxn modelId="{2A6B33FA-A716-46E4-A399-CADE8DD36609}" type="presParOf" srcId="{ECA0F8A3-E91D-41C4-AEF2-F731A54D385D}" destId="{86FD7E4C-B5D0-4CEE-AEA1-9437F3E9D49C}" srcOrd="2" destOrd="0" presId="urn:microsoft.com/office/officeart/2008/layout/NameandTitleOrganizationalChart"/>
    <dgm:cxn modelId="{FFDE445F-9723-4B62-BA8C-3529E097C0FC}" type="presParOf" srcId="{4E7E7A36-6FE6-480D-8B2E-8D102974EF1E}" destId="{DFA7B61F-A0A4-4FFB-9623-0854DA37BBC3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887E385-E606-4231-8003-133FD44F7A41}" type="datetimeFigureOut">
              <a:rPr lang="de-DE"/>
              <a:pPr>
                <a:defRPr/>
              </a:pPr>
              <a:t>06.12.2013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A82D362-9455-4D2D-9171-0C45B07F4480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F282E27C-8E2F-4EB4-AD3F-5594FA221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B8881-6C93-4EF5-A100-3C404474569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381000"/>
            <a:ext cx="6900863" cy="511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524000"/>
            <a:ext cx="7929562" cy="4691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85813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1CB56-A372-45FD-B69A-F21AEA681375}" type="datetime1">
              <a:rPr lang="de-DE"/>
              <a:pPr>
                <a:defRPr/>
              </a:pPr>
              <a:t>06.12.2013</a:t>
            </a:fld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C9438-2514-4D33-BE76-06BA66639E10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7"/>
          <p:cNvSpPr/>
          <p:nvPr/>
        </p:nvSpPr>
        <p:spPr>
          <a:xfrm>
            <a:off x="0" y="1295400"/>
            <a:ext cx="9144000" cy="76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5" name="Rechteck 6"/>
          <p:cNvSpPr>
            <a:spLocks noChangeArrowheads="1"/>
          </p:cNvSpPr>
          <p:nvPr/>
        </p:nvSpPr>
        <p:spPr bwMode="auto">
          <a:xfrm>
            <a:off x="0" y="1219200"/>
            <a:ext cx="9144000" cy="76200"/>
          </a:xfrm>
          <a:prstGeom prst="rect">
            <a:avLst/>
          </a:prstGeom>
          <a:solidFill>
            <a:srgbClr val="568E14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de-CH">
              <a:solidFill>
                <a:srgbClr val="FFFFFF"/>
              </a:solidFill>
            </a:endParaRPr>
          </a:p>
        </p:txBody>
      </p:sp>
      <p:pic>
        <p:nvPicPr>
          <p:cNvPr id="6" name="Picture 10" descr="ngmn_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0"/>
            <a:ext cx="2036763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6" name="Textplatzhalter 16"/>
          <p:cNvSpPr>
            <a:spLocks noGrp="1"/>
          </p:cNvSpPr>
          <p:nvPr>
            <p:ph type="subTitle" idx="1"/>
          </p:nvPr>
        </p:nvSpPr>
        <p:spPr>
          <a:xfrm>
            <a:off x="4067175" y="3860800"/>
            <a:ext cx="4465638" cy="1655763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</a:p>
        </p:txBody>
      </p:sp>
      <p:sp>
        <p:nvSpPr>
          <p:cNvPr id="168972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581025" y="1485900"/>
            <a:ext cx="7951788" cy="1150938"/>
          </a:xfrm>
        </p:spPr>
        <p:txBody>
          <a:bodyPr anchor="t"/>
          <a:lstStyle>
            <a:lvl1pPr>
              <a:defRPr sz="36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Titelmasterformat durch Klicken bearbeiten</a:t>
            </a: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7912100" y="6572250"/>
            <a:ext cx="1231900" cy="285750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BB954657-75BF-498F-885F-5E4E68C7C1C9}" type="slidenum">
              <a:rPr lang="de-CH"/>
              <a:pPr>
                <a:defRPr/>
              </a:pPr>
              <a:t>‹#›</a:t>
            </a:fld>
            <a:endParaRPr lang="de-CH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000">
                <a:solidFill>
                  <a:srgbClr val="666699"/>
                </a:solidFill>
              </a:defRPr>
            </a:lvl1pPr>
          </a:lstStyle>
          <a:p>
            <a:pPr>
              <a:defRPr/>
            </a:pPr>
            <a:r>
              <a:rPr lang="en-US"/>
              <a:t>Klaus Martiny, 20.03.2012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08442-F710-40F6-91BD-C36F7031C3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8" descr="NGMN Logo groß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15188" y="214313"/>
            <a:ext cx="1790700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282AAC17-B23B-4622-BE6D-68B57F238D8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  <p:sldLayoutId id="2147483656" r:id="rId3"/>
    <p:sldLayoutId id="2147483657" r:id="rId4"/>
    <p:sldLayoutId id="2147483658" r:id="rId5"/>
    <p:sldLayoutId id="2147483653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11" Type="http://schemas.openxmlformats.org/officeDocument/2006/relationships/image" Target="../media/image32.jpe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openxmlformats.org/officeDocument/2006/relationships/tags" Target="../tags/tag85.xml"/><Relationship Id="rId18" Type="http://schemas.openxmlformats.org/officeDocument/2006/relationships/tags" Target="../tags/tag90.xml"/><Relationship Id="rId26" Type="http://schemas.openxmlformats.org/officeDocument/2006/relationships/tags" Target="../tags/tag98.xml"/><Relationship Id="rId3" Type="http://schemas.openxmlformats.org/officeDocument/2006/relationships/tags" Target="../tags/tag75.xml"/><Relationship Id="rId21" Type="http://schemas.openxmlformats.org/officeDocument/2006/relationships/tags" Target="../tags/tag93.xml"/><Relationship Id="rId7" Type="http://schemas.openxmlformats.org/officeDocument/2006/relationships/tags" Target="../tags/tag79.xml"/><Relationship Id="rId12" Type="http://schemas.openxmlformats.org/officeDocument/2006/relationships/tags" Target="../tags/tag84.xml"/><Relationship Id="rId17" Type="http://schemas.openxmlformats.org/officeDocument/2006/relationships/tags" Target="../tags/tag89.xml"/><Relationship Id="rId25" Type="http://schemas.openxmlformats.org/officeDocument/2006/relationships/tags" Target="../tags/tag97.xml"/><Relationship Id="rId2" Type="http://schemas.openxmlformats.org/officeDocument/2006/relationships/tags" Target="../tags/tag74.xml"/><Relationship Id="rId16" Type="http://schemas.openxmlformats.org/officeDocument/2006/relationships/tags" Target="../tags/tag88.xml"/><Relationship Id="rId20" Type="http://schemas.openxmlformats.org/officeDocument/2006/relationships/tags" Target="../tags/tag92.xml"/><Relationship Id="rId29" Type="http://schemas.openxmlformats.org/officeDocument/2006/relationships/tags" Target="../tags/tag101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tags" Target="../tags/tag83.xml"/><Relationship Id="rId24" Type="http://schemas.openxmlformats.org/officeDocument/2006/relationships/tags" Target="../tags/tag96.xml"/><Relationship Id="rId5" Type="http://schemas.openxmlformats.org/officeDocument/2006/relationships/tags" Target="../tags/tag77.xml"/><Relationship Id="rId15" Type="http://schemas.openxmlformats.org/officeDocument/2006/relationships/tags" Target="../tags/tag87.xml"/><Relationship Id="rId23" Type="http://schemas.openxmlformats.org/officeDocument/2006/relationships/tags" Target="../tags/tag95.xml"/><Relationship Id="rId28" Type="http://schemas.openxmlformats.org/officeDocument/2006/relationships/tags" Target="../tags/tag100.xml"/><Relationship Id="rId10" Type="http://schemas.openxmlformats.org/officeDocument/2006/relationships/tags" Target="../tags/tag82.xml"/><Relationship Id="rId19" Type="http://schemas.openxmlformats.org/officeDocument/2006/relationships/tags" Target="../tags/tag91.xml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4" Type="http://schemas.openxmlformats.org/officeDocument/2006/relationships/tags" Target="../tags/tag86.xml"/><Relationship Id="rId22" Type="http://schemas.openxmlformats.org/officeDocument/2006/relationships/tags" Target="../tags/tag94.xml"/><Relationship Id="rId27" Type="http://schemas.openxmlformats.org/officeDocument/2006/relationships/tags" Target="../tags/tag99.xml"/><Relationship Id="rId30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18" Type="http://schemas.openxmlformats.org/officeDocument/2006/relationships/tags" Target="../tags/tag119.xml"/><Relationship Id="rId3" Type="http://schemas.openxmlformats.org/officeDocument/2006/relationships/tags" Target="../tags/tag104.xml"/><Relationship Id="rId21" Type="http://schemas.openxmlformats.org/officeDocument/2006/relationships/image" Target="../media/image34.png"/><Relationship Id="rId7" Type="http://schemas.openxmlformats.org/officeDocument/2006/relationships/tags" Target="../tags/tag108.xml"/><Relationship Id="rId12" Type="http://schemas.openxmlformats.org/officeDocument/2006/relationships/tags" Target="../tags/tag113.xml"/><Relationship Id="rId17" Type="http://schemas.openxmlformats.org/officeDocument/2006/relationships/tags" Target="../tags/tag118.xml"/><Relationship Id="rId2" Type="http://schemas.openxmlformats.org/officeDocument/2006/relationships/tags" Target="../tags/tag103.xml"/><Relationship Id="rId16" Type="http://schemas.openxmlformats.org/officeDocument/2006/relationships/tags" Target="../tags/tag117.xml"/><Relationship Id="rId20" Type="http://schemas.openxmlformats.org/officeDocument/2006/relationships/slideLayout" Target="../slideLayouts/slideLayout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tags" Target="../tags/tag112.xml"/><Relationship Id="rId5" Type="http://schemas.openxmlformats.org/officeDocument/2006/relationships/tags" Target="../tags/tag106.xml"/><Relationship Id="rId15" Type="http://schemas.openxmlformats.org/officeDocument/2006/relationships/tags" Target="../tags/tag116.xml"/><Relationship Id="rId10" Type="http://schemas.openxmlformats.org/officeDocument/2006/relationships/tags" Target="../tags/tag111.xml"/><Relationship Id="rId19" Type="http://schemas.openxmlformats.org/officeDocument/2006/relationships/tags" Target="../tags/tag120.xml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tags" Target="../tags/tag115.xml"/><Relationship Id="rId22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image" Target="../media/image6.jpe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image" Target="../media/image5.jpe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1.jpeg"/><Relationship Id="rId5" Type="http://schemas.openxmlformats.org/officeDocument/2006/relationships/diagramColors" Target="../diagrams/colors1.xml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26" Type="http://schemas.openxmlformats.org/officeDocument/2006/relationships/tags" Target="../tags/tag56.xml"/><Relationship Id="rId39" Type="http://schemas.openxmlformats.org/officeDocument/2006/relationships/tags" Target="../tags/tag69.xml"/><Relationship Id="rId3" Type="http://schemas.openxmlformats.org/officeDocument/2006/relationships/tags" Target="../tags/tag33.xml"/><Relationship Id="rId21" Type="http://schemas.openxmlformats.org/officeDocument/2006/relationships/tags" Target="../tags/tag51.xml"/><Relationship Id="rId34" Type="http://schemas.openxmlformats.org/officeDocument/2006/relationships/tags" Target="../tags/tag64.xml"/><Relationship Id="rId42" Type="http://schemas.openxmlformats.org/officeDocument/2006/relationships/tags" Target="../tags/tag72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5" Type="http://schemas.openxmlformats.org/officeDocument/2006/relationships/tags" Target="../tags/tag55.xml"/><Relationship Id="rId33" Type="http://schemas.openxmlformats.org/officeDocument/2006/relationships/tags" Target="../tags/tag63.xml"/><Relationship Id="rId38" Type="http://schemas.openxmlformats.org/officeDocument/2006/relationships/tags" Target="../tags/tag68.xml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20" Type="http://schemas.openxmlformats.org/officeDocument/2006/relationships/tags" Target="../tags/tag50.xml"/><Relationship Id="rId29" Type="http://schemas.openxmlformats.org/officeDocument/2006/relationships/tags" Target="../tags/tag59.xml"/><Relationship Id="rId41" Type="http://schemas.openxmlformats.org/officeDocument/2006/relationships/tags" Target="../tags/tag71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24" Type="http://schemas.openxmlformats.org/officeDocument/2006/relationships/tags" Target="../tags/tag54.xml"/><Relationship Id="rId32" Type="http://schemas.openxmlformats.org/officeDocument/2006/relationships/tags" Target="../tags/tag62.xml"/><Relationship Id="rId37" Type="http://schemas.openxmlformats.org/officeDocument/2006/relationships/tags" Target="../tags/tag67.xml"/><Relationship Id="rId40" Type="http://schemas.openxmlformats.org/officeDocument/2006/relationships/tags" Target="../tags/tag70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23" Type="http://schemas.openxmlformats.org/officeDocument/2006/relationships/tags" Target="../tags/tag53.xml"/><Relationship Id="rId28" Type="http://schemas.openxmlformats.org/officeDocument/2006/relationships/tags" Target="../tags/tag58.xml"/><Relationship Id="rId36" Type="http://schemas.openxmlformats.org/officeDocument/2006/relationships/tags" Target="../tags/tag66.xml"/><Relationship Id="rId10" Type="http://schemas.openxmlformats.org/officeDocument/2006/relationships/tags" Target="../tags/tag40.xml"/><Relationship Id="rId19" Type="http://schemas.openxmlformats.org/officeDocument/2006/relationships/tags" Target="../tags/tag49.xml"/><Relationship Id="rId31" Type="http://schemas.openxmlformats.org/officeDocument/2006/relationships/tags" Target="../tags/tag61.xml"/><Relationship Id="rId44" Type="http://schemas.openxmlformats.org/officeDocument/2006/relationships/image" Target="../media/image16.png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Relationship Id="rId22" Type="http://schemas.openxmlformats.org/officeDocument/2006/relationships/tags" Target="../tags/tag52.xml"/><Relationship Id="rId27" Type="http://schemas.openxmlformats.org/officeDocument/2006/relationships/tags" Target="../tags/tag57.xml"/><Relationship Id="rId30" Type="http://schemas.openxmlformats.org/officeDocument/2006/relationships/tags" Target="../tags/tag60.xml"/><Relationship Id="rId35" Type="http://schemas.openxmlformats.org/officeDocument/2006/relationships/tags" Target="../tags/tag65.xml"/><Relationship Id="rId43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857250" y="1857375"/>
            <a:ext cx="7858125" cy="128587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Next Generation Converged Operations Requirements Phase II</a:t>
            </a:r>
            <a:endParaRPr lang="en-GB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5003800" y="3429000"/>
            <a:ext cx="3887788" cy="3095625"/>
          </a:xfrm>
        </p:spPr>
        <p:txBody>
          <a:bodyPr/>
          <a:lstStyle/>
          <a:p>
            <a:pPr indent="0" eaLnBrk="1" hangingPunct="1">
              <a:defRPr/>
            </a:pPr>
            <a:r>
              <a:rPr lang="en-GB" smtClean="0">
                <a:cs typeface="Arial" charset="0"/>
              </a:rPr>
              <a:t>P-NGCOR-II</a:t>
            </a:r>
          </a:p>
          <a:p>
            <a:pPr indent="0" eaLnBrk="1" hangingPunct="1">
              <a:defRPr/>
            </a:pPr>
            <a:r>
              <a:rPr lang="en-GB" smtClean="0">
                <a:cs typeface="Arial" charset="0"/>
              </a:rPr>
              <a:t>NGMN Multi SDO</a:t>
            </a:r>
          </a:p>
          <a:p>
            <a:pPr indent="0" eaLnBrk="1" hangingPunct="1">
              <a:defRPr/>
            </a:pPr>
            <a:r>
              <a:rPr lang="en-GB" smtClean="0">
                <a:cs typeface="Arial" charset="0"/>
              </a:rPr>
              <a:t>Frankfurt</a:t>
            </a:r>
          </a:p>
          <a:p>
            <a:pPr indent="0" eaLnBrk="1" hangingPunct="1">
              <a:defRPr/>
            </a:pPr>
            <a:r>
              <a:rPr lang="en-GB" smtClean="0">
                <a:cs typeface="Arial" charset="0"/>
              </a:rPr>
              <a:t>December 2013</a:t>
            </a:r>
          </a:p>
          <a:p>
            <a:pPr indent="0" eaLnBrk="1" hangingPunct="1">
              <a:defRPr/>
            </a:pPr>
            <a:endParaRPr lang="en-GB" smtClean="0">
              <a:cs typeface="Arial" charset="0"/>
            </a:endParaRPr>
          </a:p>
          <a:p>
            <a:pPr indent="0" eaLnBrk="1" hangingPunct="1">
              <a:defRPr/>
            </a:pPr>
            <a:r>
              <a:rPr lang="en-GB" smtClean="0">
                <a:cs typeface="Arial" charset="0"/>
              </a:rPr>
              <a:t>Klaus Martiny</a:t>
            </a:r>
          </a:p>
          <a:p>
            <a:pPr indent="0" eaLnBrk="1" hangingPunct="1">
              <a:defRPr/>
            </a:pPr>
            <a:r>
              <a:rPr lang="en-GB" smtClean="0">
                <a:cs typeface="Arial" charset="0"/>
              </a:rPr>
              <a:t>Deutsche Telekom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4AC0CE1-AB3A-41C4-89E9-135C272DA82F}" type="slidenum">
              <a:rPr lang="en-GB"/>
              <a:pPr>
                <a:defRPr/>
              </a:pPr>
              <a:t>1</a:t>
            </a:fld>
            <a:endParaRPr lang="en-GB" dirty="0"/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384550"/>
            <a:ext cx="454183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el 8"/>
          <p:cNvSpPr txBox="1">
            <a:spLocks/>
          </p:cNvSpPr>
          <p:nvPr/>
        </p:nvSpPr>
        <p:spPr bwMode="auto">
          <a:xfrm>
            <a:off x="0" y="188913"/>
            <a:ext cx="78581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GB" sz="3200" b="1" spc="50" dirty="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rPr>
              <a:t>NGCOR I/II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5250" y="476250"/>
            <a:ext cx="6900863" cy="5111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Multi-SDO</a:t>
            </a:r>
            <a:br>
              <a:rPr lang="en-US" dirty="0" smtClean="0"/>
            </a:br>
            <a:r>
              <a:rPr lang="en-US" dirty="0" smtClean="0"/>
              <a:t>Participants, Scope, Objective &amp; Tasks 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7950" y="1773238"/>
            <a:ext cx="9036050" cy="5084762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GB" sz="1500" b="1" dirty="0" smtClean="0">
                <a:cs typeface="Arial" charset="0"/>
              </a:rPr>
              <a:t>Contributing organisations</a:t>
            </a:r>
            <a:r>
              <a:rPr lang="en-GB" sz="1500" dirty="0" smtClean="0">
                <a:cs typeface="Arial" charset="0"/>
              </a:rPr>
              <a:t>:</a:t>
            </a:r>
          </a:p>
          <a:p>
            <a:pPr marL="0" indent="0" eaLnBrk="1" hangingPunct="1">
              <a:lnSpc>
                <a:spcPct val="80000"/>
              </a:lnSpc>
              <a:defRPr/>
            </a:pPr>
            <a:endParaRPr lang="en-GB" sz="1500" dirty="0" smtClean="0">
              <a:cs typeface="Arial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GB" sz="1500" dirty="0" smtClean="0">
              <a:cs typeface="Arial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GB" sz="1500" b="1" dirty="0" smtClean="0">
                <a:cs typeface="Arial" charset="0"/>
              </a:rPr>
              <a:t>Liaised organisations</a:t>
            </a:r>
            <a:r>
              <a:rPr lang="en-GB" sz="1500" dirty="0" smtClean="0">
                <a:cs typeface="Arial" charset="0"/>
              </a:rPr>
              <a:t>:</a:t>
            </a:r>
          </a:p>
          <a:p>
            <a:pPr marL="0" indent="0" eaLnBrk="1" hangingPunct="1">
              <a:lnSpc>
                <a:spcPct val="80000"/>
              </a:lnSpc>
              <a:defRPr/>
            </a:pPr>
            <a:endParaRPr lang="en-GB" sz="1500" dirty="0" smtClean="0">
              <a:cs typeface="Arial" charset="0"/>
            </a:endParaRPr>
          </a:p>
          <a:p>
            <a:pPr marL="536575" lvl="1" indent="-357188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GB" sz="1400" dirty="0" smtClean="0">
              <a:cs typeface="Arial" charset="0"/>
            </a:endParaRP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en-GB" sz="1300" dirty="0" smtClean="0">
                <a:cs typeface="Arial" charset="0"/>
              </a:rPr>
              <a:t>Scope and Objective:</a:t>
            </a:r>
          </a:p>
          <a:p>
            <a:pPr marL="536575" lvl="1" indent="-357188" eaLnBrk="1" hangingPunct="1">
              <a:lnSpc>
                <a:spcPct val="80000"/>
              </a:lnSpc>
              <a:defRPr/>
            </a:pPr>
            <a:r>
              <a:rPr lang="en-GB" sz="1300" dirty="0" smtClean="0">
                <a:cs typeface="Arial" charset="0"/>
              </a:rPr>
              <a:t>Support the industry in creating a consistent and comprehensive set of standards for the interfaces which are in scope.</a:t>
            </a:r>
          </a:p>
          <a:p>
            <a:pPr marL="536575" lvl="1" indent="-357188" eaLnBrk="1" hangingPunct="1">
              <a:lnSpc>
                <a:spcPct val="80000"/>
              </a:lnSpc>
              <a:defRPr/>
            </a:pPr>
            <a:r>
              <a:rPr lang="en-US" sz="1300" dirty="0" smtClean="0">
                <a:cs typeface="Arial" charset="0"/>
              </a:rPr>
              <a:t>Facilitate the standardization of management interfaces required for converged management of fixed and mobile networks</a:t>
            </a:r>
            <a:endParaRPr lang="en-GB" sz="1300" dirty="0" smtClean="0">
              <a:cs typeface="Arial" charset="0"/>
            </a:endParaRPr>
          </a:p>
          <a:p>
            <a:pPr marL="536575" lvl="1" indent="-357188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GB" sz="1300" dirty="0" smtClean="0">
              <a:cs typeface="Arial" charset="0"/>
            </a:endParaRP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en-GB" sz="1300" dirty="0" smtClean="0">
                <a:cs typeface="Arial" charset="0"/>
              </a:rPr>
              <a:t>Tasks:</a:t>
            </a:r>
          </a:p>
          <a:p>
            <a:pPr marL="536575" lvl="1" indent="-357188" eaLnBrk="1" hangingPunct="1">
              <a:lnSpc>
                <a:spcPct val="80000"/>
              </a:lnSpc>
              <a:defRPr/>
            </a:pPr>
            <a:r>
              <a:rPr lang="en-GB" sz="1300" dirty="0" smtClean="0">
                <a:cs typeface="Arial" charset="0"/>
              </a:rPr>
              <a:t>Coordination of the generation and/or harmonization of specifications which are in scope; </a:t>
            </a:r>
          </a:p>
          <a:p>
            <a:pPr marL="536575" lvl="1" indent="-357188" eaLnBrk="1" hangingPunct="1">
              <a:lnSpc>
                <a:spcPct val="80000"/>
              </a:lnSpc>
              <a:defRPr/>
            </a:pPr>
            <a:r>
              <a:rPr lang="en-GB" sz="1300" dirty="0" smtClean="0">
                <a:cs typeface="Arial" charset="0"/>
              </a:rPr>
              <a:t>Addressing and resolving technical issues that are on the border of the responsibility areas of the participating IG/SDOs.</a:t>
            </a:r>
          </a:p>
          <a:p>
            <a:pPr marL="536575" lvl="1" indent="-357188" eaLnBrk="1" hangingPunct="1">
              <a:lnSpc>
                <a:spcPct val="80000"/>
              </a:lnSpc>
              <a:defRPr/>
            </a:pPr>
            <a:endParaRPr lang="en-GB" sz="1300" dirty="0" smtClean="0">
              <a:cs typeface="Arial" charset="0"/>
            </a:endParaRPr>
          </a:p>
          <a:p>
            <a:pPr marL="0" lvl="1" indent="0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GB" sz="1300" dirty="0">
                <a:cs typeface="Arial" charset="0"/>
              </a:rPr>
              <a:t>Status:</a:t>
            </a:r>
          </a:p>
          <a:p>
            <a:pPr marL="534988" lvl="2" indent="-357188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en-GB" sz="1300" dirty="0">
                <a:cs typeface="Arial" charset="0"/>
              </a:rPr>
              <a:t>Work on 2 joint project proposals has started in June 2012:</a:t>
            </a:r>
          </a:p>
          <a:p>
            <a:pPr marL="808038" lvl="4" indent="-173038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GB" sz="1200" dirty="0" smtClean="0">
                <a:cs typeface="Arial" charset="0"/>
              </a:rPr>
              <a:t>Converged Management Model Alignment (Phase 2);</a:t>
            </a:r>
          </a:p>
          <a:p>
            <a:pPr marL="808038" lvl="4" indent="-173038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GB" sz="1200" dirty="0" smtClean="0">
                <a:cs typeface="Arial" charset="0"/>
              </a:rPr>
              <a:t>Converged Management PM Interface definitions.</a:t>
            </a:r>
          </a:p>
          <a:p>
            <a:pPr marL="534988" lvl="2" indent="-357188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en-GB" sz="1300" dirty="0">
                <a:cs typeface="Arial" charset="0"/>
              </a:rPr>
              <a:t>Last Multi-SDO plenary and joint working group meetings took place in Frankfurt at the beginning of June.</a:t>
            </a:r>
          </a:p>
          <a:p>
            <a:pPr marL="534988" lvl="2" indent="-357188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en-US" sz="1300" dirty="0">
                <a:cs typeface="Arial" charset="0"/>
              </a:rPr>
              <a:t>Plenary in June agreed to review activity and adapt to NGCOR evolution; new proposal until December 2013</a:t>
            </a:r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468313" y="6858000"/>
            <a:ext cx="8394700" cy="358933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endParaRPr lang="en-GB" sz="1600" dirty="0" smtClean="0"/>
          </a:p>
          <a:p>
            <a:pPr>
              <a:defRPr/>
            </a:pPr>
            <a:endParaRPr lang="en-GB" sz="1400" b="1" dirty="0" smtClean="0"/>
          </a:p>
          <a:p>
            <a:pPr>
              <a:defRPr/>
            </a:pPr>
            <a:endParaRPr lang="en-GB" sz="1400" b="1" dirty="0" smtClean="0"/>
          </a:p>
          <a:p>
            <a:pPr>
              <a:defRPr/>
            </a:pPr>
            <a:endParaRPr lang="en-GB" sz="1200" dirty="0"/>
          </a:p>
        </p:txBody>
      </p:sp>
      <p:pic>
        <p:nvPicPr>
          <p:cNvPr id="20484" name="Grafik 10" descr="3gpp 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0450" y="1776413"/>
            <a:ext cx="611188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Grafik 11" descr="itu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1663" y="1776413"/>
            <a:ext cx="357187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3"/>
          <p:cNvPicPr>
            <a:picLocks noChangeAspect="1" noChangeArrowheads="1"/>
          </p:cNvPicPr>
          <p:nvPr/>
        </p:nvPicPr>
        <p:blipFill>
          <a:blip r:embed="rId4"/>
          <a:srcRect r="-31551" b="18919"/>
          <a:stretch>
            <a:fillRect/>
          </a:stretch>
        </p:blipFill>
        <p:spPr bwMode="auto">
          <a:xfrm>
            <a:off x="4579938" y="1776413"/>
            <a:ext cx="928687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96188" y="2495550"/>
            <a:ext cx="838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64313" y="2495550"/>
            <a:ext cx="600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9700" y="2495550"/>
            <a:ext cx="808038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1275" y="2495550"/>
            <a:ext cx="10715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06725" y="2495550"/>
            <a:ext cx="5572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Grafik 15" descr="etsi2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30875" y="1776413"/>
            <a:ext cx="85725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2" descr="P:\Templates_logos_fonts\NGMN Logos\NGMN Logo big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748588" y="1776413"/>
            <a:ext cx="85566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902450" y="6453188"/>
            <a:ext cx="2133600" cy="365125"/>
          </a:xfrm>
        </p:spPr>
        <p:txBody>
          <a:bodyPr/>
          <a:lstStyle/>
          <a:p>
            <a:pPr>
              <a:defRPr/>
            </a:pPr>
            <a:fld id="{1B16F02A-2DF3-4830-B3A4-F8BE340015BF}" type="slidenum">
              <a:rPr lang="en-GB"/>
              <a:pPr>
                <a:defRPr/>
              </a:pPr>
              <a:t>10</a:t>
            </a:fld>
            <a:endParaRPr lang="en-GB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Arial" charset="0"/>
              </a:rPr>
              <a:t>Agenda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107950" y="1773238"/>
            <a:ext cx="9036050" cy="4643437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>
                <a:cs typeface="Arial" charset="0"/>
              </a:rPr>
              <a:t>Status of NGCOR II</a:t>
            </a:r>
          </a:p>
          <a:p>
            <a:pPr eaLnBrk="1" hangingPunct="1">
              <a:defRPr/>
            </a:pPr>
            <a:r>
              <a:rPr lang="en-US" sz="2000" dirty="0">
                <a:cs typeface="Arial" charset="0"/>
              </a:rPr>
              <a:t>Multi </a:t>
            </a:r>
            <a:r>
              <a:rPr lang="en-US" sz="2000" dirty="0" smtClean="0">
                <a:cs typeface="Arial" charset="0"/>
              </a:rPr>
              <a:t>SDO</a:t>
            </a:r>
          </a:p>
          <a:p>
            <a:pPr eaLnBrk="1" hangingPunct="1">
              <a:defRPr/>
            </a:pPr>
            <a:r>
              <a:rPr lang="en-US" sz="2000" dirty="0" smtClean="0">
                <a:cs typeface="Arial" charset="0"/>
              </a:rPr>
              <a:t>Implementation of </a:t>
            </a:r>
            <a:r>
              <a:rPr lang="en-US" sz="2000" dirty="0">
                <a:cs typeface="Arial" charset="0"/>
              </a:rPr>
              <a:t>the Unified Information Model (Show Case/ Catalyst)</a:t>
            </a:r>
          </a:p>
          <a:p>
            <a:pPr eaLnBrk="1" hangingPunct="1">
              <a:defRPr/>
            </a:pPr>
            <a:r>
              <a:rPr lang="en-US" sz="3600" dirty="0" smtClean="0">
                <a:cs typeface="Arial" charset="0"/>
              </a:rPr>
              <a:t>NGCOR evolution</a:t>
            </a:r>
          </a:p>
          <a:p>
            <a:pPr eaLnBrk="1" hangingPunct="1">
              <a:defRPr/>
            </a:pPr>
            <a:r>
              <a:rPr lang="en-US" sz="2000" dirty="0" err="1">
                <a:cs typeface="Arial" charset="0"/>
              </a:rPr>
              <a:t>OSSii</a:t>
            </a:r>
            <a:endParaRPr lang="en-US" sz="2000" dirty="0">
              <a:cs typeface="Arial" charset="0"/>
            </a:endParaRPr>
          </a:p>
          <a:p>
            <a:pPr eaLnBrk="1" hangingPunct="1">
              <a:defRPr/>
            </a:pPr>
            <a:endParaRPr lang="en-US" sz="2000" dirty="0" smtClean="0">
              <a:cs typeface="Arial" charset="0"/>
            </a:endParaRPr>
          </a:p>
          <a:p>
            <a:pPr eaLnBrk="1" hangingPunct="1">
              <a:defRPr/>
            </a:pPr>
            <a:endParaRPr lang="en-US" sz="2000" dirty="0" smtClean="0">
              <a:cs typeface="Arial" charset="0"/>
            </a:endParaRPr>
          </a:p>
          <a:p>
            <a:pPr eaLnBrk="1" hangingPunct="1">
              <a:defRPr/>
            </a:pPr>
            <a:endParaRPr lang="en-US" sz="2000" dirty="0" smtClean="0">
              <a:cs typeface="Arial" charset="0"/>
            </a:endParaRPr>
          </a:p>
        </p:txBody>
      </p:sp>
      <p:sp>
        <p:nvSpPr>
          <p:cNvPr id="4" name="Foliennummernplatzhalter 4"/>
          <p:cNvSpPr>
            <a:spLocks noGrp="1"/>
          </p:cNvSpPr>
          <p:nvPr>
            <p:ph type="sldNum" sz="quarter" idx="14"/>
          </p:nvPr>
        </p:nvSpPr>
        <p:spPr>
          <a:xfrm>
            <a:off x="6875463" y="6381750"/>
            <a:ext cx="2133600" cy="365125"/>
          </a:xfrm>
        </p:spPr>
        <p:txBody>
          <a:bodyPr/>
          <a:lstStyle/>
          <a:p>
            <a:pPr>
              <a:defRPr/>
            </a:pPr>
            <a:fld id="{2E2E8377-5733-4866-9C75-383378C3D902}" type="slidenum">
              <a:rPr lang="en-GB"/>
              <a:pPr>
                <a:defRPr/>
              </a:pPr>
              <a:t>11</a:t>
            </a:fld>
            <a:endParaRPr lang="en-GB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Arial" charset="0"/>
              </a:rPr>
              <a:t>History of the O&amp;M Journey</a:t>
            </a:r>
          </a:p>
        </p:txBody>
      </p:sp>
      <p:sp>
        <p:nvSpPr>
          <p:cNvPr id="7171" name="Rectangle 3"/>
          <p:cNvSpPr>
            <a:spLocks noGrp="1"/>
          </p:cNvSpPr>
          <p:nvPr>
            <p:ph type="body" idx="1"/>
          </p:nvPr>
        </p:nvSpPr>
        <p:spPr>
          <a:xfrm>
            <a:off x="604838" y="1628775"/>
            <a:ext cx="7934325" cy="48244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NGMN Operational Efficiency – Top 10 Requirements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 2010-2011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 focused on mobile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sz="1800" smtClean="0">
              <a:cs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NGCOR I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2011-2012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focused on mobile &amp; fixed (converged requirements)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Fault Management, Business Scenarios, Modeling &amp; Tooling, Resource Inventory Management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sz="1800" smtClean="0">
              <a:cs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NGCOR II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2012-2013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focused on mobile &amp; fixed (converged requirements)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Performance Management, Business Scenarios, Configuration Management, Service Inventory Management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smtClean="0">
                <a:cs typeface="Arial" charset="0"/>
              </a:rPr>
              <a:t>Catalyst @TM Forum Management World 2013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1800" smtClean="0">
              <a:cs typeface="Arial" charset="0"/>
            </a:endParaRPr>
          </a:p>
        </p:txBody>
      </p:sp>
      <p:grpSp>
        <p:nvGrpSpPr>
          <p:cNvPr id="22531" name="Group 4"/>
          <p:cNvGrpSpPr>
            <a:grpSpLocks/>
          </p:cNvGrpSpPr>
          <p:nvPr/>
        </p:nvGrpSpPr>
        <p:grpSpPr bwMode="auto">
          <a:xfrm>
            <a:off x="5580063" y="1839913"/>
            <a:ext cx="3275012" cy="1589087"/>
            <a:chOff x="2956" y="3115"/>
            <a:chExt cx="2555" cy="1165"/>
          </a:xfrm>
        </p:grpSpPr>
        <p:sp>
          <p:nvSpPr>
            <p:cNvPr id="22533" name="Oval 5"/>
            <p:cNvSpPr>
              <a:spLocks noChangeArrowheads="1"/>
            </p:cNvSpPr>
            <p:nvPr/>
          </p:nvSpPr>
          <p:spPr bwMode="auto">
            <a:xfrm>
              <a:off x="2956" y="3618"/>
              <a:ext cx="2555" cy="590"/>
            </a:xfrm>
            <a:prstGeom prst="ellipse">
              <a:avLst/>
            </a:prstGeom>
            <a:solidFill>
              <a:srgbClr val="F3CDEE"/>
            </a:solidFill>
            <a:ln w="9525">
              <a:solidFill>
                <a:srgbClr val="00004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4" name="Oval 6"/>
            <p:cNvSpPr>
              <a:spLocks noChangeArrowheads="1"/>
            </p:cNvSpPr>
            <p:nvPr/>
          </p:nvSpPr>
          <p:spPr bwMode="auto">
            <a:xfrm>
              <a:off x="3318" y="3537"/>
              <a:ext cx="1831" cy="415"/>
            </a:xfrm>
            <a:prstGeom prst="ellipse">
              <a:avLst/>
            </a:prstGeom>
            <a:solidFill>
              <a:srgbClr val="FFFF6D"/>
            </a:solidFill>
            <a:ln w="9525">
              <a:solidFill>
                <a:srgbClr val="00004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5" name="Text Box 7"/>
            <p:cNvSpPr txBox="1">
              <a:spLocks noChangeArrowheads="1"/>
            </p:cNvSpPr>
            <p:nvPr/>
          </p:nvSpPr>
          <p:spPr bwMode="auto">
            <a:xfrm>
              <a:off x="4110" y="4145"/>
              <a:ext cx="252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600" b="1">
                  <a:solidFill>
                    <a:schemeClr val="hlink"/>
                  </a:solidFill>
                  <a:latin typeface="Calibri" pitchFamily="34" charset="0"/>
                </a:rPr>
                <a:t>SON</a:t>
              </a:r>
            </a:p>
          </p:txBody>
        </p:sp>
        <p:sp>
          <p:nvSpPr>
            <p:cNvPr id="22536" name="Text Box 8"/>
            <p:cNvSpPr txBox="1">
              <a:spLocks noChangeArrowheads="1"/>
            </p:cNvSpPr>
            <p:nvPr/>
          </p:nvSpPr>
          <p:spPr bwMode="auto">
            <a:xfrm>
              <a:off x="4019" y="3703"/>
              <a:ext cx="42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600" b="1">
                  <a:solidFill>
                    <a:schemeClr val="hlink"/>
                  </a:solidFill>
                  <a:latin typeface="Calibri" pitchFamily="34" charset="0"/>
                </a:rPr>
                <a:t>Open O&amp;M</a:t>
              </a:r>
            </a:p>
          </p:txBody>
        </p:sp>
        <p:sp>
          <p:nvSpPr>
            <p:cNvPr id="22537" name="AutoShape 9"/>
            <p:cNvSpPr>
              <a:spLocks noChangeArrowheads="1"/>
            </p:cNvSpPr>
            <p:nvPr/>
          </p:nvSpPr>
          <p:spPr bwMode="auto">
            <a:xfrm>
              <a:off x="3070" y="3469"/>
              <a:ext cx="185" cy="462"/>
            </a:xfrm>
            <a:prstGeom prst="cube">
              <a:avLst>
                <a:gd name="adj" fmla="val 25000"/>
              </a:avLst>
            </a:prstGeom>
            <a:solidFill>
              <a:srgbClr val="D5E1EF"/>
            </a:solidFill>
            <a:ln w="9525">
              <a:solidFill>
                <a:srgbClr val="00004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8" name="Text Box 10"/>
            <p:cNvSpPr txBox="1">
              <a:spLocks noChangeArrowheads="1"/>
            </p:cNvSpPr>
            <p:nvPr/>
          </p:nvSpPr>
          <p:spPr bwMode="auto">
            <a:xfrm rot="-5400000">
              <a:off x="2983" y="3560"/>
              <a:ext cx="473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600" b="1">
                  <a:latin typeface="Calibri" pitchFamily="34" charset="0"/>
                </a:rPr>
                <a:t>LTE Parameter</a:t>
              </a:r>
            </a:p>
            <a:p>
              <a:r>
                <a:rPr lang="en-CA" sz="600" b="1">
                  <a:latin typeface="Calibri" pitchFamily="34" charset="0"/>
                </a:rPr>
                <a:t>Optimization</a:t>
              </a:r>
            </a:p>
          </p:txBody>
        </p:sp>
        <p:sp>
          <p:nvSpPr>
            <p:cNvPr id="22539" name="AutoShape 11"/>
            <p:cNvSpPr>
              <a:spLocks noChangeArrowheads="1"/>
            </p:cNvSpPr>
            <p:nvPr/>
          </p:nvSpPr>
          <p:spPr bwMode="auto">
            <a:xfrm>
              <a:off x="3295" y="3358"/>
              <a:ext cx="185" cy="490"/>
            </a:xfrm>
            <a:prstGeom prst="cube">
              <a:avLst>
                <a:gd name="adj" fmla="val 25000"/>
              </a:avLst>
            </a:prstGeom>
            <a:solidFill>
              <a:srgbClr val="D5E1EF"/>
            </a:solidFill>
            <a:ln w="9525">
              <a:solidFill>
                <a:srgbClr val="00004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0" name="Text Box 12"/>
            <p:cNvSpPr txBox="1">
              <a:spLocks noChangeArrowheads="1"/>
            </p:cNvSpPr>
            <p:nvPr/>
          </p:nvSpPr>
          <p:spPr bwMode="auto">
            <a:xfrm rot="-5400000">
              <a:off x="3213" y="3578"/>
              <a:ext cx="394" cy="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CA" sz="400" b="1">
                  <a:latin typeface="Calibri" pitchFamily="34" charset="0"/>
                </a:rPr>
                <a:t>Energy Saving</a:t>
              </a:r>
            </a:p>
          </p:txBody>
        </p:sp>
        <p:sp>
          <p:nvSpPr>
            <p:cNvPr id="22541" name="AutoShape 13"/>
            <p:cNvSpPr>
              <a:spLocks noChangeArrowheads="1"/>
            </p:cNvSpPr>
            <p:nvPr/>
          </p:nvSpPr>
          <p:spPr bwMode="auto">
            <a:xfrm>
              <a:off x="3522" y="3239"/>
              <a:ext cx="185" cy="462"/>
            </a:xfrm>
            <a:prstGeom prst="cube">
              <a:avLst>
                <a:gd name="adj" fmla="val 25000"/>
              </a:avLst>
            </a:prstGeom>
            <a:solidFill>
              <a:srgbClr val="D5E1EF"/>
            </a:solidFill>
            <a:ln w="9525">
              <a:solidFill>
                <a:srgbClr val="00004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2" name="Text Box 14"/>
            <p:cNvSpPr txBox="1">
              <a:spLocks noChangeArrowheads="1"/>
            </p:cNvSpPr>
            <p:nvPr/>
          </p:nvSpPr>
          <p:spPr bwMode="auto">
            <a:xfrm rot="-5400000">
              <a:off x="3466" y="3339"/>
              <a:ext cx="412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600" b="1">
                  <a:latin typeface="Calibri" pitchFamily="34" charset="0"/>
                </a:rPr>
                <a:t>Real-Time</a:t>
              </a:r>
            </a:p>
            <a:p>
              <a:r>
                <a:rPr lang="en-CA" sz="600" b="1">
                  <a:latin typeface="Calibri" pitchFamily="34" charset="0"/>
                </a:rPr>
                <a:t>Perf.  Mgmt</a:t>
              </a:r>
            </a:p>
          </p:txBody>
        </p:sp>
        <p:sp>
          <p:nvSpPr>
            <p:cNvPr id="22543" name="AutoShape 15"/>
            <p:cNvSpPr>
              <a:spLocks noChangeArrowheads="1"/>
            </p:cNvSpPr>
            <p:nvPr/>
          </p:nvSpPr>
          <p:spPr bwMode="auto">
            <a:xfrm>
              <a:off x="3758" y="3179"/>
              <a:ext cx="185" cy="467"/>
            </a:xfrm>
            <a:prstGeom prst="cube">
              <a:avLst>
                <a:gd name="adj" fmla="val 25000"/>
              </a:avLst>
            </a:prstGeom>
            <a:solidFill>
              <a:srgbClr val="D5E1EF"/>
            </a:solidFill>
            <a:ln w="9525">
              <a:solidFill>
                <a:srgbClr val="00004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4" name="Text Box 16"/>
            <p:cNvSpPr txBox="1">
              <a:spLocks noChangeArrowheads="1"/>
            </p:cNvSpPr>
            <p:nvPr/>
          </p:nvSpPr>
          <p:spPr bwMode="auto">
            <a:xfrm rot="-5400000">
              <a:off x="3648" y="3257"/>
              <a:ext cx="500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600" b="1">
                  <a:latin typeface="Calibri" pitchFamily="34" charset="0"/>
                </a:rPr>
                <a:t>Automated</a:t>
              </a:r>
            </a:p>
            <a:p>
              <a:r>
                <a:rPr lang="en-CA" sz="600" b="1">
                  <a:latin typeface="Calibri" pitchFamily="34" charset="0"/>
                </a:rPr>
                <a:t>Software Mgmt</a:t>
              </a:r>
            </a:p>
          </p:txBody>
        </p:sp>
        <p:sp>
          <p:nvSpPr>
            <p:cNvPr id="22545" name="AutoShape 17"/>
            <p:cNvSpPr>
              <a:spLocks noChangeArrowheads="1"/>
            </p:cNvSpPr>
            <p:nvPr/>
          </p:nvSpPr>
          <p:spPr bwMode="auto">
            <a:xfrm>
              <a:off x="4020" y="3137"/>
              <a:ext cx="185" cy="478"/>
            </a:xfrm>
            <a:prstGeom prst="cube">
              <a:avLst>
                <a:gd name="adj" fmla="val 25000"/>
              </a:avLst>
            </a:prstGeom>
            <a:solidFill>
              <a:srgbClr val="D5E1EF"/>
            </a:solidFill>
            <a:ln w="9525">
              <a:solidFill>
                <a:srgbClr val="00004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6" name="Text Box 18"/>
            <p:cNvSpPr txBox="1">
              <a:spLocks noChangeArrowheads="1"/>
            </p:cNvSpPr>
            <p:nvPr/>
          </p:nvSpPr>
          <p:spPr bwMode="auto">
            <a:xfrm rot="-5400000">
              <a:off x="3945" y="3311"/>
              <a:ext cx="451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600" b="1">
                  <a:latin typeface="Calibri" pitchFamily="34" charset="0"/>
                </a:rPr>
                <a:t>OSS Standard</a:t>
              </a:r>
            </a:p>
            <a:p>
              <a:r>
                <a:rPr lang="en-CA" sz="600" b="1">
                  <a:latin typeface="Calibri" pitchFamily="34" charset="0"/>
                </a:rPr>
                <a:t>– Itf-N</a:t>
              </a:r>
            </a:p>
          </p:txBody>
        </p:sp>
        <p:sp>
          <p:nvSpPr>
            <p:cNvPr id="22547" name="AutoShape 19"/>
            <p:cNvSpPr>
              <a:spLocks noChangeArrowheads="1"/>
            </p:cNvSpPr>
            <p:nvPr/>
          </p:nvSpPr>
          <p:spPr bwMode="auto">
            <a:xfrm>
              <a:off x="4250" y="3137"/>
              <a:ext cx="185" cy="471"/>
            </a:xfrm>
            <a:prstGeom prst="cube">
              <a:avLst>
                <a:gd name="adj" fmla="val 25000"/>
              </a:avLst>
            </a:prstGeom>
            <a:solidFill>
              <a:srgbClr val="D5E1EF"/>
            </a:solidFill>
            <a:ln w="9525">
              <a:solidFill>
                <a:srgbClr val="00004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8" name="Text Box 20"/>
            <p:cNvSpPr txBox="1">
              <a:spLocks noChangeArrowheads="1"/>
            </p:cNvSpPr>
            <p:nvPr/>
          </p:nvSpPr>
          <p:spPr bwMode="auto">
            <a:xfrm rot="-5400000">
              <a:off x="4194" y="3318"/>
              <a:ext cx="401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600" b="1">
                  <a:latin typeface="Calibri" pitchFamily="34" charset="0"/>
                </a:rPr>
                <a:t>eNodeB</a:t>
              </a:r>
            </a:p>
            <a:p>
              <a:r>
                <a:rPr lang="en-CA" sz="600" b="1">
                  <a:latin typeface="Calibri" pitchFamily="34" charset="0"/>
                </a:rPr>
                <a:t>Plug &amp; Play</a:t>
              </a:r>
            </a:p>
          </p:txBody>
        </p:sp>
        <p:sp>
          <p:nvSpPr>
            <p:cNvPr id="22549" name="AutoShape 21"/>
            <p:cNvSpPr>
              <a:spLocks noChangeArrowheads="1"/>
            </p:cNvSpPr>
            <p:nvPr/>
          </p:nvSpPr>
          <p:spPr bwMode="auto">
            <a:xfrm>
              <a:off x="5014" y="3283"/>
              <a:ext cx="184" cy="509"/>
            </a:xfrm>
            <a:prstGeom prst="cube">
              <a:avLst>
                <a:gd name="adj" fmla="val 25000"/>
              </a:avLst>
            </a:prstGeom>
            <a:solidFill>
              <a:srgbClr val="D5E1EF"/>
            </a:solidFill>
            <a:ln w="9525">
              <a:solidFill>
                <a:srgbClr val="00004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50" name="Text Box 22"/>
            <p:cNvSpPr txBox="1">
              <a:spLocks noChangeArrowheads="1"/>
            </p:cNvSpPr>
            <p:nvPr/>
          </p:nvSpPr>
          <p:spPr bwMode="auto">
            <a:xfrm rot="-5400000">
              <a:off x="4924" y="3468"/>
              <a:ext cx="487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600" b="1">
                  <a:latin typeface="Calibri" pitchFamily="34" charset="0"/>
                </a:rPr>
                <a:t>SON Operation</a:t>
              </a:r>
            </a:p>
            <a:p>
              <a:r>
                <a:rPr lang="en-CA" sz="600" b="1">
                  <a:latin typeface="Calibri" pitchFamily="34" charset="0"/>
                </a:rPr>
                <a:t> / ANR</a:t>
              </a:r>
            </a:p>
          </p:txBody>
        </p:sp>
        <p:sp>
          <p:nvSpPr>
            <p:cNvPr id="22551" name="AutoShape 23"/>
            <p:cNvSpPr>
              <a:spLocks noChangeArrowheads="1"/>
            </p:cNvSpPr>
            <p:nvPr/>
          </p:nvSpPr>
          <p:spPr bwMode="auto">
            <a:xfrm>
              <a:off x="5235" y="3390"/>
              <a:ext cx="185" cy="498"/>
            </a:xfrm>
            <a:prstGeom prst="cube">
              <a:avLst>
                <a:gd name="adj" fmla="val 25000"/>
              </a:avLst>
            </a:prstGeom>
            <a:solidFill>
              <a:srgbClr val="D5E1EF"/>
            </a:solidFill>
            <a:ln w="9525">
              <a:solidFill>
                <a:srgbClr val="00004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52" name="Text Box 24"/>
            <p:cNvSpPr txBox="1">
              <a:spLocks noChangeArrowheads="1"/>
            </p:cNvSpPr>
            <p:nvPr/>
          </p:nvSpPr>
          <p:spPr bwMode="auto">
            <a:xfrm rot="-5400000">
              <a:off x="5086" y="3554"/>
              <a:ext cx="573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600" b="1">
                  <a:latin typeface="Calibri" pitchFamily="34" charset="0"/>
                </a:rPr>
                <a:t>Substitution of</a:t>
              </a:r>
            </a:p>
            <a:p>
              <a:r>
                <a:rPr lang="en-CA" sz="600" b="1">
                  <a:latin typeface="Calibri" pitchFamily="34" charset="0"/>
                </a:rPr>
                <a:t>Monitoring Probes</a:t>
              </a:r>
            </a:p>
          </p:txBody>
        </p:sp>
        <p:sp>
          <p:nvSpPr>
            <p:cNvPr id="22553" name="AutoShape 25"/>
            <p:cNvSpPr>
              <a:spLocks noChangeArrowheads="1"/>
            </p:cNvSpPr>
            <p:nvPr/>
          </p:nvSpPr>
          <p:spPr bwMode="auto">
            <a:xfrm>
              <a:off x="4752" y="3200"/>
              <a:ext cx="185" cy="503"/>
            </a:xfrm>
            <a:prstGeom prst="cube">
              <a:avLst>
                <a:gd name="adj" fmla="val 25000"/>
              </a:avLst>
            </a:prstGeom>
            <a:solidFill>
              <a:srgbClr val="D5E1EF"/>
            </a:solidFill>
            <a:ln w="9525">
              <a:solidFill>
                <a:srgbClr val="00004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54" name="Text Box 26"/>
            <p:cNvSpPr txBox="1">
              <a:spLocks noChangeArrowheads="1"/>
            </p:cNvSpPr>
            <p:nvPr/>
          </p:nvSpPr>
          <p:spPr bwMode="auto">
            <a:xfrm rot="-5400000">
              <a:off x="4692" y="3378"/>
              <a:ext cx="40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600" b="1">
                  <a:latin typeface="Calibri" pitchFamily="34" charset="0"/>
                </a:rPr>
                <a:t>Automated</a:t>
              </a:r>
            </a:p>
            <a:p>
              <a:r>
                <a:rPr lang="en-CA" sz="600" b="1">
                  <a:latin typeface="Calibri" pitchFamily="34" charset="0"/>
                </a:rPr>
                <a:t>Inventory</a:t>
              </a:r>
            </a:p>
          </p:txBody>
        </p:sp>
        <p:sp>
          <p:nvSpPr>
            <p:cNvPr id="22555" name="AutoShape 27"/>
            <p:cNvSpPr>
              <a:spLocks noChangeArrowheads="1"/>
            </p:cNvSpPr>
            <p:nvPr/>
          </p:nvSpPr>
          <p:spPr bwMode="auto">
            <a:xfrm>
              <a:off x="4524" y="3158"/>
              <a:ext cx="185" cy="479"/>
            </a:xfrm>
            <a:prstGeom prst="cube">
              <a:avLst>
                <a:gd name="adj" fmla="val 25000"/>
              </a:avLst>
            </a:prstGeom>
            <a:solidFill>
              <a:srgbClr val="D5E1EF"/>
            </a:solidFill>
            <a:ln w="9525">
              <a:solidFill>
                <a:srgbClr val="00004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56" name="Text Box 28"/>
            <p:cNvSpPr txBox="1">
              <a:spLocks noChangeArrowheads="1"/>
            </p:cNvSpPr>
            <p:nvPr/>
          </p:nvSpPr>
          <p:spPr bwMode="auto">
            <a:xfrm rot="-5400000">
              <a:off x="4379" y="3305"/>
              <a:ext cx="578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600" b="1">
                  <a:latin typeface="Calibri" pitchFamily="34" charset="0"/>
                </a:rPr>
                <a:t>Quality &amp;</a:t>
              </a:r>
            </a:p>
            <a:p>
              <a:r>
                <a:rPr lang="en-CA" sz="600" b="1">
                  <a:latin typeface="Calibri" pitchFamily="34" charset="0"/>
                </a:rPr>
                <a:t>Quantity of Alarms</a:t>
              </a:r>
            </a:p>
          </p:txBody>
        </p:sp>
      </p:grpSp>
      <p:sp>
        <p:nvSpPr>
          <p:cNvPr id="2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902450" y="6453188"/>
            <a:ext cx="2133600" cy="365125"/>
          </a:xfrm>
        </p:spPr>
        <p:txBody>
          <a:bodyPr/>
          <a:lstStyle/>
          <a:p>
            <a:pPr>
              <a:defRPr/>
            </a:pPr>
            <a:fld id="{6931B14F-B42F-459B-ACFD-5152523185AD}" type="slidenum">
              <a:rPr lang="en-GB"/>
              <a:pPr>
                <a:defRPr/>
              </a:pPr>
              <a:t>12</a:t>
            </a:fld>
            <a:endParaRPr lang="en-GB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142875" y="666750"/>
            <a:ext cx="6900863" cy="51117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Arial" charset="0"/>
              </a:rPr>
              <a:t>the challenge is…</a:t>
            </a:r>
            <a:br>
              <a:rPr lang="en-US" smtClean="0">
                <a:cs typeface="Arial" charset="0"/>
              </a:rPr>
            </a:br>
            <a:endParaRPr lang="en-US" smtClean="0">
              <a:cs typeface="Arial" charset="0"/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>
          <a:xfrm>
            <a:off x="468313" y="1844675"/>
            <a:ext cx="7929562" cy="4691063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 smtClean="0">
                <a:cs typeface="Arial" charset="0"/>
              </a:rPr>
              <a:t>….to find a overall O&amp;M solution which increases the effectiveness and efficiency of operations.</a:t>
            </a:r>
          </a:p>
          <a:p>
            <a:pPr eaLnBrk="1" hangingPunct="1">
              <a:defRPr/>
            </a:pPr>
            <a:endParaRPr lang="en-US" sz="1800" dirty="0" smtClean="0">
              <a:cs typeface="Arial" charset="0"/>
            </a:endParaRPr>
          </a:p>
          <a:p>
            <a:pPr eaLnBrk="1" hangingPunct="1">
              <a:defRPr/>
            </a:pPr>
            <a:r>
              <a:rPr lang="en-US" sz="1800" dirty="0" smtClean="0">
                <a:cs typeface="Arial" charset="0"/>
              </a:rPr>
              <a:t>… the O&amp;M network functionalities need capabilities like:</a:t>
            </a:r>
          </a:p>
          <a:p>
            <a:pPr lvl="1" eaLnBrk="1" hangingPunct="1">
              <a:defRPr/>
            </a:pPr>
            <a:r>
              <a:rPr lang="en-US" sz="1800" dirty="0" smtClean="0">
                <a:cs typeface="Arial" charset="0"/>
              </a:rPr>
              <a:t>self healing</a:t>
            </a:r>
          </a:p>
          <a:p>
            <a:pPr lvl="1" eaLnBrk="1" hangingPunct="1">
              <a:defRPr/>
            </a:pPr>
            <a:r>
              <a:rPr lang="en-US" sz="1800" dirty="0" smtClean="0">
                <a:cs typeface="Arial" charset="0"/>
              </a:rPr>
              <a:t>self learning</a:t>
            </a:r>
          </a:p>
          <a:p>
            <a:pPr lvl="1" eaLnBrk="1" hangingPunct="1">
              <a:defRPr/>
            </a:pPr>
            <a:r>
              <a:rPr lang="en-US" sz="1800" dirty="0" smtClean="0">
                <a:cs typeface="Arial" charset="0"/>
              </a:rPr>
              <a:t>self management</a:t>
            </a:r>
          </a:p>
          <a:p>
            <a:pPr lvl="1" eaLnBrk="1" hangingPunct="1">
              <a:defRPr/>
            </a:pPr>
            <a:r>
              <a:rPr lang="en-US" sz="1800" dirty="0" smtClean="0">
                <a:cs typeface="Arial" charset="0"/>
              </a:rPr>
              <a:t>automation of O&amp;M.</a:t>
            </a:r>
          </a:p>
          <a:p>
            <a:pPr lvl="1" eaLnBrk="1" hangingPunct="1">
              <a:defRPr/>
            </a:pPr>
            <a:endParaRPr lang="en-US" sz="1800" dirty="0">
              <a:cs typeface="Arial" charset="0"/>
            </a:endParaRPr>
          </a:p>
          <a:p>
            <a:pPr eaLnBrk="1" hangingPunct="1">
              <a:defRPr/>
            </a:pPr>
            <a:r>
              <a:rPr lang="en-US" sz="1800" dirty="0" smtClean="0">
                <a:cs typeface="Arial" charset="0"/>
              </a:rPr>
              <a:t>… changing </a:t>
            </a:r>
            <a:r>
              <a:rPr lang="en-US" sz="1800" dirty="0">
                <a:cs typeface="Arial" charset="0"/>
              </a:rPr>
              <a:t>service delivery concepts </a:t>
            </a:r>
            <a:r>
              <a:rPr lang="en-US" sz="1800" dirty="0" smtClean="0">
                <a:cs typeface="Arial" charset="0"/>
              </a:rPr>
              <a:t>like:</a:t>
            </a:r>
            <a:endParaRPr lang="en-US" sz="1800" dirty="0">
              <a:cs typeface="Arial" charset="0"/>
            </a:endParaRPr>
          </a:p>
          <a:p>
            <a:pPr lvl="1" eaLnBrk="1" hangingPunct="1">
              <a:buFont typeface="Arial" pitchFamily="34" charset="0"/>
              <a:buChar char="–"/>
              <a:defRPr/>
            </a:pPr>
            <a:r>
              <a:rPr lang="en-US" sz="1800" dirty="0">
                <a:cs typeface="Arial" charset="0"/>
              </a:rPr>
              <a:t>Managed Services</a:t>
            </a:r>
          </a:p>
          <a:p>
            <a:pPr lvl="1" eaLnBrk="1" hangingPunct="1">
              <a:buFont typeface="Arial" pitchFamily="34" charset="0"/>
              <a:buChar char="–"/>
              <a:defRPr/>
            </a:pPr>
            <a:r>
              <a:rPr lang="en-US" sz="1800" dirty="0">
                <a:cs typeface="Arial" charset="0"/>
              </a:rPr>
              <a:t>Cloud Services</a:t>
            </a:r>
          </a:p>
          <a:p>
            <a:pPr lvl="1" eaLnBrk="1" hangingPunct="1">
              <a:buFont typeface="Arial" pitchFamily="34" charset="0"/>
              <a:buChar char="–"/>
              <a:defRPr/>
            </a:pPr>
            <a:r>
              <a:rPr lang="en-US" sz="1800" dirty="0">
                <a:cs typeface="Arial" charset="0"/>
              </a:rPr>
              <a:t>Network Function Virtualization</a:t>
            </a:r>
          </a:p>
          <a:p>
            <a:pPr lvl="1" eaLnBrk="1" hangingPunct="1">
              <a:buFont typeface="Arial" pitchFamily="34" charset="0"/>
              <a:buChar char="–"/>
              <a:defRPr/>
            </a:pPr>
            <a:r>
              <a:rPr lang="en-US" sz="1800" dirty="0">
                <a:cs typeface="Arial" charset="0"/>
              </a:rPr>
              <a:t>Software Defined Networking (Programmability)</a:t>
            </a: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>
                <a:cs typeface="Arial" charset="0"/>
              </a:rPr>
              <a:t> </a:t>
            </a:r>
            <a:r>
              <a:rPr lang="en-US" sz="1800" dirty="0" smtClean="0">
                <a:cs typeface="Arial" charset="0"/>
              </a:rPr>
              <a:t>     are </a:t>
            </a:r>
            <a:r>
              <a:rPr lang="en-US" sz="1800" dirty="0">
                <a:cs typeface="Arial" charset="0"/>
              </a:rPr>
              <a:t>impacting O&amp;M concepts as well.</a:t>
            </a:r>
          </a:p>
          <a:p>
            <a:pPr lvl="1" eaLnBrk="1" hangingPunct="1">
              <a:defRPr/>
            </a:pPr>
            <a:endParaRPr lang="en-US" sz="1800" dirty="0" smtClean="0">
              <a:cs typeface="Arial" charset="0"/>
            </a:endParaRPr>
          </a:p>
          <a:p>
            <a:pPr lvl="1" eaLnBrk="1" hangingPunct="1">
              <a:defRPr/>
            </a:pPr>
            <a:endParaRPr lang="en-US" sz="1800" dirty="0" smtClean="0">
              <a:cs typeface="Arial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1800" dirty="0" smtClean="0">
              <a:cs typeface="Arial" charset="0"/>
            </a:endParaRPr>
          </a:p>
          <a:p>
            <a:pPr lvl="1" eaLnBrk="1" hangingPunct="1">
              <a:defRPr/>
            </a:pPr>
            <a:endParaRPr lang="en-US" sz="1800" dirty="0" smtClean="0">
              <a:cs typeface="Arial" charset="0"/>
            </a:endParaRPr>
          </a:p>
        </p:txBody>
      </p:sp>
      <p:sp>
        <p:nvSpPr>
          <p:cNvPr id="4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902450" y="6453188"/>
            <a:ext cx="2133600" cy="365125"/>
          </a:xfrm>
        </p:spPr>
        <p:txBody>
          <a:bodyPr/>
          <a:lstStyle/>
          <a:p>
            <a:pPr>
              <a:defRPr/>
            </a:pPr>
            <a:fld id="{FBA5C5DF-8E94-4591-84B9-EF1663A3E363}" type="slidenum">
              <a:rPr lang="en-GB"/>
              <a:pPr>
                <a:defRPr/>
              </a:pPr>
              <a:t>13</a:t>
            </a:fld>
            <a:endParaRPr lang="en-GB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 txBox="1">
            <a:spLocks noGrp="1"/>
          </p:cNvSpPr>
          <p:nvPr/>
        </p:nvSpPr>
        <p:spPr>
          <a:xfrm>
            <a:off x="6732588" y="62039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E1153B0-5486-4A64-9399-DDDA88E8CFDE}" type="slidenum">
              <a:rPr lang="en-GB" sz="10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en-GB" sz="10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4578" name="Titre 1"/>
          <p:cNvSpPr>
            <a:spLocks/>
          </p:cNvSpPr>
          <p:nvPr/>
        </p:nvSpPr>
        <p:spPr bwMode="auto">
          <a:xfrm>
            <a:off x="142875" y="260350"/>
            <a:ext cx="73088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sz="2400">
                <a:solidFill>
                  <a:srgbClr val="468329"/>
                </a:solidFill>
              </a:rPr>
              <a:t>NGCOR Evolution:</a:t>
            </a:r>
            <a:br>
              <a:rPr lang="de-DE" sz="2400">
                <a:solidFill>
                  <a:srgbClr val="468329"/>
                </a:solidFill>
              </a:rPr>
            </a:br>
            <a:r>
              <a:rPr lang="fr-FR" sz="2400">
                <a:solidFill>
                  <a:srgbClr val="468329"/>
                </a:solidFill>
              </a:rPr>
              <a:t>Structure of the Project</a:t>
            </a:r>
          </a:p>
        </p:txBody>
      </p:sp>
      <p:sp>
        <p:nvSpPr>
          <p:cNvPr id="24579" name="Textfeld 10"/>
          <p:cNvSpPr txBox="1">
            <a:spLocks noChangeArrowheads="1"/>
          </p:cNvSpPr>
          <p:nvPr/>
        </p:nvSpPr>
        <p:spPr bwMode="auto">
          <a:xfrm>
            <a:off x="468313" y="2852738"/>
            <a:ext cx="8135937" cy="3816350"/>
          </a:xfrm>
          <a:prstGeom prst="rect">
            <a:avLst/>
          </a:prstGeom>
          <a:solidFill>
            <a:srgbClr val="D7E4BD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b" anchorCtr="1"/>
          <a:lstStyle/>
          <a:p>
            <a:pPr>
              <a:buFont typeface="Arial" charset="0"/>
              <a:buNone/>
            </a:pPr>
            <a:endParaRPr lang="it-IT" sz="1200"/>
          </a:p>
          <a:p>
            <a:pPr>
              <a:buFont typeface="Arial" charset="0"/>
              <a:buNone/>
            </a:pPr>
            <a:endParaRPr lang="en-US" sz="1200"/>
          </a:p>
          <a:p>
            <a:pPr>
              <a:buFont typeface="Arial" charset="0"/>
              <a:buNone/>
            </a:pPr>
            <a:endParaRPr lang="it-IT" sz="1200"/>
          </a:p>
          <a:p>
            <a:endParaRPr lang="en-US" sz="1200"/>
          </a:p>
          <a:p>
            <a:endParaRPr lang="en-US" sz="1200"/>
          </a:p>
          <a:p>
            <a:pPr>
              <a:buFont typeface="Arial" charset="0"/>
              <a:buNone/>
            </a:pPr>
            <a:endParaRPr lang="it-IT" sz="1200"/>
          </a:p>
          <a:p>
            <a:pPr>
              <a:buFont typeface="Arial" charset="0"/>
              <a:buNone/>
            </a:pPr>
            <a:endParaRPr lang="it-IT" sz="1200"/>
          </a:p>
        </p:txBody>
      </p:sp>
      <p:sp>
        <p:nvSpPr>
          <p:cNvPr id="14" name="Rectangle à coins arrondis 13"/>
          <p:cNvSpPr>
            <a:spLocks noChangeArrowheads="1"/>
          </p:cNvSpPr>
          <p:nvPr/>
        </p:nvSpPr>
        <p:spPr bwMode="auto">
          <a:xfrm>
            <a:off x="684213" y="1773238"/>
            <a:ext cx="7699375" cy="2663825"/>
          </a:xfrm>
          <a:prstGeom prst="roundRect">
            <a:avLst>
              <a:gd name="adj" fmla="val 16667"/>
            </a:avLst>
          </a:prstGeom>
          <a:solidFill>
            <a:srgbClr val="468329"/>
          </a:solidFill>
          <a:ln w="635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fr-FR">
              <a:solidFill>
                <a:schemeClr val="lt1"/>
              </a:solidFill>
              <a:latin typeface="+mn-lt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84213" y="2181225"/>
            <a:ext cx="7627937" cy="239713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fr-FR" sz="1200" dirty="0" err="1">
                <a:solidFill>
                  <a:srgbClr val="FFFFFF"/>
                </a:solidFill>
                <a:latin typeface="+mn-lt"/>
              </a:rPr>
              <a:t>Tasks</a:t>
            </a:r>
            <a:endParaRPr lang="fr-FR" sz="1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4582" name="Rectangle 16"/>
          <p:cNvSpPr>
            <a:spLocks noChangeArrowheads="1"/>
          </p:cNvSpPr>
          <p:nvPr/>
        </p:nvSpPr>
        <p:spPr bwMode="auto">
          <a:xfrm>
            <a:off x="1258888" y="1709738"/>
            <a:ext cx="6365875" cy="346075"/>
          </a:xfrm>
          <a:prstGeom prst="rect">
            <a:avLst/>
          </a:prstGeom>
          <a:solidFill>
            <a:srgbClr val="D7E4BD"/>
          </a:solidFill>
          <a:ln w="9525" algn="ctr">
            <a:solidFill>
              <a:srgbClr val="385D8A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/>
              <a:t>NGCOR Evolution</a:t>
            </a:r>
            <a:endParaRPr lang="de-DE" sz="1600"/>
          </a:p>
        </p:txBody>
      </p:sp>
      <p:sp>
        <p:nvSpPr>
          <p:cNvPr id="24583" name="Rectangle 15"/>
          <p:cNvSpPr>
            <a:spLocks noChangeArrowheads="1"/>
          </p:cNvSpPr>
          <p:nvPr/>
        </p:nvSpPr>
        <p:spPr bwMode="auto">
          <a:xfrm>
            <a:off x="539750" y="5984875"/>
            <a:ext cx="7993063" cy="6207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200">
              <a:solidFill>
                <a:schemeClr val="bg1"/>
              </a:solidFill>
            </a:endParaRPr>
          </a:p>
          <a:p>
            <a:r>
              <a:rPr lang="en-US" sz="1200">
                <a:solidFill>
                  <a:schemeClr val="bg1"/>
                </a:solidFill>
              </a:rPr>
              <a:t>B: Dissemination &amp; Communication</a:t>
            </a:r>
          </a:p>
          <a:p>
            <a:pPr lvl="1"/>
            <a:r>
              <a:rPr lang="en-US" sz="1200">
                <a:solidFill>
                  <a:schemeClr val="bg1"/>
                </a:solidFill>
              </a:rPr>
              <a:t>Collateral communications and showcases</a:t>
            </a:r>
          </a:p>
          <a:p>
            <a:endParaRPr lang="de-DE" sz="1200">
              <a:solidFill>
                <a:schemeClr val="bg1"/>
              </a:solidFill>
            </a:endParaRPr>
          </a:p>
        </p:txBody>
      </p:sp>
      <p:sp>
        <p:nvSpPr>
          <p:cNvPr id="24584" name="Textfeld 10"/>
          <p:cNvSpPr txBox="1">
            <a:spLocks noChangeArrowheads="1"/>
          </p:cNvSpPr>
          <p:nvPr/>
        </p:nvSpPr>
        <p:spPr bwMode="auto">
          <a:xfrm>
            <a:off x="3602038" y="2708275"/>
            <a:ext cx="1851025" cy="1504950"/>
          </a:xfrm>
          <a:prstGeom prst="rect">
            <a:avLst/>
          </a:prstGeom>
          <a:solidFill>
            <a:srgbClr val="D7E4BD"/>
          </a:solidFill>
          <a:ln w="9525">
            <a:solidFill>
              <a:srgbClr val="385D8A"/>
            </a:solidFill>
            <a:miter lim="800000"/>
            <a:headEnd/>
            <a:tailEnd/>
          </a:ln>
        </p:spPr>
        <p:txBody>
          <a:bodyPr/>
          <a:lstStyle/>
          <a:p>
            <a:pPr marL="85725" indent="-85725"/>
            <a:r>
              <a:rPr lang="en-US" sz="1200"/>
              <a:t>Task 2</a:t>
            </a:r>
          </a:p>
          <a:p>
            <a:pPr marL="85725" indent="-85725"/>
            <a:endParaRPr lang="en-US" sz="1200"/>
          </a:p>
          <a:p>
            <a:pPr marL="85725" indent="-85725">
              <a:buFontTx/>
              <a:buChar char="•"/>
            </a:pPr>
            <a:r>
              <a:rPr lang="en-US" sz="1200"/>
              <a:t>Management of Heterogeneous Networks</a:t>
            </a:r>
            <a:endParaRPr lang="de-DE" sz="1200"/>
          </a:p>
        </p:txBody>
      </p:sp>
      <p:sp>
        <p:nvSpPr>
          <p:cNvPr id="24585" name="Textfeld 10"/>
          <p:cNvSpPr txBox="1">
            <a:spLocks noChangeArrowheads="1"/>
          </p:cNvSpPr>
          <p:nvPr/>
        </p:nvSpPr>
        <p:spPr bwMode="auto">
          <a:xfrm>
            <a:off x="1008063" y="2714625"/>
            <a:ext cx="1871662" cy="1504950"/>
          </a:xfrm>
          <a:prstGeom prst="rect">
            <a:avLst/>
          </a:prstGeom>
          <a:solidFill>
            <a:srgbClr val="D7E4BD"/>
          </a:solidFill>
          <a:ln w="9525">
            <a:solidFill>
              <a:srgbClr val="385D8A"/>
            </a:solidFill>
            <a:miter lim="800000"/>
            <a:headEnd/>
            <a:tailEnd/>
          </a:ln>
        </p:spPr>
        <p:txBody>
          <a:bodyPr/>
          <a:lstStyle/>
          <a:p>
            <a:pPr marL="85725" indent="-85725"/>
            <a:r>
              <a:rPr lang="en-US" sz="1200"/>
              <a:t>Task 1</a:t>
            </a:r>
          </a:p>
          <a:p>
            <a:pPr marL="85725" indent="-85725"/>
            <a:endParaRPr lang="en-US" sz="1200"/>
          </a:p>
          <a:p>
            <a:pPr marL="85725" indent="-85725">
              <a:buFontTx/>
              <a:buChar char="•"/>
            </a:pPr>
            <a:r>
              <a:rPr lang="en-US" sz="1200"/>
              <a:t>Management of </a:t>
            </a:r>
            <a:br>
              <a:rPr lang="en-US" sz="1200"/>
            </a:br>
            <a:r>
              <a:rPr lang="en-US" sz="1200"/>
              <a:t>NFV / SDN</a:t>
            </a:r>
          </a:p>
          <a:p>
            <a:pPr marL="85725" indent="-85725"/>
            <a:endParaRPr lang="en-US" sz="1200"/>
          </a:p>
          <a:p>
            <a:pPr marL="85725" indent="-85725"/>
            <a:endParaRPr lang="en-US" sz="1200"/>
          </a:p>
        </p:txBody>
      </p:sp>
      <p:sp>
        <p:nvSpPr>
          <p:cNvPr id="24586" name="Textfeld 10"/>
          <p:cNvSpPr txBox="1">
            <a:spLocks noChangeArrowheads="1"/>
          </p:cNvSpPr>
          <p:nvPr/>
        </p:nvSpPr>
        <p:spPr bwMode="auto">
          <a:xfrm>
            <a:off x="6175375" y="2716213"/>
            <a:ext cx="1852613" cy="1504950"/>
          </a:xfrm>
          <a:prstGeom prst="rect">
            <a:avLst/>
          </a:prstGeom>
          <a:solidFill>
            <a:srgbClr val="D7E4BD"/>
          </a:solidFill>
          <a:ln w="9525">
            <a:solidFill>
              <a:srgbClr val="385D8A"/>
            </a:solidFill>
            <a:miter lim="800000"/>
            <a:headEnd/>
            <a:tailEnd/>
          </a:ln>
        </p:spPr>
        <p:txBody>
          <a:bodyPr/>
          <a:lstStyle/>
          <a:p>
            <a:pPr marL="85725" indent="-85725"/>
            <a:r>
              <a:rPr lang="en-US" sz="1200"/>
              <a:t>Task 3</a:t>
            </a:r>
          </a:p>
          <a:p>
            <a:pPr marL="85725" indent="-85725"/>
            <a:endParaRPr lang="en-US" sz="1200"/>
          </a:p>
          <a:p>
            <a:pPr marL="85725" indent="-85725">
              <a:buFontTx/>
              <a:buChar char="•"/>
            </a:pPr>
            <a:r>
              <a:rPr lang="en-US" sz="1200"/>
              <a:t>Autonomics / Self-Management of Future Networks</a:t>
            </a:r>
          </a:p>
          <a:p>
            <a:pPr marL="85725" indent="-85725">
              <a:buFontTx/>
              <a:buChar char="•"/>
            </a:pPr>
            <a:r>
              <a:rPr lang="en-US" sz="1200"/>
              <a:t>Requirements for SON Operations</a:t>
            </a:r>
          </a:p>
          <a:p>
            <a:pPr marL="85725" indent="-85725"/>
            <a:endParaRPr lang="en-US" sz="1200"/>
          </a:p>
        </p:txBody>
      </p:sp>
      <p:sp>
        <p:nvSpPr>
          <p:cNvPr id="24587" name="Rectangle 14"/>
          <p:cNvSpPr>
            <a:spLocks noChangeArrowheads="1"/>
          </p:cNvSpPr>
          <p:nvPr/>
        </p:nvSpPr>
        <p:spPr bwMode="auto">
          <a:xfrm>
            <a:off x="539750" y="4652963"/>
            <a:ext cx="8027988" cy="215900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</a:rPr>
              <a:t>Implementation  and Communication</a:t>
            </a:r>
          </a:p>
        </p:txBody>
      </p:sp>
      <p:sp>
        <p:nvSpPr>
          <p:cNvPr id="24588" name="Rectangle 17"/>
          <p:cNvSpPr>
            <a:spLocks noChangeArrowheads="1"/>
          </p:cNvSpPr>
          <p:nvPr/>
        </p:nvSpPr>
        <p:spPr bwMode="auto">
          <a:xfrm>
            <a:off x="539750" y="5192713"/>
            <a:ext cx="7993063" cy="6207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r>
              <a:rPr lang="en-US" sz="1200">
                <a:solidFill>
                  <a:schemeClr val="bg1"/>
                </a:solidFill>
              </a:rPr>
              <a:t>A: Supporting and tracking the implementation of TOP OPE and NGCOR Phase I &amp; II Reqs</a:t>
            </a:r>
          </a:p>
          <a:p>
            <a:pPr lvl="1"/>
            <a:r>
              <a:rPr lang="en-US" sz="1200">
                <a:solidFill>
                  <a:schemeClr val="bg1"/>
                </a:solidFill>
              </a:rPr>
              <a:t>To ensure  development and implementation of PH1 &amp; PH2 requirements. </a:t>
            </a:r>
          </a:p>
          <a:p>
            <a:endParaRPr lang="de-DE" sz="1200">
              <a:solidFill>
                <a:schemeClr val="bg1"/>
              </a:solidFill>
            </a:endParaRPr>
          </a:p>
        </p:txBody>
      </p:sp>
      <p:sp>
        <p:nvSpPr>
          <p:cNvPr id="24589" name="AutoShape 19"/>
          <p:cNvSpPr>
            <a:spLocks noChangeArrowheads="1"/>
          </p:cNvSpPr>
          <p:nvPr/>
        </p:nvSpPr>
        <p:spPr bwMode="auto">
          <a:xfrm>
            <a:off x="7704138" y="5229225"/>
            <a:ext cx="215900" cy="431800"/>
          </a:xfrm>
          <a:prstGeom prst="lightningBol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err="1"/>
              <a:t>Timeplan</a:t>
            </a:r>
            <a:r>
              <a:rPr lang="de-DE" dirty="0"/>
              <a:t> </a:t>
            </a:r>
            <a:r>
              <a:rPr lang="de-DE" dirty="0" err="1"/>
              <a:t>until</a:t>
            </a:r>
            <a:r>
              <a:rPr lang="de-DE" dirty="0"/>
              <a:t> </a:t>
            </a:r>
            <a:r>
              <a:rPr lang="de-DE" dirty="0" err="1" smtClean="0"/>
              <a:t>July</a:t>
            </a:r>
            <a:r>
              <a:rPr lang="de-DE" dirty="0" smtClean="0"/>
              <a:t> </a:t>
            </a:r>
            <a:r>
              <a:rPr lang="de-DE" dirty="0"/>
              <a:t>2013</a:t>
            </a:r>
          </a:p>
        </p:txBody>
      </p:sp>
      <p:sp>
        <p:nvSpPr>
          <p:cNvPr id="63" name="Textplatzhalter 11"/>
          <p:cNvSpPr txBox="1">
            <a:spLocks/>
          </p:cNvSpPr>
          <p:nvPr/>
        </p:nvSpPr>
        <p:spPr>
          <a:xfrm>
            <a:off x="142875" y="1071563"/>
            <a:ext cx="70008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0" indent="0" eaLnBrk="1" hangingPunct="1">
              <a:spcBef>
                <a:spcPct val="20000"/>
              </a:spcBef>
              <a:buClr>
                <a:srgbClr val="468329"/>
              </a:buClr>
              <a:buFont typeface="Wingdings" pitchFamily="2" charset="2"/>
              <a:buNone/>
              <a:defRPr sz="1600" b="1" spc="50">
                <a:solidFill>
                  <a:srgbClr val="468329"/>
                </a:solidFill>
                <a:latin typeface="+mn-lt"/>
                <a:cs typeface="Arial" pitchFamily="34" charset="0"/>
              </a:defRPr>
            </a:lvl1pPr>
            <a:lvl2pPr marL="742950" indent="-285750" eaLnBrk="1" hangingPunct="1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defRPr sz="2600" spc="50">
                <a:latin typeface="+mn-lt"/>
                <a:cs typeface="Arial" pitchFamily="34" charset="0"/>
              </a:defRPr>
            </a:lvl2pPr>
            <a:lvl3pPr marL="1143000" indent="-228600" eaLnBrk="1" hangingPunct="1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defRPr sz="2400" spc="50">
                <a:latin typeface="+mn-lt"/>
                <a:cs typeface="Arial" pitchFamily="34" charset="0"/>
              </a:defRPr>
            </a:lvl3pPr>
            <a:lvl4pPr marL="1600200" indent="-228600" eaLnBrk="1" hangingPunct="1">
              <a:spcBef>
                <a:spcPct val="20000"/>
              </a:spcBef>
              <a:buFont typeface="Arial" charset="0"/>
              <a:buChar char="–"/>
              <a:defRPr sz="2000" spc="50">
                <a:latin typeface="+mn-lt"/>
                <a:cs typeface="Arial" pitchFamily="34" charset="0"/>
              </a:defRPr>
            </a:lvl4pPr>
            <a:lvl5pPr marL="2057400" indent="-228600" eaLnBrk="1" hangingPunct="1">
              <a:spcBef>
                <a:spcPct val="20000"/>
              </a:spcBef>
              <a:buFont typeface="Arial" charset="0"/>
              <a:buChar char="»"/>
              <a:defRPr sz="2000" spc="50">
                <a:latin typeface="+mn-lt"/>
                <a:cs typeface="Arial" pitchFamily="34" charset="0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GB" dirty="0"/>
              <a:t>P-NGCOR II</a:t>
            </a:r>
          </a:p>
        </p:txBody>
      </p:sp>
      <p:cxnSp>
        <p:nvCxnSpPr>
          <p:cNvPr id="87" name="intervalshape"/>
          <p:cNvCxnSpPr/>
          <p:nvPr/>
        </p:nvCxnSpPr>
        <p:spPr>
          <a:xfrm>
            <a:off x="2811463" y="5454650"/>
            <a:ext cx="3006725" cy="0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intervalshape"/>
          <p:cNvCxnSpPr/>
          <p:nvPr/>
        </p:nvCxnSpPr>
        <p:spPr>
          <a:xfrm>
            <a:off x="2071688" y="5137150"/>
            <a:ext cx="2278062" cy="0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milestoneshape"/>
          <p:cNvSpPr/>
          <p:nvPr/>
        </p:nvSpPr>
        <p:spPr>
          <a:xfrm rot="16200000">
            <a:off x="4349745" y="2515850"/>
            <a:ext cx="190500" cy="1905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cxnSp>
        <p:nvCxnSpPr>
          <p:cNvPr id="90" name="milestoneshape"/>
          <p:cNvCxnSpPr/>
          <p:nvPr/>
        </p:nvCxnSpPr>
        <p:spPr>
          <a:xfrm>
            <a:off x="4349750" y="2516188"/>
            <a:ext cx="0" cy="1249362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milestoneshape"/>
          <p:cNvSpPr/>
          <p:nvPr/>
        </p:nvSpPr>
        <p:spPr>
          <a:xfrm rot="16200000">
            <a:off x="5818528" y="3140690"/>
            <a:ext cx="190500" cy="1905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cxnSp>
        <p:nvCxnSpPr>
          <p:cNvPr id="92" name="milestoneshape"/>
          <p:cNvCxnSpPr/>
          <p:nvPr/>
        </p:nvCxnSpPr>
        <p:spPr>
          <a:xfrm>
            <a:off x="5818188" y="3140075"/>
            <a:ext cx="0" cy="625475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milestoneshape"/>
          <p:cNvSpPr/>
          <p:nvPr/>
        </p:nvSpPr>
        <p:spPr>
          <a:xfrm rot="16200000">
            <a:off x="8095140" y="3257530"/>
            <a:ext cx="190500" cy="1905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cxnSp>
        <p:nvCxnSpPr>
          <p:cNvPr id="94" name="milestoneshape"/>
          <p:cNvCxnSpPr/>
          <p:nvPr/>
        </p:nvCxnSpPr>
        <p:spPr>
          <a:xfrm>
            <a:off x="8094663" y="3257550"/>
            <a:ext cx="0" cy="508000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pgshape"/>
          <p:cNvSpPr/>
          <p:nvPr/>
        </p:nvSpPr>
        <p:spPr>
          <a:xfrm>
            <a:off x="1412180" y="3765530"/>
            <a:ext cx="6756400" cy="508000"/>
          </a:xfrm>
          <a:prstGeom prst="rect">
            <a:avLst/>
          </a:prstGeom>
          <a:gradFill flip="none" rotWithShape="1">
            <a:gsLst>
              <a:gs pos="0">
                <a:srgbClr val="96D642"/>
              </a:gs>
              <a:gs pos="100000">
                <a:srgbClr val="5A7F27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sp>
        <p:nvSpPr>
          <p:cNvPr id="38931" name="pgshape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7875" y="3765550"/>
            <a:ext cx="635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>
                <a:solidFill>
                  <a:srgbClr val="808080"/>
                </a:solidFill>
                <a:latin typeface="Calibri" pitchFamily="34" charset="0"/>
              </a:rPr>
              <a:t>' 13</a:t>
            </a:r>
          </a:p>
        </p:txBody>
      </p:sp>
      <p:sp>
        <p:nvSpPr>
          <p:cNvPr id="38932" name="pgshape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12875" y="3765550"/>
            <a:ext cx="22510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FFFFFF"/>
                </a:solidFill>
                <a:latin typeface="Calibri" pitchFamily="34" charset="0"/>
              </a:rPr>
              <a:t>Mai
2013</a:t>
            </a:r>
          </a:p>
        </p:txBody>
      </p:sp>
      <p:cxnSp>
        <p:nvCxnSpPr>
          <p:cNvPr id="98" name="pgshape"/>
          <p:cNvCxnSpPr/>
          <p:nvPr/>
        </p:nvCxnSpPr>
        <p:spPr>
          <a:xfrm>
            <a:off x="3689350" y="3917950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34" name="pgshape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89350" y="3765550"/>
            <a:ext cx="22510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FFFFFF"/>
                </a:solidFill>
                <a:latin typeface="Calibri" pitchFamily="34" charset="0"/>
              </a:rPr>
              <a:t>Jun</a:t>
            </a:r>
          </a:p>
        </p:txBody>
      </p:sp>
      <p:cxnSp>
        <p:nvCxnSpPr>
          <p:cNvPr id="100" name="pgshape"/>
          <p:cNvCxnSpPr/>
          <p:nvPr/>
        </p:nvCxnSpPr>
        <p:spPr>
          <a:xfrm>
            <a:off x="5891213" y="3917950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36" name="pgshape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891213" y="3765550"/>
            <a:ext cx="22526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FFFFFF"/>
                </a:solidFill>
                <a:latin typeface="Calibri" pitchFamily="34" charset="0"/>
              </a:rPr>
              <a:t>Jul</a:t>
            </a:r>
          </a:p>
        </p:txBody>
      </p:sp>
      <p:sp>
        <p:nvSpPr>
          <p:cNvPr id="38937" name="pgshape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232775" y="3765550"/>
            <a:ext cx="635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>
                <a:solidFill>
                  <a:srgbClr val="808080"/>
                </a:solidFill>
                <a:latin typeface="Calibri" pitchFamily="34" charset="0"/>
              </a:rPr>
              <a:t>' 13</a:t>
            </a:r>
          </a:p>
        </p:txBody>
      </p:sp>
      <p:sp>
        <p:nvSpPr>
          <p:cNvPr id="103" name="pgshape"/>
          <p:cNvSpPr/>
          <p:nvPr>
            <p:custDataLst>
              <p:tags r:id="rId7"/>
            </p:custDataLst>
          </p:nvPr>
        </p:nvSpPr>
        <p:spPr>
          <a:xfrm>
            <a:off x="1437580" y="4197330"/>
            <a:ext cx="2985604" cy="63500"/>
          </a:xfrm>
          <a:prstGeom prst="roundRect">
            <a:avLst/>
          </a:prstGeom>
          <a:solidFill>
            <a:srgbClr val="1AAA42">
              <a:alpha val="75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88900" h="381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sp>
        <p:nvSpPr>
          <p:cNvPr id="104" name="pgshape"/>
          <p:cNvSpPr/>
          <p:nvPr/>
        </p:nvSpPr>
        <p:spPr>
          <a:xfrm>
            <a:off x="4359275" y="4273550"/>
            <a:ext cx="127000" cy="1397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sp>
        <p:nvSpPr>
          <p:cNvPr id="38942" name="pgshape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105275" y="4400550"/>
            <a:ext cx="635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100">
                <a:latin typeface="Calibri" pitchFamily="34" charset="0"/>
              </a:rPr>
              <a:t>Today</a:t>
            </a:r>
          </a:p>
        </p:txBody>
      </p:sp>
      <p:sp>
        <p:nvSpPr>
          <p:cNvPr id="38943" name="milestoneshape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945188" y="3011488"/>
            <a:ext cx="19685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Finalization of Consolidation Phase I &amp; II requirements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8944" name="milestoneshape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945188" y="3367088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30.6.13</a:t>
            </a:r>
          </a:p>
        </p:txBody>
      </p:sp>
      <p:sp>
        <p:nvSpPr>
          <p:cNvPr id="108" name="milestoneshape"/>
          <p:cNvSpPr/>
          <p:nvPr/>
        </p:nvSpPr>
        <p:spPr>
          <a:xfrm>
            <a:off x="4822958" y="3575030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sp>
        <p:nvSpPr>
          <p:cNvPr id="38948" name="milestoneshape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32263" y="3194050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NGMN OC F2F Meeting Düsseldorf </a:t>
            </a:r>
          </a:p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(Presentation of Phase II outcome)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8949" name="milestoneshape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251325" y="3394075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18.6.13</a:t>
            </a:r>
          </a:p>
        </p:txBody>
      </p:sp>
      <p:sp>
        <p:nvSpPr>
          <p:cNvPr id="38950" name="milestoneshape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476750" y="2452688"/>
            <a:ext cx="19685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Finalization of Requirements documents</a:t>
            </a:r>
          </a:p>
        </p:txBody>
      </p:sp>
      <p:sp>
        <p:nvSpPr>
          <p:cNvPr id="38951" name="milestoneshape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476750" y="2741613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10.6.13</a:t>
            </a:r>
          </a:p>
        </p:txBody>
      </p:sp>
      <p:sp>
        <p:nvSpPr>
          <p:cNvPr id="113" name="milestoneshape"/>
          <p:cNvSpPr/>
          <p:nvPr/>
        </p:nvSpPr>
        <p:spPr>
          <a:xfrm>
            <a:off x="1665076" y="3575030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sp>
        <p:nvSpPr>
          <p:cNvPr id="38955" name="milestoneshape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093788" y="3194050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NGCOR F2F Meeting Torino</a:t>
            </a:r>
          </a:p>
        </p:txBody>
      </p:sp>
      <p:sp>
        <p:nvSpPr>
          <p:cNvPr id="38956" name="milestoneshape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093788" y="3394075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6.5.13</a:t>
            </a:r>
          </a:p>
        </p:txBody>
      </p:sp>
      <p:sp>
        <p:nvSpPr>
          <p:cNvPr id="38957" name="intervalshape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90500" y="4679950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 b="1">
                <a:solidFill>
                  <a:srgbClr val="000000"/>
                </a:solidFill>
                <a:latin typeface="Calibri" pitchFamily="34" charset="0"/>
              </a:rPr>
              <a:t>Revision of </a:t>
            </a:r>
          </a:p>
          <a:p>
            <a:r>
              <a:rPr lang="de-DE" sz="1100" b="1">
                <a:solidFill>
                  <a:srgbClr val="000000"/>
                </a:solidFill>
                <a:latin typeface="Calibri" pitchFamily="34" charset="0"/>
              </a:rPr>
              <a:t>requirements documents</a:t>
            </a:r>
          </a:p>
        </p:txBody>
      </p:sp>
      <p:sp>
        <p:nvSpPr>
          <p:cNvPr id="117" name="intervalshape"/>
          <p:cNvSpPr/>
          <p:nvPr>
            <p:custDataLst>
              <p:tags r:id="rId18"/>
            </p:custDataLst>
          </p:nvPr>
        </p:nvSpPr>
        <p:spPr>
          <a:xfrm>
            <a:off x="1779376" y="4718030"/>
            <a:ext cx="2570369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sp>
        <p:nvSpPr>
          <p:cNvPr id="38961" name="intervalshape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265238" y="4692650"/>
            <a:ext cx="762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6.5.13</a:t>
            </a:r>
          </a:p>
        </p:txBody>
      </p:sp>
      <p:sp>
        <p:nvSpPr>
          <p:cNvPr id="38962" name="intervalshape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384675" y="4692650"/>
            <a:ext cx="762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10.6.13</a:t>
            </a:r>
          </a:p>
        </p:txBody>
      </p:sp>
      <p:sp>
        <p:nvSpPr>
          <p:cNvPr id="38963" name="intervalshape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01613" y="5010150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1100" b="1">
                <a:solidFill>
                  <a:srgbClr val="000000"/>
                </a:solidFill>
                <a:latin typeface="Calibri" pitchFamily="34" charset="0"/>
              </a:rPr>
              <a:t>Consolidation Phase I and II </a:t>
            </a:r>
            <a:endParaRPr lang="de-DE" sz="11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1" name="intervalshape"/>
          <p:cNvSpPr/>
          <p:nvPr>
            <p:custDataLst>
              <p:tags r:id="rId22"/>
            </p:custDataLst>
          </p:nvPr>
        </p:nvSpPr>
        <p:spPr>
          <a:xfrm>
            <a:off x="4349745" y="5035530"/>
            <a:ext cx="1468783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sp>
        <p:nvSpPr>
          <p:cNvPr id="38967" name="intervalshape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763963" y="5010150"/>
            <a:ext cx="762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10.6.13</a:t>
            </a:r>
          </a:p>
        </p:txBody>
      </p:sp>
      <p:sp>
        <p:nvSpPr>
          <p:cNvPr id="38968" name="intervalshape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853113" y="5010150"/>
            <a:ext cx="762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30.6.13</a:t>
            </a:r>
          </a:p>
        </p:txBody>
      </p:sp>
      <p:sp>
        <p:nvSpPr>
          <p:cNvPr id="38969" name="intervalshape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257175" y="5327650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1100" b="1">
                <a:solidFill>
                  <a:srgbClr val="000000"/>
                </a:solidFill>
                <a:latin typeface="Calibri" pitchFamily="34" charset="0"/>
              </a:rPr>
              <a:t>Approval process for NGCOR Phase I &amp; II </a:t>
            </a:r>
            <a:endParaRPr lang="de-DE" sz="11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5" name="intervalshape"/>
          <p:cNvSpPr/>
          <p:nvPr>
            <p:custDataLst>
              <p:tags r:id="rId26"/>
            </p:custDataLst>
          </p:nvPr>
        </p:nvSpPr>
        <p:spPr>
          <a:xfrm>
            <a:off x="5818528" y="5353030"/>
            <a:ext cx="2276612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sp>
        <p:nvSpPr>
          <p:cNvPr id="38973" name="intervalshape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232400" y="5327650"/>
            <a:ext cx="762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30.6.13</a:t>
            </a:r>
          </a:p>
        </p:txBody>
      </p:sp>
      <p:sp>
        <p:nvSpPr>
          <p:cNvPr id="38974" name="intervalshape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8131175" y="5327650"/>
            <a:ext cx="762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31.7.13</a:t>
            </a:r>
          </a:p>
        </p:txBody>
      </p:sp>
      <p:sp>
        <p:nvSpPr>
          <p:cNvPr id="38975" name="milestoneshape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7545388" y="3440113"/>
            <a:ext cx="13731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NGMN       approval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el 2"/>
          <p:cNvSpPr>
            <a:spLocks noGrp="1"/>
          </p:cNvSpPr>
          <p:nvPr>
            <p:ph type="ctrTitle" sz="quarter" idx="4294967295"/>
          </p:nvPr>
        </p:nvSpPr>
        <p:spPr>
          <a:xfrm>
            <a:off x="4140200" y="2349500"/>
            <a:ext cx="4752975" cy="431800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dirty="0" smtClean="0">
                <a:cs typeface="Arial" charset="0"/>
              </a:rPr>
              <a:t>Again, we are on a journey.</a:t>
            </a:r>
            <a:br>
              <a:rPr lang="en-US" dirty="0" smtClean="0">
                <a:cs typeface="Arial" charset="0"/>
              </a:rPr>
            </a:br>
            <a:endParaRPr lang="en-US" dirty="0" smtClean="0">
              <a:cs typeface="Arial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688" y="2878138"/>
            <a:ext cx="3630612" cy="349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AutoShape 107"/>
          <p:cNvSpPr>
            <a:spLocks noChangeArrowheads="1"/>
          </p:cNvSpPr>
          <p:nvPr/>
        </p:nvSpPr>
        <p:spPr bwMode="blackGray">
          <a:xfrm>
            <a:off x="4419600" y="4941888"/>
            <a:ext cx="4724400" cy="342900"/>
          </a:xfrm>
          <a:prstGeom prst="roundRect">
            <a:avLst>
              <a:gd name="adj" fmla="val 23750"/>
            </a:avLst>
          </a:prstGeom>
          <a:solidFill>
            <a:srgbClr val="568E14"/>
          </a:solidFill>
          <a:ln w="12700" algn="ctr">
            <a:solidFill>
              <a:srgbClr val="292929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GB" b="1">
                <a:solidFill>
                  <a:schemeClr val="bg1"/>
                </a:solidFill>
              </a:rPr>
              <a:t>Thank you for your attention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79388" y="2957513"/>
            <a:ext cx="1162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468329"/>
                </a:solidFill>
              </a:rPr>
              <a:t>NGCOR I</a:t>
            </a:r>
          </a:p>
        </p:txBody>
      </p:sp>
      <p:sp>
        <p:nvSpPr>
          <p:cNvPr id="25605" name="AutoShape 7"/>
          <p:cNvSpPr>
            <a:spLocks noChangeArrowheads="1"/>
          </p:cNvSpPr>
          <p:nvPr/>
        </p:nvSpPr>
        <p:spPr bwMode="auto">
          <a:xfrm rot="-1389806">
            <a:off x="755650" y="3286125"/>
            <a:ext cx="287338" cy="433388"/>
          </a:xfrm>
          <a:prstGeom prst="downArrow">
            <a:avLst>
              <a:gd name="adj1" fmla="val 50000"/>
              <a:gd name="adj2" fmla="val 37707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de-DE"/>
          </a:p>
        </p:txBody>
      </p:sp>
      <p:sp>
        <p:nvSpPr>
          <p:cNvPr id="25606" name="Rectangle 8"/>
          <p:cNvSpPr>
            <a:spLocks noChangeArrowheads="1"/>
          </p:cNvSpPr>
          <p:nvPr/>
        </p:nvSpPr>
        <p:spPr bwMode="auto">
          <a:xfrm>
            <a:off x="1042988" y="2565400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468329"/>
                </a:solidFill>
              </a:rPr>
              <a:t>NGCOR II</a:t>
            </a:r>
          </a:p>
        </p:txBody>
      </p:sp>
      <p:sp>
        <p:nvSpPr>
          <p:cNvPr id="25607" name="AutoShape 9"/>
          <p:cNvSpPr>
            <a:spLocks noChangeArrowheads="1"/>
          </p:cNvSpPr>
          <p:nvPr/>
        </p:nvSpPr>
        <p:spPr bwMode="auto">
          <a:xfrm rot="-1389806">
            <a:off x="1619250" y="2924175"/>
            <a:ext cx="287338" cy="433388"/>
          </a:xfrm>
          <a:prstGeom prst="downArrow">
            <a:avLst>
              <a:gd name="adj1" fmla="val 50000"/>
              <a:gd name="adj2" fmla="val 37707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de-DE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5" name="intervalshape"/>
          <p:cNvCxnSpPr/>
          <p:nvPr/>
        </p:nvCxnSpPr>
        <p:spPr>
          <a:xfrm>
            <a:off x="1866900" y="4905375"/>
            <a:ext cx="1528763" cy="0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gshape"/>
          <p:cNvSpPr/>
          <p:nvPr/>
        </p:nvSpPr>
        <p:spPr>
          <a:xfrm>
            <a:off x="1138238" y="3377535"/>
            <a:ext cx="6756400" cy="508000"/>
          </a:xfrm>
          <a:prstGeom prst="rect">
            <a:avLst/>
          </a:prstGeom>
          <a:gradFill flip="none" rotWithShape="1">
            <a:gsLst>
              <a:gs pos="0">
                <a:srgbClr val="737373"/>
              </a:gs>
              <a:gs pos="100000">
                <a:srgbClr val="7F7F7F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7651" name="pgshape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4188" y="3343275"/>
            <a:ext cx="63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>
                <a:solidFill>
                  <a:srgbClr val="808080"/>
                </a:solidFill>
                <a:latin typeface="Calibri" pitchFamily="34" charset="0"/>
              </a:rPr>
              <a:t>' 13</a:t>
            </a:r>
          </a:p>
        </p:txBody>
      </p:sp>
      <p:sp>
        <p:nvSpPr>
          <p:cNvPr id="27652" name="pgshape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9188" y="3343275"/>
            <a:ext cx="22526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FFFFFF"/>
                </a:solidFill>
                <a:latin typeface="Calibri" pitchFamily="34" charset="0"/>
              </a:rPr>
              <a:t>December 2013</a:t>
            </a:r>
          </a:p>
        </p:txBody>
      </p:sp>
      <p:cxnSp>
        <p:nvCxnSpPr>
          <p:cNvPr id="7" name="pgshape"/>
          <p:cNvCxnSpPr/>
          <p:nvPr/>
        </p:nvCxnSpPr>
        <p:spPr>
          <a:xfrm>
            <a:off x="3322638" y="3495675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4" name="pgshape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22638" y="3343275"/>
            <a:ext cx="22510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FFFFFF"/>
                </a:solidFill>
                <a:latin typeface="Calibri" pitchFamily="34" charset="0"/>
              </a:rPr>
              <a:t>January 2014</a:t>
            </a:r>
          </a:p>
        </p:txBody>
      </p:sp>
      <p:cxnSp>
        <p:nvCxnSpPr>
          <p:cNvPr id="9" name="pgshape"/>
          <p:cNvCxnSpPr/>
          <p:nvPr/>
        </p:nvCxnSpPr>
        <p:spPr>
          <a:xfrm>
            <a:off x="5599113" y="3495675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6" name="pgshape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99113" y="3343275"/>
            <a:ext cx="22526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FFFFFF"/>
                </a:solidFill>
                <a:latin typeface="Calibri" pitchFamily="34" charset="0"/>
              </a:rPr>
              <a:t>February 2014</a:t>
            </a:r>
          </a:p>
        </p:txBody>
      </p:sp>
      <p:sp>
        <p:nvSpPr>
          <p:cNvPr id="27657" name="pgshape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939088" y="3343275"/>
            <a:ext cx="63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>
                <a:solidFill>
                  <a:srgbClr val="808080"/>
                </a:solidFill>
                <a:latin typeface="Calibri" pitchFamily="34" charset="0"/>
              </a:rPr>
              <a:t>' 14</a:t>
            </a:r>
          </a:p>
        </p:txBody>
      </p:sp>
      <p:sp>
        <p:nvSpPr>
          <p:cNvPr id="12" name="pgshape"/>
          <p:cNvSpPr/>
          <p:nvPr>
            <p:custDataLst>
              <p:tags r:id="rId7"/>
            </p:custDataLst>
          </p:nvPr>
        </p:nvSpPr>
        <p:spPr>
          <a:xfrm>
            <a:off x="1144588" y="3774410"/>
            <a:ext cx="782430" cy="63500"/>
          </a:xfrm>
          <a:prstGeom prst="roundRect">
            <a:avLst/>
          </a:prstGeom>
          <a:solidFill>
            <a:srgbClr val="FFC000">
              <a:alpha val="75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88900" h="381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3" name="pgshape"/>
          <p:cNvSpPr/>
          <p:nvPr/>
        </p:nvSpPr>
        <p:spPr>
          <a:xfrm>
            <a:off x="1863725" y="3851275"/>
            <a:ext cx="127000" cy="1397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7662" name="pgshape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609725" y="3978275"/>
            <a:ext cx="635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100">
                <a:latin typeface="Calibri" pitchFamily="34" charset="0"/>
              </a:rPr>
              <a:t>Today</a:t>
            </a:r>
          </a:p>
        </p:txBody>
      </p:sp>
      <p:grpSp>
        <p:nvGrpSpPr>
          <p:cNvPr id="27663" name="milestoneshape"/>
          <p:cNvGrpSpPr>
            <a:grpSpLocks/>
          </p:cNvGrpSpPr>
          <p:nvPr/>
        </p:nvGrpSpPr>
        <p:grpSpPr bwMode="auto">
          <a:xfrm>
            <a:off x="7380288" y="3573463"/>
            <a:ext cx="407987" cy="433387"/>
            <a:chOff x="3913" y="2319"/>
            <a:chExt cx="257" cy="273"/>
          </a:xfrm>
        </p:grpSpPr>
        <p:pic>
          <p:nvPicPr>
            <p:cNvPr id="27689" name="milestoneshape"/>
            <p:cNvPicPr>
              <a:picLocks noChangeArrowheads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>
              <a:off x="3913" y="2319"/>
              <a:ext cx="257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90" name="Text Box 40"/>
            <p:cNvSpPr txBox="1">
              <a:spLocks noChangeArrowheads="1"/>
            </p:cNvSpPr>
            <p:nvPr/>
          </p:nvSpPr>
          <p:spPr bwMode="auto">
            <a:xfrm rot="10800000">
              <a:off x="4004" y="2458"/>
              <a:ext cx="80" cy="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/>
              <a:endParaRPr lang="de-DE">
                <a:solidFill>
                  <a:srgbClr val="FFFFFF"/>
                </a:solidFill>
              </a:endParaRPr>
            </a:p>
          </p:txBody>
        </p:sp>
      </p:grpSp>
      <p:sp>
        <p:nvSpPr>
          <p:cNvPr id="27664" name="milestoneshape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588125" y="4149725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 anchorCtr="1"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Board approval NGCOR Evolution</a:t>
            </a:r>
          </a:p>
        </p:txBody>
      </p:sp>
      <p:sp>
        <p:nvSpPr>
          <p:cNvPr id="681" name="milestoneshape"/>
          <p:cNvSpPr/>
          <p:nvPr/>
        </p:nvSpPr>
        <p:spPr>
          <a:xfrm rot="10800000">
            <a:off x="5044040" y="3761710"/>
            <a:ext cx="254000" cy="2794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grpSp>
        <p:nvGrpSpPr>
          <p:cNvPr id="27668" name="milestoneshape"/>
          <p:cNvGrpSpPr>
            <a:grpSpLocks/>
          </p:cNvGrpSpPr>
          <p:nvPr/>
        </p:nvGrpSpPr>
        <p:grpSpPr bwMode="auto">
          <a:xfrm>
            <a:off x="3563938" y="3716338"/>
            <a:ext cx="407987" cy="433387"/>
            <a:chOff x="1970" y="2319"/>
            <a:chExt cx="257" cy="273"/>
          </a:xfrm>
        </p:grpSpPr>
        <p:pic>
          <p:nvPicPr>
            <p:cNvPr id="27687" name="milestoneshape"/>
            <p:cNvPicPr>
              <a:picLocks noChangeArrowheads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1970" y="2319"/>
              <a:ext cx="257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88" name="Text Box 54"/>
            <p:cNvSpPr txBox="1">
              <a:spLocks noChangeArrowheads="1"/>
            </p:cNvSpPr>
            <p:nvPr/>
          </p:nvSpPr>
          <p:spPr bwMode="auto">
            <a:xfrm rot="10800000">
              <a:off x="2061" y="2458"/>
              <a:ext cx="80" cy="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/>
              <a:endParaRPr lang="de-DE">
                <a:solidFill>
                  <a:srgbClr val="FFFFFF"/>
                </a:solidFill>
              </a:endParaRPr>
            </a:p>
          </p:txBody>
        </p:sp>
      </p:grpSp>
      <p:sp>
        <p:nvSpPr>
          <p:cNvPr id="27669" name="milestoneshape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87675" y="4221163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OC Approval</a:t>
            </a:r>
          </a:p>
        </p:txBody>
      </p:sp>
      <p:sp>
        <p:nvSpPr>
          <p:cNvPr id="27670" name="intervalshape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-36513" y="4392613"/>
            <a:ext cx="187166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100" b="1">
                <a:solidFill>
                  <a:srgbClr val="000000"/>
                </a:solidFill>
                <a:latin typeface="Calibri" pitchFamily="34" charset="0"/>
              </a:rPr>
              <a:t>Preparation Implementation  NGCOR I/II project</a:t>
            </a:r>
            <a:endParaRPr lang="de-DE" sz="11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30" name="intervalshape"/>
          <p:cNvSpPr/>
          <p:nvPr>
            <p:custDataLst>
              <p:tags r:id="rId12"/>
            </p:custDataLst>
          </p:nvPr>
        </p:nvSpPr>
        <p:spPr>
          <a:xfrm>
            <a:off x="1927018" y="4485610"/>
            <a:ext cx="1468783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7674" name="intervalshape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430588" y="4460875"/>
            <a:ext cx="762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13.02.14</a:t>
            </a:r>
          </a:p>
        </p:txBody>
      </p:sp>
      <p:sp>
        <p:nvSpPr>
          <p:cNvPr id="734" name="intervalshape"/>
          <p:cNvSpPr/>
          <p:nvPr>
            <p:custDataLst>
              <p:tags r:id="rId14"/>
            </p:custDataLst>
          </p:nvPr>
        </p:nvSpPr>
        <p:spPr>
          <a:xfrm>
            <a:off x="3476591" y="4803110"/>
            <a:ext cx="1187331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7678" name="intervalshape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87900" y="4724400"/>
            <a:ext cx="762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23.01.14</a:t>
            </a:r>
          </a:p>
        </p:txBody>
      </p:sp>
      <p:sp>
        <p:nvSpPr>
          <p:cNvPr id="643" name="intervalshape"/>
          <p:cNvSpPr/>
          <p:nvPr>
            <p:custDataLst>
              <p:tags r:id="rId16"/>
            </p:custDataLst>
          </p:nvPr>
        </p:nvSpPr>
        <p:spPr>
          <a:xfrm>
            <a:off x="4805703" y="5120610"/>
            <a:ext cx="2203372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7682" name="intervalshape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092950" y="4724400"/>
            <a:ext cx="762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27.02.14</a:t>
            </a:r>
          </a:p>
        </p:txBody>
      </p:sp>
      <p:sp>
        <p:nvSpPr>
          <p:cNvPr id="27683" name="intervalshape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124075" y="6727825"/>
            <a:ext cx="1016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1100" b="1">
                <a:solidFill>
                  <a:srgbClr val="000000"/>
                </a:solidFill>
                <a:latin typeface="Calibri" pitchFamily="34" charset="0"/>
              </a:rPr>
              <a:t>Evaluation and processing of comments</a:t>
            </a:r>
            <a:endParaRPr lang="de-DE" sz="11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1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smtClean="0"/>
              <a:t>Timeline </a:t>
            </a:r>
            <a:r>
              <a:rPr lang="de-DE" dirty="0" err="1" smtClean="0"/>
              <a:t>until</a:t>
            </a:r>
            <a:r>
              <a:rPr lang="de-DE" dirty="0" smtClean="0"/>
              <a:t> NGMN </a:t>
            </a:r>
            <a:r>
              <a:rPr lang="de-DE" dirty="0" err="1" smtClean="0"/>
              <a:t>approval</a:t>
            </a:r>
            <a:r>
              <a:rPr lang="de-DE" dirty="0" smtClean="0"/>
              <a:t> for </a:t>
            </a:r>
            <a:br>
              <a:rPr lang="de-DE" dirty="0" smtClean="0"/>
            </a:br>
            <a:r>
              <a:rPr lang="de-DE" dirty="0" smtClean="0"/>
              <a:t>NGCOR </a:t>
            </a:r>
            <a:r>
              <a:rPr lang="de-DE" dirty="0" err="1" smtClean="0"/>
              <a:t>evolution</a:t>
            </a:r>
            <a:endParaRPr lang="de-DE" dirty="0"/>
          </a:p>
        </p:txBody>
      </p:sp>
      <p:sp>
        <p:nvSpPr>
          <p:cNvPr id="27685" name="Foliennummernplatzhalter 4"/>
          <p:cNvSpPr txBox="1">
            <a:spLocks/>
          </p:cNvSpPr>
          <p:nvPr/>
        </p:nvSpPr>
        <p:spPr bwMode="auto">
          <a:xfrm>
            <a:off x="7507288" y="645318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240110EF-2AE2-4B5A-AADA-C6420540001E}" type="slidenum">
              <a:rPr lang="en-GB" sz="800"/>
              <a:pPr/>
              <a:t>17</a:t>
            </a:fld>
            <a:endParaRPr lang="en-GB" sz="800"/>
          </a:p>
        </p:txBody>
      </p:sp>
      <p:sp>
        <p:nvSpPr>
          <p:cNvPr id="27686" name="milestoneshape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427538" y="4221163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Board Approval</a:t>
            </a:r>
          </a:p>
        </p:txBody>
      </p:sp>
    </p:spTree>
    <p:custDataLst>
      <p:tags r:id="rId1"/>
    </p:custData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179388" y="1700213"/>
            <a:ext cx="2376487" cy="5041900"/>
          </a:xfrm>
          <a:prstGeom prst="roundRect">
            <a:avLst/>
          </a:prstGeom>
          <a:solidFill>
            <a:srgbClr val="4683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Rectangle à coins arrondis 12"/>
          <p:cNvSpPr/>
          <p:nvPr/>
        </p:nvSpPr>
        <p:spPr>
          <a:xfrm>
            <a:off x="4284663" y="2276475"/>
            <a:ext cx="2374900" cy="3673475"/>
          </a:xfrm>
          <a:prstGeom prst="roundRect">
            <a:avLst/>
          </a:prstGeom>
          <a:solidFill>
            <a:srgbClr val="4683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1188" y="549275"/>
            <a:ext cx="6481762" cy="511175"/>
          </a:xfrm>
        </p:spPr>
        <p:txBody>
          <a:bodyPr/>
          <a:lstStyle/>
          <a:p>
            <a:pPr eaLnBrk="1" hangingPunct="1">
              <a:defRPr/>
            </a:pPr>
            <a:r>
              <a:rPr lang="fr-FR" dirty="0" err="1" smtClean="0"/>
              <a:t>Proposal</a:t>
            </a:r>
            <a:r>
              <a:rPr lang="fr-FR" dirty="0" smtClean="0"/>
              <a:t> Structure of NGCOR </a:t>
            </a:r>
            <a:r>
              <a:rPr lang="fr-FR" dirty="0" err="1" smtClean="0"/>
              <a:t>evolution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A3665CB3-4A31-4DAC-A8F8-206F37CE6DB6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sp>
        <p:nvSpPr>
          <p:cNvPr id="6" name="Textfeld 10"/>
          <p:cNvSpPr txBox="1"/>
          <p:nvPr/>
        </p:nvSpPr>
        <p:spPr>
          <a:xfrm>
            <a:off x="4500563" y="2598738"/>
            <a:ext cx="2016125" cy="12001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/>
              <a:t>Implementation Lab Test</a:t>
            </a:r>
            <a:endParaRPr lang="de-DE" sz="1200" b="1" dirty="0"/>
          </a:p>
          <a:p>
            <a:pPr>
              <a:defRPr/>
            </a:pPr>
            <a:endParaRPr lang="en-US" sz="1200" dirty="0"/>
          </a:p>
          <a:p>
            <a:pPr>
              <a:defRPr/>
            </a:pPr>
            <a:r>
              <a:rPr lang="en-US" sz="1200" dirty="0"/>
              <a:t>1/ NGCOR Phase 1&amp;2 implementation</a:t>
            </a:r>
            <a:r>
              <a:rPr lang="de-DE" sz="1200" dirty="0"/>
              <a:t> </a:t>
            </a:r>
            <a:r>
              <a:rPr lang="en-US" sz="1200" dirty="0"/>
              <a:t>follow-up</a:t>
            </a:r>
          </a:p>
          <a:p>
            <a:pPr>
              <a:defRPr/>
            </a:pPr>
            <a:endParaRPr lang="en-US" sz="1200" dirty="0"/>
          </a:p>
          <a:p>
            <a:pPr>
              <a:defRPr/>
            </a:pPr>
            <a:r>
              <a:rPr lang="en-US" sz="1200" dirty="0"/>
              <a:t>2/ Showcases</a:t>
            </a:r>
          </a:p>
        </p:txBody>
      </p:sp>
      <p:sp>
        <p:nvSpPr>
          <p:cNvPr id="10" name="Textfeld 10"/>
          <p:cNvSpPr txBox="1"/>
          <p:nvPr/>
        </p:nvSpPr>
        <p:spPr>
          <a:xfrm>
            <a:off x="4500563" y="4119563"/>
            <a:ext cx="2016125" cy="4619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Communication &amp; relations with Partners  &amp; </a:t>
            </a:r>
            <a:r>
              <a:rPr lang="en-US" sz="1200" dirty="0" err="1"/>
              <a:t>OSSii</a:t>
            </a:r>
            <a:endParaRPr lang="de-DE" sz="1200" dirty="0"/>
          </a:p>
        </p:txBody>
      </p:sp>
      <p:cxnSp>
        <p:nvCxnSpPr>
          <p:cNvPr id="19" name="Connecteur droit avec flèche 18"/>
          <p:cNvCxnSpPr/>
          <p:nvPr/>
        </p:nvCxnSpPr>
        <p:spPr>
          <a:xfrm>
            <a:off x="2555875" y="4076700"/>
            <a:ext cx="1728788" cy="0"/>
          </a:xfrm>
          <a:prstGeom prst="straightConnector1">
            <a:avLst/>
          </a:prstGeom>
          <a:ln w="57150">
            <a:solidFill>
              <a:srgbClr val="69941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0"/>
          <p:cNvSpPr txBox="1"/>
          <p:nvPr/>
        </p:nvSpPr>
        <p:spPr>
          <a:xfrm>
            <a:off x="4500563" y="5013325"/>
            <a:ext cx="1943100" cy="2873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Multi-SDO</a:t>
            </a:r>
            <a:endParaRPr lang="de-DE" sz="1200" dirty="0"/>
          </a:p>
        </p:txBody>
      </p:sp>
      <p:sp>
        <p:nvSpPr>
          <p:cNvPr id="17" name="Textfeld 10"/>
          <p:cNvSpPr txBox="1"/>
          <p:nvPr/>
        </p:nvSpPr>
        <p:spPr>
          <a:xfrm>
            <a:off x="358775" y="2349500"/>
            <a:ext cx="2017713" cy="39703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marL="285750" indent="-285750">
              <a:buFontTx/>
              <a:buChar char="-"/>
              <a:defRPr/>
            </a:pPr>
            <a:r>
              <a:rPr lang="de-DE" sz="1200" b="1" dirty="0" err="1"/>
              <a:t>Autonomics</a:t>
            </a:r>
            <a:r>
              <a:rPr lang="de-DE" sz="1200" b="1" dirty="0"/>
              <a:t> </a:t>
            </a:r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r>
              <a:rPr lang="de-DE" sz="1200" b="1" dirty="0" err="1"/>
              <a:t>Self</a:t>
            </a:r>
            <a:r>
              <a:rPr lang="de-DE" sz="1200" b="1" dirty="0"/>
              <a:t>-Management</a:t>
            </a:r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r>
              <a:rPr lang="de-DE" sz="1200" b="1" dirty="0"/>
              <a:t>SON</a:t>
            </a:r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r>
              <a:rPr lang="de-DE" sz="1200" b="1" dirty="0"/>
              <a:t>SDN</a:t>
            </a:r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r>
              <a:rPr lang="de-DE" sz="1200" b="1" dirty="0" err="1"/>
              <a:t>Virtualization</a:t>
            </a:r>
            <a:endParaRPr lang="de-DE" sz="1200" b="1" dirty="0"/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r>
              <a:rPr lang="de-DE" sz="1200" b="1" dirty="0"/>
              <a:t>Automation </a:t>
            </a:r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endParaRPr lang="de-DE" sz="1200" b="1" dirty="0"/>
          </a:p>
          <a:p>
            <a:pPr marL="285750" indent="-285750">
              <a:buFontTx/>
              <a:buChar char="-"/>
              <a:defRPr/>
            </a:pPr>
            <a:r>
              <a:rPr lang="de-DE" sz="1200" b="1" dirty="0" err="1"/>
              <a:t>Autonomous</a:t>
            </a:r>
            <a:endParaRPr lang="de-DE" sz="1200" b="1" dirty="0"/>
          </a:p>
          <a:p>
            <a:pPr marL="285750" indent="-285750">
              <a:buFontTx/>
              <a:buChar char="-"/>
              <a:defRPr/>
            </a:pPr>
            <a:endParaRPr lang="de-DE" sz="1200" dirty="0"/>
          </a:p>
          <a:p>
            <a:pPr marL="285750" indent="-285750">
              <a:buFontTx/>
              <a:buChar char="-"/>
              <a:defRPr/>
            </a:pPr>
            <a:endParaRPr lang="de-DE" sz="1200" dirty="0"/>
          </a:p>
        </p:txBody>
      </p:sp>
      <p:sp>
        <p:nvSpPr>
          <p:cNvPr id="21" name="Rectangle à coins arrondis 12"/>
          <p:cNvSpPr/>
          <p:nvPr/>
        </p:nvSpPr>
        <p:spPr>
          <a:xfrm>
            <a:off x="7150100" y="1773238"/>
            <a:ext cx="1598613" cy="576262"/>
          </a:xfrm>
          <a:prstGeom prst="roundRect">
            <a:avLst/>
          </a:prstGeom>
          <a:solidFill>
            <a:srgbClr val="4683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/>
              <a:t>Joint </a:t>
            </a:r>
            <a:r>
              <a:rPr lang="fr-FR" sz="1400" dirty="0" err="1"/>
              <a:t>Operator</a:t>
            </a:r>
            <a:r>
              <a:rPr lang="fr-FR" sz="1400" dirty="0"/>
              <a:t> </a:t>
            </a:r>
            <a:r>
              <a:rPr lang="fr-FR" sz="1400" dirty="0" err="1"/>
              <a:t>Activity</a:t>
            </a:r>
            <a:endParaRPr lang="fr-FR" sz="1400" dirty="0"/>
          </a:p>
        </p:txBody>
      </p:sp>
      <p:cxnSp>
        <p:nvCxnSpPr>
          <p:cNvPr id="23" name="Connecteur droit avec flèche 18"/>
          <p:cNvCxnSpPr/>
          <p:nvPr/>
        </p:nvCxnSpPr>
        <p:spPr>
          <a:xfrm>
            <a:off x="8027988" y="2349500"/>
            <a:ext cx="0" cy="1150938"/>
          </a:xfrm>
          <a:prstGeom prst="straightConnector1">
            <a:avLst/>
          </a:prstGeom>
          <a:ln w="57150">
            <a:solidFill>
              <a:srgbClr val="69941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10"/>
          <p:cNvSpPr txBox="1"/>
          <p:nvPr/>
        </p:nvSpPr>
        <p:spPr>
          <a:xfrm>
            <a:off x="7110413" y="3519488"/>
            <a:ext cx="1822450" cy="8302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endParaRPr lang="en-US" sz="1200" dirty="0"/>
          </a:p>
          <a:p>
            <a:pPr algn="ctr">
              <a:defRPr/>
            </a:pPr>
            <a:r>
              <a:rPr lang="en-US" sz="1200" dirty="0"/>
              <a:t>Technical Requirements (NGCOR)</a:t>
            </a:r>
          </a:p>
          <a:p>
            <a:pPr>
              <a:defRPr/>
            </a:pPr>
            <a:endParaRPr lang="de-DE" sz="1200" dirty="0"/>
          </a:p>
        </p:txBody>
      </p:sp>
      <p:sp>
        <p:nvSpPr>
          <p:cNvPr id="25" name="Textfeld 10"/>
          <p:cNvSpPr txBox="1"/>
          <p:nvPr/>
        </p:nvSpPr>
        <p:spPr>
          <a:xfrm>
            <a:off x="7177088" y="5478463"/>
            <a:ext cx="1768475" cy="1016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en-US" sz="1200" dirty="0"/>
          </a:p>
          <a:p>
            <a:pPr>
              <a:defRPr/>
            </a:pPr>
            <a:r>
              <a:rPr lang="en-US" sz="1200" dirty="0"/>
              <a:t>Processing of Requirements for the usage in contracts</a:t>
            </a:r>
          </a:p>
          <a:p>
            <a:pPr>
              <a:defRPr/>
            </a:pPr>
            <a:endParaRPr lang="de-DE" sz="1200" dirty="0"/>
          </a:p>
        </p:txBody>
      </p:sp>
      <p:cxnSp>
        <p:nvCxnSpPr>
          <p:cNvPr id="27" name="Connecteur droit avec flèche 18"/>
          <p:cNvCxnSpPr/>
          <p:nvPr/>
        </p:nvCxnSpPr>
        <p:spPr>
          <a:xfrm>
            <a:off x="8021638" y="4349750"/>
            <a:ext cx="0" cy="1128713"/>
          </a:xfrm>
          <a:prstGeom prst="straightConnector1">
            <a:avLst/>
          </a:prstGeom>
          <a:ln w="57150">
            <a:solidFill>
              <a:srgbClr val="69941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err="1"/>
              <a:t>Learnings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TMW Nice June 2013:</a:t>
            </a:r>
            <a:br>
              <a:rPr lang="de-DE" dirty="0"/>
            </a:b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 eaLnBrk="1" hangingPunct="1"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D2765EEA-3934-435D-A2AE-72FA15E2D347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grpSp>
        <p:nvGrpSpPr>
          <p:cNvPr id="29700" name="Group 8"/>
          <p:cNvGrpSpPr>
            <a:grpSpLocks/>
          </p:cNvGrpSpPr>
          <p:nvPr/>
        </p:nvGrpSpPr>
        <p:grpSpPr bwMode="auto">
          <a:xfrm>
            <a:off x="635000" y="3141663"/>
            <a:ext cx="6313488" cy="2374900"/>
            <a:chOff x="815" y="1071"/>
            <a:chExt cx="4771" cy="2269"/>
          </a:xfrm>
        </p:grpSpPr>
        <p:pic>
          <p:nvPicPr>
            <p:cNvPr id="29704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50" y="2287"/>
              <a:ext cx="1375" cy="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5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98" y="1643"/>
              <a:ext cx="645" cy="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6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691" y="1702"/>
              <a:ext cx="895" cy="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Nach unten gekrümmter Pfeil 11"/>
            <p:cNvSpPr/>
            <p:nvPr/>
          </p:nvSpPr>
          <p:spPr>
            <a:xfrm rot="20117012">
              <a:off x="2084" y="1400"/>
              <a:ext cx="1290" cy="435"/>
            </a:xfrm>
            <a:prstGeom prst="curved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3" name="Nach unten gekrümmter Pfeil 12"/>
            <p:cNvSpPr/>
            <p:nvPr/>
          </p:nvSpPr>
          <p:spPr>
            <a:xfrm rot="21148507">
              <a:off x="3538" y="1192"/>
              <a:ext cx="1292" cy="438"/>
            </a:xfrm>
            <a:prstGeom prst="curved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4" name="Pfeil nach oben 7"/>
            <p:cNvSpPr/>
            <p:nvPr/>
          </p:nvSpPr>
          <p:spPr>
            <a:xfrm>
              <a:off x="815" y="1071"/>
              <a:ext cx="575" cy="2113"/>
            </a:xfrm>
            <a:prstGeom prst="up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de-DE" sz="1000" dirty="0">
                  <a:solidFill>
                    <a:schemeClr val="tx1"/>
                  </a:solidFill>
                </a:rPr>
                <a:t>Level </a:t>
              </a:r>
              <a:r>
                <a:rPr lang="de-DE" sz="1000" dirty="0" err="1">
                  <a:solidFill>
                    <a:schemeClr val="tx1"/>
                  </a:solidFill>
                </a:rPr>
                <a:t>of</a:t>
              </a:r>
              <a:r>
                <a:rPr lang="de-DE" sz="1000" dirty="0">
                  <a:solidFill>
                    <a:schemeClr val="tx1"/>
                  </a:solidFill>
                </a:rPr>
                <a:t> technical impplementation</a:t>
              </a:r>
            </a:p>
          </p:txBody>
        </p:sp>
        <p:sp>
          <p:nvSpPr>
            <p:cNvPr id="15" name="Pfeil nach oben 14"/>
            <p:cNvSpPr/>
            <p:nvPr/>
          </p:nvSpPr>
          <p:spPr>
            <a:xfrm rot="5400000">
              <a:off x="3123" y="877"/>
              <a:ext cx="790" cy="4136"/>
            </a:xfrm>
            <a:prstGeom prst="up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de-DE" sz="1000" dirty="0">
                  <a:solidFill>
                    <a:schemeClr val="tx1"/>
                  </a:solidFill>
                </a:rPr>
                <a:t>May 2013                                      Oktober 2013                                 </a:t>
              </a:r>
              <a:r>
                <a:rPr lang="de-DE" sz="1000" dirty="0" err="1">
                  <a:solidFill>
                    <a:schemeClr val="tx1"/>
                  </a:solidFill>
                </a:rPr>
                <a:t>February</a:t>
              </a:r>
              <a:r>
                <a:rPr lang="de-DE" sz="1000" dirty="0">
                  <a:solidFill>
                    <a:schemeClr val="tx1"/>
                  </a:solidFill>
                </a:rPr>
                <a:t> 2014</a:t>
              </a:r>
            </a:p>
          </p:txBody>
        </p:sp>
      </p:grpSp>
      <p:sp>
        <p:nvSpPr>
          <p:cNvPr id="29701" name="Textfeld 7"/>
          <p:cNvSpPr txBox="1">
            <a:spLocks noChangeArrowheads="1"/>
          </p:cNvSpPr>
          <p:nvPr/>
        </p:nvSpPr>
        <p:spPr bwMode="auto">
          <a:xfrm>
            <a:off x="806450" y="1773238"/>
            <a:ext cx="77978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de-DE" sz="1400"/>
              <a:t>Positive feedback from the industry was received – our approach is the right one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1400"/>
              <a:t>UIM* was succesfully presented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1400"/>
              <a:t>UOM* is needed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1400"/>
              <a:t>Transport part of the Catalyst  has shown potential for  development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1400"/>
              <a:t>Further improvement is needed</a:t>
            </a:r>
          </a:p>
        </p:txBody>
      </p:sp>
      <p:sp>
        <p:nvSpPr>
          <p:cNvPr id="29702" name="Text Box 19"/>
          <p:cNvSpPr txBox="1">
            <a:spLocks noChangeArrowheads="1"/>
          </p:cNvSpPr>
          <p:nvPr/>
        </p:nvSpPr>
        <p:spPr bwMode="auto">
          <a:xfrm>
            <a:off x="7056438" y="6191250"/>
            <a:ext cx="20875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 b="1"/>
              <a:t>*UIM</a:t>
            </a:r>
            <a:r>
              <a:rPr lang="en-US" sz="800"/>
              <a:t> Umbrella Information Model</a:t>
            </a:r>
          </a:p>
          <a:p>
            <a:r>
              <a:rPr lang="en-US" sz="800" b="1"/>
              <a:t>*UOM</a:t>
            </a:r>
            <a:r>
              <a:rPr lang="en-US" sz="800"/>
              <a:t> Umbrella Operations  Model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635000" y="5451475"/>
            <a:ext cx="5148263" cy="1385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400" dirty="0"/>
              <a:t>Alternative </a:t>
            </a:r>
            <a:r>
              <a:rPr lang="de-DE" sz="1400" dirty="0" err="1"/>
              <a:t>timeline</a:t>
            </a:r>
            <a:r>
              <a:rPr lang="de-DE" sz="1400" dirty="0"/>
              <a:t> </a:t>
            </a:r>
            <a:r>
              <a:rPr lang="de-DE" sz="1400" dirty="0" err="1"/>
              <a:t>is</a:t>
            </a:r>
            <a:r>
              <a:rPr lang="de-DE" sz="1400" dirty="0"/>
              <a:t> </a:t>
            </a:r>
            <a:r>
              <a:rPr lang="de-DE" sz="1400" dirty="0" err="1"/>
              <a:t>currently</a:t>
            </a:r>
            <a:r>
              <a:rPr lang="de-DE" sz="1400" dirty="0"/>
              <a:t> </a:t>
            </a:r>
            <a:r>
              <a:rPr lang="de-DE" sz="1400" dirty="0" err="1"/>
              <a:t>under</a:t>
            </a:r>
            <a:r>
              <a:rPr lang="de-DE" sz="1400" dirty="0"/>
              <a:t> </a:t>
            </a:r>
            <a:r>
              <a:rPr lang="de-DE" sz="1400" dirty="0" err="1"/>
              <a:t>discussion</a:t>
            </a:r>
            <a:r>
              <a:rPr lang="de-DE" sz="1400" dirty="0"/>
              <a:t>:</a:t>
            </a:r>
          </a:p>
          <a:p>
            <a:pPr>
              <a:defRPr/>
            </a:pPr>
            <a:r>
              <a:rPr lang="de-DE" sz="1400" dirty="0" err="1"/>
              <a:t>Present</a:t>
            </a:r>
            <a:r>
              <a:rPr lang="de-DE" sz="1400" dirty="0"/>
              <a:t> MWC </a:t>
            </a:r>
            <a:r>
              <a:rPr lang="de-DE" sz="1400" dirty="0" err="1"/>
              <a:t>Catalyst</a:t>
            </a:r>
            <a:r>
              <a:rPr lang="de-DE" sz="1400" dirty="0"/>
              <a:t> </a:t>
            </a:r>
            <a:r>
              <a:rPr lang="de-DE" sz="1400" dirty="0" err="1"/>
              <a:t>at</a:t>
            </a:r>
            <a:r>
              <a:rPr lang="de-DE" sz="1400" dirty="0"/>
              <a:t> Vancouver NGMN </a:t>
            </a:r>
            <a:r>
              <a:rPr lang="de-DE" sz="1400" dirty="0" err="1"/>
              <a:t>October</a:t>
            </a:r>
            <a:r>
              <a:rPr lang="de-DE" sz="1400" dirty="0"/>
              <a:t> </a:t>
            </a:r>
            <a:r>
              <a:rPr lang="de-DE" sz="1400" dirty="0" err="1"/>
              <a:t>meeting</a:t>
            </a:r>
            <a:endParaRPr lang="de-DE" sz="1400" dirty="0"/>
          </a:p>
          <a:p>
            <a:pPr marL="285750" indent="-285750">
              <a:buFontTx/>
              <a:buChar char="-"/>
              <a:defRPr/>
            </a:pPr>
            <a:r>
              <a:rPr lang="de-DE" sz="1400" dirty="0"/>
              <a:t>NGMN Partner Forum</a:t>
            </a:r>
          </a:p>
          <a:p>
            <a:pPr marL="285750" indent="-285750">
              <a:buFontTx/>
              <a:buChar char="-"/>
              <a:defRPr/>
            </a:pPr>
            <a:r>
              <a:rPr lang="de-DE" sz="1400" dirty="0"/>
              <a:t>NGMN OC Meeting</a:t>
            </a:r>
          </a:p>
          <a:p>
            <a:pPr marL="285750" indent="-285750">
              <a:buFontTx/>
              <a:buChar char="-"/>
              <a:defRPr/>
            </a:pPr>
            <a:r>
              <a:rPr lang="de-DE" sz="1400" dirty="0"/>
              <a:t>NGMN Board Meeting</a:t>
            </a:r>
          </a:p>
          <a:p>
            <a:pPr>
              <a:defRPr/>
            </a:pPr>
            <a:endParaRPr lang="de-DE" sz="1400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err="1"/>
              <a:t>Standardization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568E14"/>
                </a:solidFill>
              </a:rPr>
              <a:t>….from an Operator perspective </a:t>
            </a:r>
          </a:p>
          <a:p>
            <a:pPr eaLnBrk="1" hangingPunct="1"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7B7BD019-1579-4577-BE82-C15804E05BF7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pic>
        <p:nvPicPr>
          <p:cNvPr id="9220" name="Picture 2" descr="87305477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257925" y="4465638"/>
            <a:ext cx="2509838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3" descr="72983853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6235700" y="1989138"/>
            <a:ext cx="2532063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Rectangle 5"/>
          <p:cNvSpPr>
            <a:spLocks/>
          </p:cNvSpPr>
          <p:nvPr/>
        </p:nvSpPr>
        <p:spPr bwMode="auto">
          <a:xfrm>
            <a:off x="323850" y="1628775"/>
            <a:ext cx="69008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en-US" b="1">
              <a:solidFill>
                <a:srgbClr val="568E14"/>
              </a:solidFill>
            </a:endParaRPr>
          </a:p>
        </p:txBody>
      </p:sp>
      <p:grpSp>
        <p:nvGrpSpPr>
          <p:cNvPr id="10247" name="Group 74"/>
          <p:cNvGrpSpPr>
            <a:grpSpLocks/>
          </p:cNvGrpSpPr>
          <p:nvPr/>
        </p:nvGrpSpPr>
        <p:grpSpPr bwMode="auto">
          <a:xfrm>
            <a:off x="349250" y="1989138"/>
            <a:ext cx="5159375" cy="4394200"/>
            <a:chOff x="1585" y="1581"/>
            <a:chExt cx="2517" cy="2062"/>
          </a:xfrm>
        </p:grpSpPr>
        <p:sp>
          <p:nvSpPr>
            <p:cNvPr id="10248" name="Rectangle 5"/>
            <p:cNvSpPr>
              <a:spLocks noChangeArrowheads="1"/>
            </p:cNvSpPr>
            <p:nvPr/>
          </p:nvSpPr>
          <p:spPr bwMode="auto">
            <a:xfrm>
              <a:off x="1585" y="1581"/>
              <a:ext cx="2517" cy="2062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en-US"/>
            </a:p>
          </p:txBody>
        </p:sp>
        <p:sp>
          <p:nvSpPr>
            <p:cNvPr id="10249" name="Rectangle 6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gray">
            <a:xfrm>
              <a:off x="1644" y="1595"/>
              <a:ext cx="2431" cy="1124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lIns="86393" tIns="21600" rIns="51019" bIns="43196"/>
            <a:lstStyle/>
            <a:p>
              <a:pPr marL="342900" indent="-342900" eaLnBrk="0" hangingPunct="0">
                <a:spcBef>
                  <a:spcPct val="20000"/>
                </a:spcBef>
                <a:buFont typeface="Arial" charset="0"/>
                <a:buNone/>
              </a:pPr>
              <a:r>
                <a:rPr lang="en-GB" sz="1600" b="1">
                  <a:solidFill>
                    <a:srgbClr val="000000"/>
                  </a:solidFill>
                  <a:cs typeface="Arial" charset="0"/>
                </a:rPr>
                <a:t> Management Plane NGSSM (based on NGOSS)</a:t>
              </a:r>
            </a:p>
          </p:txBody>
        </p:sp>
        <p:sp>
          <p:nvSpPr>
            <p:cNvPr id="10250" name="Rectangle 15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684" y="1753"/>
              <a:ext cx="2351" cy="970"/>
            </a:xfrm>
            <a:prstGeom prst="rect">
              <a:avLst/>
            </a:prstGeom>
            <a:gradFill rotWithShape="1">
              <a:gsLst>
                <a:gs pos="0">
                  <a:srgbClr val="436A8D"/>
                </a:gs>
                <a:gs pos="100000">
                  <a:srgbClr val="6F97B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lnSpc>
                  <a:spcPct val="90000"/>
                </a:lnSpc>
                <a:spcAft>
                  <a:spcPct val="30000"/>
                </a:spcAft>
              </a:pPr>
              <a:r>
                <a:rPr lang="en-US" sz="700">
                  <a:solidFill>
                    <a:srgbClr val="FFFFFF"/>
                  </a:solidFill>
                  <a:latin typeface="Tele-GroteskFet" pitchFamily="2" charset="0"/>
                  <a:cs typeface="Times New Roman" pitchFamily="18" charset="0"/>
                </a:rPr>
                <a:t>Common Integration &amp; Process Automation</a:t>
              </a:r>
            </a:p>
          </p:txBody>
        </p:sp>
        <p:sp>
          <p:nvSpPr>
            <p:cNvPr id="13" name="Rectangle 15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898" y="1911"/>
              <a:ext cx="1899" cy="813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>
                <a:lnSpc>
                  <a:spcPct val="90000"/>
                </a:lnSpc>
                <a:spcBef>
                  <a:spcPct val="25000"/>
                </a:spcBef>
                <a:defRPr/>
              </a:pPr>
              <a:endParaRPr lang="en-US" sz="1200">
                <a:solidFill>
                  <a:srgbClr val="000000"/>
                </a:solidFill>
                <a:latin typeface="Tele-GroteskNor" pitchFamily="2" charset="0"/>
                <a:cs typeface="Arial" charset="0"/>
              </a:endParaRPr>
            </a:p>
          </p:txBody>
        </p:sp>
        <p:sp>
          <p:nvSpPr>
            <p:cNvPr id="14" name="Text Box 158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13" y="1925"/>
              <a:ext cx="688" cy="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0000"/>
                </a:spcAft>
                <a:defRPr/>
              </a:pPr>
              <a:r>
                <a:rPr lang="en-US" sz="300" b="1" smtClean="0">
                  <a:solidFill>
                    <a:srgbClr val="FFFFFF"/>
                  </a:solidFill>
                  <a:latin typeface="Calibri" pitchFamily="34" charset="0"/>
                  <a:cs typeface="Times New Roman" pitchFamily="18" charset="0"/>
                </a:rPr>
                <a:t>Common Data Management</a:t>
              </a:r>
            </a:p>
          </p:txBody>
        </p:sp>
        <p:sp>
          <p:nvSpPr>
            <p:cNvPr id="10253" name="Rectangle 17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908" y="1918"/>
              <a:ext cx="1874" cy="172"/>
            </a:xfrm>
            <a:prstGeom prst="rect">
              <a:avLst/>
            </a:prstGeom>
            <a:gradFill rotWithShape="1">
              <a:gsLst>
                <a:gs pos="0">
                  <a:srgbClr val="436A8D"/>
                </a:gs>
                <a:gs pos="100000">
                  <a:srgbClr val="6F97B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lnSpc>
                  <a:spcPct val="90000"/>
                </a:lnSpc>
                <a:spcAft>
                  <a:spcPct val="30000"/>
                </a:spcAft>
              </a:pPr>
              <a:r>
                <a:rPr lang="en-US" sz="300">
                  <a:solidFill>
                    <a:srgbClr val="FFFFFF"/>
                  </a:solidFill>
                  <a:latin typeface="Calibri" pitchFamily="34" charset="0"/>
                  <a:cs typeface="Times New Roman" pitchFamily="18" charset="0"/>
                </a:rPr>
                <a:t>Common Data Management</a:t>
              </a:r>
              <a:endParaRPr lang="de-DE" sz="300">
                <a:solidFill>
                  <a:srgbClr val="FFFFFF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6" name="Rectangle 17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943" y="1972"/>
              <a:ext cx="414" cy="94"/>
            </a:xfrm>
            <a:prstGeom prst="roundRect">
              <a:avLst>
                <a:gd name="adj" fmla="val 5727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Service Inventory</a:t>
              </a:r>
            </a:p>
          </p:txBody>
        </p:sp>
        <p:sp>
          <p:nvSpPr>
            <p:cNvPr id="17" name="Rectangle 178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406" y="1972"/>
              <a:ext cx="413" cy="94"/>
            </a:xfrm>
            <a:prstGeom prst="roundRect">
              <a:avLst>
                <a:gd name="adj" fmla="val 6783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Resource Inventory</a:t>
              </a:r>
            </a:p>
          </p:txBody>
        </p:sp>
        <p:sp>
          <p:nvSpPr>
            <p:cNvPr id="18" name="Rectangle 179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869" y="1972"/>
              <a:ext cx="414" cy="94"/>
            </a:xfrm>
            <a:prstGeom prst="roundRect">
              <a:avLst>
                <a:gd name="adj" fmla="val 7946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Configuration Inventory</a:t>
              </a:r>
            </a:p>
          </p:txBody>
        </p:sp>
        <p:sp>
          <p:nvSpPr>
            <p:cNvPr id="10257" name="Rectangle 18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908" y="2636"/>
              <a:ext cx="1874" cy="81"/>
            </a:xfrm>
            <a:prstGeom prst="rect">
              <a:avLst/>
            </a:prstGeom>
            <a:gradFill rotWithShape="1">
              <a:gsLst>
                <a:gs pos="0">
                  <a:srgbClr val="436A8D"/>
                </a:gs>
                <a:gs pos="100000">
                  <a:srgbClr val="6F97B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lnSpc>
                  <a:spcPct val="90000"/>
                </a:lnSpc>
                <a:spcAft>
                  <a:spcPct val="30000"/>
                </a:spcAft>
              </a:pPr>
              <a:endParaRPr lang="en-US" sz="700" b="1">
                <a:solidFill>
                  <a:srgbClr val="FFFFFF"/>
                </a:solidFill>
                <a:latin typeface="Tele-GroteskHal" pitchFamily="2" charset="0"/>
                <a:cs typeface="Times New Roman" pitchFamily="18" charset="0"/>
              </a:endParaRPr>
            </a:p>
          </p:txBody>
        </p:sp>
        <p:sp>
          <p:nvSpPr>
            <p:cNvPr id="10258" name="Rectangle 18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866" y="2099"/>
              <a:ext cx="659" cy="531"/>
            </a:xfrm>
            <a:prstGeom prst="rect">
              <a:avLst/>
            </a:prstGeom>
            <a:gradFill rotWithShape="1">
              <a:gsLst>
                <a:gs pos="0">
                  <a:srgbClr val="436A8D"/>
                </a:gs>
                <a:gs pos="100000">
                  <a:srgbClr val="6F97B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0" tIns="54000" rIns="0" bIns="0"/>
            <a:lstStyle/>
            <a:p>
              <a:pPr>
                <a:lnSpc>
                  <a:spcPct val="90000"/>
                </a:lnSpc>
                <a:spcAft>
                  <a:spcPct val="30000"/>
                </a:spcAft>
              </a:pPr>
              <a:r>
                <a:rPr lang="en-US" sz="300">
                  <a:solidFill>
                    <a:srgbClr val="FFFFFF"/>
                  </a:solidFill>
                  <a:latin typeface="Calibri" pitchFamily="34" charset="0"/>
                  <a:cs typeface="Times New Roman" pitchFamily="18" charset="0"/>
                </a:rPr>
                <a:t>Assurance</a:t>
              </a:r>
            </a:p>
          </p:txBody>
        </p:sp>
        <p:sp>
          <p:nvSpPr>
            <p:cNvPr id="21" name="Rectangle 184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108" y="2184"/>
              <a:ext cx="211" cy="210"/>
            </a:xfrm>
            <a:prstGeom prst="roundRect">
              <a:avLst>
                <a:gd name="adj" fmla="val 5777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Service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Quality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Management</a:t>
              </a:r>
            </a:p>
          </p:txBody>
        </p:sp>
        <p:sp>
          <p:nvSpPr>
            <p:cNvPr id="22" name="Rectangle 186"/>
            <p:cNvSpPr>
              <a:spLocks noChangeArrowheads="1"/>
            </p:cNvSpPr>
            <p:nvPr/>
          </p:nvSpPr>
          <p:spPr bwMode="auto">
            <a:xfrm>
              <a:off x="3108" y="2410"/>
              <a:ext cx="211" cy="211"/>
            </a:xfrm>
            <a:prstGeom prst="roundRect">
              <a:avLst>
                <a:gd name="adj" fmla="val 507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Resource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Performance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Management</a:t>
              </a:r>
            </a:p>
          </p:txBody>
        </p:sp>
        <p:sp>
          <p:nvSpPr>
            <p:cNvPr id="10261" name="Rectangle 187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387" y="2099"/>
              <a:ext cx="468" cy="530"/>
            </a:xfrm>
            <a:prstGeom prst="rect">
              <a:avLst/>
            </a:prstGeom>
            <a:gradFill rotWithShape="1">
              <a:gsLst>
                <a:gs pos="0">
                  <a:srgbClr val="436A8D"/>
                </a:gs>
                <a:gs pos="100000">
                  <a:srgbClr val="6F97B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0" tIns="54000" rIns="0" bIns="0"/>
            <a:lstStyle/>
            <a:p>
              <a:pPr>
                <a:lnSpc>
                  <a:spcPct val="90000"/>
                </a:lnSpc>
                <a:spcAft>
                  <a:spcPct val="30000"/>
                </a:spcAft>
              </a:pPr>
              <a:r>
                <a:rPr lang="en-US" sz="300">
                  <a:solidFill>
                    <a:srgbClr val="FFFFFF"/>
                  </a:solidFill>
                  <a:latin typeface="Calibri" pitchFamily="34" charset="0"/>
                  <a:cs typeface="Times New Roman" pitchFamily="18" charset="0"/>
                </a:rPr>
                <a:t>Fulfillment</a:t>
              </a:r>
            </a:p>
          </p:txBody>
        </p:sp>
        <p:sp>
          <p:nvSpPr>
            <p:cNvPr id="24" name="Rectangle 188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399" y="2180"/>
              <a:ext cx="211" cy="211"/>
            </a:xfrm>
            <a:prstGeom prst="roundRect">
              <a:avLst>
                <a:gd name="adj" fmla="val 4723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Technical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Order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Management</a:t>
              </a:r>
            </a:p>
          </p:txBody>
        </p:sp>
        <p:sp>
          <p:nvSpPr>
            <p:cNvPr id="25" name="Rectangle 189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631" y="2410"/>
              <a:ext cx="210" cy="211"/>
            </a:xfrm>
            <a:prstGeom prst="roundRect">
              <a:avLst>
                <a:gd name="adj" fmla="val 3669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Activation</a:t>
              </a:r>
            </a:p>
          </p:txBody>
        </p:sp>
        <p:sp>
          <p:nvSpPr>
            <p:cNvPr id="26" name="Rectangle 190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399" y="2410"/>
              <a:ext cx="209" cy="211"/>
            </a:xfrm>
            <a:prstGeom prst="roundRect">
              <a:avLst>
                <a:gd name="adj" fmla="val 68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Provisioning</a:t>
              </a:r>
            </a:p>
          </p:txBody>
        </p:sp>
        <p:sp>
          <p:nvSpPr>
            <p:cNvPr id="27" name="Rectangle 191"/>
            <p:cNvSpPr>
              <a:spLocks noChangeArrowheads="1"/>
            </p:cNvSpPr>
            <p:nvPr/>
          </p:nvSpPr>
          <p:spPr bwMode="auto">
            <a:xfrm>
              <a:off x="2630" y="2180"/>
              <a:ext cx="211" cy="211"/>
            </a:xfrm>
            <a:prstGeom prst="roundRect">
              <a:avLst>
                <a:gd name="adj" fmla="val 5777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buSzPct val="65000"/>
                <a:buFont typeface="Wingdings" pitchFamily="2" charset="2"/>
                <a:buNone/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Custom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Service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Engineering</a:t>
              </a:r>
            </a:p>
          </p:txBody>
        </p:sp>
        <p:sp>
          <p:nvSpPr>
            <p:cNvPr id="10266" name="Rectangle 19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908" y="2099"/>
              <a:ext cx="468" cy="530"/>
            </a:xfrm>
            <a:prstGeom prst="rect">
              <a:avLst/>
            </a:prstGeom>
            <a:gradFill rotWithShape="1">
              <a:gsLst>
                <a:gs pos="0">
                  <a:srgbClr val="436A8D"/>
                </a:gs>
                <a:gs pos="100000">
                  <a:srgbClr val="6F97B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lnSpc>
                  <a:spcPct val="80000"/>
                </a:lnSpc>
                <a:spcAft>
                  <a:spcPct val="30000"/>
                </a:spcAft>
              </a:pPr>
              <a:r>
                <a:rPr lang="en-US" sz="300">
                  <a:solidFill>
                    <a:srgbClr val="FFFFFF"/>
                  </a:solidFill>
                  <a:latin typeface="Calibri" pitchFamily="34" charset="0"/>
                  <a:cs typeface="Times New Roman" pitchFamily="18" charset="0"/>
                </a:rPr>
                <a:t>Operations</a:t>
              </a:r>
              <a:br>
                <a:rPr lang="en-US" sz="300">
                  <a:solidFill>
                    <a:srgbClr val="FFFFFF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FFFFFF"/>
                  </a:solidFill>
                  <a:latin typeface="Calibri" pitchFamily="34" charset="0"/>
                  <a:cs typeface="Times New Roman" pitchFamily="18" charset="0"/>
                </a:rPr>
                <a:t>Support &amp; Readiness</a:t>
              </a:r>
            </a:p>
          </p:txBody>
        </p:sp>
        <p:sp>
          <p:nvSpPr>
            <p:cNvPr id="29" name="Rectangle 194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150" y="2180"/>
              <a:ext cx="210" cy="211"/>
            </a:xfrm>
            <a:prstGeom prst="roundRect">
              <a:avLst>
                <a:gd name="adj" fmla="val 437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Capacity 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Management</a:t>
              </a:r>
            </a:p>
          </p:txBody>
        </p:sp>
        <p:sp>
          <p:nvSpPr>
            <p:cNvPr id="30" name="Rectangle 196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150" y="2410"/>
              <a:ext cx="211" cy="211"/>
            </a:xfrm>
            <a:prstGeom prst="roundRect">
              <a:avLst>
                <a:gd name="adj" fmla="val 5777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Configuration 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Management</a:t>
              </a:r>
            </a:p>
          </p:txBody>
        </p:sp>
        <p:sp>
          <p:nvSpPr>
            <p:cNvPr id="10269" name="Rectangle 197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535" y="2099"/>
              <a:ext cx="247" cy="531"/>
            </a:xfrm>
            <a:prstGeom prst="rect">
              <a:avLst/>
            </a:prstGeom>
            <a:gradFill rotWithShape="1">
              <a:gsLst>
                <a:gs pos="0">
                  <a:srgbClr val="436A8D"/>
                </a:gs>
                <a:gs pos="100000">
                  <a:srgbClr val="6F97B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0" tIns="54000" rIns="0" bIns="0"/>
            <a:lstStyle/>
            <a:p>
              <a:pPr>
                <a:lnSpc>
                  <a:spcPct val="90000"/>
                </a:lnSpc>
                <a:spcAft>
                  <a:spcPct val="30000"/>
                </a:spcAft>
              </a:pPr>
              <a:r>
                <a:rPr lang="en-US" sz="300">
                  <a:solidFill>
                    <a:srgbClr val="FFFFFF"/>
                  </a:solidFill>
                  <a:latin typeface="Calibri" pitchFamily="34" charset="0"/>
                  <a:cs typeface="Times New Roman" pitchFamily="18" charset="0"/>
                </a:rPr>
                <a:t>Mediation</a:t>
              </a:r>
            </a:p>
          </p:txBody>
        </p:sp>
        <p:sp>
          <p:nvSpPr>
            <p:cNvPr id="32" name="Rectangle 198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3550" y="2184"/>
              <a:ext cx="211" cy="437"/>
            </a:xfrm>
            <a:prstGeom prst="roundRect">
              <a:avLst>
                <a:gd name="adj" fmla="val 475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Usage 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Mediation</a:t>
              </a:r>
            </a:p>
          </p:txBody>
        </p:sp>
        <p:sp>
          <p:nvSpPr>
            <p:cNvPr id="33" name="Rectangle 204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879" y="2184"/>
              <a:ext cx="211" cy="437"/>
            </a:xfrm>
            <a:prstGeom prst="roundRect">
              <a:avLst>
                <a:gd name="adj" fmla="val 5426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Trouble</a:t>
              </a:r>
            </a:p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 Ticket</a:t>
              </a:r>
            </a:p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Mgmt.</a:t>
              </a:r>
            </a:p>
          </p:txBody>
        </p:sp>
        <p:sp>
          <p:nvSpPr>
            <p:cNvPr id="10272" name="Rectangle 205"/>
            <p:cNvSpPr>
              <a:spLocks noChangeArrowheads="1"/>
            </p:cNvSpPr>
            <p:nvPr/>
          </p:nvSpPr>
          <p:spPr bwMode="gray">
            <a:xfrm>
              <a:off x="2891" y="2191"/>
              <a:ext cx="188" cy="140"/>
            </a:xfrm>
            <a:prstGeom prst="roundRect">
              <a:avLst>
                <a:gd name="adj" fmla="val 6037"/>
              </a:avLst>
            </a:prstGeom>
            <a:noFill/>
            <a:ln w="635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72000" tIns="72000" rIns="72000" bIns="72000" anchor="ctr"/>
            <a:lstStyle/>
            <a:p>
              <a:pPr>
                <a:lnSpc>
                  <a:spcPct val="90000"/>
                </a:lnSpc>
                <a:spcAft>
                  <a:spcPct val="30000"/>
                </a:spcAft>
                <a:buSzPct val="65000"/>
                <a:buFont typeface="Wingdings" pitchFamily="2" charset="2"/>
                <a:buNone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Service Trouble Mgmt.</a:t>
              </a:r>
            </a:p>
          </p:txBody>
        </p:sp>
        <p:sp>
          <p:nvSpPr>
            <p:cNvPr id="10273" name="Rectangle 206"/>
            <p:cNvSpPr>
              <a:spLocks noChangeArrowheads="1"/>
            </p:cNvSpPr>
            <p:nvPr/>
          </p:nvSpPr>
          <p:spPr bwMode="gray">
            <a:xfrm>
              <a:off x="2891" y="2472"/>
              <a:ext cx="188" cy="141"/>
            </a:xfrm>
            <a:prstGeom prst="roundRect">
              <a:avLst>
                <a:gd name="adj" fmla="val 6037"/>
              </a:avLst>
            </a:prstGeom>
            <a:noFill/>
            <a:ln w="635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72000" tIns="72000" rIns="72000" bIns="72000" anchor="ctr"/>
            <a:lstStyle/>
            <a:p>
              <a:pPr>
                <a:lnSpc>
                  <a:spcPct val="90000"/>
                </a:lnSpc>
                <a:spcAft>
                  <a:spcPct val="30000"/>
                </a:spcAft>
                <a:buSzPct val="65000"/>
                <a:buFont typeface="Wingdings" pitchFamily="2" charset="2"/>
                <a:buNone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Resource Trouble Mgmt.</a:t>
              </a:r>
            </a:p>
          </p:txBody>
        </p:sp>
        <p:sp>
          <p:nvSpPr>
            <p:cNvPr id="36" name="Rectangle 207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918" y="2180"/>
              <a:ext cx="211" cy="211"/>
            </a:xfrm>
            <a:prstGeom prst="roundRect">
              <a:avLst>
                <a:gd name="adj" fmla="val 437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Work Order 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Management</a:t>
              </a:r>
            </a:p>
          </p:txBody>
        </p:sp>
        <p:sp>
          <p:nvSpPr>
            <p:cNvPr id="37" name="Rectangle 208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918" y="2410"/>
              <a:ext cx="211" cy="210"/>
            </a:xfrm>
            <a:prstGeom prst="roundRect">
              <a:avLst>
                <a:gd name="adj" fmla="val 5426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Discovery</a:t>
              </a:r>
            </a:p>
          </p:txBody>
        </p:sp>
        <p:sp>
          <p:nvSpPr>
            <p:cNvPr id="38" name="Freeform 209"/>
            <p:cNvSpPr>
              <a:spLocks/>
            </p:cNvSpPr>
            <p:nvPr/>
          </p:nvSpPr>
          <p:spPr bwMode="auto">
            <a:xfrm>
              <a:off x="2276" y="1816"/>
              <a:ext cx="373" cy="7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57" y="128"/>
                </a:cxn>
                <a:cxn ang="0">
                  <a:pos x="57" y="56"/>
                </a:cxn>
                <a:cxn ang="0">
                  <a:pos x="0" y="56"/>
                </a:cxn>
                <a:cxn ang="0">
                  <a:pos x="0" y="0"/>
                </a:cxn>
                <a:cxn ang="0">
                  <a:pos x="712" y="0"/>
                </a:cxn>
                <a:cxn ang="0">
                  <a:pos x="712" y="56"/>
                </a:cxn>
                <a:cxn ang="0">
                  <a:pos x="766" y="56"/>
                </a:cxn>
                <a:cxn ang="0">
                  <a:pos x="766" y="126"/>
                </a:cxn>
                <a:cxn ang="0">
                  <a:pos x="711" y="126"/>
                </a:cxn>
                <a:cxn ang="0">
                  <a:pos x="711" y="183"/>
                </a:cxn>
                <a:cxn ang="0">
                  <a:pos x="0" y="183"/>
                </a:cxn>
                <a:cxn ang="0">
                  <a:pos x="0" y="128"/>
                </a:cxn>
              </a:cxnLst>
              <a:rect l="0" t="0" r="r" b="b"/>
              <a:pathLst>
                <a:path w="766" h="183">
                  <a:moveTo>
                    <a:pt x="0" y="128"/>
                  </a:moveTo>
                  <a:lnTo>
                    <a:pt x="57" y="128"/>
                  </a:lnTo>
                  <a:lnTo>
                    <a:pt x="57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712" y="0"/>
                  </a:lnTo>
                  <a:lnTo>
                    <a:pt x="712" y="56"/>
                  </a:lnTo>
                  <a:lnTo>
                    <a:pt x="766" y="56"/>
                  </a:lnTo>
                  <a:lnTo>
                    <a:pt x="766" y="126"/>
                  </a:lnTo>
                  <a:lnTo>
                    <a:pt x="711" y="126"/>
                  </a:lnTo>
                  <a:lnTo>
                    <a:pt x="711" y="183"/>
                  </a:lnTo>
                  <a:lnTo>
                    <a:pt x="0" y="183"/>
                  </a:lnTo>
                  <a:lnTo>
                    <a:pt x="0" y="12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Fulfillment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Process Automation</a:t>
              </a:r>
            </a:p>
          </p:txBody>
        </p:sp>
        <p:sp>
          <p:nvSpPr>
            <p:cNvPr id="39" name="Freeform 211"/>
            <p:cNvSpPr>
              <a:spLocks/>
            </p:cNvSpPr>
            <p:nvPr/>
          </p:nvSpPr>
          <p:spPr bwMode="auto">
            <a:xfrm>
              <a:off x="2660" y="1816"/>
              <a:ext cx="372" cy="7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57" y="128"/>
                </a:cxn>
                <a:cxn ang="0">
                  <a:pos x="57" y="56"/>
                </a:cxn>
                <a:cxn ang="0">
                  <a:pos x="0" y="56"/>
                </a:cxn>
                <a:cxn ang="0">
                  <a:pos x="0" y="0"/>
                </a:cxn>
                <a:cxn ang="0">
                  <a:pos x="712" y="0"/>
                </a:cxn>
                <a:cxn ang="0">
                  <a:pos x="712" y="56"/>
                </a:cxn>
                <a:cxn ang="0">
                  <a:pos x="766" y="56"/>
                </a:cxn>
                <a:cxn ang="0">
                  <a:pos x="766" y="126"/>
                </a:cxn>
                <a:cxn ang="0">
                  <a:pos x="711" y="126"/>
                </a:cxn>
                <a:cxn ang="0">
                  <a:pos x="711" y="183"/>
                </a:cxn>
                <a:cxn ang="0">
                  <a:pos x="0" y="183"/>
                </a:cxn>
                <a:cxn ang="0">
                  <a:pos x="0" y="128"/>
                </a:cxn>
              </a:cxnLst>
              <a:rect l="0" t="0" r="r" b="b"/>
              <a:pathLst>
                <a:path w="766" h="183">
                  <a:moveTo>
                    <a:pt x="0" y="128"/>
                  </a:moveTo>
                  <a:lnTo>
                    <a:pt x="57" y="128"/>
                  </a:lnTo>
                  <a:lnTo>
                    <a:pt x="57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712" y="0"/>
                  </a:lnTo>
                  <a:lnTo>
                    <a:pt x="712" y="56"/>
                  </a:lnTo>
                  <a:lnTo>
                    <a:pt x="766" y="56"/>
                  </a:lnTo>
                  <a:lnTo>
                    <a:pt x="766" y="126"/>
                  </a:lnTo>
                  <a:lnTo>
                    <a:pt x="711" y="126"/>
                  </a:lnTo>
                  <a:lnTo>
                    <a:pt x="711" y="183"/>
                  </a:lnTo>
                  <a:lnTo>
                    <a:pt x="0" y="183"/>
                  </a:lnTo>
                  <a:lnTo>
                    <a:pt x="0" y="12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Assurance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Process Automation</a:t>
              </a:r>
            </a:p>
          </p:txBody>
        </p:sp>
        <p:sp>
          <p:nvSpPr>
            <p:cNvPr id="40" name="Freeform 213"/>
            <p:cNvSpPr>
              <a:spLocks/>
            </p:cNvSpPr>
            <p:nvPr/>
          </p:nvSpPr>
          <p:spPr bwMode="auto">
            <a:xfrm>
              <a:off x="3042" y="1816"/>
              <a:ext cx="373" cy="7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57" y="128"/>
                </a:cxn>
                <a:cxn ang="0">
                  <a:pos x="57" y="56"/>
                </a:cxn>
                <a:cxn ang="0">
                  <a:pos x="0" y="56"/>
                </a:cxn>
                <a:cxn ang="0">
                  <a:pos x="0" y="0"/>
                </a:cxn>
                <a:cxn ang="0">
                  <a:pos x="712" y="0"/>
                </a:cxn>
                <a:cxn ang="0">
                  <a:pos x="712" y="56"/>
                </a:cxn>
                <a:cxn ang="0">
                  <a:pos x="766" y="56"/>
                </a:cxn>
                <a:cxn ang="0">
                  <a:pos x="766" y="126"/>
                </a:cxn>
                <a:cxn ang="0">
                  <a:pos x="711" y="126"/>
                </a:cxn>
                <a:cxn ang="0">
                  <a:pos x="711" y="183"/>
                </a:cxn>
                <a:cxn ang="0">
                  <a:pos x="0" y="183"/>
                </a:cxn>
                <a:cxn ang="0">
                  <a:pos x="0" y="128"/>
                </a:cxn>
              </a:cxnLst>
              <a:rect l="0" t="0" r="r" b="b"/>
              <a:pathLst>
                <a:path w="766" h="183">
                  <a:moveTo>
                    <a:pt x="0" y="128"/>
                  </a:moveTo>
                  <a:lnTo>
                    <a:pt x="57" y="128"/>
                  </a:lnTo>
                  <a:lnTo>
                    <a:pt x="57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712" y="0"/>
                  </a:lnTo>
                  <a:lnTo>
                    <a:pt x="712" y="56"/>
                  </a:lnTo>
                  <a:lnTo>
                    <a:pt x="766" y="56"/>
                  </a:lnTo>
                  <a:lnTo>
                    <a:pt x="766" y="126"/>
                  </a:lnTo>
                  <a:lnTo>
                    <a:pt x="711" y="126"/>
                  </a:lnTo>
                  <a:lnTo>
                    <a:pt x="711" y="183"/>
                  </a:lnTo>
                  <a:lnTo>
                    <a:pt x="0" y="183"/>
                  </a:lnTo>
                  <a:lnTo>
                    <a:pt x="0" y="12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Mediation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Process Automation</a:t>
              </a:r>
            </a:p>
          </p:txBody>
        </p:sp>
        <p:sp>
          <p:nvSpPr>
            <p:cNvPr id="41" name="Freeform 215"/>
            <p:cNvSpPr>
              <a:spLocks/>
            </p:cNvSpPr>
            <p:nvPr/>
          </p:nvSpPr>
          <p:spPr bwMode="auto">
            <a:xfrm>
              <a:off x="1893" y="1815"/>
              <a:ext cx="374" cy="77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57" y="128"/>
                </a:cxn>
                <a:cxn ang="0">
                  <a:pos x="57" y="56"/>
                </a:cxn>
                <a:cxn ang="0">
                  <a:pos x="0" y="56"/>
                </a:cxn>
                <a:cxn ang="0">
                  <a:pos x="0" y="0"/>
                </a:cxn>
                <a:cxn ang="0">
                  <a:pos x="712" y="0"/>
                </a:cxn>
                <a:cxn ang="0">
                  <a:pos x="712" y="56"/>
                </a:cxn>
                <a:cxn ang="0">
                  <a:pos x="766" y="56"/>
                </a:cxn>
                <a:cxn ang="0">
                  <a:pos x="766" y="126"/>
                </a:cxn>
                <a:cxn ang="0">
                  <a:pos x="711" y="126"/>
                </a:cxn>
                <a:cxn ang="0">
                  <a:pos x="711" y="183"/>
                </a:cxn>
                <a:cxn ang="0">
                  <a:pos x="0" y="183"/>
                </a:cxn>
                <a:cxn ang="0">
                  <a:pos x="0" y="128"/>
                </a:cxn>
              </a:cxnLst>
              <a:rect l="0" t="0" r="r" b="b"/>
              <a:pathLst>
                <a:path w="766" h="183">
                  <a:moveTo>
                    <a:pt x="0" y="128"/>
                  </a:moveTo>
                  <a:lnTo>
                    <a:pt x="57" y="128"/>
                  </a:lnTo>
                  <a:lnTo>
                    <a:pt x="57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712" y="0"/>
                  </a:lnTo>
                  <a:lnTo>
                    <a:pt x="712" y="56"/>
                  </a:lnTo>
                  <a:lnTo>
                    <a:pt x="766" y="56"/>
                  </a:lnTo>
                  <a:lnTo>
                    <a:pt x="766" y="126"/>
                  </a:lnTo>
                  <a:lnTo>
                    <a:pt x="711" y="126"/>
                  </a:lnTo>
                  <a:lnTo>
                    <a:pt x="711" y="183"/>
                  </a:lnTo>
                  <a:lnTo>
                    <a:pt x="0" y="183"/>
                  </a:lnTo>
                  <a:lnTo>
                    <a:pt x="0" y="12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Ops. Supp. &amp; Read. 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Process Automation</a:t>
              </a:r>
            </a:p>
          </p:txBody>
        </p:sp>
        <p:sp>
          <p:nvSpPr>
            <p:cNvPr id="42" name="Freeform 217"/>
            <p:cNvSpPr>
              <a:spLocks/>
            </p:cNvSpPr>
            <p:nvPr/>
          </p:nvSpPr>
          <p:spPr bwMode="auto">
            <a:xfrm>
              <a:off x="3425" y="1815"/>
              <a:ext cx="372" cy="77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57" y="128"/>
                </a:cxn>
                <a:cxn ang="0">
                  <a:pos x="57" y="56"/>
                </a:cxn>
                <a:cxn ang="0">
                  <a:pos x="0" y="56"/>
                </a:cxn>
                <a:cxn ang="0">
                  <a:pos x="0" y="0"/>
                </a:cxn>
                <a:cxn ang="0">
                  <a:pos x="712" y="0"/>
                </a:cxn>
                <a:cxn ang="0">
                  <a:pos x="712" y="56"/>
                </a:cxn>
                <a:cxn ang="0">
                  <a:pos x="766" y="56"/>
                </a:cxn>
                <a:cxn ang="0">
                  <a:pos x="766" y="126"/>
                </a:cxn>
                <a:cxn ang="0">
                  <a:pos x="711" y="126"/>
                </a:cxn>
                <a:cxn ang="0">
                  <a:pos x="711" y="183"/>
                </a:cxn>
                <a:cxn ang="0">
                  <a:pos x="0" y="183"/>
                </a:cxn>
                <a:cxn ang="0">
                  <a:pos x="0" y="128"/>
                </a:cxn>
              </a:cxnLst>
              <a:rect l="0" t="0" r="r" b="b"/>
              <a:pathLst>
                <a:path w="766" h="183">
                  <a:moveTo>
                    <a:pt x="0" y="128"/>
                  </a:moveTo>
                  <a:lnTo>
                    <a:pt x="57" y="128"/>
                  </a:lnTo>
                  <a:lnTo>
                    <a:pt x="57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712" y="0"/>
                  </a:lnTo>
                  <a:lnTo>
                    <a:pt x="712" y="56"/>
                  </a:lnTo>
                  <a:lnTo>
                    <a:pt x="766" y="56"/>
                  </a:lnTo>
                  <a:lnTo>
                    <a:pt x="766" y="126"/>
                  </a:lnTo>
                  <a:lnTo>
                    <a:pt x="711" y="126"/>
                  </a:lnTo>
                  <a:lnTo>
                    <a:pt x="711" y="183"/>
                  </a:lnTo>
                  <a:lnTo>
                    <a:pt x="0" y="183"/>
                  </a:lnTo>
                  <a:lnTo>
                    <a:pt x="0" y="12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Common Data Mgmt. </a:t>
              </a:r>
              <a:b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</a:b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Process Automation</a:t>
              </a:r>
            </a:p>
          </p:txBody>
        </p:sp>
        <p:sp>
          <p:nvSpPr>
            <p:cNvPr id="43" name="Rectangle 180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334" y="1972"/>
              <a:ext cx="412" cy="94"/>
            </a:xfrm>
            <a:prstGeom prst="roundRect">
              <a:avLst>
                <a:gd name="adj" fmla="val 8527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Policy Inventory</a:t>
              </a:r>
            </a:p>
          </p:txBody>
        </p:sp>
        <p:sp>
          <p:nvSpPr>
            <p:cNvPr id="44" name="Rectangle 175"/>
            <p:cNvSpPr>
              <a:spLocks noChangeArrowheads="1"/>
            </p:cNvSpPr>
            <p:nvPr/>
          </p:nvSpPr>
          <p:spPr bwMode="auto">
            <a:xfrm rot="-5400000">
              <a:off x="3763" y="2145"/>
              <a:ext cx="372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8"/>
                </a:srgbClr>
              </a:outerShdw>
            </a:effectLst>
          </p:spPr>
          <p:txBody>
            <a:bodyPr vert="eaVert" lIns="0" tIns="0" rIns="0" b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endParaRPr lang="en-US" sz="3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sp>
          <p:nvSpPr>
            <p:cNvPr id="45" name="Freeform 108"/>
            <p:cNvSpPr/>
            <p:nvPr/>
          </p:nvSpPr>
          <p:spPr>
            <a:xfrm rot="5400000">
              <a:off x="3483" y="2194"/>
              <a:ext cx="928" cy="106"/>
            </a:xfrm>
            <a:custGeom>
              <a:avLst/>
              <a:gdLst>
                <a:gd name="connsiteX0" fmla="*/ 0 w 4051300"/>
                <a:gd name="connsiteY0" fmla="*/ 0 h 339725"/>
                <a:gd name="connsiteX1" fmla="*/ 698500 w 4051300"/>
                <a:gd name="connsiteY1" fmla="*/ 0 h 339725"/>
                <a:gd name="connsiteX2" fmla="*/ 695325 w 4051300"/>
                <a:gd name="connsiteY2" fmla="*/ 98425 h 339725"/>
                <a:gd name="connsiteX3" fmla="*/ 781050 w 4051300"/>
                <a:gd name="connsiteY3" fmla="*/ 98425 h 339725"/>
                <a:gd name="connsiteX4" fmla="*/ 781050 w 4051300"/>
                <a:gd name="connsiteY4" fmla="*/ 0 h 339725"/>
                <a:gd name="connsiteX5" fmla="*/ 1143000 w 4051300"/>
                <a:gd name="connsiteY5" fmla="*/ 0 h 339725"/>
                <a:gd name="connsiteX6" fmla="*/ 1143000 w 4051300"/>
                <a:gd name="connsiteY6" fmla="*/ 95250 h 339725"/>
                <a:gd name="connsiteX7" fmla="*/ 1225550 w 4051300"/>
                <a:gd name="connsiteY7" fmla="*/ 95250 h 339725"/>
                <a:gd name="connsiteX8" fmla="*/ 1225550 w 4051300"/>
                <a:gd name="connsiteY8" fmla="*/ 0 h 339725"/>
                <a:gd name="connsiteX9" fmla="*/ 2365375 w 4051300"/>
                <a:gd name="connsiteY9" fmla="*/ 0 h 339725"/>
                <a:gd name="connsiteX10" fmla="*/ 2365375 w 4051300"/>
                <a:gd name="connsiteY10" fmla="*/ 92075 h 339725"/>
                <a:gd name="connsiteX11" fmla="*/ 2444750 w 4051300"/>
                <a:gd name="connsiteY11" fmla="*/ 92075 h 339725"/>
                <a:gd name="connsiteX12" fmla="*/ 2441575 w 4051300"/>
                <a:gd name="connsiteY12" fmla="*/ 0 h 339725"/>
                <a:gd name="connsiteX13" fmla="*/ 3143250 w 4051300"/>
                <a:gd name="connsiteY13" fmla="*/ 0 h 339725"/>
                <a:gd name="connsiteX14" fmla="*/ 3140075 w 4051300"/>
                <a:gd name="connsiteY14" fmla="*/ 92075 h 339725"/>
                <a:gd name="connsiteX15" fmla="*/ 3216275 w 4051300"/>
                <a:gd name="connsiteY15" fmla="*/ 92075 h 339725"/>
                <a:gd name="connsiteX16" fmla="*/ 3219450 w 4051300"/>
                <a:gd name="connsiteY16" fmla="*/ 0 h 339725"/>
                <a:gd name="connsiteX17" fmla="*/ 4051300 w 4051300"/>
                <a:gd name="connsiteY17" fmla="*/ 0 h 339725"/>
                <a:gd name="connsiteX18" fmla="*/ 4051300 w 4051300"/>
                <a:gd name="connsiteY18" fmla="*/ 339725 h 339725"/>
                <a:gd name="connsiteX19" fmla="*/ 0 w 4051300"/>
                <a:gd name="connsiteY19" fmla="*/ 339725 h 339725"/>
                <a:gd name="connsiteX20" fmla="*/ 0 w 4051300"/>
                <a:gd name="connsiteY20" fmla="*/ 0 h 33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51300" h="339725">
                  <a:moveTo>
                    <a:pt x="0" y="0"/>
                  </a:moveTo>
                  <a:lnTo>
                    <a:pt x="698500" y="0"/>
                  </a:lnTo>
                  <a:lnTo>
                    <a:pt x="695325" y="98425"/>
                  </a:lnTo>
                  <a:lnTo>
                    <a:pt x="781050" y="98425"/>
                  </a:lnTo>
                  <a:lnTo>
                    <a:pt x="781050" y="0"/>
                  </a:lnTo>
                  <a:lnTo>
                    <a:pt x="1143000" y="0"/>
                  </a:lnTo>
                  <a:lnTo>
                    <a:pt x="1143000" y="95250"/>
                  </a:lnTo>
                  <a:lnTo>
                    <a:pt x="1225550" y="95250"/>
                  </a:lnTo>
                  <a:lnTo>
                    <a:pt x="1225550" y="0"/>
                  </a:lnTo>
                  <a:lnTo>
                    <a:pt x="2365375" y="0"/>
                  </a:lnTo>
                  <a:lnTo>
                    <a:pt x="2365375" y="92075"/>
                  </a:lnTo>
                  <a:lnTo>
                    <a:pt x="2444750" y="92075"/>
                  </a:lnTo>
                  <a:lnTo>
                    <a:pt x="2441575" y="0"/>
                  </a:lnTo>
                  <a:lnTo>
                    <a:pt x="3143250" y="0"/>
                  </a:lnTo>
                  <a:lnTo>
                    <a:pt x="3140075" y="92075"/>
                  </a:lnTo>
                  <a:lnTo>
                    <a:pt x="3216275" y="92075"/>
                  </a:lnTo>
                  <a:lnTo>
                    <a:pt x="3219450" y="0"/>
                  </a:lnTo>
                  <a:lnTo>
                    <a:pt x="4051300" y="0"/>
                  </a:lnTo>
                  <a:lnTo>
                    <a:pt x="4051300" y="339725"/>
                  </a:lnTo>
                  <a:lnTo>
                    <a:pt x="0" y="3397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18900000" scaled="1"/>
              <a:tileRect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endParaRPr lang="en-US" sz="1000" dirty="0">
                <a:solidFill>
                  <a:srgbClr val="000000"/>
                </a:solidFill>
                <a:latin typeface="Tele-GroteskNor" pitchFamily="2" charset="0"/>
                <a:cs typeface="Times New Roman" pitchFamily="18" charset="0"/>
              </a:endParaRPr>
            </a:p>
          </p:txBody>
        </p:sp>
        <p:sp>
          <p:nvSpPr>
            <p:cNvPr id="46" name="Freeform 109"/>
            <p:cNvSpPr/>
            <p:nvPr/>
          </p:nvSpPr>
          <p:spPr>
            <a:xfrm rot="16200000">
              <a:off x="1290" y="2145"/>
              <a:ext cx="927" cy="108"/>
            </a:xfrm>
            <a:custGeom>
              <a:avLst/>
              <a:gdLst>
                <a:gd name="connsiteX0" fmla="*/ 0 w 4050680"/>
                <a:gd name="connsiteY0" fmla="*/ 0 h 342900"/>
                <a:gd name="connsiteX1" fmla="*/ 328961 w 4050680"/>
                <a:gd name="connsiteY1" fmla="*/ 0 h 342900"/>
                <a:gd name="connsiteX2" fmla="*/ 328961 w 4050680"/>
                <a:gd name="connsiteY2" fmla="*/ 97573 h 342900"/>
                <a:gd name="connsiteX3" fmla="*/ 409807 w 4050680"/>
                <a:gd name="connsiteY3" fmla="*/ 97573 h 342900"/>
                <a:gd name="connsiteX4" fmla="*/ 409807 w 4050680"/>
                <a:gd name="connsiteY4" fmla="*/ 0 h 342900"/>
                <a:gd name="connsiteX5" fmla="*/ 694163 w 4050680"/>
                <a:gd name="connsiteY5" fmla="*/ 0 h 342900"/>
                <a:gd name="connsiteX6" fmla="*/ 694163 w 4050680"/>
                <a:gd name="connsiteY6" fmla="*/ 97573 h 342900"/>
                <a:gd name="connsiteX7" fmla="*/ 777797 w 4050680"/>
                <a:gd name="connsiteY7" fmla="*/ 97573 h 342900"/>
                <a:gd name="connsiteX8" fmla="*/ 777797 w 4050680"/>
                <a:gd name="connsiteY8" fmla="*/ 0 h 342900"/>
                <a:gd name="connsiteX9" fmla="*/ 1137424 w 4050680"/>
                <a:gd name="connsiteY9" fmla="*/ 0 h 342900"/>
                <a:gd name="connsiteX10" fmla="*/ 1137424 w 4050680"/>
                <a:gd name="connsiteY10" fmla="*/ 97573 h 342900"/>
                <a:gd name="connsiteX11" fmla="*/ 1221058 w 4050680"/>
                <a:gd name="connsiteY11" fmla="*/ 97573 h 342900"/>
                <a:gd name="connsiteX12" fmla="*/ 1221058 w 4050680"/>
                <a:gd name="connsiteY12" fmla="*/ 0 h 342900"/>
                <a:gd name="connsiteX13" fmla="*/ 2458844 w 4050680"/>
                <a:gd name="connsiteY13" fmla="*/ 0 h 342900"/>
                <a:gd name="connsiteX14" fmla="*/ 2458844 w 4050680"/>
                <a:gd name="connsiteY14" fmla="*/ 97573 h 342900"/>
                <a:gd name="connsiteX15" fmla="*/ 2545266 w 4050680"/>
                <a:gd name="connsiteY15" fmla="*/ 97573 h 342900"/>
                <a:gd name="connsiteX16" fmla="*/ 2545266 w 4050680"/>
                <a:gd name="connsiteY16" fmla="*/ 0 h 342900"/>
                <a:gd name="connsiteX17" fmla="*/ 3125129 w 4050680"/>
                <a:gd name="connsiteY17" fmla="*/ 0 h 342900"/>
                <a:gd name="connsiteX18" fmla="*/ 3125129 w 4050680"/>
                <a:gd name="connsiteY18" fmla="*/ 97573 h 342900"/>
                <a:gd name="connsiteX19" fmla="*/ 3200400 w 4050680"/>
                <a:gd name="connsiteY19" fmla="*/ 97573 h 342900"/>
                <a:gd name="connsiteX20" fmla="*/ 3200400 w 4050680"/>
                <a:gd name="connsiteY20" fmla="*/ 0 h 342900"/>
                <a:gd name="connsiteX21" fmla="*/ 4050680 w 4050680"/>
                <a:gd name="connsiteY21" fmla="*/ 0 h 342900"/>
                <a:gd name="connsiteX22" fmla="*/ 4050680 w 4050680"/>
                <a:gd name="connsiteY22" fmla="*/ 342900 h 342900"/>
                <a:gd name="connsiteX23" fmla="*/ 0 w 4050680"/>
                <a:gd name="connsiteY23" fmla="*/ 342900 h 342900"/>
                <a:gd name="connsiteX24" fmla="*/ 0 w 4050680"/>
                <a:gd name="connsiteY24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050680" h="342900">
                  <a:moveTo>
                    <a:pt x="0" y="0"/>
                  </a:moveTo>
                  <a:lnTo>
                    <a:pt x="328961" y="0"/>
                  </a:lnTo>
                  <a:lnTo>
                    <a:pt x="328961" y="97573"/>
                  </a:lnTo>
                  <a:lnTo>
                    <a:pt x="409807" y="97573"/>
                  </a:lnTo>
                  <a:lnTo>
                    <a:pt x="409807" y="0"/>
                  </a:lnTo>
                  <a:lnTo>
                    <a:pt x="694163" y="0"/>
                  </a:lnTo>
                  <a:lnTo>
                    <a:pt x="694163" y="97573"/>
                  </a:lnTo>
                  <a:lnTo>
                    <a:pt x="777797" y="97573"/>
                  </a:lnTo>
                  <a:lnTo>
                    <a:pt x="777797" y="0"/>
                  </a:lnTo>
                  <a:lnTo>
                    <a:pt x="1137424" y="0"/>
                  </a:lnTo>
                  <a:lnTo>
                    <a:pt x="1137424" y="97573"/>
                  </a:lnTo>
                  <a:lnTo>
                    <a:pt x="1221058" y="97573"/>
                  </a:lnTo>
                  <a:lnTo>
                    <a:pt x="1221058" y="0"/>
                  </a:lnTo>
                  <a:lnTo>
                    <a:pt x="2458844" y="0"/>
                  </a:lnTo>
                  <a:lnTo>
                    <a:pt x="2458844" y="97573"/>
                  </a:lnTo>
                  <a:lnTo>
                    <a:pt x="2545266" y="97573"/>
                  </a:lnTo>
                  <a:lnTo>
                    <a:pt x="2545266" y="0"/>
                  </a:lnTo>
                  <a:lnTo>
                    <a:pt x="3125129" y="0"/>
                  </a:lnTo>
                  <a:lnTo>
                    <a:pt x="3125129" y="97573"/>
                  </a:lnTo>
                  <a:lnTo>
                    <a:pt x="3200400" y="97573"/>
                  </a:lnTo>
                  <a:lnTo>
                    <a:pt x="3200400" y="0"/>
                  </a:lnTo>
                  <a:lnTo>
                    <a:pt x="4050680" y="0"/>
                  </a:lnTo>
                  <a:lnTo>
                    <a:pt x="4050680" y="342900"/>
                  </a:lnTo>
                  <a:lnTo>
                    <a:pt x="0" y="3429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  <a:alpha val="87000"/>
                  </a:schemeClr>
                </a:gs>
              </a:gsLst>
              <a:lin ang="8100000" scaled="1"/>
              <a:tileRect/>
            </a:gradFill>
            <a:ln w="952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endParaRPr lang="en-US" sz="1000" dirty="0">
                <a:solidFill>
                  <a:srgbClr val="000000"/>
                </a:solidFill>
                <a:latin typeface="Tele-GroteskNor" pitchFamily="2" charset="0"/>
                <a:cs typeface="Times New Roman" pitchFamily="18" charset="0"/>
              </a:endParaRPr>
            </a:p>
          </p:txBody>
        </p:sp>
        <p:sp>
          <p:nvSpPr>
            <p:cNvPr id="47" name="Rectangle 178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 rot="-5400000">
              <a:off x="3154" y="2360"/>
              <a:ext cx="439" cy="77"/>
            </a:xfrm>
            <a:prstGeom prst="roundRect">
              <a:avLst>
                <a:gd name="adj" fmla="val 6782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E0E0E0">
                    <a:alpha val="87000"/>
                  </a:srgbClr>
                </a:gs>
              </a:gsLst>
              <a:lin ang="2700000" scaled="1"/>
            </a:gradFill>
            <a:ln>
              <a:noFill/>
            </a:ln>
            <a:effectLst>
              <a:outerShdw dist="38100" dir="2700000" algn="tl" rotWithShape="0">
                <a:srgbClr val="000000">
                  <a:alpha val="39998"/>
                </a:srgbClr>
              </a:outerShdw>
            </a:effectLst>
            <a:extLst/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Test &amp; Diagnostics</a:t>
              </a:r>
            </a:p>
          </p:txBody>
        </p:sp>
        <p:sp>
          <p:nvSpPr>
            <p:cNvPr id="48" name="Rectangle 178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 rot="-5400000">
              <a:off x="3250" y="2362"/>
              <a:ext cx="440" cy="77"/>
            </a:xfrm>
            <a:prstGeom prst="roundRect">
              <a:avLst>
                <a:gd name="adj" fmla="val 6782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E0E0E0">
                    <a:alpha val="87000"/>
                  </a:srgbClr>
                </a:gs>
              </a:gsLst>
              <a:lin ang="2700000" scaled="1"/>
            </a:gradFill>
            <a:ln>
              <a:noFill/>
            </a:ln>
            <a:effectLst>
              <a:outerShdw dist="38100" dir="2700000" algn="tl" rotWithShape="0">
                <a:srgbClr val="000000">
                  <a:alpha val="39998"/>
                </a:srgbClr>
              </a:outerShdw>
            </a:effectLst>
            <a:extLst/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sz="300">
                  <a:solidFill>
                    <a:srgbClr val="000000"/>
                  </a:solidFill>
                  <a:latin typeface="Calibri" pitchFamily="34" charset="0"/>
                  <a:cs typeface="Times New Roman" pitchFamily="18" charset="0"/>
                </a:rPr>
                <a:t>Security Management</a:t>
              </a:r>
            </a:p>
          </p:txBody>
        </p:sp>
        <p:grpSp>
          <p:nvGrpSpPr>
            <p:cNvPr id="10287" name="Group 44"/>
            <p:cNvGrpSpPr>
              <a:grpSpLocks/>
            </p:cNvGrpSpPr>
            <p:nvPr/>
          </p:nvGrpSpPr>
          <p:grpSpPr bwMode="auto">
            <a:xfrm>
              <a:off x="1644" y="2982"/>
              <a:ext cx="2431" cy="328"/>
              <a:chOff x="1111" y="3203"/>
              <a:chExt cx="3698" cy="540"/>
            </a:xfrm>
          </p:grpSpPr>
          <p:sp>
            <p:nvSpPr>
              <p:cNvPr id="10313" name="Rectangle 45"/>
              <p:cNvSpPr>
                <a:spLocks noChangeArrowheads="1"/>
              </p:cNvSpPr>
              <p:nvPr>
                <p:custDataLst>
                  <p:tags r:id="rId29"/>
                </p:custDataLst>
              </p:nvPr>
            </p:nvSpPr>
            <p:spPr bwMode="gray">
              <a:xfrm>
                <a:off x="1111" y="3203"/>
                <a:ext cx="3698" cy="363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86393" tIns="165600" rIns="51019" bIns="43196"/>
              <a:lstStyle/>
              <a:p>
                <a:pPr marL="342900" indent="-342900" eaLnBrk="0" hangingPunct="0">
                  <a:spcBef>
                    <a:spcPct val="20000"/>
                  </a:spcBef>
                  <a:buFont typeface="Arial" charset="0"/>
                  <a:buNone/>
                </a:pPr>
                <a:endParaRPr lang="en-GB" sz="1600" b="1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10314" name="Rectangle 181"/>
              <p:cNvSpPr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1204" y="3247"/>
                <a:ext cx="3537" cy="496"/>
              </a:xfrm>
              <a:prstGeom prst="rect">
                <a:avLst/>
              </a:prstGeom>
              <a:gradFill rotWithShape="1">
                <a:gsLst>
                  <a:gs pos="0">
                    <a:srgbClr val="436A8D"/>
                  </a:gs>
                  <a:gs pos="100000">
                    <a:srgbClr val="6F97B9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lIns="0" tIns="108000" rIns="0" bIns="0">
                <a:spAutoFit/>
              </a:bodyPr>
              <a:lstStyle/>
              <a:p>
                <a:pPr eaLnBrk="0" hangingPunct="0">
                  <a:spcBef>
                    <a:spcPct val="20000"/>
                  </a:spcBef>
                  <a:buClr>
                    <a:srgbClr val="568E14"/>
                  </a:buClr>
                  <a:buFont typeface="Wingdings" pitchFamily="2" charset="2"/>
                  <a:buNone/>
                </a:pPr>
                <a:r>
                  <a:rPr lang="en-GB">
                    <a:cs typeface="Arial" charset="0"/>
                  </a:rPr>
                  <a:t> </a:t>
                </a:r>
                <a:r>
                  <a:rPr lang="en-GB" b="1">
                    <a:solidFill>
                      <a:schemeClr val="bg1"/>
                    </a:solidFill>
                    <a:cs typeface="Arial" charset="0"/>
                  </a:rPr>
                  <a:t>EMS - Layer</a:t>
                </a:r>
              </a:p>
              <a:p>
                <a:pPr>
                  <a:lnSpc>
                    <a:spcPct val="90000"/>
                  </a:lnSpc>
                  <a:spcAft>
                    <a:spcPct val="30000"/>
                  </a:spcAft>
                </a:pPr>
                <a:endParaRPr lang="en-US" sz="700" b="1">
                  <a:solidFill>
                    <a:srgbClr val="FFFFFF"/>
                  </a:solidFill>
                  <a:latin typeface="Tele-GroteskHal" pitchFamily="2" charset="0"/>
                  <a:cs typeface="Times New Roman" pitchFamily="18" charset="0"/>
                </a:endParaRPr>
              </a:p>
            </p:txBody>
          </p:sp>
        </p:grpSp>
        <p:sp>
          <p:nvSpPr>
            <p:cNvPr id="50" name="Rectangle 182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1857" y="2624"/>
              <a:ext cx="1999" cy="165"/>
            </a:xfrm>
            <a:prstGeom prst="roundRect">
              <a:avLst>
                <a:gd name="adj" fmla="val 10051"/>
              </a:avLst>
            </a:prstGeom>
            <a:solidFill>
              <a:schemeClr val="tx2">
                <a:alpha val="47058"/>
              </a:schemeClr>
            </a:solidFill>
            <a:ln>
              <a:noFill/>
            </a:ln>
            <a:effectLst>
              <a:outerShdw dist="38100" dir="2700000" algn="tl" rotWithShape="0">
                <a:srgbClr val="000000">
                  <a:alpha val="39998"/>
                </a:srgbClr>
              </a:outerShdw>
            </a:effectLst>
            <a:extLst/>
          </p:spPr>
          <p:txBody>
            <a:bodyPr lIns="0" tIns="0" rIns="0" bIns="0" anchor="ctr"/>
            <a:lstStyle/>
            <a:p>
              <a:pPr defTabSz="801688" eaLnBrk="0" hangingPunct="0">
                <a:lnSpc>
                  <a:spcPct val="75000"/>
                </a:lnSpc>
                <a:defRPr/>
              </a:pPr>
              <a:r>
                <a:rPr lang="en-US" dirty="0">
                  <a:solidFill>
                    <a:schemeClr val="bg1"/>
                  </a:solidFill>
                  <a:latin typeface="Tele-GroteskNor" pitchFamily="2" charset="0"/>
                  <a:cs typeface="Times New Roman" pitchFamily="18" charset="0"/>
                </a:rPr>
                <a:t>Element &amp; Network Abstraction</a:t>
              </a:r>
            </a:p>
          </p:txBody>
        </p:sp>
        <p:grpSp>
          <p:nvGrpSpPr>
            <p:cNvPr id="10289" name="Group 25"/>
            <p:cNvGrpSpPr>
              <a:grpSpLocks/>
            </p:cNvGrpSpPr>
            <p:nvPr>
              <p:custDataLst>
                <p:tags r:id="rId28"/>
              </p:custDataLst>
            </p:nvPr>
          </p:nvGrpSpPr>
          <p:grpSpPr bwMode="auto">
            <a:xfrm>
              <a:off x="1857" y="3230"/>
              <a:ext cx="1999" cy="330"/>
              <a:chOff x="2087" y="1363"/>
              <a:chExt cx="2064" cy="1296"/>
            </a:xfrm>
          </p:grpSpPr>
          <p:sp>
            <p:nvSpPr>
              <p:cNvPr id="10300" name="Freeform 26"/>
              <p:cNvSpPr>
                <a:spLocks/>
              </p:cNvSpPr>
              <p:nvPr/>
            </p:nvSpPr>
            <p:spPr bwMode="auto">
              <a:xfrm>
                <a:off x="2087" y="1363"/>
                <a:ext cx="2064" cy="1296"/>
              </a:xfrm>
              <a:custGeom>
                <a:avLst/>
                <a:gdLst>
                  <a:gd name="T0" fmla="*/ 112 w 2064"/>
                  <a:gd name="T1" fmla="*/ 450 h 1296"/>
                  <a:gd name="T2" fmla="*/ 41 w 2064"/>
                  <a:gd name="T3" fmla="*/ 501 h 1296"/>
                  <a:gd name="T4" fmla="*/ 4 w 2064"/>
                  <a:gd name="T5" fmla="*/ 575 h 1296"/>
                  <a:gd name="T6" fmla="*/ 16 w 2064"/>
                  <a:gd name="T7" fmla="*/ 676 h 1296"/>
                  <a:gd name="T8" fmla="*/ 103 w 2064"/>
                  <a:gd name="T9" fmla="*/ 762 h 1296"/>
                  <a:gd name="T10" fmla="*/ 60 w 2064"/>
                  <a:gd name="T11" fmla="*/ 816 h 1296"/>
                  <a:gd name="T12" fmla="*/ 46 w 2064"/>
                  <a:gd name="T13" fmla="*/ 899 h 1296"/>
                  <a:gd name="T14" fmla="*/ 81 w 2064"/>
                  <a:gd name="T15" fmla="*/ 980 h 1296"/>
                  <a:gd name="T16" fmla="*/ 155 w 2064"/>
                  <a:gd name="T17" fmla="*/ 1037 h 1296"/>
                  <a:gd name="T18" fmla="*/ 254 w 2064"/>
                  <a:gd name="T19" fmla="*/ 1059 h 1296"/>
                  <a:gd name="T20" fmla="*/ 304 w 2064"/>
                  <a:gd name="T21" fmla="*/ 1094 h 1296"/>
                  <a:gd name="T22" fmla="*/ 392 w 2064"/>
                  <a:gd name="T23" fmla="*/ 1164 h 1296"/>
                  <a:gd name="T24" fmla="*/ 501 w 2064"/>
                  <a:gd name="T25" fmla="*/ 1207 h 1296"/>
                  <a:gd name="T26" fmla="*/ 622 w 2064"/>
                  <a:gd name="T27" fmla="*/ 1217 h 1296"/>
                  <a:gd name="T28" fmla="*/ 743 w 2064"/>
                  <a:gd name="T29" fmla="*/ 1192 h 1296"/>
                  <a:gd name="T30" fmla="*/ 838 w 2064"/>
                  <a:gd name="T31" fmla="*/ 1225 h 1296"/>
                  <a:gd name="T32" fmla="*/ 995 w 2064"/>
                  <a:gd name="T33" fmla="*/ 1291 h 1296"/>
                  <a:gd name="T34" fmla="*/ 1107 w 2064"/>
                  <a:gd name="T35" fmla="*/ 1292 h 1296"/>
                  <a:gd name="T36" fmla="*/ 1226 w 2064"/>
                  <a:gd name="T37" fmla="*/ 1254 h 1296"/>
                  <a:gd name="T38" fmla="*/ 1318 w 2064"/>
                  <a:gd name="T39" fmla="*/ 1179 h 1296"/>
                  <a:gd name="T40" fmla="*/ 1364 w 2064"/>
                  <a:gd name="T41" fmla="*/ 1101 h 1296"/>
                  <a:gd name="T42" fmla="*/ 1453 w 2064"/>
                  <a:gd name="T43" fmla="*/ 1132 h 1296"/>
                  <a:gd name="T44" fmla="*/ 1565 w 2064"/>
                  <a:gd name="T45" fmla="*/ 1132 h 1296"/>
                  <a:gd name="T46" fmla="*/ 1685 w 2064"/>
                  <a:gd name="T47" fmla="*/ 1084 h 1296"/>
                  <a:gd name="T48" fmla="*/ 1764 w 2064"/>
                  <a:gd name="T49" fmla="*/ 994 h 1296"/>
                  <a:gd name="T50" fmla="*/ 1786 w 2064"/>
                  <a:gd name="T51" fmla="*/ 902 h 1296"/>
                  <a:gd name="T52" fmla="*/ 1921 w 2064"/>
                  <a:gd name="T53" fmla="*/ 858 h 1296"/>
                  <a:gd name="T54" fmla="*/ 2018 w 2064"/>
                  <a:gd name="T55" fmla="*/ 770 h 1296"/>
                  <a:gd name="T56" fmla="*/ 2063 w 2064"/>
                  <a:gd name="T57" fmla="*/ 654 h 1296"/>
                  <a:gd name="T58" fmla="*/ 2047 w 2064"/>
                  <a:gd name="T59" fmla="*/ 539 h 1296"/>
                  <a:gd name="T60" fmla="*/ 1996 w 2064"/>
                  <a:gd name="T61" fmla="*/ 460 h 1296"/>
                  <a:gd name="T62" fmla="*/ 2016 w 2064"/>
                  <a:gd name="T63" fmla="*/ 356 h 1296"/>
                  <a:gd name="T64" fmla="*/ 1987 w 2064"/>
                  <a:gd name="T65" fmla="*/ 271 h 1296"/>
                  <a:gd name="T66" fmla="*/ 1922 w 2064"/>
                  <a:gd name="T67" fmla="*/ 204 h 1296"/>
                  <a:gd name="T68" fmla="*/ 1829 w 2064"/>
                  <a:gd name="T69" fmla="*/ 163 h 1296"/>
                  <a:gd name="T70" fmla="*/ 1802 w 2064"/>
                  <a:gd name="T71" fmla="*/ 98 h 1296"/>
                  <a:gd name="T72" fmla="*/ 1735 w 2064"/>
                  <a:gd name="T73" fmla="*/ 36 h 1296"/>
                  <a:gd name="T74" fmla="*/ 1642 w 2064"/>
                  <a:gd name="T75" fmla="*/ 3 h 1296"/>
                  <a:gd name="T76" fmla="*/ 1527 w 2064"/>
                  <a:gd name="T77" fmla="*/ 11 h 1296"/>
                  <a:gd name="T78" fmla="*/ 1424 w 2064"/>
                  <a:gd name="T79" fmla="*/ 70 h 1296"/>
                  <a:gd name="T80" fmla="*/ 1351 w 2064"/>
                  <a:gd name="T81" fmla="*/ 19 h 1296"/>
                  <a:gd name="T82" fmla="*/ 1230 w 2064"/>
                  <a:gd name="T83" fmla="*/ 2 h 1296"/>
                  <a:gd name="T84" fmla="*/ 1105 w 2064"/>
                  <a:gd name="T85" fmla="*/ 58 h 1296"/>
                  <a:gd name="T86" fmla="*/ 1034 w 2064"/>
                  <a:gd name="T87" fmla="*/ 75 h 1296"/>
                  <a:gd name="T88" fmla="*/ 919 w 2064"/>
                  <a:gd name="T89" fmla="*/ 40 h 1296"/>
                  <a:gd name="T90" fmla="*/ 793 w 2064"/>
                  <a:gd name="T91" fmla="*/ 57 h 1296"/>
                  <a:gd name="T92" fmla="*/ 678 w 2064"/>
                  <a:gd name="T93" fmla="*/ 142 h 1296"/>
                  <a:gd name="T94" fmla="*/ 610 w 2064"/>
                  <a:gd name="T95" fmla="*/ 133 h 1296"/>
                  <a:gd name="T96" fmla="*/ 505 w 2064"/>
                  <a:gd name="T97" fmla="*/ 118 h 1296"/>
                  <a:gd name="T98" fmla="*/ 351 w 2064"/>
                  <a:gd name="T99" fmla="*/ 151 h 1296"/>
                  <a:gd name="T100" fmla="*/ 238 w 2064"/>
                  <a:gd name="T101" fmla="*/ 240 h 1296"/>
                  <a:gd name="T102" fmla="*/ 185 w 2064"/>
                  <a:gd name="T103" fmla="*/ 366 h 129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64"/>
                  <a:gd name="T157" fmla="*/ 0 h 1296"/>
                  <a:gd name="T158" fmla="*/ 2064 w 2064"/>
                  <a:gd name="T159" fmla="*/ 1296 h 129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64" h="1296">
                    <a:moveTo>
                      <a:pt x="186" y="431"/>
                    </a:moveTo>
                    <a:lnTo>
                      <a:pt x="166" y="434"/>
                    </a:lnTo>
                    <a:lnTo>
                      <a:pt x="148" y="437"/>
                    </a:lnTo>
                    <a:lnTo>
                      <a:pt x="130" y="443"/>
                    </a:lnTo>
                    <a:lnTo>
                      <a:pt x="112" y="450"/>
                    </a:lnTo>
                    <a:lnTo>
                      <a:pt x="96" y="458"/>
                    </a:lnTo>
                    <a:lnTo>
                      <a:pt x="81" y="467"/>
                    </a:lnTo>
                    <a:lnTo>
                      <a:pt x="66" y="477"/>
                    </a:lnTo>
                    <a:lnTo>
                      <a:pt x="53" y="489"/>
                    </a:lnTo>
                    <a:lnTo>
                      <a:pt x="41" y="501"/>
                    </a:lnTo>
                    <a:lnTo>
                      <a:pt x="31" y="514"/>
                    </a:lnTo>
                    <a:lnTo>
                      <a:pt x="22" y="528"/>
                    </a:lnTo>
                    <a:lnTo>
                      <a:pt x="14" y="543"/>
                    </a:lnTo>
                    <a:lnTo>
                      <a:pt x="8" y="559"/>
                    </a:lnTo>
                    <a:lnTo>
                      <a:pt x="4" y="575"/>
                    </a:lnTo>
                    <a:lnTo>
                      <a:pt x="1" y="591"/>
                    </a:lnTo>
                    <a:lnTo>
                      <a:pt x="0" y="608"/>
                    </a:lnTo>
                    <a:lnTo>
                      <a:pt x="2" y="632"/>
                    </a:lnTo>
                    <a:lnTo>
                      <a:pt x="7" y="655"/>
                    </a:lnTo>
                    <a:lnTo>
                      <a:pt x="16" y="676"/>
                    </a:lnTo>
                    <a:lnTo>
                      <a:pt x="28" y="697"/>
                    </a:lnTo>
                    <a:lnTo>
                      <a:pt x="42" y="716"/>
                    </a:lnTo>
                    <a:lnTo>
                      <a:pt x="60" y="733"/>
                    </a:lnTo>
                    <a:lnTo>
                      <a:pt x="80" y="749"/>
                    </a:lnTo>
                    <a:lnTo>
                      <a:pt x="103" y="762"/>
                    </a:lnTo>
                    <a:lnTo>
                      <a:pt x="102" y="760"/>
                    </a:lnTo>
                    <a:lnTo>
                      <a:pt x="89" y="773"/>
                    </a:lnTo>
                    <a:lnTo>
                      <a:pt x="78" y="787"/>
                    </a:lnTo>
                    <a:lnTo>
                      <a:pt x="68" y="801"/>
                    </a:lnTo>
                    <a:lnTo>
                      <a:pt x="60" y="816"/>
                    </a:lnTo>
                    <a:lnTo>
                      <a:pt x="53" y="832"/>
                    </a:lnTo>
                    <a:lnTo>
                      <a:pt x="49" y="848"/>
                    </a:lnTo>
                    <a:lnTo>
                      <a:pt x="46" y="864"/>
                    </a:lnTo>
                    <a:lnTo>
                      <a:pt x="45" y="881"/>
                    </a:lnTo>
                    <a:lnTo>
                      <a:pt x="46" y="899"/>
                    </a:lnTo>
                    <a:lnTo>
                      <a:pt x="49" y="917"/>
                    </a:lnTo>
                    <a:lnTo>
                      <a:pt x="54" y="934"/>
                    </a:lnTo>
                    <a:lnTo>
                      <a:pt x="62" y="950"/>
                    </a:lnTo>
                    <a:lnTo>
                      <a:pt x="70" y="966"/>
                    </a:lnTo>
                    <a:lnTo>
                      <a:pt x="81" y="980"/>
                    </a:lnTo>
                    <a:lnTo>
                      <a:pt x="93" y="994"/>
                    </a:lnTo>
                    <a:lnTo>
                      <a:pt x="106" y="1007"/>
                    </a:lnTo>
                    <a:lnTo>
                      <a:pt x="121" y="1018"/>
                    </a:lnTo>
                    <a:lnTo>
                      <a:pt x="137" y="1029"/>
                    </a:lnTo>
                    <a:lnTo>
                      <a:pt x="155" y="1037"/>
                    </a:lnTo>
                    <a:lnTo>
                      <a:pt x="173" y="1045"/>
                    </a:lnTo>
                    <a:lnTo>
                      <a:pt x="192" y="1051"/>
                    </a:lnTo>
                    <a:lnTo>
                      <a:pt x="212" y="1055"/>
                    </a:lnTo>
                    <a:lnTo>
                      <a:pt x="233" y="1058"/>
                    </a:lnTo>
                    <a:lnTo>
                      <a:pt x="254" y="1059"/>
                    </a:lnTo>
                    <a:lnTo>
                      <a:pt x="266" y="1059"/>
                    </a:lnTo>
                    <a:lnTo>
                      <a:pt x="278" y="1058"/>
                    </a:lnTo>
                    <a:lnTo>
                      <a:pt x="277" y="1059"/>
                    </a:lnTo>
                    <a:lnTo>
                      <a:pt x="290" y="1077"/>
                    </a:lnTo>
                    <a:lnTo>
                      <a:pt x="304" y="1094"/>
                    </a:lnTo>
                    <a:lnTo>
                      <a:pt x="320" y="1110"/>
                    </a:lnTo>
                    <a:lnTo>
                      <a:pt x="336" y="1125"/>
                    </a:lnTo>
                    <a:lnTo>
                      <a:pt x="354" y="1139"/>
                    </a:lnTo>
                    <a:lnTo>
                      <a:pt x="372" y="1152"/>
                    </a:lnTo>
                    <a:lnTo>
                      <a:pt x="392" y="1164"/>
                    </a:lnTo>
                    <a:lnTo>
                      <a:pt x="412" y="1175"/>
                    </a:lnTo>
                    <a:lnTo>
                      <a:pt x="433" y="1185"/>
                    </a:lnTo>
                    <a:lnTo>
                      <a:pt x="455" y="1194"/>
                    </a:lnTo>
                    <a:lnTo>
                      <a:pt x="478" y="1201"/>
                    </a:lnTo>
                    <a:lnTo>
                      <a:pt x="501" y="1207"/>
                    </a:lnTo>
                    <a:lnTo>
                      <a:pt x="524" y="1212"/>
                    </a:lnTo>
                    <a:lnTo>
                      <a:pt x="548" y="1215"/>
                    </a:lnTo>
                    <a:lnTo>
                      <a:pt x="572" y="1217"/>
                    </a:lnTo>
                    <a:lnTo>
                      <a:pt x="597" y="1218"/>
                    </a:lnTo>
                    <a:lnTo>
                      <a:pt x="622" y="1217"/>
                    </a:lnTo>
                    <a:lnTo>
                      <a:pt x="647" y="1215"/>
                    </a:lnTo>
                    <a:lnTo>
                      <a:pt x="672" y="1211"/>
                    </a:lnTo>
                    <a:lnTo>
                      <a:pt x="696" y="1206"/>
                    </a:lnTo>
                    <a:lnTo>
                      <a:pt x="720" y="1200"/>
                    </a:lnTo>
                    <a:lnTo>
                      <a:pt x="743" y="1192"/>
                    </a:lnTo>
                    <a:lnTo>
                      <a:pt x="765" y="1183"/>
                    </a:lnTo>
                    <a:lnTo>
                      <a:pt x="787" y="1173"/>
                    </a:lnTo>
                    <a:lnTo>
                      <a:pt x="786" y="1173"/>
                    </a:lnTo>
                    <a:lnTo>
                      <a:pt x="810" y="1200"/>
                    </a:lnTo>
                    <a:lnTo>
                      <a:pt x="838" y="1225"/>
                    </a:lnTo>
                    <a:lnTo>
                      <a:pt x="869" y="1246"/>
                    </a:lnTo>
                    <a:lnTo>
                      <a:pt x="903" y="1263"/>
                    </a:lnTo>
                    <a:lnTo>
                      <a:pt x="938" y="1277"/>
                    </a:lnTo>
                    <a:lnTo>
                      <a:pt x="976" y="1288"/>
                    </a:lnTo>
                    <a:lnTo>
                      <a:pt x="995" y="1291"/>
                    </a:lnTo>
                    <a:lnTo>
                      <a:pt x="1015" y="1294"/>
                    </a:lnTo>
                    <a:lnTo>
                      <a:pt x="1035" y="1295"/>
                    </a:lnTo>
                    <a:lnTo>
                      <a:pt x="1055" y="1296"/>
                    </a:lnTo>
                    <a:lnTo>
                      <a:pt x="1081" y="1295"/>
                    </a:lnTo>
                    <a:lnTo>
                      <a:pt x="1107" y="1292"/>
                    </a:lnTo>
                    <a:lnTo>
                      <a:pt x="1133" y="1288"/>
                    </a:lnTo>
                    <a:lnTo>
                      <a:pt x="1157" y="1282"/>
                    </a:lnTo>
                    <a:lnTo>
                      <a:pt x="1181" y="1274"/>
                    </a:lnTo>
                    <a:lnTo>
                      <a:pt x="1204" y="1265"/>
                    </a:lnTo>
                    <a:lnTo>
                      <a:pt x="1226" y="1254"/>
                    </a:lnTo>
                    <a:lnTo>
                      <a:pt x="1247" y="1241"/>
                    </a:lnTo>
                    <a:lnTo>
                      <a:pt x="1267" y="1228"/>
                    </a:lnTo>
                    <a:lnTo>
                      <a:pt x="1285" y="1213"/>
                    </a:lnTo>
                    <a:lnTo>
                      <a:pt x="1302" y="1197"/>
                    </a:lnTo>
                    <a:lnTo>
                      <a:pt x="1318" y="1179"/>
                    </a:lnTo>
                    <a:lnTo>
                      <a:pt x="1332" y="1161"/>
                    </a:lnTo>
                    <a:lnTo>
                      <a:pt x="1344" y="1141"/>
                    </a:lnTo>
                    <a:lnTo>
                      <a:pt x="1354" y="1121"/>
                    </a:lnTo>
                    <a:lnTo>
                      <a:pt x="1363" y="1099"/>
                    </a:lnTo>
                    <a:lnTo>
                      <a:pt x="1364" y="1101"/>
                    </a:lnTo>
                    <a:lnTo>
                      <a:pt x="1381" y="1109"/>
                    </a:lnTo>
                    <a:lnTo>
                      <a:pt x="1398" y="1116"/>
                    </a:lnTo>
                    <a:lnTo>
                      <a:pt x="1416" y="1123"/>
                    </a:lnTo>
                    <a:lnTo>
                      <a:pt x="1434" y="1128"/>
                    </a:lnTo>
                    <a:lnTo>
                      <a:pt x="1453" y="1132"/>
                    </a:lnTo>
                    <a:lnTo>
                      <a:pt x="1471" y="1135"/>
                    </a:lnTo>
                    <a:lnTo>
                      <a:pt x="1491" y="1136"/>
                    </a:lnTo>
                    <a:lnTo>
                      <a:pt x="1510" y="1137"/>
                    </a:lnTo>
                    <a:lnTo>
                      <a:pt x="1538" y="1136"/>
                    </a:lnTo>
                    <a:lnTo>
                      <a:pt x="1565" y="1132"/>
                    </a:lnTo>
                    <a:lnTo>
                      <a:pt x="1592" y="1126"/>
                    </a:lnTo>
                    <a:lnTo>
                      <a:pt x="1617" y="1119"/>
                    </a:lnTo>
                    <a:lnTo>
                      <a:pt x="1641" y="1109"/>
                    </a:lnTo>
                    <a:lnTo>
                      <a:pt x="1664" y="1097"/>
                    </a:lnTo>
                    <a:lnTo>
                      <a:pt x="1685" y="1084"/>
                    </a:lnTo>
                    <a:lnTo>
                      <a:pt x="1705" y="1068"/>
                    </a:lnTo>
                    <a:lnTo>
                      <a:pt x="1722" y="1052"/>
                    </a:lnTo>
                    <a:lnTo>
                      <a:pt x="1738" y="1034"/>
                    </a:lnTo>
                    <a:lnTo>
                      <a:pt x="1752" y="1014"/>
                    </a:lnTo>
                    <a:lnTo>
                      <a:pt x="1764" y="994"/>
                    </a:lnTo>
                    <a:lnTo>
                      <a:pt x="1773" y="973"/>
                    </a:lnTo>
                    <a:lnTo>
                      <a:pt x="1780" y="950"/>
                    </a:lnTo>
                    <a:lnTo>
                      <a:pt x="1784" y="927"/>
                    </a:lnTo>
                    <a:lnTo>
                      <a:pt x="1786" y="903"/>
                    </a:lnTo>
                    <a:lnTo>
                      <a:pt x="1786" y="902"/>
                    </a:lnTo>
                    <a:lnTo>
                      <a:pt x="1815" y="897"/>
                    </a:lnTo>
                    <a:lnTo>
                      <a:pt x="1844" y="890"/>
                    </a:lnTo>
                    <a:lnTo>
                      <a:pt x="1871" y="882"/>
                    </a:lnTo>
                    <a:lnTo>
                      <a:pt x="1897" y="871"/>
                    </a:lnTo>
                    <a:lnTo>
                      <a:pt x="1921" y="858"/>
                    </a:lnTo>
                    <a:lnTo>
                      <a:pt x="1944" y="843"/>
                    </a:lnTo>
                    <a:lnTo>
                      <a:pt x="1965" y="827"/>
                    </a:lnTo>
                    <a:lnTo>
                      <a:pt x="1985" y="810"/>
                    </a:lnTo>
                    <a:lnTo>
                      <a:pt x="2002" y="791"/>
                    </a:lnTo>
                    <a:lnTo>
                      <a:pt x="2018" y="770"/>
                    </a:lnTo>
                    <a:lnTo>
                      <a:pt x="2032" y="749"/>
                    </a:lnTo>
                    <a:lnTo>
                      <a:pt x="2043" y="726"/>
                    </a:lnTo>
                    <a:lnTo>
                      <a:pt x="2052" y="703"/>
                    </a:lnTo>
                    <a:lnTo>
                      <a:pt x="2059" y="679"/>
                    </a:lnTo>
                    <a:lnTo>
                      <a:pt x="2063" y="654"/>
                    </a:lnTo>
                    <a:lnTo>
                      <a:pt x="2064" y="628"/>
                    </a:lnTo>
                    <a:lnTo>
                      <a:pt x="2063" y="605"/>
                    </a:lnTo>
                    <a:lnTo>
                      <a:pt x="2060" y="583"/>
                    </a:lnTo>
                    <a:lnTo>
                      <a:pt x="2054" y="561"/>
                    </a:lnTo>
                    <a:lnTo>
                      <a:pt x="2047" y="539"/>
                    </a:lnTo>
                    <a:lnTo>
                      <a:pt x="2037" y="518"/>
                    </a:lnTo>
                    <a:lnTo>
                      <a:pt x="2026" y="498"/>
                    </a:lnTo>
                    <a:lnTo>
                      <a:pt x="2012" y="479"/>
                    </a:lnTo>
                    <a:lnTo>
                      <a:pt x="1997" y="460"/>
                    </a:lnTo>
                    <a:lnTo>
                      <a:pt x="1996" y="460"/>
                    </a:lnTo>
                    <a:lnTo>
                      <a:pt x="2005" y="439"/>
                    </a:lnTo>
                    <a:lnTo>
                      <a:pt x="2012" y="417"/>
                    </a:lnTo>
                    <a:lnTo>
                      <a:pt x="2016" y="396"/>
                    </a:lnTo>
                    <a:lnTo>
                      <a:pt x="2017" y="374"/>
                    </a:lnTo>
                    <a:lnTo>
                      <a:pt x="2016" y="356"/>
                    </a:lnTo>
                    <a:lnTo>
                      <a:pt x="2014" y="338"/>
                    </a:lnTo>
                    <a:lnTo>
                      <a:pt x="2009" y="320"/>
                    </a:lnTo>
                    <a:lnTo>
                      <a:pt x="2003" y="303"/>
                    </a:lnTo>
                    <a:lnTo>
                      <a:pt x="1996" y="286"/>
                    </a:lnTo>
                    <a:lnTo>
                      <a:pt x="1987" y="271"/>
                    </a:lnTo>
                    <a:lnTo>
                      <a:pt x="1976" y="255"/>
                    </a:lnTo>
                    <a:lnTo>
                      <a:pt x="1965" y="241"/>
                    </a:lnTo>
                    <a:lnTo>
                      <a:pt x="1952" y="228"/>
                    </a:lnTo>
                    <a:lnTo>
                      <a:pt x="1937" y="215"/>
                    </a:lnTo>
                    <a:lnTo>
                      <a:pt x="1922" y="204"/>
                    </a:lnTo>
                    <a:lnTo>
                      <a:pt x="1905" y="193"/>
                    </a:lnTo>
                    <a:lnTo>
                      <a:pt x="1888" y="184"/>
                    </a:lnTo>
                    <a:lnTo>
                      <a:pt x="1869" y="176"/>
                    </a:lnTo>
                    <a:lnTo>
                      <a:pt x="1849" y="169"/>
                    </a:lnTo>
                    <a:lnTo>
                      <a:pt x="1829" y="163"/>
                    </a:lnTo>
                    <a:lnTo>
                      <a:pt x="1830" y="163"/>
                    </a:lnTo>
                    <a:lnTo>
                      <a:pt x="1825" y="146"/>
                    </a:lnTo>
                    <a:lnTo>
                      <a:pt x="1819" y="129"/>
                    </a:lnTo>
                    <a:lnTo>
                      <a:pt x="1811" y="113"/>
                    </a:lnTo>
                    <a:lnTo>
                      <a:pt x="1802" y="98"/>
                    </a:lnTo>
                    <a:lnTo>
                      <a:pt x="1791" y="84"/>
                    </a:lnTo>
                    <a:lnTo>
                      <a:pt x="1779" y="70"/>
                    </a:lnTo>
                    <a:lnTo>
                      <a:pt x="1765" y="58"/>
                    </a:lnTo>
                    <a:lnTo>
                      <a:pt x="1750" y="46"/>
                    </a:lnTo>
                    <a:lnTo>
                      <a:pt x="1735" y="36"/>
                    </a:lnTo>
                    <a:lnTo>
                      <a:pt x="1718" y="27"/>
                    </a:lnTo>
                    <a:lnTo>
                      <a:pt x="1700" y="19"/>
                    </a:lnTo>
                    <a:lnTo>
                      <a:pt x="1682" y="12"/>
                    </a:lnTo>
                    <a:lnTo>
                      <a:pt x="1662" y="7"/>
                    </a:lnTo>
                    <a:lnTo>
                      <a:pt x="1642" y="3"/>
                    </a:lnTo>
                    <a:lnTo>
                      <a:pt x="1622" y="1"/>
                    </a:lnTo>
                    <a:lnTo>
                      <a:pt x="1601" y="0"/>
                    </a:lnTo>
                    <a:lnTo>
                      <a:pt x="1576" y="1"/>
                    </a:lnTo>
                    <a:lnTo>
                      <a:pt x="1551" y="5"/>
                    </a:lnTo>
                    <a:lnTo>
                      <a:pt x="1527" y="11"/>
                    </a:lnTo>
                    <a:lnTo>
                      <a:pt x="1504" y="19"/>
                    </a:lnTo>
                    <a:lnTo>
                      <a:pt x="1481" y="29"/>
                    </a:lnTo>
                    <a:lnTo>
                      <a:pt x="1461" y="41"/>
                    </a:lnTo>
                    <a:lnTo>
                      <a:pt x="1441" y="54"/>
                    </a:lnTo>
                    <a:lnTo>
                      <a:pt x="1424" y="70"/>
                    </a:lnTo>
                    <a:lnTo>
                      <a:pt x="1425" y="70"/>
                    </a:lnTo>
                    <a:lnTo>
                      <a:pt x="1409" y="54"/>
                    </a:lnTo>
                    <a:lnTo>
                      <a:pt x="1391" y="41"/>
                    </a:lnTo>
                    <a:lnTo>
                      <a:pt x="1372" y="29"/>
                    </a:lnTo>
                    <a:lnTo>
                      <a:pt x="1351" y="19"/>
                    </a:lnTo>
                    <a:lnTo>
                      <a:pt x="1330" y="11"/>
                    </a:lnTo>
                    <a:lnTo>
                      <a:pt x="1307" y="5"/>
                    </a:lnTo>
                    <a:lnTo>
                      <a:pt x="1283" y="1"/>
                    </a:lnTo>
                    <a:lnTo>
                      <a:pt x="1259" y="0"/>
                    </a:lnTo>
                    <a:lnTo>
                      <a:pt x="1230" y="2"/>
                    </a:lnTo>
                    <a:lnTo>
                      <a:pt x="1201" y="7"/>
                    </a:lnTo>
                    <a:lnTo>
                      <a:pt x="1174" y="15"/>
                    </a:lnTo>
                    <a:lnTo>
                      <a:pt x="1149" y="27"/>
                    </a:lnTo>
                    <a:lnTo>
                      <a:pt x="1126" y="41"/>
                    </a:lnTo>
                    <a:lnTo>
                      <a:pt x="1105" y="58"/>
                    </a:lnTo>
                    <a:lnTo>
                      <a:pt x="1087" y="77"/>
                    </a:lnTo>
                    <a:lnTo>
                      <a:pt x="1072" y="99"/>
                    </a:lnTo>
                    <a:lnTo>
                      <a:pt x="1073" y="102"/>
                    </a:lnTo>
                    <a:lnTo>
                      <a:pt x="1054" y="88"/>
                    </a:lnTo>
                    <a:lnTo>
                      <a:pt x="1034" y="75"/>
                    </a:lnTo>
                    <a:lnTo>
                      <a:pt x="1013" y="64"/>
                    </a:lnTo>
                    <a:lnTo>
                      <a:pt x="991" y="55"/>
                    </a:lnTo>
                    <a:lnTo>
                      <a:pt x="967" y="48"/>
                    </a:lnTo>
                    <a:lnTo>
                      <a:pt x="944" y="43"/>
                    </a:lnTo>
                    <a:lnTo>
                      <a:pt x="919" y="40"/>
                    </a:lnTo>
                    <a:lnTo>
                      <a:pt x="894" y="39"/>
                    </a:lnTo>
                    <a:lnTo>
                      <a:pt x="876" y="40"/>
                    </a:lnTo>
                    <a:lnTo>
                      <a:pt x="859" y="41"/>
                    </a:lnTo>
                    <a:lnTo>
                      <a:pt x="825" y="47"/>
                    </a:lnTo>
                    <a:lnTo>
                      <a:pt x="793" y="57"/>
                    </a:lnTo>
                    <a:lnTo>
                      <a:pt x="763" y="70"/>
                    </a:lnTo>
                    <a:lnTo>
                      <a:pt x="735" y="87"/>
                    </a:lnTo>
                    <a:lnTo>
                      <a:pt x="710" y="107"/>
                    </a:lnTo>
                    <a:lnTo>
                      <a:pt x="687" y="129"/>
                    </a:lnTo>
                    <a:lnTo>
                      <a:pt x="678" y="142"/>
                    </a:lnTo>
                    <a:lnTo>
                      <a:pt x="669" y="155"/>
                    </a:lnTo>
                    <a:lnTo>
                      <a:pt x="668" y="156"/>
                    </a:lnTo>
                    <a:lnTo>
                      <a:pt x="649" y="147"/>
                    </a:lnTo>
                    <a:lnTo>
                      <a:pt x="630" y="140"/>
                    </a:lnTo>
                    <a:lnTo>
                      <a:pt x="610" y="133"/>
                    </a:lnTo>
                    <a:lnTo>
                      <a:pt x="590" y="128"/>
                    </a:lnTo>
                    <a:lnTo>
                      <a:pt x="569" y="123"/>
                    </a:lnTo>
                    <a:lnTo>
                      <a:pt x="548" y="120"/>
                    </a:lnTo>
                    <a:lnTo>
                      <a:pt x="527" y="119"/>
                    </a:lnTo>
                    <a:lnTo>
                      <a:pt x="505" y="118"/>
                    </a:lnTo>
                    <a:lnTo>
                      <a:pt x="472" y="119"/>
                    </a:lnTo>
                    <a:lnTo>
                      <a:pt x="440" y="124"/>
                    </a:lnTo>
                    <a:lnTo>
                      <a:pt x="409" y="130"/>
                    </a:lnTo>
                    <a:lnTo>
                      <a:pt x="380" y="140"/>
                    </a:lnTo>
                    <a:lnTo>
                      <a:pt x="351" y="151"/>
                    </a:lnTo>
                    <a:lnTo>
                      <a:pt x="325" y="165"/>
                    </a:lnTo>
                    <a:lnTo>
                      <a:pt x="300" y="181"/>
                    </a:lnTo>
                    <a:lnTo>
                      <a:pt x="277" y="199"/>
                    </a:lnTo>
                    <a:lnTo>
                      <a:pt x="257" y="219"/>
                    </a:lnTo>
                    <a:lnTo>
                      <a:pt x="238" y="240"/>
                    </a:lnTo>
                    <a:lnTo>
                      <a:pt x="222" y="263"/>
                    </a:lnTo>
                    <a:lnTo>
                      <a:pt x="208" y="287"/>
                    </a:lnTo>
                    <a:lnTo>
                      <a:pt x="197" y="312"/>
                    </a:lnTo>
                    <a:lnTo>
                      <a:pt x="190" y="339"/>
                    </a:lnTo>
                    <a:lnTo>
                      <a:pt x="185" y="366"/>
                    </a:lnTo>
                    <a:lnTo>
                      <a:pt x="183" y="394"/>
                    </a:lnTo>
                    <a:lnTo>
                      <a:pt x="184" y="413"/>
                    </a:lnTo>
                    <a:lnTo>
                      <a:pt x="186" y="431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01" name="Freeform 27"/>
              <p:cNvSpPr>
                <a:spLocks/>
              </p:cNvSpPr>
              <p:nvPr/>
            </p:nvSpPr>
            <p:spPr bwMode="auto">
              <a:xfrm>
                <a:off x="2087" y="1363"/>
                <a:ext cx="2064" cy="1296"/>
              </a:xfrm>
              <a:custGeom>
                <a:avLst/>
                <a:gdLst>
                  <a:gd name="T0" fmla="*/ 112 w 2064"/>
                  <a:gd name="T1" fmla="*/ 450 h 1296"/>
                  <a:gd name="T2" fmla="*/ 41 w 2064"/>
                  <a:gd name="T3" fmla="*/ 501 h 1296"/>
                  <a:gd name="T4" fmla="*/ 4 w 2064"/>
                  <a:gd name="T5" fmla="*/ 575 h 1296"/>
                  <a:gd name="T6" fmla="*/ 16 w 2064"/>
                  <a:gd name="T7" fmla="*/ 676 h 1296"/>
                  <a:gd name="T8" fmla="*/ 103 w 2064"/>
                  <a:gd name="T9" fmla="*/ 762 h 1296"/>
                  <a:gd name="T10" fmla="*/ 60 w 2064"/>
                  <a:gd name="T11" fmla="*/ 816 h 1296"/>
                  <a:gd name="T12" fmla="*/ 46 w 2064"/>
                  <a:gd name="T13" fmla="*/ 899 h 1296"/>
                  <a:gd name="T14" fmla="*/ 81 w 2064"/>
                  <a:gd name="T15" fmla="*/ 980 h 1296"/>
                  <a:gd name="T16" fmla="*/ 155 w 2064"/>
                  <a:gd name="T17" fmla="*/ 1037 h 1296"/>
                  <a:gd name="T18" fmla="*/ 254 w 2064"/>
                  <a:gd name="T19" fmla="*/ 1059 h 1296"/>
                  <a:gd name="T20" fmla="*/ 304 w 2064"/>
                  <a:gd name="T21" fmla="*/ 1094 h 1296"/>
                  <a:gd name="T22" fmla="*/ 392 w 2064"/>
                  <a:gd name="T23" fmla="*/ 1164 h 1296"/>
                  <a:gd name="T24" fmla="*/ 501 w 2064"/>
                  <a:gd name="T25" fmla="*/ 1207 h 1296"/>
                  <a:gd name="T26" fmla="*/ 622 w 2064"/>
                  <a:gd name="T27" fmla="*/ 1217 h 1296"/>
                  <a:gd name="T28" fmla="*/ 743 w 2064"/>
                  <a:gd name="T29" fmla="*/ 1192 h 1296"/>
                  <a:gd name="T30" fmla="*/ 838 w 2064"/>
                  <a:gd name="T31" fmla="*/ 1225 h 1296"/>
                  <a:gd name="T32" fmla="*/ 995 w 2064"/>
                  <a:gd name="T33" fmla="*/ 1291 h 1296"/>
                  <a:gd name="T34" fmla="*/ 1107 w 2064"/>
                  <a:gd name="T35" fmla="*/ 1292 h 1296"/>
                  <a:gd name="T36" fmla="*/ 1226 w 2064"/>
                  <a:gd name="T37" fmla="*/ 1254 h 1296"/>
                  <a:gd name="T38" fmla="*/ 1318 w 2064"/>
                  <a:gd name="T39" fmla="*/ 1179 h 1296"/>
                  <a:gd name="T40" fmla="*/ 1364 w 2064"/>
                  <a:gd name="T41" fmla="*/ 1101 h 1296"/>
                  <a:gd name="T42" fmla="*/ 1453 w 2064"/>
                  <a:gd name="T43" fmla="*/ 1132 h 1296"/>
                  <a:gd name="T44" fmla="*/ 1565 w 2064"/>
                  <a:gd name="T45" fmla="*/ 1132 h 1296"/>
                  <a:gd name="T46" fmla="*/ 1685 w 2064"/>
                  <a:gd name="T47" fmla="*/ 1084 h 1296"/>
                  <a:gd name="T48" fmla="*/ 1764 w 2064"/>
                  <a:gd name="T49" fmla="*/ 994 h 1296"/>
                  <a:gd name="T50" fmla="*/ 1786 w 2064"/>
                  <a:gd name="T51" fmla="*/ 902 h 1296"/>
                  <a:gd name="T52" fmla="*/ 1921 w 2064"/>
                  <a:gd name="T53" fmla="*/ 858 h 1296"/>
                  <a:gd name="T54" fmla="*/ 2018 w 2064"/>
                  <a:gd name="T55" fmla="*/ 770 h 1296"/>
                  <a:gd name="T56" fmla="*/ 2063 w 2064"/>
                  <a:gd name="T57" fmla="*/ 654 h 1296"/>
                  <a:gd name="T58" fmla="*/ 2047 w 2064"/>
                  <a:gd name="T59" fmla="*/ 539 h 1296"/>
                  <a:gd name="T60" fmla="*/ 1996 w 2064"/>
                  <a:gd name="T61" fmla="*/ 460 h 1296"/>
                  <a:gd name="T62" fmla="*/ 2016 w 2064"/>
                  <a:gd name="T63" fmla="*/ 356 h 1296"/>
                  <a:gd name="T64" fmla="*/ 1987 w 2064"/>
                  <a:gd name="T65" fmla="*/ 271 h 1296"/>
                  <a:gd name="T66" fmla="*/ 1922 w 2064"/>
                  <a:gd name="T67" fmla="*/ 204 h 1296"/>
                  <a:gd name="T68" fmla="*/ 1829 w 2064"/>
                  <a:gd name="T69" fmla="*/ 163 h 1296"/>
                  <a:gd name="T70" fmla="*/ 1802 w 2064"/>
                  <a:gd name="T71" fmla="*/ 98 h 1296"/>
                  <a:gd name="T72" fmla="*/ 1735 w 2064"/>
                  <a:gd name="T73" fmla="*/ 36 h 1296"/>
                  <a:gd name="T74" fmla="*/ 1642 w 2064"/>
                  <a:gd name="T75" fmla="*/ 3 h 1296"/>
                  <a:gd name="T76" fmla="*/ 1527 w 2064"/>
                  <a:gd name="T77" fmla="*/ 11 h 1296"/>
                  <a:gd name="T78" fmla="*/ 1424 w 2064"/>
                  <a:gd name="T79" fmla="*/ 70 h 1296"/>
                  <a:gd name="T80" fmla="*/ 1351 w 2064"/>
                  <a:gd name="T81" fmla="*/ 19 h 1296"/>
                  <a:gd name="T82" fmla="*/ 1230 w 2064"/>
                  <a:gd name="T83" fmla="*/ 2 h 1296"/>
                  <a:gd name="T84" fmla="*/ 1105 w 2064"/>
                  <a:gd name="T85" fmla="*/ 58 h 1296"/>
                  <a:gd name="T86" fmla="*/ 1034 w 2064"/>
                  <a:gd name="T87" fmla="*/ 75 h 1296"/>
                  <a:gd name="T88" fmla="*/ 919 w 2064"/>
                  <a:gd name="T89" fmla="*/ 40 h 1296"/>
                  <a:gd name="T90" fmla="*/ 793 w 2064"/>
                  <a:gd name="T91" fmla="*/ 57 h 1296"/>
                  <a:gd name="T92" fmla="*/ 678 w 2064"/>
                  <a:gd name="T93" fmla="*/ 142 h 1296"/>
                  <a:gd name="T94" fmla="*/ 610 w 2064"/>
                  <a:gd name="T95" fmla="*/ 133 h 1296"/>
                  <a:gd name="T96" fmla="*/ 505 w 2064"/>
                  <a:gd name="T97" fmla="*/ 118 h 1296"/>
                  <a:gd name="T98" fmla="*/ 351 w 2064"/>
                  <a:gd name="T99" fmla="*/ 151 h 1296"/>
                  <a:gd name="T100" fmla="*/ 238 w 2064"/>
                  <a:gd name="T101" fmla="*/ 240 h 1296"/>
                  <a:gd name="T102" fmla="*/ 185 w 2064"/>
                  <a:gd name="T103" fmla="*/ 366 h 129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64"/>
                  <a:gd name="T157" fmla="*/ 0 h 1296"/>
                  <a:gd name="T158" fmla="*/ 2064 w 2064"/>
                  <a:gd name="T159" fmla="*/ 1296 h 129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64" h="1296">
                    <a:moveTo>
                      <a:pt x="186" y="431"/>
                    </a:moveTo>
                    <a:lnTo>
                      <a:pt x="166" y="434"/>
                    </a:lnTo>
                    <a:lnTo>
                      <a:pt x="148" y="437"/>
                    </a:lnTo>
                    <a:lnTo>
                      <a:pt x="130" y="443"/>
                    </a:lnTo>
                    <a:lnTo>
                      <a:pt x="112" y="450"/>
                    </a:lnTo>
                    <a:lnTo>
                      <a:pt x="96" y="458"/>
                    </a:lnTo>
                    <a:lnTo>
                      <a:pt x="81" y="467"/>
                    </a:lnTo>
                    <a:lnTo>
                      <a:pt x="66" y="477"/>
                    </a:lnTo>
                    <a:lnTo>
                      <a:pt x="53" y="489"/>
                    </a:lnTo>
                    <a:lnTo>
                      <a:pt x="41" y="501"/>
                    </a:lnTo>
                    <a:lnTo>
                      <a:pt x="31" y="514"/>
                    </a:lnTo>
                    <a:lnTo>
                      <a:pt x="22" y="528"/>
                    </a:lnTo>
                    <a:lnTo>
                      <a:pt x="14" y="543"/>
                    </a:lnTo>
                    <a:lnTo>
                      <a:pt x="8" y="559"/>
                    </a:lnTo>
                    <a:lnTo>
                      <a:pt x="4" y="575"/>
                    </a:lnTo>
                    <a:lnTo>
                      <a:pt x="1" y="591"/>
                    </a:lnTo>
                    <a:lnTo>
                      <a:pt x="0" y="608"/>
                    </a:lnTo>
                    <a:lnTo>
                      <a:pt x="2" y="632"/>
                    </a:lnTo>
                    <a:lnTo>
                      <a:pt x="7" y="655"/>
                    </a:lnTo>
                    <a:lnTo>
                      <a:pt x="16" y="676"/>
                    </a:lnTo>
                    <a:lnTo>
                      <a:pt x="28" y="697"/>
                    </a:lnTo>
                    <a:lnTo>
                      <a:pt x="42" y="716"/>
                    </a:lnTo>
                    <a:lnTo>
                      <a:pt x="60" y="733"/>
                    </a:lnTo>
                    <a:lnTo>
                      <a:pt x="80" y="749"/>
                    </a:lnTo>
                    <a:lnTo>
                      <a:pt x="103" y="762"/>
                    </a:lnTo>
                    <a:lnTo>
                      <a:pt x="102" y="760"/>
                    </a:lnTo>
                    <a:lnTo>
                      <a:pt x="89" y="773"/>
                    </a:lnTo>
                    <a:lnTo>
                      <a:pt x="78" y="787"/>
                    </a:lnTo>
                    <a:lnTo>
                      <a:pt x="68" y="801"/>
                    </a:lnTo>
                    <a:lnTo>
                      <a:pt x="60" y="816"/>
                    </a:lnTo>
                    <a:lnTo>
                      <a:pt x="53" y="832"/>
                    </a:lnTo>
                    <a:lnTo>
                      <a:pt x="49" y="848"/>
                    </a:lnTo>
                    <a:lnTo>
                      <a:pt x="46" y="864"/>
                    </a:lnTo>
                    <a:lnTo>
                      <a:pt x="45" y="881"/>
                    </a:lnTo>
                    <a:lnTo>
                      <a:pt x="46" y="899"/>
                    </a:lnTo>
                    <a:lnTo>
                      <a:pt x="49" y="917"/>
                    </a:lnTo>
                    <a:lnTo>
                      <a:pt x="54" y="934"/>
                    </a:lnTo>
                    <a:lnTo>
                      <a:pt x="62" y="950"/>
                    </a:lnTo>
                    <a:lnTo>
                      <a:pt x="70" y="966"/>
                    </a:lnTo>
                    <a:lnTo>
                      <a:pt x="81" y="980"/>
                    </a:lnTo>
                    <a:lnTo>
                      <a:pt x="93" y="994"/>
                    </a:lnTo>
                    <a:lnTo>
                      <a:pt x="106" y="1007"/>
                    </a:lnTo>
                    <a:lnTo>
                      <a:pt x="121" y="1018"/>
                    </a:lnTo>
                    <a:lnTo>
                      <a:pt x="137" y="1029"/>
                    </a:lnTo>
                    <a:lnTo>
                      <a:pt x="155" y="1037"/>
                    </a:lnTo>
                    <a:lnTo>
                      <a:pt x="173" y="1045"/>
                    </a:lnTo>
                    <a:lnTo>
                      <a:pt x="192" y="1051"/>
                    </a:lnTo>
                    <a:lnTo>
                      <a:pt x="212" y="1055"/>
                    </a:lnTo>
                    <a:lnTo>
                      <a:pt x="233" y="1058"/>
                    </a:lnTo>
                    <a:lnTo>
                      <a:pt x="254" y="1059"/>
                    </a:lnTo>
                    <a:lnTo>
                      <a:pt x="266" y="1059"/>
                    </a:lnTo>
                    <a:lnTo>
                      <a:pt x="278" y="1058"/>
                    </a:lnTo>
                    <a:lnTo>
                      <a:pt x="277" y="1059"/>
                    </a:lnTo>
                    <a:lnTo>
                      <a:pt x="290" y="1077"/>
                    </a:lnTo>
                    <a:lnTo>
                      <a:pt x="304" y="1094"/>
                    </a:lnTo>
                    <a:lnTo>
                      <a:pt x="320" y="1110"/>
                    </a:lnTo>
                    <a:lnTo>
                      <a:pt x="336" y="1125"/>
                    </a:lnTo>
                    <a:lnTo>
                      <a:pt x="354" y="1139"/>
                    </a:lnTo>
                    <a:lnTo>
                      <a:pt x="372" y="1152"/>
                    </a:lnTo>
                    <a:lnTo>
                      <a:pt x="392" y="1164"/>
                    </a:lnTo>
                    <a:lnTo>
                      <a:pt x="412" y="1175"/>
                    </a:lnTo>
                    <a:lnTo>
                      <a:pt x="433" y="1185"/>
                    </a:lnTo>
                    <a:lnTo>
                      <a:pt x="455" y="1194"/>
                    </a:lnTo>
                    <a:lnTo>
                      <a:pt x="478" y="1201"/>
                    </a:lnTo>
                    <a:lnTo>
                      <a:pt x="501" y="1207"/>
                    </a:lnTo>
                    <a:lnTo>
                      <a:pt x="524" y="1212"/>
                    </a:lnTo>
                    <a:lnTo>
                      <a:pt x="548" y="1215"/>
                    </a:lnTo>
                    <a:lnTo>
                      <a:pt x="572" y="1217"/>
                    </a:lnTo>
                    <a:lnTo>
                      <a:pt x="597" y="1218"/>
                    </a:lnTo>
                    <a:lnTo>
                      <a:pt x="622" y="1217"/>
                    </a:lnTo>
                    <a:lnTo>
                      <a:pt x="647" y="1215"/>
                    </a:lnTo>
                    <a:lnTo>
                      <a:pt x="672" y="1211"/>
                    </a:lnTo>
                    <a:lnTo>
                      <a:pt x="696" y="1206"/>
                    </a:lnTo>
                    <a:lnTo>
                      <a:pt x="720" y="1200"/>
                    </a:lnTo>
                    <a:lnTo>
                      <a:pt x="743" y="1192"/>
                    </a:lnTo>
                    <a:lnTo>
                      <a:pt x="765" y="1183"/>
                    </a:lnTo>
                    <a:lnTo>
                      <a:pt x="787" y="1173"/>
                    </a:lnTo>
                    <a:lnTo>
                      <a:pt x="786" y="1173"/>
                    </a:lnTo>
                    <a:lnTo>
                      <a:pt x="810" y="1200"/>
                    </a:lnTo>
                    <a:lnTo>
                      <a:pt x="838" y="1225"/>
                    </a:lnTo>
                    <a:lnTo>
                      <a:pt x="869" y="1246"/>
                    </a:lnTo>
                    <a:lnTo>
                      <a:pt x="903" y="1263"/>
                    </a:lnTo>
                    <a:lnTo>
                      <a:pt x="938" y="1277"/>
                    </a:lnTo>
                    <a:lnTo>
                      <a:pt x="976" y="1288"/>
                    </a:lnTo>
                    <a:lnTo>
                      <a:pt x="995" y="1291"/>
                    </a:lnTo>
                    <a:lnTo>
                      <a:pt x="1015" y="1294"/>
                    </a:lnTo>
                    <a:lnTo>
                      <a:pt x="1035" y="1295"/>
                    </a:lnTo>
                    <a:lnTo>
                      <a:pt x="1055" y="1296"/>
                    </a:lnTo>
                    <a:lnTo>
                      <a:pt x="1081" y="1295"/>
                    </a:lnTo>
                    <a:lnTo>
                      <a:pt x="1107" y="1292"/>
                    </a:lnTo>
                    <a:lnTo>
                      <a:pt x="1133" y="1288"/>
                    </a:lnTo>
                    <a:lnTo>
                      <a:pt x="1157" y="1282"/>
                    </a:lnTo>
                    <a:lnTo>
                      <a:pt x="1181" y="1274"/>
                    </a:lnTo>
                    <a:lnTo>
                      <a:pt x="1204" y="1265"/>
                    </a:lnTo>
                    <a:lnTo>
                      <a:pt x="1226" y="1254"/>
                    </a:lnTo>
                    <a:lnTo>
                      <a:pt x="1247" y="1241"/>
                    </a:lnTo>
                    <a:lnTo>
                      <a:pt x="1267" y="1228"/>
                    </a:lnTo>
                    <a:lnTo>
                      <a:pt x="1285" y="1213"/>
                    </a:lnTo>
                    <a:lnTo>
                      <a:pt x="1302" y="1197"/>
                    </a:lnTo>
                    <a:lnTo>
                      <a:pt x="1318" y="1179"/>
                    </a:lnTo>
                    <a:lnTo>
                      <a:pt x="1332" y="1161"/>
                    </a:lnTo>
                    <a:lnTo>
                      <a:pt x="1344" y="1141"/>
                    </a:lnTo>
                    <a:lnTo>
                      <a:pt x="1354" y="1121"/>
                    </a:lnTo>
                    <a:lnTo>
                      <a:pt x="1363" y="1099"/>
                    </a:lnTo>
                    <a:lnTo>
                      <a:pt x="1364" y="1101"/>
                    </a:lnTo>
                    <a:lnTo>
                      <a:pt x="1381" y="1109"/>
                    </a:lnTo>
                    <a:lnTo>
                      <a:pt x="1398" y="1116"/>
                    </a:lnTo>
                    <a:lnTo>
                      <a:pt x="1416" y="1123"/>
                    </a:lnTo>
                    <a:lnTo>
                      <a:pt x="1434" y="1128"/>
                    </a:lnTo>
                    <a:lnTo>
                      <a:pt x="1453" y="1132"/>
                    </a:lnTo>
                    <a:lnTo>
                      <a:pt x="1471" y="1135"/>
                    </a:lnTo>
                    <a:lnTo>
                      <a:pt x="1491" y="1136"/>
                    </a:lnTo>
                    <a:lnTo>
                      <a:pt x="1510" y="1137"/>
                    </a:lnTo>
                    <a:lnTo>
                      <a:pt x="1538" y="1136"/>
                    </a:lnTo>
                    <a:lnTo>
                      <a:pt x="1565" y="1132"/>
                    </a:lnTo>
                    <a:lnTo>
                      <a:pt x="1592" y="1126"/>
                    </a:lnTo>
                    <a:lnTo>
                      <a:pt x="1617" y="1119"/>
                    </a:lnTo>
                    <a:lnTo>
                      <a:pt x="1641" y="1109"/>
                    </a:lnTo>
                    <a:lnTo>
                      <a:pt x="1664" y="1097"/>
                    </a:lnTo>
                    <a:lnTo>
                      <a:pt x="1685" y="1084"/>
                    </a:lnTo>
                    <a:lnTo>
                      <a:pt x="1705" y="1068"/>
                    </a:lnTo>
                    <a:lnTo>
                      <a:pt x="1722" y="1052"/>
                    </a:lnTo>
                    <a:lnTo>
                      <a:pt x="1738" y="1034"/>
                    </a:lnTo>
                    <a:lnTo>
                      <a:pt x="1752" y="1014"/>
                    </a:lnTo>
                    <a:lnTo>
                      <a:pt x="1764" y="994"/>
                    </a:lnTo>
                    <a:lnTo>
                      <a:pt x="1773" y="973"/>
                    </a:lnTo>
                    <a:lnTo>
                      <a:pt x="1780" y="950"/>
                    </a:lnTo>
                    <a:lnTo>
                      <a:pt x="1784" y="927"/>
                    </a:lnTo>
                    <a:lnTo>
                      <a:pt x="1786" y="903"/>
                    </a:lnTo>
                    <a:lnTo>
                      <a:pt x="1786" y="902"/>
                    </a:lnTo>
                    <a:lnTo>
                      <a:pt x="1815" y="897"/>
                    </a:lnTo>
                    <a:lnTo>
                      <a:pt x="1844" y="890"/>
                    </a:lnTo>
                    <a:lnTo>
                      <a:pt x="1871" y="882"/>
                    </a:lnTo>
                    <a:lnTo>
                      <a:pt x="1897" y="871"/>
                    </a:lnTo>
                    <a:lnTo>
                      <a:pt x="1921" y="858"/>
                    </a:lnTo>
                    <a:lnTo>
                      <a:pt x="1944" y="843"/>
                    </a:lnTo>
                    <a:lnTo>
                      <a:pt x="1965" y="827"/>
                    </a:lnTo>
                    <a:lnTo>
                      <a:pt x="1985" y="810"/>
                    </a:lnTo>
                    <a:lnTo>
                      <a:pt x="2002" y="791"/>
                    </a:lnTo>
                    <a:lnTo>
                      <a:pt x="2018" y="770"/>
                    </a:lnTo>
                    <a:lnTo>
                      <a:pt x="2032" y="749"/>
                    </a:lnTo>
                    <a:lnTo>
                      <a:pt x="2043" y="726"/>
                    </a:lnTo>
                    <a:lnTo>
                      <a:pt x="2052" y="703"/>
                    </a:lnTo>
                    <a:lnTo>
                      <a:pt x="2059" y="679"/>
                    </a:lnTo>
                    <a:lnTo>
                      <a:pt x="2063" y="654"/>
                    </a:lnTo>
                    <a:lnTo>
                      <a:pt x="2064" y="628"/>
                    </a:lnTo>
                    <a:lnTo>
                      <a:pt x="2063" y="605"/>
                    </a:lnTo>
                    <a:lnTo>
                      <a:pt x="2060" y="583"/>
                    </a:lnTo>
                    <a:lnTo>
                      <a:pt x="2054" y="561"/>
                    </a:lnTo>
                    <a:lnTo>
                      <a:pt x="2047" y="539"/>
                    </a:lnTo>
                    <a:lnTo>
                      <a:pt x="2037" y="518"/>
                    </a:lnTo>
                    <a:lnTo>
                      <a:pt x="2026" y="498"/>
                    </a:lnTo>
                    <a:lnTo>
                      <a:pt x="2012" y="479"/>
                    </a:lnTo>
                    <a:lnTo>
                      <a:pt x="1997" y="460"/>
                    </a:lnTo>
                    <a:lnTo>
                      <a:pt x="1996" y="460"/>
                    </a:lnTo>
                    <a:lnTo>
                      <a:pt x="2005" y="439"/>
                    </a:lnTo>
                    <a:lnTo>
                      <a:pt x="2012" y="417"/>
                    </a:lnTo>
                    <a:lnTo>
                      <a:pt x="2016" y="396"/>
                    </a:lnTo>
                    <a:lnTo>
                      <a:pt x="2017" y="374"/>
                    </a:lnTo>
                    <a:lnTo>
                      <a:pt x="2016" y="356"/>
                    </a:lnTo>
                    <a:lnTo>
                      <a:pt x="2014" y="338"/>
                    </a:lnTo>
                    <a:lnTo>
                      <a:pt x="2009" y="320"/>
                    </a:lnTo>
                    <a:lnTo>
                      <a:pt x="2003" y="303"/>
                    </a:lnTo>
                    <a:lnTo>
                      <a:pt x="1996" y="286"/>
                    </a:lnTo>
                    <a:lnTo>
                      <a:pt x="1987" y="271"/>
                    </a:lnTo>
                    <a:lnTo>
                      <a:pt x="1976" y="255"/>
                    </a:lnTo>
                    <a:lnTo>
                      <a:pt x="1965" y="241"/>
                    </a:lnTo>
                    <a:lnTo>
                      <a:pt x="1952" y="228"/>
                    </a:lnTo>
                    <a:lnTo>
                      <a:pt x="1937" y="215"/>
                    </a:lnTo>
                    <a:lnTo>
                      <a:pt x="1922" y="204"/>
                    </a:lnTo>
                    <a:lnTo>
                      <a:pt x="1905" y="193"/>
                    </a:lnTo>
                    <a:lnTo>
                      <a:pt x="1888" y="184"/>
                    </a:lnTo>
                    <a:lnTo>
                      <a:pt x="1869" y="176"/>
                    </a:lnTo>
                    <a:lnTo>
                      <a:pt x="1849" y="169"/>
                    </a:lnTo>
                    <a:lnTo>
                      <a:pt x="1829" y="163"/>
                    </a:lnTo>
                    <a:lnTo>
                      <a:pt x="1830" y="163"/>
                    </a:lnTo>
                    <a:lnTo>
                      <a:pt x="1825" y="146"/>
                    </a:lnTo>
                    <a:lnTo>
                      <a:pt x="1819" y="129"/>
                    </a:lnTo>
                    <a:lnTo>
                      <a:pt x="1811" y="113"/>
                    </a:lnTo>
                    <a:lnTo>
                      <a:pt x="1802" y="98"/>
                    </a:lnTo>
                    <a:lnTo>
                      <a:pt x="1791" y="84"/>
                    </a:lnTo>
                    <a:lnTo>
                      <a:pt x="1779" y="70"/>
                    </a:lnTo>
                    <a:lnTo>
                      <a:pt x="1765" y="58"/>
                    </a:lnTo>
                    <a:lnTo>
                      <a:pt x="1750" y="46"/>
                    </a:lnTo>
                    <a:lnTo>
                      <a:pt x="1735" y="36"/>
                    </a:lnTo>
                    <a:lnTo>
                      <a:pt x="1718" y="27"/>
                    </a:lnTo>
                    <a:lnTo>
                      <a:pt x="1700" y="19"/>
                    </a:lnTo>
                    <a:lnTo>
                      <a:pt x="1682" y="12"/>
                    </a:lnTo>
                    <a:lnTo>
                      <a:pt x="1662" y="7"/>
                    </a:lnTo>
                    <a:lnTo>
                      <a:pt x="1642" y="3"/>
                    </a:lnTo>
                    <a:lnTo>
                      <a:pt x="1622" y="1"/>
                    </a:lnTo>
                    <a:lnTo>
                      <a:pt x="1601" y="0"/>
                    </a:lnTo>
                    <a:lnTo>
                      <a:pt x="1576" y="1"/>
                    </a:lnTo>
                    <a:lnTo>
                      <a:pt x="1551" y="5"/>
                    </a:lnTo>
                    <a:lnTo>
                      <a:pt x="1527" y="11"/>
                    </a:lnTo>
                    <a:lnTo>
                      <a:pt x="1504" y="19"/>
                    </a:lnTo>
                    <a:lnTo>
                      <a:pt x="1481" y="29"/>
                    </a:lnTo>
                    <a:lnTo>
                      <a:pt x="1461" y="41"/>
                    </a:lnTo>
                    <a:lnTo>
                      <a:pt x="1441" y="54"/>
                    </a:lnTo>
                    <a:lnTo>
                      <a:pt x="1424" y="70"/>
                    </a:lnTo>
                    <a:lnTo>
                      <a:pt x="1425" y="70"/>
                    </a:lnTo>
                    <a:lnTo>
                      <a:pt x="1409" y="54"/>
                    </a:lnTo>
                    <a:lnTo>
                      <a:pt x="1391" y="41"/>
                    </a:lnTo>
                    <a:lnTo>
                      <a:pt x="1372" y="29"/>
                    </a:lnTo>
                    <a:lnTo>
                      <a:pt x="1351" y="19"/>
                    </a:lnTo>
                    <a:lnTo>
                      <a:pt x="1330" y="11"/>
                    </a:lnTo>
                    <a:lnTo>
                      <a:pt x="1307" y="5"/>
                    </a:lnTo>
                    <a:lnTo>
                      <a:pt x="1283" y="1"/>
                    </a:lnTo>
                    <a:lnTo>
                      <a:pt x="1259" y="0"/>
                    </a:lnTo>
                    <a:lnTo>
                      <a:pt x="1230" y="2"/>
                    </a:lnTo>
                    <a:lnTo>
                      <a:pt x="1201" y="7"/>
                    </a:lnTo>
                    <a:lnTo>
                      <a:pt x="1174" y="15"/>
                    </a:lnTo>
                    <a:lnTo>
                      <a:pt x="1149" y="27"/>
                    </a:lnTo>
                    <a:lnTo>
                      <a:pt x="1126" y="41"/>
                    </a:lnTo>
                    <a:lnTo>
                      <a:pt x="1105" y="58"/>
                    </a:lnTo>
                    <a:lnTo>
                      <a:pt x="1087" y="77"/>
                    </a:lnTo>
                    <a:lnTo>
                      <a:pt x="1072" y="99"/>
                    </a:lnTo>
                    <a:lnTo>
                      <a:pt x="1073" y="102"/>
                    </a:lnTo>
                    <a:lnTo>
                      <a:pt x="1054" y="88"/>
                    </a:lnTo>
                    <a:lnTo>
                      <a:pt x="1034" y="75"/>
                    </a:lnTo>
                    <a:lnTo>
                      <a:pt x="1013" y="64"/>
                    </a:lnTo>
                    <a:lnTo>
                      <a:pt x="991" y="55"/>
                    </a:lnTo>
                    <a:lnTo>
                      <a:pt x="967" y="48"/>
                    </a:lnTo>
                    <a:lnTo>
                      <a:pt x="944" y="43"/>
                    </a:lnTo>
                    <a:lnTo>
                      <a:pt x="919" y="40"/>
                    </a:lnTo>
                    <a:lnTo>
                      <a:pt x="894" y="39"/>
                    </a:lnTo>
                    <a:lnTo>
                      <a:pt x="876" y="40"/>
                    </a:lnTo>
                    <a:lnTo>
                      <a:pt x="859" y="41"/>
                    </a:lnTo>
                    <a:lnTo>
                      <a:pt x="825" y="47"/>
                    </a:lnTo>
                    <a:lnTo>
                      <a:pt x="793" y="57"/>
                    </a:lnTo>
                    <a:lnTo>
                      <a:pt x="763" y="70"/>
                    </a:lnTo>
                    <a:lnTo>
                      <a:pt x="735" y="87"/>
                    </a:lnTo>
                    <a:lnTo>
                      <a:pt x="710" y="107"/>
                    </a:lnTo>
                    <a:lnTo>
                      <a:pt x="687" y="129"/>
                    </a:lnTo>
                    <a:lnTo>
                      <a:pt x="678" y="142"/>
                    </a:lnTo>
                    <a:lnTo>
                      <a:pt x="669" y="155"/>
                    </a:lnTo>
                    <a:lnTo>
                      <a:pt x="668" y="156"/>
                    </a:lnTo>
                    <a:lnTo>
                      <a:pt x="649" y="147"/>
                    </a:lnTo>
                    <a:lnTo>
                      <a:pt x="630" y="140"/>
                    </a:lnTo>
                    <a:lnTo>
                      <a:pt x="610" y="133"/>
                    </a:lnTo>
                    <a:lnTo>
                      <a:pt x="590" y="128"/>
                    </a:lnTo>
                    <a:lnTo>
                      <a:pt x="569" y="123"/>
                    </a:lnTo>
                    <a:lnTo>
                      <a:pt x="548" y="120"/>
                    </a:lnTo>
                    <a:lnTo>
                      <a:pt x="527" y="119"/>
                    </a:lnTo>
                    <a:lnTo>
                      <a:pt x="505" y="118"/>
                    </a:lnTo>
                    <a:lnTo>
                      <a:pt x="472" y="119"/>
                    </a:lnTo>
                    <a:lnTo>
                      <a:pt x="440" y="124"/>
                    </a:lnTo>
                    <a:lnTo>
                      <a:pt x="409" y="130"/>
                    </a:lnTo>
                    <a:lnTo>
                      <a:pt x="380" y="140"/>
                    </a:lnTo>
                    <a:lnTo>
                      <a:pt x="351" y="151"/>
                    </a:lnTo>
                    <a:lnTo>
                      <a:pt x="325" y="165"/>
                    </a:lnTo>
                    <a:lnTo>
                      <a:pt x="300" y="181"/>
                    </a:lnTo>
                    <a:lnTo>
                      <a:pt x="277" y="199"/>
                    </a:lnTo>
                    <a:lnTo>
                      <a:pt x="257" y="219"/>
                    </a:lnTo>
                    <a:lnTo>
                      <a:pt x="238" y="240"/>
                    </a:lnTo>
                    <a:lnTo>
                      <a:pt x="222" y="263"/>
                    </a:lnTo>
                    <a:lnTo>
                      <a:pt x="208" y="287"/>
                    </a:lnTo>
                    <a:lnTo>
                      <a:pt x="197" y="312"/>
                    </a:lnTo>
                    <a:lnTo>
                      <a:pt x="190" y="339"/>
                    </a:lnTo>
                    <a:lnTo>
                      <a:pt x="185" y="366"/>
                    </a:lnTo>
                    <a:lnTo>
                      <a:pt x="183" y="394"/>
                    </a:lnTo>
                    <a:lnTo>
                      <a:pt x="184" y="413"/>
                    </a:lnTo>
                    <a:lnTo>
                      <a:pt x="186" y="431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02" name="Freeform 28"/>
              <p:cNvSpPr>
                <a:spLocks/>
              </p:cNvSpPr>
              <p:nvPr/>
            </p:nvSpPr>
            <p:spPr bwMode="auto">
              <a:xfrm>
                <a:off x="2190" y="2125"/>
                <a:ext cx="121" cy="25"/>
              </a:xfrm>
              <a:custGeom>
                <a:avLst/>
                <a:gdLst>
                  <a:gd name="T0" fmla="*/ 0 w 121"/>
                  <a:gd name="T1" fmla="*/ 0 h 25"/>
                  <a:gd name="T2" fmla="*/ 24 w 121"/>
                  <a:gd name="T3" fmla="*/ 11 h 25"/>
                  <a:gd name="T4" fmla="*/ 50 w 121"/>
                  <a:gd name="T5" fmla="*/ 19 h 25"/>
                  <a:gd name="T6" fmla="*/ 77 w 121"/>
                  <a:gd name="T7" fmla="*/ 23 h 25"/>
                  <a:gd name="T8" fmla="*/ 105 w 121"/>
                  <a:gd name="T9" fmla="*/ 25 h 25"/>
                  <a:gd name="T10" fmla="*/ 113 w 121"/>
                  <a:gd name="T11" fmla="*/ 25 h 25"/>
                  <a:gd name="T12" fmla="*/ 121 w 121"/>
                  <a:gd name="T13" fmla="*/ 24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1"/>
                  <a:gd name="T22" fmla="*/ 0 h 25"/>
                  <a:gd name="T23" fmla="*/ 121 w 121"/>
                  <a:gd name="T24" fmla="*/ 25 h 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1" h="25">
                    <a:moveTo>
                      <a:pt x="0" y="0"/>
                    </a:moveTo>
                    <a:lnTo>
                      <a:pt x="24" y="11"/>
                    </a:lnTo>
                    <a:lnTo>
                      <a:pt x="50" y="19"/>
                    </a:lnTo>
                    <a:lnTo>
                      <a:pt x="77" y="23"/>
                    </a:lnTo>
                    <a:lnTo>
                      <a:pt x="105" y="25"/>
                    </a:lnTo>
                    <a:lnTo>
                      <a:pt x="113" y="25"/>
                    </a:lnTo>
                    <a:lnTo>
                      <a:pt x="121" y="24"/>
                    </a:lnTo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03" name="Freeform 29"/>
              <p:cNvSpPr>
                <a:spLocks/>
              </p:cNvSpPr>
              <p:nvPr/>
            </p:nvSpPr>
            <p:spPr bwMode="auto">
              <a:xfrm>
                <a:off x="2365" y="2409"/>
                <a:ext cx="53" cy="12"/>
              </a:xfrm>
              <a:custGeom>
                <a:avLst/>
                <a:gdLst>
                  <a:gd name="T0" fmla="*/ 0 w 53"/>
                  <a:gd name="T1" fmla="*/ 12 h 12"/>
                  <a:gd name="T2" fmla="*/ 27 w 53"/>
                  <a:gd name="T3" fmla="*/ 8 h 12"/>
                  <a:gd name="T4" fmla="*/ 53 w 53"/>
                  <a:gd name="T5" fmla="*/ 0 h 12"/>
                  <a:gd name="T6" fmla="*/ 0 60000 65536"/>
                  <a:gd name="T7" fmla="*/ 0 60000 65536"/>
                  <a:gd name="T8" fmla="*/ 0 60000 65536"/>
                  <a:gd name="T9" fmla="*/ 0 w 53"/>
                  <a:gd name="T10" fmla="*/ 0 h 12"/>
                  <a:gd name="T11" fmla="*/ 53 w 53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3" h="12">
                    <a:moveTo>
                      <a:pt x="0" y="12"/>
                    </a:moveTo>
                    <a:lnTo>
                      <a:pt x="27" y="8"/>
                    </a:lnTo>
                    <a:lnTo>
                      <a:pt x="53" y="0"/>
                    </a:lnTo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04" name="Freeform 30"/>
              <p:cNvSpPr>
                <a:spLocks/>
              </p:cNvSpPr>
              <p:nvPr/>
            </p:nvSpPr>
            <p:spPr bwMode="auto">
              <a:xfrm>
                <a:off x="2841" y="2484"/>
                <a:ext cx="32" cy="52"/>
              </a:xfrm>
              <a:custGeom>
                <a:avLst/>
                <a:gdLst>
                  <a:gd name="T0" fmla="*/ 0 w 32"/>
                  <a:gd name="T1" fmla="*/ 0 h 52"/>
                  <a:gd name="T2" fmla="*/ 15 w 32"/>
                  <a:gd name="T3" fmla="*/ 27 h 52"/>
                  <a:gd name="T4" fmla="*/ 32 w 32"/>
                  <a:gd name="T5" fmla="*/ 52 h 52"/>
                  <a:gd name="T6" fmla="*/ 0 60000 65536"/>
                  <a:gd name="T7" fmla="*/ 0 60000 65536"/>
                  <a:gd name="T8" fmla="*/ 0 60000 65536"/>
                  <a:gd name="T9" fmla="*/ 0 w 32"/>
                  <a:gd name="T10" fmla="*/ 0 h 52"/>
                  <a:gd name="T11" fmla="*/ 32 w 32"/>
                  <a:gd name="T12" fmla="*/ 52 h 5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2" h="52">
                    <a:moveTo>
                      <a:pt x="0" y="0"/>
                    </a:moveTo>
                    <a:lnTo>
                      <a:pt x="15" y="27"/>
                    </a:lnTo>
                    <a:lnTo>
                      <a:pt x="32" y="52"/>
                    </a:lnTo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05" name="Freeform 31"/>
              <p:cNvSpPr>
                <a:spLocks/>
              </p:cNvSpPr>
              <p:nvPr/>
            </p:nvSpPr>
            <p:spPr bwMode="auto">
              <a:xfrm>
                <a:off x="3450" y="2405"/>
                <a:ext cx="13" cy="57"/>
              </a:xfrm>
              <a:custGeom>
                <a:avLst/>
                <a:gdLst>
                  <a:gd name="T0" fmla="*/ 0 w 13"/>
                  <a:gd name="T1" fmla="*/ 57 h 57"/>
                  <a:gd name="T2" fmla="*/ 5 w 13"/>
                  <a:gd name="T3" fmla="*/ 43 h 57"/>
                  <a:gd name="T4" fmla="*/ 8 w 13"/>
                  <a:gd name="T5" fmla="*/ 29 h 57"/>
                  <a:gd name="T6" fmla="*/ 13 w 13"/>
                  <a:gd name="T7" fmla="*/ 0 h 5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57"/>
                  <a:gd name="T14" fmla="*/ 13 w 13"/>
                  <a:gd name="T15" fmla="*/ 57 h 5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57">
                    <a:moveTo>
                      <a:pt x="0" y="57"/>
                    </a:moveTo>
                    <a:lnTo>
                      <a:pt x="5" y="43"/>
                    </a:lnTo>
                    <a:lnTo>
                      <a:pt x="8" y="29"/>
                    </a:lnTo>
                    <a:lnTo>
                      <a:pt x="13" y="0"/>
                    </a:lnTo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06" name="Freeform 32"/>
              <p:cNvSpPr>
                <a:spLocks/>
              </p:cNvSpPr>
              <p:nvPr/>
            </p:nvSpPr>
            <p:spPr bwMode="auto">
              <a:xfrm>
                <a:off x="3718" y="2052"/>
                <a:ext cx="155" cy="214"/>
              </a:xfrm>
              <a:custGeom>
                <a:avLst/>
                <a:gdLst>
                  <a:gd name="T0" fmla="*/ 155 w 155"/>
                  <a:gd name="T1" fmla="*/ 214 h 214"/>
                  <a:gd name="T2" fmla="*/ 155 w 155"/>
                  <a:gd name="T3" fmla="*/ 213 h 214"/>
                  <a:gd name="T4" fmla="*/ 155 w 155"/>
                  <a:gd name="T5" fmla="*/ 212 h 214"/>
                  <a:gd name="T6" fmla="*/ 154 w 155"/>
                  <a:gd name="T7" fmla="*/ 195 h 214"/>
                  <a:gd name="T8" fmla="*/ 152 w 155"/>
                  <a:gd name="T9" fmla="*/ 178 h 214"/>
                  <a:gd name="T10" fmla="*/ 149 w 155"/>
                  <a:gd name="T11" fmla="*/ 162 h 214"/>
                  <a:gd name="T12" fmla="*/ 144 w 155"/>
                  <a:gd name="T13" fmla="*/ 146 h 214"/>
                  <a:gd name="T14" fmla="*/ 138 w 155"/>
                  <a:gd name="T15" fmla="*/ 130 h 214"/>
                  <a:gd name="T16" fmla="*/ 131 w 155"/>
                  <a:gd name="T17" fmla="*/ 115 h 214"/>
                  <a:gd name="T18" fmla="*/ 123 w 155"/>
                  <a:gd name="T19" fmla="*/ 101 h 214"/>
                  <a:gd name="T20" fmla="*/ 113 w 155"/>
                  <a:gd name="T21" fmla="*/ 87 h 214"/>
                  <a:gd name="T22" fmla="*/ 103 w 155"/>
                  <a:gd name="T23" fmla="*/ 73 h 214"/>
                  <a:gd name="T24" fmla="*/ 91 w 155"/>
                  <a:gd name="T25" fmla="*/ 60 h 214"/>
                  <a:gd name="T26" fmla="*/ 78 w 155"/>
                  <a:gd name="T27" fmla="*/ 48 h 214"/>
                  <a:gd name="T28" fmla="*/ 64 w 155"/>
                  <a:gd name="T29" fmla="*/ 37 h 214"/>
                  <a:gd name="T30" fmla="*/ 34 w 155"/>
                  <a:gd name="T31" fmla="*/ 17 h 214"/>
                  <a:gd name="T32" fmla="*/ 17 w 155"/>
                  <a:gd name="T33" fmla="*/ 8 h 214"/>
                  <a:gd name="T34" fmla="*/ 0 w 155"/>
                  <a:gd name="T35" fmla="*/ 0 h 21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5"/>
                  <a:gd name="T55" fmla="*/ 0 h 214"/>
                  <a:gd name="T56" fmla="*/ 155 w 155"/>
                  <a:gd name="T57" fmla="*/ 214 h 21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5" h="214">
                    <a:moveTo>
                      <a:pt x="155" y="214"/>
                    </a:moveTo>
                    <a:lnTo>
                      <a:pt x="155" y="213"/>
                    </a:lnTo>
                    <a:lnTo>
                      <a:pt x="155" y="212"/>
                    </a:lnTo>
                    <a:lnTo>
                      <a:pt x="154" y="195"/>
                    </a:lnTo>
                    <a:lnTo>
                      <a:pt x="152" y="178"/>
                    </a:lnTo>
                    <a:lnTo>
                      <a:pt x="149" y="162"/>
                    </a:lnTo>
                    <a:lnTo>
                      <a:pt x="144" y="146"/>
                    </a:lnTo>
                    <a:lnTo>
                      <a:pt x="138" y="130"/>
                    </a:lnTo>
                    <a:lnTo>
                      <a:pt x="131" y="115"/>
                    </a:lnTo>
                    <a:lnTo>
                      <a:pt x="123" y="101"/>
                    </a:lnTo>
                    <a:lnTo>
                      <a:pt x="113" y="87"/>
                    </a:lnTo>
                    <a:lnTo>
                      <a:pt x="103" y="73"/>
                    </a:lnTo>
                    <a:lnTo>
                      <a:pt x="91" y="60"/>
                    </a:lnTo>
                    <a:lnTo>
                      <a:pt x="78" y="48"/>
                    </a:lnTo>
                    <a:lnTo>
                      <a:pt x="64" y="37"/>
                    </a:lnTo>
                    <a:lnTo>
                      <a:pt x="34" y="17"/>
                    </a:lnTo>
                    <a:lnTo>
                      <a:pt x="17" y="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/>
              </a:soli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07" name="Freeform 33"/>
              <p:cNvSpPr>
                <a:spLocks/>
              </p:cNvSpPr>
              <p:nvPr/>
            </p:nvSpPr>
            <p:spPr bwMode="auto">
              <a:xfrm>
                <a:off x="4014" y="1823"/>
                <a:ext cx="69" cy="80"/>
              </a:xfrm>
              <a:custGeom>
                <a:avLst/>
                <a:gdLst>
                  <a:gd name="T0" fmla="*/ 0 w 69"/>
                  <a:gd name="T1" fmla="*/ 80 h 80"/>
                  <a:gd name="T2" fmla="*/ 21 w 69"/>
                  <a:gd name="T3" fmla="*/ 63 h 80"/>
                  <a:gd name="T4" fmla="*/ 40 w 69"/>
                  <a:gd name="T5" fmla="*/ 43 h 80"/>
                  <a:gd name="T6" fmla="*/ 56 w 69"/>
                  <a:gd name="T7" fmla="*/ 23 h 80"/>
                  <a:gd name="T8" fmla="*/ 69 w 69"/>
                  <a:gd name="T9" fmla="*/ 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0"/>
                  <a:gd name="T17" fmla="*/ 69 w 69"/>
                  <a:gd name="T18" fmla="*/ 80 h 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0">
                    <a:moveTo>
                      <a:pt x="0" y="80"/>
                    </a:moveTo>
                    <a:lnTo>
                      <a:pt x="21" y="63"/>
                    </a:lnTo>
                    <a:lnTo>
                      <a:pt x="40" y="43"/>
                    </a:lnTo>
                    <a:lnTo>
                      <a:pt x="56" y="23"/>
                    </a:lnTo>
                    <a:lnTo>
                      <a:pt x="69" y="0"/>
                    </a:lnTo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08" name="Freeform 34"/>
              <p:cNvSpPr>
                <a:spLocks/>
              </p:cNvSpPr>
              <p:nvPr/>
            </p:nvSpPr>
            <p:spPr bwMode="auto">
              <a:xfrm>
                <a:off x="3917" y="1526"/>
                <a:ext cx="3" cy="38"/>
              </a:xfrm>
              <a:custGeom>
                <a:avLst/>
                <a:gdLst>
                  <a:gd name="T0" fmla="*/ 3 w 3"/>
                  <a:gd name="T1" fmla="*/ 38 h 38"/>
                  <a:gd name="T2" fmla="*/ 3 w 3"/>
                  <a:gd name="T3" fmla="*/ 35 h 38"/>
                  <a:gd name="T4" fmla="*/ 2 w 3"/>
                  <a:gd name="T5" fmla="*/ 17 h 38"/>
                  <a:gd name="T6" fmla="*/ 0 w 3"/>
                  <a:gd name="T7" fmla="*/ 0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38"/>
                  <a:gd name="T14" fmla="*/ 3 w 3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38">
                    <a:moveTo>
                      <a:pt x="3" y="38"/>
                    </a:moveTo>
                    <a:lnTo>
                      <a:pt x="3" y="35"/>
                    </a:lnTo>
                    <a:lnTo>
                      <a:pt x="2" y="17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09" name="Freeform 35"/>
              <p:cNvSpPr>
                <a:spLocks/>
              </p:cNvSpPr>
              <p:nvPr/>
            </p:nvSpPr>
            <p:spPr bwMode="auto">
              <a:xfrm>
                <a:off x="3476" y="1433"/>
                <a:ext cx="35" cy="48"/>
              </a:xfrm>
              <a:custGeom>
                <a:avLst/>
                <a:gdLst>
                  <a:gd name="T0" fmla="*/ 35 w 35"/>
                  <a:gd name="T1" fmla="*/ 0 h 48"/>
                  <a:gd name="T2" fmla="*/ 25 w 35"/>
                  <a:gd name="T3" fmla="*/ 11 h 48"/>
                  <a:gd name="T4" fmla="*/ 16 w 35"/>
                  <a:gd name="T5" fmla="*/ 23 h 48"/>
                  <a:gd name="T6" fmla="*/ 7 w 35"/>
                  <a:gd name="T7" fmla="*/ 35 h 48"/>
                  <a:gd name="T8" fmla="*/ 0 w 35"/>
                  <a:gd name="T9" fmla="*/ 48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48"/>
                  <a:gd name="T17" fmla="*/ 35 w 35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48">
                    <a:moveTo>
                      <a:pt x="35" y="0"/>
                    </a:moveTo>
                    <a:lnTo>
                      <a:pt x="25" y="11"/>
                    </a:lnTo>
                    <a:lnTo>
                      <a:pt x="16" y="23"/>
                    </a:lnTo>
                    <a:lnTo>
                      <a:pt x="7" y="35"/>
                    </a:lnTo>
                    <a:lnTo>
                      <a:pt x="0" y="48"/>
                    </a:lnTo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10" name="Freeform 36"/>
              <p:cNvSpPr>
                <a:spLocks/>
              </p:cNvSpPr>
              <p:nvPr/>
            </p:nvSpPr>
            <p:spPr bwMode="auto">
              <a:xfrm>
                <a:off x="3142" y="1462"/>
                <a:ext cx="17" cy="41"/>
              </a:xfrm>
              <a:custGeom>
                <a:avLst/>
                <a:gdLst>
                  <a:gd name="T0" fmla="*/ 17 w 17"/>
                  <a:gd name="T1" fmla="*/ 0 h 41"/>
                  <a:gd name="T2" fmla="*/ 12 w 17"/>
                  <a:gd name="T3" fmla="*/ 10 h 41"/>
                  <a:gd name="T4" fmla="*/ 7 w 17"/>
                  <a:gd name="T5" fmla="*/ 20 h 41"/>
                  <a:gd name="T6" fmla="*/ 0 w 17"/>
                  <a:gd name="T7" fmla="*/ 41 h 4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"/>
                  <a:gd name="T13" fmla="*/ 0 h 41"/>
                  <a:gd name="T14" fmla="*/ 17 w 17"/>
                  <a:gd name="T15" fmla="*/ 41 h 4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" h="41">
                    <a:moveTo>
                      <a:pt x="17" y="0"/>
                    </a:moveTo>
                    <a:lnTo>
                      <a:pt x="12" y="10"/>
                    </a:lnTo>
                    <a:lnTo>
                      <a:pt x="7" y="20"/>
                    </a:lnTo>
                    <a:lnTo>
                      <a:pt x="0" y="41"/>
                    </a:lnTo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11" name="Freeform 37"/>
              <p:cNvSpPr>
                <a:spLocks/>
              </p:cNvSpPr>
              <p:nvPr/>
            </p:nvSpPr>
            <p:spPr bwMode="auto">
              <a:xfrm>
                <a:off x="2755" y="1519"/>
                <a:ext cx="63" cy="41"/>
              </a:xfrm>
              <a:custGeom>
                <a:avLst/>
                <a:gdLst>
                  <a:gd name="T0" fmla="*/ 63 w 63"/>
                  <a:gd name="T1" fmla="*/ 41 h 41"/>
                  <a:gd name="T2" fmla="*/ 33 w 63"/>
                  <a:gd name="T3" fmla="*/ 19 h 41"/>
                  <a:gd name="T4" fmla="*/ 17 w 63"/>
                  <a:gd name="T5" fmla="*/ 9 h 41"/>
                  <a:gd name="T6" fmla="*/ 0 w 63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41"/>
                  <a:gd name="T14" fmla="*/ 63 w 63"/>
                  <a:gd name="T15" fmla="*/ 41 h 4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41">
                    <a:moveTo>
                      <a:pt x="63" y="41"/>
                    </a:moveTo>
                    <a:lnTo>
                      <a:pt x="33" y="19"/>
                    </a:lnTo>
                    <a:lnTo>
                      <a:pt x="17" y="9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  <p:sp>
            <p:nvSpPr>
              <p:cNvPr id="10312" name="Freeform 38"/>
              <p:cNvSpPr>
                <a:spLocks/>
              </p:cNvSpPr>
              <p:nvPr/>
            </p:nvSpPr>
            <p:spPr bwMode="auto">
              <a:xfrm>
                <a:off x="2273" y="1794"/>
                <a:ext cx="10" cy="43"/>
              </a:xfrm>
              <a:custGeom>
                <a:avLst/>
                <a:gdLst>
                  <a:gd name="T0" fmla="*/ 0 w 10"/>
                  <a:gd name="T1" fmla="*/ 0 h 43"/>
                  <a:gd name="T2" fmla="*/ 4 w 10"/>
                  <a:gd name="T3" fmla="*/ 22 h 43"/>
                  <a:gd name="T4" fmla="*/ 10 w 10"/>
                  <a:gd name="T5" fmla="*/ 43 h 43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43"/>
                  <a:gd name="T11" fmla="*/ 10 w 10"/>
                  <a:gd name="T12" fmla="*/ 43 h 4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43">
                    <a:moveTo>
                      <a:pt x="0" y="0"/>
                    </a:moveTo>
                    <a:lnTo>
                      <a:pt x="4" y="22"/>
                    </a:lnTo>
                    <a:lnTo>
                      <a:pt x="10" y="43"/>
                    </a:lnTo>
                  </a:path>
                </a:pathLst>
              </a:custGeom>
              <a:gradFill rotWithShape="0">
                <a:gsLst>
                  <a:gs pos="0">
                    <a:srgbClr val="999999"/>
                  </a:gs>
                  <a:gs pos="28000">
                    <a:srgbClr val="CCCCCC"/>
                  </a:gs>
                  <a:gs pos="71001">
                    <a:srgbClr val="CCCCCC"/>
                  </a:gs>
                  <a:gs pos="100000">
                    <a:srgbClr val="F5F5F5"/>
                  </a:gs>
                </a:gsLst>
                <a:lin ang="16200000"/>
              </a:gra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86393" tIns="43196" rIns="86393" bIns="43196" anchor="ctr"/>
              <a:lstStyle/>
              <a:p>
                <a:endParaRPr lang="de-DE"/>
              </a:p>
            </p:txBody>
          </p:sp>
        </p:grpSp>
        <p:sp>
          <p:nvSpPr>
            <p:cNvPr id="10290" name="Rectangle 62"/>
            <p:cNvSpPr>
              <a:spLocks noChangeAspect="1" noChangeArrowheads="1"/>
            </p:cNvSpPr>
            <p:nvPr/>
          </p:nvSpPr>
          <p:spPr bwMode="auto">
            <a:xfrm>
              <a:off x="2031" y="3313"/>
              <a:ext cx="304" cy="137"/>
            </a:xfrm>
            <a:prstGeom prst="rect">
              <a:avLst/>
            </a:prstGeom>
            <a:solidFill>
              <a:srgbClr val="99CC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746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lIns="90000" tIns="46800" rIns="90000" bIns="46800" anchor="ctr">
              <a:flatTx/>
            </a:bodyPr>
            <a:lstStyle/>
            <a:p>
              <a:r>
                <a:rPr lang="en-GB" sz="1600" b="1">
                  <a:latin typeface="Tele-GroteskHal" pitchFamily="2" charset="0"/>
                  <a:cs typeface="Arial" charset="0"/>
                </a:rPr>
                <a:t>NE</a:t>
              </a:r>
            </a:p>
          </p:txBody>
        </p:sp>
        <p:sp>
          <p:nvSpPr>
            <p:cNvPr id="10291" name="Rectangle 63"/>
            <p:cNvSpPr>
              <a:spLocks noChangeAspect="1" noChangeArrowheads="1"/>
            </p:cNvSpPr>
            <p:nvPr/>
          </p:nvSpPr>
          <p:spPr bwMode="auto">
            <a:xfrm>
              <a:off x="2394" y="3313"/>
              <a:ext cx="304" cy="137"/>
            </a:xfrm>
            <a:prstGeom prst="rect">
              <a:avLst/>
            </a:prstGeom>
            <a:solidFill>
              <a:srgbClr val="99CC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746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lIns="90000" tIns="46800" rIns="90000" bIns="46800" anchor="ctr">
              <a:flatTx/>
            </a:bodyPr>
            <a:lstStyle/>
            <a:p>
              <a:r>
                <a:rPr lang="en-GB" sz="1600" b="1">
                  <a:latin typeface="Tele-GroteskHal" pitchFamily="2" charset="0"/>
                  <a:cs typeface="Arial" charset="0"/>
                </a:rPr>
                <a:t>NE</a:t>
              </a:r>
            </a:p>
          </p:txBody>
        </p:sp>
        <p:sp>
          <p:nvSpPr>
            <p:cNvPr id="10292" name="Rectangle 64"/>
            <p:cNvSpPr>
              <a:spLocks noChangeAspect="1" noChangeArrowheads="1"/>
            </p:cNvSpPr>
            <p:nvPr/>
          </p:nvSpPr>
          <p:spPr bwMode="auto">
            <a:xfrm>
              <a:off x="2841" y="3313"/>
              <a:ext cx="304" cy="137"/>
            </a:xfrm>
            <a:prstGeom prst="rect">
              <a:avLst/>
            </a:prstGeom>
            <a:solidFill>
              <a:srgbClr val="99CC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746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lIns="90000" tIns="46800" rIns="90000" bIns="46800" anchor="ctr">
              <a:flatTx/>
            </a:bodyPr>
            <a:lstStyle/>
            <a:p>
              <a:r>
                <a:rPr lang="en-GB" sz="1600" b="1">
                  <a:latin typeface="Tele-GroteskHal" pitchFamily="2" charset="0"/>
                  <a:cs typeface="Arial" charset="0"/>
                </a:rPr>
                <a:t>NE</a:t>
              </a:r>
            </a:p>
          </p:txBody>
        </p:sp>
        <p:sp>
          <p:nvSpPr>
            <p:cNvPr id="10293" name="Rectangle 65"/>
            <p:cNvSpPr>
              <a:spLocks noChangeAspect="1" noChangeArrowheads="1"/>
            </p:cNvSpPr>
            <p:nvPr/>
          </p:nvSpPr>
          <p:spPr bwMode="auto">
            <a:xfrm>
              <a:off x="3259" y="3313"/>
              <a:ext cx="304" cy="137"/>
            </a:xfrm>
            <a:prstGeom prst="rect">
              <a:avLst/>
            </a:prstGeom>
            <a:solidFill>
              <a:srgbClr val="99CC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746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lIns="90000" tIns="46800" rIns="90000" bIns="46800" anchor="ctr">
              <a:flatTx/>
            </a:bodyPr>
            <a:lstStyle/>
            <a:p>
              <a:r>
                <a:rPr lang="en-GB" sz="1600" b="1">
                  <a:latin typeface="Tele-GroteskHal" pitchFamily="2" charset="0"/>
                  <a:cs typeface="Arial" charset="0"/>
                </a:rPr>
                <a:t>NE</a:t>
              </a:r>
            </a:p>
          </p:txBody>
        </p:sp>
        <p:cxnSp>
          <p:nvCxnSpPr>
            <p:cNvPr id="10294" name="AutoShape 66"/>
            <p:cNvCxnSpPr>
              <a:cxnSpLocks noChangeShapeType="1"/>
              <a:stCxn id="10249" idx="2"/>
              <a:endCxn id="10314" idx="0"/>
            </p:cNvCxnSpPr>
            <p:nvPr/>
          </p:nvCxnSpPr>
          <p:spPr bwMode="auto">
            <a:xfrm>
              <a:off x="2860" y="2719"/>
              <a:ext cx="7" cy="290"/>
            </a:xfrm>
            <a:prstGeom prst="straightConnector1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</p:spPr>
        </p:cxnSp>
        <p:sp>
          <p:nvSpPr>
            <p:cNvPr id="10295" name="Text Box 67"/>
            <p:cNvSpPr txBox="1">
              <a:spLocks noChangeArrowheads="1"/>
            </p:cNvSpPr>
            <p:nvPr/>
          </p:nvSpPr>
          <p:spPr bwMode="auto">
            <a:xfrm>
              <a:off x="2731" y="2851"/>
              <a:ext cx="113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>
                  <a:solidFill>
                    <a:srgbClr val="669900"/>
                  </a:solidFill>
                  <a:cs typeface="Arial" charset="0"/>
                </a:rPr>
                <a:t>Federated Model</a:t>
              </a:r>
            </a:p>
          </p:txBody>
        </p:sp>
        <p:cxnSp>
          <p:nvCxnSpPr>
            <p:cNvPr id="10296" name="AutoShape 68"/>
            <p:cNvCxnSpPr>
              <a:cxnSpLocks noChangeShapeType="1"/>
              <a:stCxn id="10290" idx="0"/>
              <a:endCxn id="10313" idx="2"/>
            </p:cNvCxnSpPr>
            <p:nvPr/>
          </p:nvCxnSpPr>
          <p:spPr bwMode="auto">
            <a:xfrm flipV="1">
              <a:off x="2183" y="3202"/>
              <a:ext cx="677" cy="11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297" name="AutoShape 69"/>
            <p:cNvCxnSpPr>
              <a:cxnSpLocks noChangeShapeType="1"/>
              <a:stCxn id="10291" idx="0"/>
              <a:endCxn id="10314" idx="2"/>
            </p:cNvCxnSpPr>
            <p:nvPr/>
          </p:nvCxnSpPr>
          <p:spPr bwMode="auto">
            <a:xfrm flipV="1">
              <a:off x="2546" y="3235"/>
              <a:ext cx="321" cy="7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298" name="AutoShape 70"/>
            <p:cNvCxnSpPr>
              <a:cxnSpLocks noChangeShapeType="1"/>
              <a:stCxn id="10292" idx="0"/>
              <a:endCxn id="10313" idx="2"/>
            </p:cNvCxnSpPr>
            <p:nvPr/>
          </p:nvCxnSpPr>
          <p:spPr bwMode="auto">
            <a:xfrm flipH="1" flipV="1">
              <a:off x="2860" y="3202"/>
              <a:ext cx="133" cy="11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299" name="AutoShape 71"/>
            <p:cNvCxnSpPr>
              <a:cxnSpLocks noChangeShapeType="1"/>
              <a:stCxn id="10293" idx="0"/>
              <a:endCxn id="10313" idx="2"/>
            </p:cNvCxnSpPr>
            <p:nvPr/>
          </p:nvCxnSpPr>
          <p:spPr bwMode="auto">
            <a:xfrm flipH="1" flipV="1">
              <a:off x="2860" y="3202"/>
              <a:ext cx="551" cy="11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Arial" charset="0"/>
              </a:rPr>
              <a:t>Agenda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107950" y="1773238"/>
            <a:ext cx="9036050" cy="4643437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smtClean="0">
                <a:cs typeface="Arial" charset="0"/>
              </a:rPr>
              <a:t>Status of NGCOR II</a:t>
            </a:r>
          </a:p>
          <a:p>
            <a:pPr eaLnBrk="1" hangingPunct="1">
              <a:defRPr/>
            </a:pPr>
            <a:r>
              <a:rPr lang="en-US" sz="2000" smtClean="0">
                <a:cs typeface="Arial" charset="0"/>
              </a:rPr>
              <a:t>Multi SDO</a:t>
            </a:r>
          </a:p>
          <a:p>
            <a:pPr eaLnBrk="1" hangingPunct="1">
              <a:defRPr/>
            </a:pPr>
            <a:r>
              <a:rPr lang="en-US" smtClean="0">
                <a:cs typeface="Arial" charset="0"/>
              </a:rPr>
              <a:t>Implementation of the Umbrella Information Model (Show Case/ Catalyst)</a:t>
            </a:r>
          </a:p>
          <a:p>
            <a:pPr eaLnBrk="1" hangingPunct="1">
              <a:defRPr/>
            </a:pPr>
            <a:r>
              <a:rPr lang="en-US" sz="2000" smtClean="0">
                <a:cs typeface="Arial" charset="0"/>
              </a:rPr>
              <a:t>NGCOR evolution</a:t>
            </a:r>
          </a:p>
          <a:p>
            <a:pPr eaLnBrk="1" hangingPunct="1">
              <a:defRPr/>
            </a:pPr>
            <a:r>
              <a:rPr lang="en-US" sz="2000" smtClean="0">
                <a:cs typeface="Arial" charset="0"/>
              </a:rPr>
              <a:t>OSSii</a:t>
            </a:r>
          </a:p>
          <a:p>
            <a:pPr eaLnBrk="1" hangingPunct="1">
              <a:defRPr/>
            </a:pPr>
            <a:endParaRPr lang="en-US" sz="2000" smtClean="0">
              <a:cs typeface="Arial" charset="0"/>
            </a:endParaRPr>
          </a:p>
          <a:p>
            <a:pPr eaLnBrk="1" hangingPunct="1">
              <a:defRPr/>
            </a:pPr>
            <a:endParaRPr lang="en-US" sz="2000" smtClean="0">
              <a:cs typeface="Arial" charset="0"/>
            </a:endParaRPr>
          </a:p>
          <a:p>
            <a:pPr eaLnBrk="1" hangingPunct="1">
              <a:defRPr/>
            </a:pPr>
            <a:endParaRPr lang="en-US" sz="2000" smtClean="0">
              <a:cs typeface="Arial" charset="0"/>
            </a:endParaRPr>
          </a:p>
        </p:txBody>
      </p:sp>
      <p:sp>
        <p:nvSpPr>
          <p:cNvPr id="4" name="Foliennummernplatzhalter 4"/>
          <p:cNvSpPr>
            <a:spLocks noGrp="1"/>
          </p:cNvSpPr>
          <p:nvPr>
            <p:ph type="sldNum" sz="quarter" idx="14"/>
          </p:nvPr>
        </p:nvSpPr>
        <p:spPr>
          <a:xfrm>
            <a:off x="6902450" y="6453188"/>
            <a:ext cx="2133600" cy="365125"/>
          </a:xfrm>
        </p:spPr>
        <p:txBody>
          <a:bodyPr/>
          <a:lstStyle/>
          <a:p>
            <a:pPr>
              <a:defRPr/>
            </a:pPr>
            <a:fld id="{0EA57B82-4D63-438A-9CA5-F8823A1E2A73}" type="slidenum">
              <a:rPr lang="en-GB"/>
              <a:pPr>
                <a:defRPr/>
              </a:pPr>
              <a:t>20</a:t>
            </a:fld>
            <a:endParaRPr lang="en-GB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686F0894-F31E-4091-9FD9-D9CCC648B70F}" type="slidenum">
              <a:rPr lang="en-GB"/>
              <a:pPr>
                <a:defRPr/>
              </a:pPr>
              <a:t>21</a:t>
            </a:fld>
            <a:endParaRPr lang="en-GB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-3262" b="-7497"/>
          <a:stretch>
            <a:fillRect/>
          </a:stretch>
        </p:blipFill>
        <p:spPr bwMode="auto">
          <a:xfrm>
            <a:off x="-47625" y="1844675"/>
            <a:ext cx="908367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 txBox="1">
            <a:spLocks/>
          </p:cNvSpPr>
          <p:nvPr/>
        </p:nvSpPr>
        <p:spPr bwMode="auto">
          <a:xfrm>
            <a:off x="142875" y="614363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 spc="5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dirty="0" smtClean="0"/>
              <a:t>Converged Network Operations </a:t>
            </a:r>
            <a:br>
              <a:rPr lang="en-US" dirty="0" smtClean="0"/>
            </a:br>
            <a:r>
              <a:rPr lang="en-US" dirty="0" smtClean="0"/>
              <a:t>Improving Customer Experience</a:t>
            </a:r>
            <a:endParaRPr lang="de-DE" dirty="0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4150" y="365125"/>
            <a:ext cx="1798638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01DA77A0-F514-458B-A9FA-84A82E56F14F}" type="slidenum">
              <a:rPr lang="en-GB"/>
              <a:pPr>
                <a:defRPr/>
              </a:pPr>
              <a:t>22</a:t>
            </a:fld>
            <a:endParaRPr lang="en-GB" dirty="0"/>
          </a:p>
        </p:txBody>
      </p:sp>
      <p:sp>
        <p:nvSpPr>
          <p:cNvPr id="32770" name="Rechteck 5"/>
          <p:cNvSpPr>
            <a:spLocks noChangeArrowheads="1"/>
          </p:cNvSpPr>
          <p:nvPr/>
        </p:nvSpPr>
        <p:spPr bwMode="auto">
          <a:xfrm>
            <a:off x="3708400" y="1773238"/>
            <a:ext cx="4751388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NGCOR has successfully demonstrated a network operations showcase at the TM Forum World in Nice 13th-16th May. </a:t>
            </a:r>
          </a:p>
          <a:p>
            <a:endParaRPr lang="en-US"/>
          </a:p>
          <a:p>
            <a:r>
              <a:rPr lang="en-US"/>
              <a:t>The showcase represented the first implementation of a common 3GPP and TM Forum information model based on NGCOR requirements aiming to enhance the integrated management of wire line and wireless networks. </a:t>
            </a:r>
          </a:p>
          <a:p>
            <a:r>
              <a:rPr lang="en-US"/>
              <a:t> </a:t>
            </a:r>
          </a:p>
          <a:p>
            <a:r>
              <a:rPr lang="en-US"/>
              <a:t> </a:t>
            </a:r>
          </a:p>
        </p:txBody>
      </p:sp>
      <p:pic>
        <p:nvPicPr>
          <p:cNvPr id="32771" name="Picture 2" descr="http://www.ngmn.org/typo3temp/pics/512cb0050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773238"/>
            <a:ext cx="31718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el 1"/>
          <p:cNvSpPr txBox="1">
            <a:spLocks/>
          </p:cNvSpPr>
          <p:nvPr/>
        </p:nvSpPr>
        <p:spPr bwMode="auto">
          <a:xfrm>
            <a:off x="119063" y="365125"/>
            <a:ext cx="6900862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 spc="5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dirty="0" smtClean="0"/>
              <a:t>Converged Network Operations </a:t>
            </a:r>
            <a:br>
              <a:rPr lang="en-US" dirty="0" smtClean="0"/>
            </a:br>
            <a:r>
              <a:rPr lang="en-US" dirty="0" smtClean="0"/>
              <a:t>Improving Customer Experience</a:t>
            </a:r>
            <a:endParaRPr lang="de-DE" dirty="0"/>
          </a:p>
        </p:txBody>
      </p:sp>
      <p:sp>
        <p:nvSpPr>
          <p:cNvPr id="9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 eaLnBrk="1" hangingPunct="1">
              <a:defRPr/>
            </a:pPr>
            <a:r>
              <a:rPr lang="de-DE" sz="1400" dirty="0" err="1" smtClean="0"/>
              <a:t>Successful</a:t>
            </a:r>
            <a:r>
              <a:rPr lang="de-DE" sz="1400" dirty="0" smtClean="0"/>
              <a:t> </a:t>
            </a:r>
            <a:r>
              <a:rPr lang="de-DE" sz="1400" dirty="0" err="1" smtClean="0"/>
              <a:t>demonstration</a:t>
            </a:r>
            <a:endParaRPr lang="de-DE" sz="1400" dirty="0"/>
          </a:p>
        </p:txBody>
      </p:sp>
      <p:pic>
        <p:nvPicPr>
          <p:cNvPr id="327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4150" y="365125"/>
            <a:ext cx="1798638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0"/>
          </p:nvPr>
        </p:nvSpPr>
        <p:spPr>
          <a:xfrm>
            <a:off x="785813" y="1785938"/>
            <a:ext cx="7929562" cy="4643437"/>
          </a:xfr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D681CC1A-CF25-4CC7-B922-1152F529F99C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/>
          </p:cNvSpPr>
          <p:nvPr/>
        </p:nvSpPr>
        <p:spPr bwMode="auto">
          <a:xfrm>
            <a:off x="182563" y="376238"/>
            <a:ext cx="690086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GB" sz="2000" b="1">
                <a:solidFill>
                  <a:srgbClr val="008000"/>
                </a:solidFill>
              </a:rPr>
              <a:t>NGCOR I/II Scope &amp; Methodology</a:t>
            </a:r>
            <a:endParaRPr lang="de-DE" sz="2000" b="1">
              <a:solidFill>
                <a:srgbClr val="008000"/>
              </a:solidFill>
            </a:endParaRPr>
          </a:p>
        </p:txBody>
      </p:sp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5314950" y="2930525"/>
            <a:ext cx="413702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Clr>
                <a:srgbClr val="386400"/>
              </a:buClr>
              <a:buFont typeface="Wingdings" pitchFamily="2" charset="2"/>
              <a:buChar char="§"/>
              <a:tabLst>
                <a:tab pos="88900" algn="l"/>
              </a:tabLst>
              <a:defRPr/>
            </a:pPr>
            <a:r>
              <a:rPr lang="en-US" sz="1600" dirty="0"/>
              <a:t>NGCOR I</a:t>
            </a:r>
          </a:p>
          <a:p>
            <a:pPr marL="639763" lvl="1" indent="-182563">
              <a:buClr>
                <a:srgbClr val="386400"/>
              </a:buClr>
              <a:buFont typeface="Wingdings" pitchFamily="2" charset="2"/>
              <a:buChar char="§"/>
              <a:tabLst>
                <a:tab pos="88900" algn="l"/>
              </a:tabLst>
              <a:defRPr/>
            </a:pPr>
            <a:r>
              <a:rPr lang="en-US" sz="1600" dirty="0"/>
              <a:t>Converged Operations scenarios</a:t>
            </a:r>
          </a:p>
          <a:p>
            <a:pPr marL="639763" lvl="1" indent="-182563">
              <a:buClr>
                <a:srgbClr val="386400"/>
              </a:buClr>
              <a:buFont typeface="Wingdings" pitchFamily="2" charset="2"/>
              <a:buChar char="§"/>
              <a:tabLst>
                <a:tab pos="88900" algn="l"/>
              </a:tabLst>
              <a:defRPr/>
            </a:pPr>
            <a:r>
              <a:rPr lang="en-US" sz="1600" dirty="0"/>
              <a:t>Resource Inventory</a:t>
            </a:r>
          </a:p>
          <a:p>
            <a:pPr marL="639763" lvl="1" indent="-182563">
              <a:buClr>
                <a:srgbClr val="386400"/>
              </a:buClr>
              <a:buFont typeface="Wingdings" pitchFamily="2" charset="2"/>
              <a:buChar char="§"/>
              <a:tabLst>
                <a:tab pos="88900" algn="l"/>
              </a:tabLst>
              <a:defRPr/>
            </a:pPr>
            <a:r>
              <a:rPr lang="en-US" sz="1600" dirty="0"/>
              <a:t>Fault </a:t>
            </a:r>
            <a:r>
              <a:rPr lang="en-US" sz="1600" dirty="0" err="1"/>
              <a:t>Mgmnt</a:t>
            </a:r>
            <a:endParaRPr lang="en-US" sz="1600" dirty="0"/>
          </a:p>
          <a:p>
            <a:pPr marL="639763" lvl="1" indent="-182563">
              <a:buClr>
                <a:srgbClr val="386400"/>
              </a:buClr>
              <a:buFont typeface="Wingdings" pitchFamily="2" charset="2"/>
              <a:buChar char="§"/>
              <a:tabLst>
                <a:tab pos="88900" algn="l"/>
              </a:tabLst>
              <a:defRPr/>
            </a:pPr>
            <a:r>
              <a:rPr lang="en-US" sz="1600" dirty="0" err="1"/>
              <a:t>Modelling</a:t>
            </a:r>
            <a:r>
              <a:rPr lang="en-US" sz="1600" dirty="0"/>
              <a:t> and Tooling</a:t>
            </a:r>
          </a:p>
          <a:p>
            <a:pPr marL="182563" indent="-182563">
              <a:buFontTx/>
              <a:buChar char="•"/>
              <a:tabLst>
                <a:tab pos="88900" algn="l"/>
              </a:tabLst>
              <a:defRPr/>
            </a:pPr>
            <a:endParaRPr lang="en-US" sz="1600" dirty="0"/>
          </a:p>
          <a:p>
            <a:pPr marL="182563" indent="-182563">
              <a:buClr>
                <a:srgbClr val="386400"/>
              </a:buClr>
              <a:buFont typeface="Wingdings" pitchFamily="2" charset="2"/>
              <a:buChar char="§"/>
              <a:tabLst>
                <a:tab pos="88900" algn="l"/>
              </a:tabLst>
              <a:defRPr/>
            </a:pPr>
            <a:r>
              <a:rPr lang="en-US" sz="1600" dirty="0"/>
              <a:t>Scope in Phase II: </a:t>
            </a:r>
          </a:p>
          <a:p>
            <a:pPr marL="622300" lvl="1" indent="-260350">
              <a:buClr>
                <a:srgbClr val="386400"/>
              </a:buClr>
              <a:buFont typeface="Wingdings" pitchFamily="2" charset="2"/>
              <a:buChar char="§"/>
              <a:tabLst>
                <a:tab pos="88900" algn="l"/>
              </a:tabLst>
              <a:defRPr/>
            </a:pPr>
            <a:r>
              <a:rPr lang="en-US" sz="1600" dirty="0"/>
              <a:t>Continuation  on implementation  Phase I (e.g. MSDO)</a:t>
            </a:r>
          </a:p>
          <a:p>
            <a:pPr marL="622300" lvl="1" indent="-260350">
              <a:buClr>
                <a:srgbClr val="386400"/>
              </a:buClr>
              <a:buFont typeface="Wingdings" pitchFamily="2" charset="2"/>
              <a:buChar char="§"/>
              <a:tabLst>
                <a:tab pos="88900" algn="l"/>
              </a:tabLst>
              <a:defRPr/>
            </a:pPr>
            <a:r>
              <a:rPr lang="en-US" sz="1600" dirty="0"/>
              <a:t>CM: Configuration Mgmt</a:t>
            </a:r>
          </a:p>
          <a:p>
            <a:pPr marL="622300" lvl="1" indent="-260350">
              <a:buClr>
                <a:srgbClr val="386400"/>
              </a:buClr>
              <a:buFont typeface="Wingdings" pitchFamily="2" charset="2"/>
              <a:buChar char="§"/>
              <a:tabLst>
                <a:tab pos="88900" algn="l"/>
              </a:tabLst>
              <a:defRPr/>
            </a:pPr>
            <a:r>
              <a:rPr lang="en-US" sz="1600" dirty="0"/>
              <a:t>PM: Performance </a:t>
            </a:r>
            <a:r>
              <a:rPr lang="en-US" sz="1600" dirty="0" err="1"/>
              <a:t>Mgmnt</a:t>
            </a:r>
            <a:r>
              <a:rPr lang="en-US" sz="1600" dirty="0"/>
              <a:t> </a:t>
            </a:r>
          </a:p>
          <a:p>
            <a:pPr marL="622300" lvl="1" indent="-260350">
              <a:buClr>
                <a:srgbClr val="386400"/>
              </a:buClr>
              <a:buFont typeface="Wingdings" pitchFamily="2" charset="2"/>
              <a:buChar char="§"/>
              <a:tabLst>
                <a:tab pos="88900" algn="l"/>
              </a:tabLst>
              <a:defRPr/>
            </a:pPr>
            <a:r>
              <a:rPr lang="en-US" sz="1600" dirty="0"/>
              <a:t>SI: Resource Service Inventory</a:t>
            </a: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306388" y="6202363"/>
            <a:ext cx="4803775" cy="2508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de-DE" sz="1200" b="1">
                <a:latin typeface="Calibri" pitchFamily="34" charset="0"/>
              </a:rPr>
              <a:t>Modelling &amp; Tooling</a:t>
            </a:r>
          </a:p>
        </p:txBody>
      </p:sp>
      <p:grpSp>
        <p:nvGrpSpPr>
          <p:cNvPr id="11268" name="Diagram 6"/>
          <p:cNvGrpSpPr>
            <a:grpSpLocks/>
          </p:cNvGrpSpPr>
          <p:nvPr/>
        </p:nvGrpSpPr>
        <p:grpSpPr bwMode="auto">
          <a:xfrm>
            <a:off x="179388" y="2420938"/>
            <a:ext cx="4940300" cy="4044950"/>
            <a:chOff x="234" y="1473"/>
            <a:chExt cx="2967" cy="2420"/>
          </a:xfrm>
        </p:grpSpPr>
        <p:sp>
          <p:nvSpPr>
            <p:cNvPr id="11273" name="_s1028"/>
            <p:cNvSpPr>
              <a:spLocks noChangeArrowheads="1"/>
            </p:cNvSpPr>
            <p:nvPr/>
          </p:nvSpPr>
          <p:spPr bwMode="auto">
            <a:xfrm flipV="1">
              <a:off x="1475" y="1635"/>
              <a:ext cx="485" cy="4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15 w 21600"/>
                <a:gd name="T13" fmla="*/ 7217 h 21600"/>
                <a:gd name="T14" fmla="*/ 14385 w 21600"/>
                <a:gd name="T15" fmla="*/ 143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4669" algn="in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/>
              <a:r>
                <a:rPr lang="de-DE" sz="800">
                  <a:latin typeface="Calibri" pitchFamily="34" charset="0"/>
                </a:rPr>
                <a:t/>
              </a:r>
              <a:br>
                <a:rPr lang="de-DE" sz="800">
                  <a:latin typeface="Calibri" pitchFamily="34" charset="0"/>
                </a:rPr>
              </a:br>
              <a:r>
                <a:rPr lang="de-DE" sz="800">
                  <a:latin typeface="Calibri" pitchFamily="34" charset="0"/>
                </a:rPr>
                <a:t/>
              </a:r>
              <a:br>
                <a:rPr lang="de-DE" sz="800">
                  <a:latin typeface="Calibri" pitchFamily="34" charset="0"/>
                </a:rPr>
              </a:br>
              <a:r>
                <a:rPr lang="de-DE" sz="800" b="1">
                  <a:latin typeface="Calibri" pitchFamily="34" charset="0"/>
                </a:rPr>
                <a:t>Business</a:t>
              </a:r>
              <a:br>
                <a:rPr lang="de-DE" sz="800" b="1">
                  <a:latin typeface="Calibri" pitchFamily="34" charset="0"/>
                </a:rPr>
              </a:br>
              <a:r>
                <a:rPr lang="de-DE" sz="800" b="1">
                  <a:latin typeface="Calibri" pitchFamily="34" charset="0"/>
                </a:rPr>
                <a:t>scenario</a:t>
              </a:r>
            </a:p>
            <a:p>
              <a:pPr algn="ctr"/>
              <a:r>
                <a:rPr lang="de-DE" sz="700">
                  <a:latin typeface="Calibri" pitchFamily="34" charset="0"/>
                </a:rPr>
                <a:t>(conv. Operation)</a:t>
              </a:r>
            </a:p>
          </p:txBody>
        </p:sp>
        <p:sp>
          <p:nvSpPr>
            <p:cNvPr id="11274" name="_s1029"/>
            <p:cNvSpPr>
              <a:spLocks noChangeArrowheads="1"/>
            </p:cNvSpPr>
            <p:nvPr/>
          </p:nvSpPr>
          <p:spPr bwMode="auto">
            <a:xfrm flipV="1">
              <a:off x="1233" y="2054"/>
              <a:ext cx="969" cy="42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3 w 21600"/>
                <a:gd name="T13" fmla="*/ 4526 h 21600"/>
                <a:gd name="T14" fmla="*/ 17097 w 21600"/>
                <a:gd name="T15" fmla="*/ 1712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alpha val="34117"/>
              </a:schemeClr>
            </a:solidFill>
            <a:ln w="4699" algn="in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/>
              <a:r>
                <a:rPr lang="de-DE" sz="800" b="1">
                  <a:latin typeface="Calibri" pitchFamily="34" charset="0"/>
                </a:rPr>
                <a:t>Architecture</a:t>
              </a:r>
              <a:br>
                <a:rPr lang="de-DE" sz="800" b="1">
                  <a:latin typeface="Calibri" pitchFamily="34" charset="0"/>
                </a:rPr>
              </a:br>
              <a:r>
                <a:rPr lang="de-DE" sz="800" b="1">
                  <a:latin typeface="Calibri" pitchFamily="34" charset="0"/>
                </a:rPr>
                <a:t>scenario</a:t>
              </a:r>
            </a:p>
            <a:p>
              <a:pPr algn="ctr"/>
              <a:r>
                <a:rPr lang="de-DE" sz="700">
                  <a:latin typeface="Calibri" pitchFamily="34" charset="0"/>
                </a:rPr>
                <a:t>(conv. Operation)</a:t>
              </a:r>
            </a:p>
          </p:txBody>
        </p:sp>
        <p:sp>
          <p:nvSpPr>
            <p:cNvPr id="11275" name="_s1030"/>
            <p:cNvSpPr>
              <a:spLocks noChangeArrowheads="1"/>
            </p:cNvSpPr>
            <p:nvPr/>
          </p:nvSpPr>
          <p:spPr bwMode="auto">
            <a:xfrm flipV="1">
              <a:off x="991" y="2474"/>
              <a:ext cx="1453" cy="4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598 w 21600"/>
                <a:gd name="T13" fmla="*/ 3609 h 21600"/>
                <a:gd name="T14" fmla="*/ 18002 w 21600"/>
                <a:gd name="T15" fmla="*/ 1799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CC"/>
            </a:solidFill>
            <a:ln w="4699" algn="in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/>
              <a:endParaRPr lang="de-DE" sz="800">
                <a:latin typeface="Calibri" pitchFamily="34" charset="0"/>
              </a:endParaRPr>
            </a:p>
            <a:p>
              <a:pPr algn="ctr"/>
              <a:r>
                <a:rPr lang="de-DE" sz="800" b="1">
                  <a:latin typeface="Calibri" pitchFamily="34" charset="0"/>
                </a:rPr>
                <a:t>       FM</a:t>
              </a:r>
              <a:r>
                <a:rPr lang="de-DE" sz="800">
                  <a:latin typeface="Calibri" pitchFamily="34" charset="0"/>
                </a:rPr>
                <a:t>          </a:t>
              </a:r>
              <a:r>
                <a:rPr lang="de-DE" sz="1100" b="1">
                  <a:solidFill>
                    <a:srgbClr val="FF0000"/>
                  </a:solidFill>
                  <a:latin typeface="Calibri" pitchFamily="34" charset="0"/>
                </a:rPr>
                <a:t>CM</a:t>
              </a:r>
              <a:r>
                <a:rPr lang="de-DE" sz="800">
                  <a:solidFill>
                    <a:srgbClr val="FF0000"/>
                  </a:solidFill>
                  <a:latin typeface="Calibri" pitchFamily="34" charset="0"/>
                </a:rPr>
                <a:t>  </a:t>
              </a:r>
              <a:r>
                <a:rPr lang="de-DE" sz="800">
                  <a:latin typeface="Calibri" pitchFamily="34" charset="0"/>
                </a:rPr>
                <a:t>                                  </a:t>
              </a:r>
              <a:r>
                <a:rPr lang="de-DE" sz="800" b="1">
                  <a:latin typeface="Calibri" pitchFamily="34" charset="0"/>
                </a:rPr>
                <a:t>ACC</a:t>
              </a:r>
              <a:r>
                <a:rPr lang="de-DE" sz="800">
                  <a:latin typeface="Calibri" pitchFamily="34" charset="0"/>
                </a:rPr>
                <a:t>         </a:t>
              </a:r>
              <a:r>
                <a:rPr lang="de-DE" sz="1100" b="1">
                  <a:solidFill>
                    <a:srgbClr val="FF0000"/>
                  </a:solidFill>
                  <a:latin typeface="Calibri" pitchFamily="34" charset="0"/>
                </a:rPr>
                <a:t>PM</a:t>
              </a:r>
            </a:p>
          </p:txBody>
        </p:sp>
        <p:sp>
          <p:nvSpPr>
            <p:cNvPr id="11276" name="_s1031"/>
            <p:cNvSpPr>
              <a:spLocks noChangeArrowheads="1"/>
            </p:cNvSpPr>
            <p:nvPr/>
          </p:nvSpPr>
          <p:spPr bwMode="auto">
            <a:xfrm flipV="1">
              <a:off x="749" y="2893"/>
              <a:ext cx="1937" cy="4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145 w 21600"/>
                <a:gd name="T13" fmla="*/ 3145 h 21600"/>
                <a:gd name="T14" fmla="*/ 18455 w 21600"/>
                <a:gd name="T15" fmla="*/ 1845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700" y="21600"/>
                  </a:lnTo>
                  <a:lnTo>
                    <a:pt x="189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CC00">
                <a:alpha val="34117"/>
              </a:srgbClr>
            </a:solidFill>
            <a:ln w="4699" algn="in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/>
              <a:r>
                <a:rPr lang="de-DE" sz="800">
                  <a:latin typeface="Calibri" pitchFamily="34" charset="0"/>
                </a:rPr>
                <a:t>Use                 Use                      Use                     Use               Use</a:t>
              </a:r>
              <a:br>
                <a:rPr lang="de-DE" sz="800">
                  <a:latin typeface="Calibri" pitchFamily="34" charset="0"/>
                </a:rPr>
              </a:br>
              <a:r>
                <a:rPr lang="de-DE" sz="800">
                  <a:latin typeface="Calibri" pitchFamily="34" charset="0"/>
                </a:rPr>
                <a:t>cases                cases                  cases                  cases              cases</a:t>
              </a:r>
            </a:p>
          </p:txBody>
        </p:sp>
        <p:sp>
          <p:nvSpPr>
            <p:cNvPr id="11277" name="_s1032"/>
            <p:cNvSpPr>
              <a:spLocks noChangeArrowheads="1"/>
            </p:cNvSpPr>
            <p:nvPr/>
          </p:nvSpPr>
          <p:spPr bwMode="auto">
            <a:xfrm flipV="1">
              <a:off x="507" y="3312"/>
              <a:ext cx="2421" cy="42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882 w 21600"/>
                <a:gd name="T13" fmla="*/ 2880 h 21600"/>
                <a:gd name="T14" fmla="*/ 18718 w 21600"/>
                <a:gd name="T15" fmla="*/ 1872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" y="21600"/>
                  </a:lnTo>
                  <a:lnTo>
                    <a:pt x="194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CC00">
                <a:alpha val="52156"/>
              </a:srgbClr>
            </a:solidFill>
            <a:ln w="4699" algn="in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/>
              <a:r>
                <a:rPr lang="de-DE" sz="800">
                  <a:latin typeface="Calibri" pitchFamily="34" charset="0"/>
                </a:rPr>
                <a:t>Requirements     Requirements         Requirements           Requirements      Requirements</a:t>
              </a:r>
            </a:p>
          </p:txBody>
        </p:sp>
        <p:sp>
          <p:nvSpPr>
            <p:cNvPr id="11278" name="Line 13"/>
            <p:cNvSpPr>
              <a:spLocks noChangeShapeType="1"/>
            </p:cNvSpPr>
            <p:nvPr/>
          </p:nvSpPr>
          <p:spPr bwMode="auto">
            <a:xfrm>
              <a:off x="2121" y="2664"/>
              <a:ext cx="490" cy="9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279" name="Line 14"/>
            <p:cNvSpPr>
              <a:spLocks noChangeShapeType="1"/>
            </p:cNvSpPr>
            <p:nvPr/>
          </p:nvSpPr>
          <p:spPr bwMode="auto">
            <a:xfrm>
              <a:off x="1883" y="2664"/>
              <a:ext cx="5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280" name="Text Box 15"/>
            <p:cNvSpPr txBox="1">
              <a:spLocks noChangeArrowheads="1"/>
            </p:cNvSpPr>
            <p:nvPr/>
          </p:nvSpPr>
          <p:spPr bwMode="auto">
            <a:xfrm>
              <a:off x="1337" y="2525"/>
              <a:ext cx="7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de-DE" sz="1000" b="1">
                  <a:solidFill>
                    <a:srgbClr val="FF0000"/>
                  </a:solidFill>
                  <a:latin typeface="Calibri" pitchFamily="34" charset="0"/>
                </a:rPr>
                <a:t>SVC Inventory (InvM)</a:t>
              </a:r>
              <a:r>
                <a:rPr lang="de-DE" sz="1200" b="1">
                  <a:latin typeface="Calibri" pitchFamily="34" charset="0"/>
                </a:rPr>
                <a:t> </a:t>
              </a:r>
            </a:p>
          </p:txBody>
        </p:sp>
        <p:sp>
          <p:nvSpPr>
            <p:cNvPr id="11281" name="Line 16"/>
            <p:cNvSpPr>
              <a:spLocks noChangeShapeType="1"/>
            </p:cNvSpPr>
            <p:nvPr/>
          </p:nvSpPr>
          <p:spPr bwMode="auto">
            <a:xfrm>
              <a:off x="1883" y="2664"/>
              <a:ext cx="180" cy="9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282" name="Line 17"/>
            <p:cNvSpPr>
              <a:spLocks noChangeShapeType="1"/>
            </p:cNvSpPr>
            <p:nvPr/>
          </p:nvSpPr>
          <p:spPr bwMode="auto">
            <a:xfrm flipH="1">
              <a:off x="1365" y="2664"/>
              <a:ext cx="187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283" name="Line 18"/>
            <p:cNvSpPr>
              <a:spLocks noChangeShapeType="1"/>
            </p:cNvSpPr>
            <p:nvPr/>
          </p:nvSpPr>
          <p:spPr bwMode="auto">
            <a:xfrm>
              <a:off x="1034" y="2664"/>
              <a:ext cx="5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1269" name="Line 19"/>
          <p:cNvSpPr>
            <a:spLocks noChangeShapeType="1"/>
          </p:cNvSpPr>
          <p:nvPr/>
        </p:nvSpPr>
        <p:spPr bwMode="auto">
          <a:xfrm flipH="1">
            <a:off x="1435100" y="4630738"/>
            <a:ext cx="661988" cy="1585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270" name="Text Box 20"/>
          <p:cNvSpPr txBox="1">
            <a:spLocks noChangeArrowheads="1"/>
          </p:cNvSpPr>
          <p:nvPr/>
        </p:nvSpPr>
        <p:spPr bwMode="auto">
          <a:xfrm>
            <a:off x="287338" y="1817688"/>
            <a:ext cx="87026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/>
              <a:t/>
            </a:r>
            <a:br>
              <a:rPr lang="en-US" sz="800"/>
            </a:br>
            <a:r>
              <a:rPr lang="en-US"/>
              <a:t>NGCOR  II : Performance - Configuration - Service Inventory</a:t>
            </a:r>
          </a:p>
        </p:txBody>
      </p:sp>
      <p:sp>
        <p:nvSpPr>
          <p:cNvPr id="11271" name="AutoShape 107"/>
          <p:cNvSpPr>
            <a:spLocks noChangeArrowheads="1"/>
          </p:cNvSpPr>
          <p:nvPr/>
        </p:nvSpPr>
        <p:spPr bwMode="blackGray">
          <a:xfrm>
            <a:off x="323850" y="1384300"/>
            <a:ext cx="8280400" cy="342900"/>
          </a:xfrm>
          <a:prstGeom prst="roundRect">
            <a:avLst>
              <a:gd name="adj" fmla="val 23750"/>
            </a:avLst>
          </a:prstGeom>
          <a:solidFill>
            <a:srgbClr val="568E14"/>
          </a:solidFill>
          <a:ln w="12700" algn="ctr">
            <a:solidFill>
              <a:srgbClr val="292929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GB" b="1">
                <a:solidFill>
                  <a:schemeClr val="bg1"/>
                </a:solidFill>
              </a:rPr>
              <a:t>2012 - 2013</a:t>
            </a:r>
          </a:p>
        </p:txBody>
      </p:sp>
      <p:sp>
        <p:nvSpPr>
          <p:cNvPr id="11272" name="Foliennummernplatzhalter 4"/>
          <p:cNvSpPr txBox="1">
            <a:spLocks noGrp="1"/>
          </p:cNvSpPr>
          <p:nvPr/>
        </p:nvSpPr>
        <p:spPr bwMode="auto">
          <a:xfrm>
            <a:off x="65532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B59C3B41-9498-42BF-ABFF-9F57CE6941E4}" type="slidenum">
              <a:rPr lang="en-GB" sz="1200">
                <a:solidFill>
                  <a:srgbClr val="898989"/>
                </a:solidFill>
                <a:latin typeface="DIN 1451 Com Mittelschrift"/>
              </a:rPr>
              <a:pPr algn="r"/>
              <a:t>3</a:t>
            </a:fld>
            <a:endParaRPr lang="en-GB" sz="1200">
              <a:solidFill>
                <a:srgbClr val="898989"/>
              </a:solidFill>
              <a:latin typeface="DIN 1451 Com Mittelschrift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smtClean="0"/>
              <a:t>Streams	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 eaLnBrk="1" hangingPunct="1">
              <a:defRPr/>
            </a:pPr>
            <a:r>
              <a:rPr lang="de-DE" dirty="0" smtClean="0"/>
              <a:t>P-NGCOR II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>
          <a:xfrm>
            <a:off x="6902450" y="6453188"/>
            <a:ext cx="2133600" cy="365125"/>
          </a:xfrm>
        </p:spPr>
        <p:txBody>
          <a:bodyPr/>
          <a:lstStyle/>
          <a:p>
            <a:pPr>
              <a:defRPr/>
            </a:pPr>
            <a:fld id="{BE936BE5-6E90-4A7A-A41F-5848A1B34A20}" type="slidenum">
              <a:rPr lang="en-GB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22" name="Diagramm 21"/>
          <p:cNvGraphicFramePr/>
          <p:nvPr/>
        </p:nvGraphicFramePr>
        <p:xfrm>
          <a:off x="404553" y="1069102"/>
          <a:ext cx="828092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293" name="Picture 105" descr="www.telekom.com"/>
          <p:cNvPicPr>
            <a:picLocks noChangeAspect="1" noChangeArrowheads="1"/>
          </p:cNvPicPr>
          <p:nvPr/>
        </p:nvPicPr>
        <p:blipFill>
          <a:blip r:embed="rId7"/>
          <a:srcRect t="23880" b="20624"/>
          <a:stretch>
            <a:fillRect/>
          </a:stretch>
        </p:blipFill>
        <p:spPr bwMode="auto">
          <a:xfrm>
            <a:off x="3143250" y="1773238"/>
            <a:ext cx="16557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05" descr="www.telekom.com"/>
          <p:cNvPicPr>
            <a:picLocks noChangeAspect="1" noChangeArrowheads="1"/>
          </p:cNvPicPr>
          <p:nvPr/>
        </p:nvPicPr>
        <p:blipFill>
          <a:blip r:embed="rId7"/>
          <a:srcRect t="25348" b="27377"/>
          <a:stretch>
            <a:fillRect/>
          </a:stretch>
        </p:blipFill>
        <p:spPr bwMode="auto">
          <a:xfrm>
            <a:off x="363538" y="5519738"/>
            <a:ext cx="136842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107" descr="www.teliasonera.com"/>
          <p:cNvPicPr>
            <a:picLocks noChangeAspect="1" noChangeArrowheads="1"/>
          </p:cNvPicPr>
          <p:nvPr/>
        </p:nvPicPr>
        <p:blipFill>
          <a:blip r:embed="rId8"/>
          <a:srcRect t="26956" b="26955"/>
          <a:stretch>
            <a:fillRect/>
          </a:stretch>
        </p:blipFill>
        <p:spPr bwMode="auto">
          <a:xfrm>
            <a:off x="1946275" y="5519738"/>
            <a:ext cx="1441450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109" descr="www.chinamobile.com/en/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25813" y="5126038"/>
            <a:ext cx="13779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6" descr="www.francetelecom.com"/>
          <p:cNvPicPr>
            <a:picLocks noChangeAspect="1" noChangeArrowheads="1"/>
          </p:cNvPicPr>
          <p:nvPr/>
        </p:nvPicPr>
        <p:blipFill>
          <a:blip r:embed="rId10"/>
          <a:srcRect t="16043"/>
          <a:stretch>
            <a:fillRect/>
          </a:stretch>
        </p:blipFill>
        <p:spPr bwMode="auto">
          <a:xfrm>
            <a:off x="4754563" y="5373688"/>
            <a:ext cx="12954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6" descr="www.francetelecom.com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03800" y="1790700"/>
            <a:ext cx="757238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20" descr="www.telecomitalia.com"/>
          <p:cNvPicPr>
            <a:picLocks noChangeAspect="1" noChangeArrowheads="1"/>
          </p:cNvPicPr>
          <p:nvPr/>
        </p:nvPicPr>
        <p:blipFill>
          <a:blip r:embed="rId11"/>
          <a:srcRect t="18306" b="23799"/>
          <a:stretch>
            <a:fillRect/>
          </a:stretch>
        </p:blipFill>
        <p:spPr bwMode="auto">
          <a:xfrm>
            <a:off x="3346450" y="6076950"/>
            <a:ext cx="1408113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0" name="Rectangle 31"/>
          <p:cNvSpPr>
            <a:spLocks noChangeArrowheads="1"/>
          </p:cNvSpPr>
          <p:nvPr/>
        </p:nvSpPr>
        <p:spPr bwMode="auto">
          <a:xfrm>
            <a:off x="4344988" y="4405313"/>
            <a:ext cx="1152525" cy="423862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00"/>
              <a:t>Telecom Italia</a:t>
            </a:r>
          </a:p>
        </p:txBody>
      </p:sp>
      <p:pic>
        <p:nvPicPr>
          <p:cNvPr id="12301" name="Grafik 6259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0863" y="6186488"/>
            <a:ext cx="1179512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2" name="Picture 7" descr="P:\Templates\About us Grafiken\Alle Partner Logos\Members\Logo Bell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946650" y="6308725"/>
            <a:ext cx="11033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3" name="Picture 9" descr="P:\Templates\About us Grafiken\Alle Partner Logos\Members\Logo KPN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46275" y="6188075"/>
            <a:ext cx="1171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4" name="Text Box 32"/>
          <p:cNvSpPr txBox="1">
            <a:spLocks noChangeArrowheads="1"/>
          </p:cNvSpPr>
          <p:nvPr/>
        </p:nvSpPr>
        <p:spPr bwMode="auto">
          <a:xfrm>
            <a:off x="203200" y="4941888"/>
            <a:ext cx="2559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Contributing Operators:</a:t>
            </a:r>
          </a:p>
        </p:txBody>
      </p:sp>
      <p:pic>
        <p:nvPicPr>
          <p:cNvPr id="12305" name="Picture 2" descr="www.vodafone.com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342063" y="5919788"/>
            <a:ext cx="1143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6" name="Rectangle 31"/>
          <p:cNvSpPr>
            <a:spLocks noChangeArrowheads="1"/>
          </p:cNvSpPr>
          <p:nvPr/>
        </p:nvSpPr>
        <p:spPr bwMode="auto">
          <a:xfrm>
            <a:off x="5110163" y="2708275"/>
            <a:ext cx="1117600" cy="433388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00"/>
              <a:t>Co Lead </a:t>
            </a:r>
          </a:p>
          <a:p>
            <a:pPr algn="ctr"/>
            <a:r>
              <a:rPr lang="en-US" sz="1300"/>
              <a:t>Orange/ FT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/>
              <a:t>Timeline</a:t>
            </a:r>
            <a:endParaRPr lang="en-GB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P-NGCOR II</a:t>
            </a:r>
            <a:endParaRPr lang="en-GB" dirty="0"/>
          </a:p>
        </p:txBody>
      </p:sp>
      <p:cxnSp>
        <p:nvCxnSpPr>
          <p:cNvPr id="71" name="intervalshape"/>
          <p:cNvCxnSpPr/>
          <p:nvPr/>
        </p:nvCxnSpPr>
        <p:spPr>
          <a:xfrm flipV="1">
            <a:off x="7691438" y="1781175"/>
            <a:ext cx="0" cy="3878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intervalshape"/>
          <p:cNvCxnSpPr/>
          <p:nvPr/>
        </p:nvCxnSpPr>
        <p:spPr>
          <a:xfrm flipV="1">
            <a:off x="954088" y="1781175"/>
            <a:ext cx="0" cy="3878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intervalshape"/>
          <p:cNvCxnSpPr/>
          <p:nvPr/>
        </p:nvCxnSpPr>
        <p:spPr>
          <a:xfrm flipV="1">
            <a:off x="7691438" y="2225675"/>
            <a:ext cx="0" cy="3433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intervalshape"/>
          <p:cNvCxnSpPr/>
          <p:nvPr/>
        </p:nvCxnSpPr>
        <p:spPr>
          <a:xfrm flipV="1">
            <a:off x="954088" y="2225675"/>
            <a:ext cx="0" cy="3433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intervalshape"/>
          <p:cNvCxnSpPr/>
          <p:nvPr/>
        </p:nvCxnSpPr>
        <p:spPr>
          <a:xfrm flipV="1">
            <a:off x="7691438" y="2670175"/>
            <a:ext cx="0" cy="2989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intervalshape"/>
          <p:cNvCxnSpPr/>
          <p:nvPr/>
        </p:nvCxnSpPr>
        <p:spPr>
          <a:xfrm flipV="1">
            <a:off x="954088" y="2670175"/>
            <a:ext cx="0" cy="2989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intervalshape"/>
          <p:cNvCxnSpPr/>
          <p:nvPr/>
        </p:nvCxnSpPr>
        <p:spPr>
          <a:xfrm flipV="1">
            <a:off x="7691438" y="3114675"/>
            <a:ext cx="0" cy="2544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intervalshape"/>
          <p:cNvCxnSpPr/>
          <p:nvPr/>
        </p:nvCxnSpPr>
        <p:spPr>
          <a:xfrm flipV="1">
            <a:off x="954088" y="3114675"/>
            <a:ext cx="0" cy="2544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intervalshape"/>
          <p:cNvCxnSpPr/>
          <p:nvPr/>
        </p:nvCxnSpPr>
        <p:spPr>
          <a:xfrm flipV="1">
            <a:off x="7691438" y="3559175"/>
            <a:ext cx="0" cy="2100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intervalshape"/>
          <p:cNvCxnSpPr/>
          <p:nvPr/>
        </p:nvCxnSpPr>
        <p:spPr>
          <a:xfrm flipV="1">
            <a:off x="5451475" y="3559175"/>
            <a:ext cx="0" cy="2100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milestoneshape"/>
          <p:cNvSpPr/>
          <p:nvPr/>
        </p:nvSpPr>
        <p:spPr>
          <a:xfrm rot="16200000">
            <a:off x="2027073" y="4845111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49" name="milestoneshape"/>
          <p:cNvCxnSpPr/>
          <p:nvPr/>
        </p:nvCxnSpPr>
        <p:spPr>
          <a:xfrm>
            <a:off x="2027238" y="4845050"/>
            <a:ext cx="0" cy="814388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milestoneshape"/>
          <p:cNvSpPr/>
          <p:nvPr/>
        </p:nvSpPr>
        <p:spPr>
          <a:xfrm rot="16200000">
            <a:off x="3063671" y="4029771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51" name="milestoneshape"/>
          <p:cNvCxnSpPr/>
          <p:nvPr/>
        </p:nvCxnSpPr>
        <p:spPr>
          <a:xfrm>
            <a:off x="3063875" y="4029075"/>
            <a:ext cx="0" cy="1630363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milestoneshape"/>
          <p:cNvSpPr/>
          <p:nvPr/>
        </p:nvSpPr>
        <p:spPr>
          <a:xfrm rot="16200000">
            <a:off x="4877718" y="4654611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53" name="milestoneshape"/>
          <p:cNvCxnSpPr/>
          <p:nvPr/>
        </p:nvCxnSpPr>
        <p:spPr>
          <a:xfrm>
            <a:off x="4878388" y="4654550"/>
            <a:ext cx="0" cy="1004888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milestoneshape"/>
          <p:cNvSpPr/>
          <p:nvPr/>
        </p:nvSpPr>
        <p:spPr>
          <a:xfrm rot="16200000">
            <a:off x="6673254" y="3902771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55" name="milestoneshape"/>
          <p:cNvCxnSpPr/>
          <p:nvPr/>
        </p:nvCxnSpPr>
        <p:spPr>
          <a:xfrm>
            <a:off x="6673850" y="3902075"/>
            <a:ext cx="0" cy="1757363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milestoneshape"/>
          <p:cNvSpPr/>
          <p:nvPr/>
        </p:nvSpPr>
        <p:spPr>
          <a:xfrm rot="16200000">
            <a:off x="6802829" y="4527611"/>
            <a:ext cx="190500" cy="1905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57" name="milestoneshape"/>
          <p:cNvCxnSpPr/>
          <p:nvPr/>
        </p:nvCxnSpPr>
        <p:spPr>
          <a:xfrm>
            <a:off x="6802438" y="4527550"/>
            <a:ext cx="0" cy="1131888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pgshape"/>
          <p:cNvSpPr/>
          <p:nvPr/>
        </p:nvSpPr>
        <p:spPr>
          <a:xfrm>
            <a:off x="953453" y="5660451"/>
            <a:ext cx="6756400" cy="508000"/>
          </a:xfrm>
          <a:prstGeom prst="rect">
            <a:avLst/>
          </a:prstGeom>
          <a:gradFill flip="none" rotWithShape="1">
            <a:gsLst>
              <a:gs pos="0">
                <a:srgbClr val="B2B2B2"/>
              </a:gs>
              <a:gs pos="50000">
                <a:srgbClr val="F2F2F2"/>
              </a:gs>
              <a:gs pos="100000">
                <a:srgbClr val="737373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3346" name="pgshape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7975" y="5891213"/>
            <a:ext cx="635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>
                <a:solidFill>
                  <a:srgbClr val="808080"/>
                </a:solidFill>
                <a:latin typeface="Calibri" pitchFamily="34" charset="0"/>
              </a:rPr>
              <a:t>' 12</a:t>
            </a:r>
          </a:p>
        </p:txBody>
      </p:sp>
      <p:sp>
        <p:nvSpPr>
          <p:cNvPr id="13347" name="pgshape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54088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Jul
2012</a:t>
            </a:r>
          </a:p>
        </p:txBody>
      </p:sp>
      <p:sp>
        <p:nvSpPr>
          <p:cNvPr id="13348" name="pgshape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7175" y="5659438"/>
            <a:ext cx="5635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Aug</a:t>
            </a:r>
          </a:p>
        </p:txBody>
      </p:sp>
      <p:sp>
        <p:nvSpPr>
          <p:cNvPr id="13349" name="pgshape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1850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Sep</a:t>
            </a:r>
          </a:p>
        </p:txBody>
      </p:sp>
      <p:sp>
        <p:nvSpPr>
          <p:cNvPr id="13350" name="pgshape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55888" y="5659438"/>
            <a:ext cx="5635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Okt</a:t>
            </a:r>
          </a:p>
        </p:txBody>
      </p:sp>
      <p:sp>
        <p:nvSpPr>
          <p:cNvPr id="13351" name="pgshape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30563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Nov</a:t>
            </a:r>
          </a:p>
        </p:txBody>
      </p:sp>
      <p:sp>
        <p:nvSpPr>
          <p:cNvPr id="13352" name="pgshape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786188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Dez</a:t>
            </a:r>
          </a:p>
        </p:txBody>
      </p:sp>
      <p:sp>
        <p:nvSpPr>
          <p:cNvPr id="13353" name="pgshape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359275" y="5659438"/>
            <a:ext cx="5635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Jan
2013</a:t>
            </a:r>
          </a:p>
        </p:txBody>
      </p:sp>
      <p:sp>
        <p:nvSpPr>
          <p:cNvPr id="13354" name="pgshape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933950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Feb</a:t>
            </a:r>
          </a:p>
        </p:txBody>
      </p:sp>
      <p:sp>
        <p:nvSpPr>
          <p:cNvPr id="13355" name="pgshape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51475" y="5659438"/>
            <a:ext cx="5635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Mrz</a:t>
            </a:r>
          </a:p>
        </p:txBody>
      </p:sp>
      <p:sp>
        <p:nvSpPr>
          <p:cNvPr id="13356" name="pgshape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026150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Apr</a:t>
            </a:r>
          </a:p>
        </p:txBody>
      </p:sp>
      <p:sp>
        <p:nvSpPr>
          <p:cNvPr id="13357" name="pgshape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80188" y="5659438"/>
            <a:ext cx="5635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Mai</a:t>
            </a:r>
          </a:p>
        </p:txBody>
      </p:sp>
      <p:sp>
        <p:nvSpPr>
          <p:cNvPr id="13358" name="pgshape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154863" y="5659438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Jun</a:t>
            </a:r>
          </a:p>
        </p:txBody>
      </p:sp>
      <p:sp>
        <p:nvSpPr>
          <p:cNvPr id="13359" name="pgshape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509000" y="5589588"/>
            <a:ext cx="63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>
                <a:solidFill>
                  <a:srgbClr val="808080"/>
                </a:solidFill>
                <a:latin typeface="Calibri" pitchFamily="34" charset="0"/>
              </a:rPr>
              <a:t>' 13</a:t>
            </a:r>
          </a:p>
        </p:txBody>
      </p:sp>
      <p:pic>
        <p:nvPicPr>
          <p:cNvPr id="13360" name="pgshape"/>
          <p:cNvPicPr>
            <a:picLocks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933450" y="5645150"/>
            <a:ext cx="68072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61" name="Text Box 49"/>
          <p:cNvSpPr txBox="1">
            <a:spLocks noChangeArrowheads="1"/>
          </p:cNvSpPr>
          <p:nvPr/>
        </p:nvSpPr>
        <p:spPr bwMode="auto">
          <a:xfrm>
            <a:off x="954088" y="5661025"/>
            <a:ext cx="64817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76" name="milestoneshape"/>
          <p:cNvSpPr/>
          <p:nvPr/>
        </p:nvSpPr>
        <p:spPr>
          <a:xfrm>
            <a:off x="7577042" y="5469951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3365" name="milestoneshape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43750" y="5126038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Finalization of Phase 2 requirements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66" name="milestoneshape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005638" y="5287963"/>
            <a:ext cx="1397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30.6.13</a:t>
            </a:r>
          </a:p>
        </p:txBody>
      </p:sp>
      <p:sp>
        <p:nvSpPr>
          <p:cNvPr id="13367" name="milestoneshape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929438" y="4464050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TM Forum Management World 13.5.2013 - 16.5.13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68" name="milestoneshape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929438" y="4752975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13.5.13</a:t>
            </a:r>
          </a:p>
        </p:txBody>
      </p:sp>
      <p:sp>
        <p:nvSpPr>
          <p:cNvPr id="13369" name="milestoneshape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800850" y="3838575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Member &amp; Partner Meeting Torino 6.5.13 – 8.5.13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70" name="milestoneshape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800850" y="4127500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6.5.13</a:t>
            </a:r>
          </a:p>
        </p:txBody>
      </p:sp>
      <p:sp>
        <p:nvSpPr>
          <p:cNvPr id="13371" name="milestoneshape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005388" y="4591050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Member &amp; Partner Meeting Beijing 29.1.13 – 31.1.13</a:t>
            </a:r>
          </a:p>
        </p:txBody>
      </p:sp>
      <p:sp>
        <p:nvSpPr>
          <p:cNvPr id="13372" name="milestoneshape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005388" y="4879975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29.1.13</a:t>
            </a:r>
          </a:p>
        </p:txBody>
      </p:sp>
      <p:sp>
        <p:nvSpPr>
          <p:cNvPr id="185" name="milestoneshape"/>
          <p:cNvSpPr/>
          <p:nvPr/>
        </p:nvSpPr>
        <p:spPr>
          <a:xfrm rot="10800000">
            <a:off x="4485758" y="6079551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3376" name="milestoneshape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3914775" y="6319838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First draft Phase 2 requirements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77" name="milestoneshape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914775" y="6519863"/>
            <a:ext cx="1397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14.1.13</a:t>
            </a:r>
          </a:p>
        </p:txBody>
      </p:sp>
      <p:sp>
        <p:nvSpPr>
          <p:cNvPr id="13378" name="milestoneshape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3190875" y="3965575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Member &amp; Partner Meeting Helsinki  23.10.12 – 25.10.12</a:t>
            </a:r>
          </a:p>
        </p:txBody>
      </p:sp>
      <p:sp>
        <p:nvSpPr>
          <p:cNvPr id="13379" name="milestoneshape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3190875" y="4254500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23.10.12</a:t>
            </a:r>
          </a:p>
        </p:txBody>
      </p:sp>
      <p:sp>
        <p:nvSpPr>
          <p:cNvPr id="13380" name="milestoneshape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2154238" y="4781550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Member Meeting Vienna  28.8.12 – 29.8.12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81" name="milestoneshape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2154238" y="5070475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28.8.12</a:t>
            </a:r>
          </a:p>
        </p:txBody>
      </p:sp>
      <p:sp>
        <p:nvSpPr>
          <p:cNvPr id="192" name="milestoneshape"/>
          <p:cNvSpPr/>
          <p:nvPr/>
        </p:nvSpPr>
        <p:spPr>
          <a:xfrm rot="10800000">
            <a:off x="839153" y="6079551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3385" name="milestoneshape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257175" y="6551613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Start Phase 2</a:t>
            </a:r>
          </a:p>
        </p:txBody>
      </p:sp>
      <p:sp>
        <p:nvSpPr>
          <p:cNvPr id="13386" name="milestoneshape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273050" y="6570663"/>
            <a:ext cx="1397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1.7.12</a:t>
            </a:r>
          </a:p>
        </p:txBody>
      </p:sp>
      <p:sp>
        <p:nvSpPr>
          <p:cNvPr id="195" name="intervalshape"/>
          <p:cNvSpPr/>
          <p:nvPr>
            <p:custDataLst>
              <p:tags r:id="rId32"/>
            </p:custDataLst>
          </p:nvPr>
        </p:nvSpPr>
        <p:spPr>
          <a:xfrm>
            <a:off x="5451549" y="3420171"/>
            <a:ext cx="2239793" cy="279400"/>
          </a:xfrm>
          <a:prstGeom prst="homePlate">
            <a:avLst/>
          </a:prstGeom>
          <a:solidFill>
            <a:srgbClr val="6F3198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100" b="1"/>
              <a:t>Verif. of Compl. to the Standards</a:t>
            </a:r>
            <a:endParaRPr lang="de-DE" sz="1100" b="1"/>
          </a:p>
        </p:txBody>
      </p:sp>
      <p:sp>
        <p:nvSpPr>
          <p:cNvPr id="13390" name="intervalshape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7672388" y="3432175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1.3.13  -  30.6.13</a:t>
            </a:r>
          </a:p>
        </p:txBody>
      </p:sp>
      <p:sp>
        <p:nvSpPr>
          <p:cNvPr id="197" name="intervalshape"/>
          <p:cNvSpPr/>
          <p:nvPr>
            <p:custDataLst>
              <p:tags r:id="rId34"/>
            </p:custDataLst>
          </p:nvPr>
        </p:nvSpPr>
        <p:spPr>
          <a:xfrm>
            <a:off x="953453" y="2975671"/>
            <a:ext cx="6737889" cy="279400"/>
          </a:xfrm>
          <a:prstGeom prst="homePlate">
            <a:avLst/>
          </a:prstGeom>
          <a:solidFill>
            <a:srgbClr val="02B2EE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de-DE" sz="1100" b="1"/>
              <a:t>Performance Management</a:t>
            </a:r>
          </a:p>
        </p:txBody>
      </p:sp>
      <p:sp>
        <p:nvSpPr>
          <p:cNvPr id="13394" name="intervalshape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7672388" y="2987675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  <p:sp>
        <p:nvSpPr>
          <p:cNvPr id="199" name="intervalshape"/>
          <p:cNvSpPr/>
          <p:nvPr>
            <p:custDataLst>
              <p:tags r:id="rId36"/>
            </p:custDataLst>
          </p:nvPr>
        </p:nvSpPr>
        <p:spPr>
          <a:xfrm>
            <a:off x="953453" y="2531171"/>
            <a:ext cx="6737889" cy="279400"/>
          </a:xfrm>
          <a:prstGeom prst="homePlat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de-DE" sz="1100" b="1"/>
              <a:t>Configuration Management</a:t>
            </a:r>
          </a:p>
        </p:txBody>
      </p:sp>
      <p:sp>
        <p:nvSpPr>
          <p:cNvPr id="13398" name="intervalshape"/>
          <p:cNvSpPr txBox="1"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7672388" y="2543175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  <p:sp>
        <p:nvSpPr>
          <p:cNvPr id="201" name="intervalshape"/>
          <p:cNvSpPr/>
          <p:nvPr>
            <p:custDataLst>
              <p:tags r:id="rId38"/>
            </p:custDataLst>
          </p:nvPr>
        </p:nvSpPr>
        <p:spPr>
          <a:xfrm>
            <a:off x="953453" y="2086671"/>
            <a:ext cx="6737889" cy="279400"/>
          </a:xfrm>
          <a:prstGeom prst="homePlate">
            <a:avLst/>
          </a:prstGeom>
          <a:solidFill>
            <a:srgbClr val="96D642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100" b="1"/>
              <a:t>Business Scenarios for Converged Operations Requirements</a:t>
            </a:r>
            <a:endParaRPr lang="de-DE" sz="1100" b="1"/>
          </a:p>
        </p:txBody>
      </p:sp>
      <p:sp>
        <p:nvSpPr>
          <p:cNvPr id="13402" name="intervalshape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7672388" y="2098675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  <p:sp>
        <p:nvSpPr>
          <p:cNvPr id="203" name="intervalshape"/>
          <p:cNvSpPr/>
          <p:nvPr>
            <p:custDataLst>
              <p:tags r:id="rId40"/>
            </p:custDataLst>
          </p:nvPr>
        </p:nvSpPr>
        <p:spPr>
          <a:xfrm>
            <a:off x="953453" y="1642171"/>
            <a:ext cx="6737889" cy="279400"/>
          </a:xfrm>
          <a:prstGeom prst="homePlate">
            <a:avLst/>
          </a:prstGeom>
          <a:solidFill>
            <a:srgbClr val="B20E12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de-DE" sz="1100" b="1"/>
              <a:t>Service Inventory Management</a:t>
            </a:r>
          </a:p>
        </p:txBody>
      </p:sp>
      <p:sp>
        <p:nvSpPr>
          <p:cNvPr id="13406" name="intervalshape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7672388" y="1654175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  <p:sp>
        <p:nvSpPr>
          <p:cNvPr id="205" name="intervalshape"/>
          <p:cNvSpPr/>
          <p:nvPr>
            <p:custDataLst>
              <p:tags r:id="rId42"/>
            </p:custDataLst>
          </p:nvPr>
        </p:nvSpPr>
        <p:spPr>
          <a:xfrm>
            <a:off x="5087723" y="6585193"/>
            <a:ext cx="2387879" cy="279400"/>
          </a:xfrm>
          <a:prstGeom prst="roundRect">
            <a:avLst>
              <a:gd name="adj" fmla="val 100000"/>
            </a:avLst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100" b="1" dirty="0">
                <a:solidFill>
                  <a:schemeClr val="tx1"/>
                </a:solidFill>
                <a:latin typeface="Calibri"/>
              </a:rPr>
              <a:t>Series of stream phone conferences</a:t>
            </a:r>
            <a:endParaRPr lang="de-DE" sz="1100" b="1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3410" name="Rectangle 102"/>
          <p:cNvSpPr>
            <a:spLocks noChangeArrowheads="1"/>
          </p:cNvSpPr>
          <p:nvPr/>
        </p:nvSpPr>
        <p:spPr bwMode="auto">
          <a:xfrm>
            <a:off x="7956550" y="5661025"/>
            <a:ext cx="647700" cy="504825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July</a:t>
            </a:r>
          </a:p>
        </p:txBody>
      </p:sp>
      <p:sp>
        <p:nvSpPr>
          <p:cNvPr id="13411" name="Text Box 103"/>
          <p:cNvSpPr txBox="1">
            <a:spLocks noChangeArrowheads="1"/>
          </p:cNvSpPr>
          <p:nvPr/>
        </p:nvSpPr>
        <p:spPr bwMode="auto">
          <a:xfrm>
            <a:off x="8101013" y="623728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>
                <a:solidFill>
                  <a:srgbClr val="468329"/>
                </a:solidFill>
              </a:rPr>
              <a:t>ngmn </a:t>
            </a:r>
            <a:r>
              <a:rPr lang="en-US" sz="1200" b="1"/>
              <a:t>Approval</a:t>
            </a:r>
            <a:r>
              <a:rPr lang="en-US" sz="1200"/>
              <a:t> </a:t>
            </a:r>
          </a:p>
        </p:txBody>
      </p:sp>
    </p:spTree>
    <p:custDataLst>
      <p:tags r:id="rId1"/>
    </p:custData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smtClean="0"/>
              <a:t>Status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stream</a:t>
            </a:r>
            <a:r>
              <a:rPr lang="de-DE" dirty="0" smtClean="0"/>
              <a:t> </a:t>
            </a:r>
            <a:r>
              <a:rPr lang="de-DE" dirty="0" err="1" smtClean="0"/>
              <a:t>requirements</a:t>
            </a:r>
            <a:r>
              <a:rPr lang="de-DE" dirty="0" smtClean="0"/>
              <a:t> </a:t>
            </a:r>
            <a:endParaRPr lang="de-DE" dirty="0"/>
          </a:p>
        </p:txBody>
      </p:sp>
      <p:graphicFrame>
        <p:nvGraphicFramePr>
          <p:cNvPr id="16386" name="Object 17"/>
          <p:cNvGraphicFramePr>
            <a:graphicFrameLocks/>
          </p:cNvGraphicFramePr>
          <p:nvPr/>
        </p:nvGraphicFramePr>
        <p:xfrm>
          <a:off x="128588" y="1793875"/>
          <a:ext cx="8886825" cy="4654550"/>
        </p:xfrm>
        <a:graphic>
          <a:graphicData uri="http://schemas.openxmlformats.org/presentationml/2006/ole">
            <p:oleObj spid="_x0000_s16386" r:id="rId3" imgW="8888738" imgH="4657748" progId="Excel.Chart.8">
              <p:embed/>
            </p:oleObj>
          </a:graphicData>
        </a:graphic>
      </p:graphicFrame>
      <p:sp>
        <p:nvSpPr>
          <p:cNvPr id="16388" name="AutoShape 4"/>
          <p:cNvSpPr>
            <a:spLocks/>
          </p:cNvSpPr>
          <p:nvPr/>
        </p:nvSpPr>
        <p:spPr bwMode="auto">
          <a:xfrm>
            <a:off x="6300788" y="2997200"/>
            <a:ext cx="431800" cy="2376488"/>
          </a:xfrm>
          <a:prstGeom prst="rightBrace">
            <a:avLst>
              <a:gd name="adj1" fmla="val 4586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948488" y="3913188"/>
            <a:ext cx="18208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completed</a:t>
            </a:r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6084888" y="2420938"/>
            <a:ext cx="19446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Has do be  discussed</a:t>
            </a:r>
          </a:p>
        </p:txBody>
      </p:sp>
      <p:sp>
        <p:nvSpPr>
          <p:cNvPr id="7" name="Foliennummernplatzhalter 4"/>
          <p:cNvSpPr txBox="1">
            <a:spLocks/>
          </p:cNvSpPr>
          <p:nvPr/>
        </p:nvSpPr>
        <p:spPr>
          <a:xfrm>
            <a:off x="6902450" y="6453188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C93DB9E-BB9C-4524-B1A1-6409EA3CAD39}" type="slidenum">
              <a:rPr lang="en-GB"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n-GB" sz="1000" dirty="0">
              <a:solidFill>
                <a:schemeClr val="tx1">
                  <a:tint val="75000"/>
                </a:schemeClr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Convincing by implementation 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2178D083-1616-4765-826A-914FB9B6E5B4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395288" y="4294188"/>
            <a:ext cx="7777162" cy="2374900"/>
            <a:chOff x="815" y="1071"/>
            <a:chExt cx="4771" cy="2269"/>
          </a:xfrm>
        </p:grpSpPr>
        <p:pic>
          <p:nvPicPr>
            <p:cNvPr id="17416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50" y="2287"/>
              <a:ext cx="1375" cy="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7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98" y="1643"/>
              <a:ext cx="645" cy="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691" y="1702"/>
              <a:ext cx="895" cy="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Nach unten gekrümmter Pfeil 9"/>
            <p:cNvSpPr/>
            <p:nvPr/>
          </p:nvSpPr>
          <p:spPr>
            <a:xfrm rot="20117012">
              <a:off x="2084" y="1400"/>
              <a:ext cx="1290" cy="435"/>
            </a:xfrm>
            <a:prstGeom prst="curved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Nach unten gekrümmter Pfeil 10"/>
            <p:cNvSpPr/>
            <p:nvPr/>
          </p:nvSpPr>
          <p:spPr>
            <a:xfrm rot="21148507">
              <a:off x="3538" y="1192"/>
              <a:ext cx="1292" cy="438"/>
            </a:xfrm>
            <a:prstGeom prst="curved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2" name="Pfeil nach oben 7"/>
            <p:cNvSpPr/>
            <p:nvPr/>
          </p:nvSpPr>
          <p:spPr>
            <a:xfrm>
              <a:off x="815" y="1071"/>
              <a:ext cx="575" cy="2113"/>
            </a:xfrm>
            <a:prstGeom prst="up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de-DE" sz="1000" dirty="0">
                  <a:solidFill>
                    <a:schemeClr val="tx1"/>
                  </a:solidFill>
                </a:rPr>
                <a:t>Level </a:t>
              </a:r>
              <a:r>
                <a:rPr lang="de-DE" sz="1000" dirty="0" err="1">
                  <a:solidFill>
                    <a:schemeClr val="tx1"/>
                  </a:solidFill>
                </a:rPr>
                <a:t>of</a:t>
              </a:r>
              <a:r>
                <a:rPr lang="de-DE" sz="1000" dirty="0">
                  <a:solidFill>
                    <a:schemeClr val="tx1"/>
                  </a:solidFill>
                </a:rPr>
                <a:t> technical impplementation</a:t>
              </a:r>
            </a:p>
          </p:txBody>
        </p:sp>
        <p:sp>
          <p:nvSpPr>
            <p:cNvPr id="13" name="Pfeil nach oben 12"/>
            <p:cNvSpPr/>
            <p:nvPr/>
          </p:nvSpPr>
          <p:spPr>
            <a:xfrm rot="5400000">
              <a:off x="3123" y="877"/>
              <a:ext cx="790" cy="4136"/>
            </a:xfrm>
            <a:prstGeom prst="up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de-DE" sz="1000" dirty="0">
                  <a:solidFill>
                    <a:schemeClr val="tx1"/>
                  </a:solidFill>
                </a:rPr>
                <a:t>May 2013                                      Oktober 2013                                 </a:t>
              </a:r>
              <a:r>
                <a:rPr lang="de-DE" sz="1000" dirty="0" err="1">
                  <a:solidFill>
                    <a:schemeClr val="tx1"/>
                  </a:solidFill>
                </a:rPr>
                <a:t>February</a:t>
              </a:r>
              <a:r>
                <a:rPr lang="de-DE" sz="1000" dirty="0">
                  <a:solidFill>
                    <a:schemeClr val="tx1"/>
                  </a:solidFill>
                </a:rPr>
                <a:t> 2014</a:t>
              </a:r>
            </a:p>
          </p:txBody>
        </p:sp>
      </p:grpSp>
      <p:sp>
        <p:nvSpPr>
          <p:cNvPr id="15" name="Textfeld 7"/>
          <p:cNvSpPr txBox="1">
            <a:spLocks noChangeArrowheads="1"/>
          </p:cNvSpPr>
          <p:nvPr/>
        </p:nvSpPr>
        <p:spPr bwMode="auto">
          <a:xfrm>
            <a:off x="179388" y="1700213"/>
            <a:ext cx="77978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Clr>
                <a:srgbClr val="468329"/>
              </a:buClr>
              <a:buFont typeface="Wingdings" pitchFamily="2" charset="2"/>
              <a:buChar char="§"/>
            </a:pPr>
            <a:r>
              <a:rPr lang="de-DE" sz="1400"/>
              <a:t>Positive feedback from the industry was received – our approach is the right one</a:t>
            </a:r>
          </a:p>
          <a:p>
            <a:pPr marL="285750" indent="-285750">
              <a:buClr>
                <a:srgbClr val="468329"/>
              </a:buClr>
              <a:buFont typeface="Wingdings" pitchFamily="2" charset="2"/>
              <a:buChar char="§"/>
            </a:pPr>
            <a:r>
              <a:rPr lang="de-DE" sz="1400"/>
              <a:t>UIM* was succesfully presented but UOM* is needed </a:t>
            </a:r>
          </a:p>
          <a:p>
            <a:pPr marL="285750" indent="-285750">
              <a:buClr>
                <a:srgbClr val="468329"/>
              </a:buClr>
              <a:buFont typeface="Wingdings" pitchFamily="2" charset="2"/>
              <a:buChar char="§"/>
            </a:pPr>
            <a:r>
              <a:rPr lang="de-DE" sz="1400"/>
              <a:t>Transport part of the Catalyst  has shown potential for  development</a:t>
            </a:r>
          </a:p>
          <a:p>
            <a:pPr marL="285750" indent="-285750">
              <a:buClr>
                <a:srgbClr val="468329"/>
              </a:buClr>
              <a:buFont typeface="Wingdings" pitchFamily="2" charset="2"/>
              <a:buChar char="§"/>
            </a:pPr>
            <a:r>
              <a:rPr lang="de-DE" sz="1400"/>
              <a:t>Further improvement is needed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/>
          <a:srcRect l="72151" t="5000"/>
          <a:stretch>
            <a:fillRect/>
          </a:stretch>
        </p:blipFill>
        <p:spPr bwMode="auto">
          <a:xfrm>
            <a:off x="1403350" y="2636838"/>
            <a:ext cx="16986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6"/>
          <a:srcRect l="34251" t="12601" r="32674" b="3401"/>
          <a:stretch>
            <a:fillRect/>
          </a:stretch>
        </p:blipFill>
        <p:spPr bwMode="auto">
          <a:xfrm>
            <a:off x="4140200" y="1773238"/>
            <a:ext cx="1944688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8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has to be done to make the Requirements to Products ?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0"/>
          </p:nvPr>
        </p:nvSpPr>
        <p:spPr>
          <a:xfrm>
            <a:off x="323850" y="1785938"/>
            <a:ext cx="8820150" cy="46434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Tasks for Members &amp; Partners</a:t>
            </a:r>
          </a:p>
          <a:p>
            <a:pPr lvl="1">
              <a:defRPr/>
            </a:pPr>
            <a:r>
              <a:rPr lang="en-US" dirty="0" smtClean="0"/>
              <a:t>if needed, further clarification work has to be done</a:t>
            </a:r>
          </a:p>
          <a:p>
            <a:pPr lvl="1">
              <a:defRPr/>
            </a:pPr>
            <a:r>
              <a:rPr lang="en-US" dirty="0" smtClean="0"/>
              <a:t>further specification in standardization bodies (e.g. 3GPP SA 5)</a:t>
            </a:r>
          </a:p>
          <a:p>
            <a:pPr>
              <a:defRPr/>
            </a:pPr>
            <a:r>
              <a:rPr lang="en-US" dirty="0" smtClean="0"/>
              <a:t>Tasks for Partners</a:t>
            </a:r>
          </a:p>
          <a:p>
            <a:pPr lvl="1">
              <a:defRPr/>
            </a:pPr>
            <a:r>
              <a:rPr lang="en-US" dirty="0" smtClean="0"/>
              <a:t>delivery of products based on standards which fulfill the NGCOR </a:t>
            </a:r>
            <a:r>
              <a:rPr lang="en-US" dirty="0" err="1" smtClean="0"/>
              <a:t>requierements</a:t>
            </a:r>
            <a:r>
              <a:rPr lang="en-US" dirty="0" smtClean="0"/>
              <a:t> </a:t>
            </a:r>
          </a:p>
          <a:p>
            <a:pPr>
              <a:defRPr/>
            </a:pPr>
            <a:r>
              <a:rPr lang="en-US" dirty="0" smtClean="0"/>
              <a:t>Tasks for Members</a:t>
            </a:r>
          </a:p>
          <a:p>
            <a:pPr lvl="1">
              <a:defRPr/>
            </a:pPr>
            <a:r>
              <a:rPr lang="en-US" dirty="0" smtClean="0"/>
              <a:t>bring it the </a:t>
            </a:r>
            <a:r>
              <a:rPr lang="en-US" dirty="0" err="1" smtClean="0"/>
              <a:t>RfQ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 order products based on the NGCOR requirements 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806FB559-D140-4CE0-926D-E83C17E18DF5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Arial" charset="0"/>
              </a:rPr>
              <a:t>Agenda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107950" y="1773238"/>
            <a:ext cx="9036050" cy="4643437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>
                <a:cs typeface="Arial" charset="0"/>
              </a:rPr>
              <a:t>Status of NGCOR II</a:t>
            </a:r>
          </a:p>
          <a:p>
            <a:pPr eaLnBrk="1" hangingPunct="1">
              <a:defRPr/>
            </a:pPr>
            <a:r>
              <a:rPr lang="en-US" sz="3200" dirty="0">
                <a:cs typeface="Arial" charset="0"/>
              </a:rPr>
              <a:t>Multi </a:t>
            </a:r>
            <a:r>
              <a:rPr lang="en-US" sz="3200" dirty="0" smtClean="0">
                <a:cs typeface="Arial" charset="0"/>
              </a:rPr>
              <a:t>SDO</a:t>
            </a:r>
          </a:p>
          <a:p>
            <a:pPr eaLnBrk="1" hangingPunct="1">
              <a:defRPr/>
            </a:pPr>
            <a:r>
              <a:rPr lang="en-US" sz="2000" dirty="0" smtClean="0">
                <a:cs typeface="Arial" charset="0"/>
              </a:rPr>
              <a:t>NGCOR evolution</a:t>
            </a:r>
          </a:p>
          <a:p>
            <a:pPr eaLnBrk="1" hangingPunct="1">
              <a:defRPr/>
            </a:pPr>
            <a:r>
              <a:rPr lang="en-US" sz="2000" dirty="0" err="1" smtClean="0">
                <a:cs typeface="Arial" charset="0"/>
              </a:rPr>
              <a:t>OSSii</a:t>
            </a:r>
            <a:endParaRPr lang="en-US" sz="2000" dirty="0" smtClean="0">
              <a:cs typeface="Arial" charset="0"/>
            </a:endParaRPr>
          </a:p>
          <a:p>
            <a:pPr eaLnBrk="1" hangingPunct="1">
              <a:defRPr/>
            </a:pPr>
            <a:endParaRPr lang="en-US" sz="2000" dirty="0" smtClean="0">
              <a:cs typeface="Arial" charset="0"/>
            </a:endParaRPr>
          </a:p>
          <a:p>
            <a:pPr eaLnBrk="1" hangingPunct="1">
              <a:defRPr/>
            </a:pPr>
            <a:endParaRPr lang="en-US" sz="2000" dirty="0" smtClean="0">
              <a:cs typeface="Arial" charset="0"/>
            </a:endParaRPr>
          </a:p>
          <a:p>
            <a:pPr eaLnBrk="1" hangingPunct="1">
              <a:defRPr/>
            </a:pPr>
            <a:endParaRPr lang="en-US" sz="2000" dirty="0" smtClean="0">
              <a:cs typeface="Arial" charset="0"/>
            </a:endParaRPr>
          </a:p>
        </p:txBody>
      </p:sp>
      <p:sp>
        <p:nvSpPr>
          <p:cNvPr id="4" name="Foliennummernplatzhalter 4"/>
          <p:cNvSpPr>
            <a:spLocks noGrp="1"/>
          </p:cNvSpPr>
          <p:nvPr>
            <p:ph type="sldNum" sz="quarter" idx="14"/>
          </p:nvPr>
        </p:nvSpPr>
        <p:spPr>
          <a:xfrm>
            <a:off x="6902450" y="6453188"/>
            <a:ext cx="2133600" cy="365125"/>
          </a:xfrm>
        </p:spPr>
        <p:txBody>
          <a:bodyPr/>
          <a:lstStyle/>
          <a:p>
            <a:pPr>
              <a:defRPr/>
            </a:pPr>
            <a:fld id="{04623787-450A-4296-9B35-C9F80655B799}" type="slidenum">
              <a:rPr lang="en-GB"/>
              <a:pPr>
                <a:defRPr/>
              </a:pPr>
              <a:t>9</a:t>
            </a:fld>
            <a:endParaRPr lang="en-GB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Cp6Uw7xh0G.XAIclkWJ.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RMDpbJenEOoneZQOxPeS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88,114,0,-16747844,False;;30.06.2013 00:00:00;31.07.2013 00:00:00;Approval process for NGCOR Phase I &amp; II ;0;tbFinishDate;0;Calibri;11;Calibri;11;Calibri;11;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30,22,234,-1436130,False;30.06.2013 00:00:00;Finalization of Consolidation Phase I &amp; II requirements;False;False;False;False;tbName;1;Calibri;10;Calibri;10;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FIGUREAUTOMATICFLAG" val="True"/>
  <p:tag name="TIMESCALEPOINT" val="Months"/>
  <p:tag name="MILESTONEDATEFORMAT" val="d/M/yy"/>
  <p:tag name="INTERVALDATEFORMAT" val="d/M/yy"/>
  <p:tag name="TIMESCALEDATEFORMAT" val="MMM"/>
  <p:tag name="INTERVALTIMESCALEENDDATE" val="30.08.2013 00:00:00"/>
  <p:tag name="INTERVALTIMESCALESTARTDATE" val="12.06.2013 00:00:00"/>
  <p:tag name="TODAYMARKERFONTCHANGES" val="Calibri;11"/>
  <p:tag name="LEFTBANDDATE" val="Calibri;24"/>
  <p:tag name="RIGHTBANDDATE" val="Calibri;24"/>
  <p:tag name="TIMESCALEFONT" val="Calibri"/>
  <p:tag name="TIMEBANDCOLOR" val="115,115,115,false"/>
  <p:tag name="MARKERCOLOR" val="0,192,255,false"/>
  <p:tag name="TIMELINETYPE" val="Standard"/>
  <p:tag name="ELAPSED" val="true"/>
  <p:tag name="ELAPSEDSTYLE" val="thin"/>
  <p:tag name="TODAYMARKERABOVE" val="false"/>
  <p:tag name="TODAYMARKER" val="true"/>
  <p:tag name="TIMEBANDDATES" val="both"/>
  <p:tag name="INTERVALTHICKBAND" val="false"/>
  <p:tag name="INTERVALVERTCONNECTOR" val="false"/>
  <p:tag name="INTERVALHORIZCONNECTOR" val="true"/>
  <p:tag name="INTERVALDATE" val="split"/>
  <p:tag name="AUTOFIT" val="1"/>
  <p:tag name="INTERVALABOVE" val="false"/>
  <p:tag name="TIMEBANDPOS" val="middle"/>
  <p:tag name="TIMEBANDROUNDED" val="false"/>
  <p:tag name="TIMEBANDTHIN" val="false"/>
  <p:tag name="3DEFFECT" val="true"/>
  <p:tag name="SHOWFLAGDIALOG" val="Finish"/>
  <p:tag name="MILESTONETIMESCALEENDDATE" val="30.08.2013 00:00:00"/>
  <p:tag name="MILESTONETIMESCALESTARTDATE" val="01.07.2013 00:00:00"/>
  <p:tag name="CONFIGURETIMESCALEENDDATE" val="30.08.2013 00:00:00"/>
  <p:tag name="CONFIGURETIMESCALESTARTDATE" val="12.06.2013 00:00:00"/>
  <p:tag name="TIMEBANDPOSVALUE" val="210"/>
  <p:tag name="ACTUALTIMESCALEENDDATE" val="31.08.2013 00:00:00"/>
  <p:tag name="ACTUALTIMESCALESTARTDATE" val="01.06.2013 00:00:00"/>
  <p:tag name="INTERVALTEXT" val="left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nGgkKqpWE.qH2Sztv9DpQ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30,22,234,-1436130,False;12.08.2013 00:00:00;TG1 final version ready;False;False;True;True;tbName;2;Calibri;10;Calibri;10;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30,22,234,-1436130,False;01.07.2013 00:00:00;TG1 first draft ready;False;False;True;True;tbName;6;Calibri;10;Calibri;10;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188,114,0,-16747844,False;;12.06.2013 00:00:00;02.07.2013 00:00:00;Preparation phase first draft TG1;0;tbName;5;Calibri;11;Calibri;11;Calibri;11;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188,114,0,-16747844,False;;12.06.2013 00:00:00;02.07.2013 00:00:00;Preparation phase first draft TG1;0;Shape;5;Calibri;11;Calibri;11;Calibri;11;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188,114,0,-16747844,False;;12.06.2013 00:00:00;02.07.2013 00:00:00;Preparation phase first draft TG1;0;tbFinishDate;5;Calibri;11;Calibri;11;Calibri;11;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88,114,0,-16747844,False;;02.07.2013 00:00:00;12.07.2013 00:00:00;Feedback phase NGCOR team;0;Shape;4;Calibri;11;Calibri;11;Calibri;11;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88,114,0,-16747844,False;;02.07.2013 00:00:00;12.07.2013 00:00:00;Feedback phase NGCOR team;0;tbFinishDate;4;Calibri;11;Calibri;11;Calibri;11;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188,114,0,-16747844,False;;12.07.2013 00:00:00;26.07.2013 00:00:00;Preparation phase second draft TG1;0;Shape;3;Calibri;11;Calibri;11;Calibri;11;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188,114,0,-16747844,False;;12.07.2013 00:00:00;26.07.2013 00:00:00;Preparation phase second draft TG1;0;tbFinishDate;3;Calibri;11;Calibri;11;Calibri;11;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188,114,0,-16747844,False;;05.08.2013 00:00:00;12.08.2013 00:00:00;Evaluation and processing of comments;0;tbName;1;Calibri;11;Calibri;11;Calibri;11;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TEmTged.E.xKtNGz11ivQ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30,22,234,-1436130,False;01.07.2013 00:00:00;TG1 first draft ready;False;False;True;True;tbName;6;Calibri;10;Calibri;10;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YQ7.TKWMkW2PZRY9YYDY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Vmn811BUUWB5BgOyOAO7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bevXPNilUmCuHT__5rUl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EJXuAEavkCOk1dn3eGsK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eDQbORHvESwMAHBvlZvi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tsLNQa3zkS7.EbfeUTuD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tVqmZK5k2l2GY2TdRXc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z1i7GxUDUSAAVcz_g1KM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rgrjNII8keyBvVGPhwel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bQbGthcFE6g0yeGRkMWh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RGNHKXSEki8eC1FNPPuW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mZMwF.Y4kGqFtwOY1qff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.l4ZExMjU2aS3NrXfnWj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ikoxjjEi0elrz52pvlIZ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ikoxjjEi0elrz52pvlIZ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psdWkueJEGKku0a.w3Jo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_H6IpJbUKJZ7UTTiskh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Cp6Uw7xh0G.XAIclkWJ.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XlOC_x5jkGtTueIRSafW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y1bh.G.kCrlrVLeBF3B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TIMESCALEENDDATE" val="30.06.2013 00:00:00"/>
  <p:tag name="INTERVALTIMESCALESTARTDATE" val="01.07.2012 00:00:0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5a1.yywa02tGNBQkXftJ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88,114,0,-16747844,False;30.06.2013 00:00:00;Finalization of Phase 2 requirements;False;False;True;False;tbName;0;Calibri;10;Calibri;10;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88,114,0,-16747844,False;30.06.2013 00:00:00;Finalization of Phase 2 requirements;False;False;True;False;tbDate;0;Calibri;10;Calibri;10;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30,22,234,-1436130,False;13.05.2013 00:00:00;TM Forum Management World 13.5.2013 - 16.5.13;False;False;False;False;tbName;1;Calibri;10;Calibri;10;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30,22,234,-1436130,False;13.05.2013 00:00:00;TM Forum Management World 13.5.2013 - 16.5.13;False;False;False;False;tbDate;1;Calibri;10;Calibri;10;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dlPEtXNd02xgvJvTNscPQ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0,186,254,-83446,False;06.05.2013 00:00:00;Member &amp; Partner Meeting Torino 6.5.13 – 8.5.13;False;False;False;False;tbName;2;Calibri;10;Calibri;10;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0,186,254,-83446,False;06.05.2013 00:00:00;Member &amp; Partner Meeting Torino 6.5.13 – 8.5.13;False;False;False;False;tbDate;2;Calibri;10;Calibri;10;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10,186,254,-83446,False;29.01.2013 00:00:00;Member &amp; Partner Meeting Beijing 29.1.13 – 31.1.13;False;False;False;False;tbName;3;Calibri;10;Calibri;10;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10,186,254,-83446,False;29.01.2013 00:00:00;Member &amp; Partner Meeting Beijing 29.1.13 – 31.1.13;False;False;False;False;tbDate;3;Calibri;10;Calibri;10;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88,114,0,-16747844,False;14.01.2013 00:00:00;First draft Phase 2 requirements;False;False;True;True;tbName;4;Calibri;10;Calibri;10;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88,114,0,-16747844,False;14.01.2013 00:00:00;First draft Phase 2 requirements;False;False;True;True;tbDate;4;Calibri;10;Calibri;10;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10,186,254,-83446,False;23.10.2012 00:00:00;Member &amp; Partner Meeting Helsinki  23.10.12 – 25.10.12;False;False;False;False;tbName;5;Calibri;10;Calibri;10;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10,186,254,-83446,False;23.10.2012 00:00:00;Member &amp; Partner Meeting Helsinki  23.10.12 – 25.10.12;False;False;False;False;tbDate;5;Calibri;10;Calibri;10;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10,186,254,-83446,False;28.08.2012 00:00:00;Member Meeting Vienna  28.8.12 – 29.8.12;False;False;False;False;tbName;6;Calibri;10;Calibri;10;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10,186,254,-83446,False;28.08.2012 00:00:00;Member Meeting Vienna  28.8.12 – 29.8.12;False;False;False;False;tbDate;6;Calibri;10;Calibri;10;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QGQ4dreJku_3QC4UqvRv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188,114,0,-16747844,False;01.07.2012 00:00:00;Start Phase 2;False;False;True;True;tbName;7;Calibri;10;Calibri;10;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188,114,0,-16747844,False;01.07.2012 00:00:00;Start Phase 2;False;False;True;True;tbDate;7;Calibri;10;Calibri;10;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52,49,111,-9490024,False;;01.03.2013 00:00:00;30.06.2013 00:00:00;Verif. of Compl. to the Standards;3;Shape;0;Calibri;11;Calibri;11;Calibri;11;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52,49,111,-9490024,False;;01.03.2013 00:00:00;30.06.2013 00:00:00;Verif. of Compl. to the Standards;3;tbStartEndDate;0;Calibri;11;Calibri;11;Calibri;11;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38,178,2,-16600338,False;;01.07.2012 00:00:00;30.06.2013 00:00:00;Performance Management;3;Shape;1;Calibri;11;Calibri;11;Calibri;11;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38,178,2,-16600338,False;;01.07.2012 00:00:00;30.06.2013 00:00:00;Performance Management;3;tbStartEndDate;1;Calibri;11;Calibri;11;Calibri;11;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0,186,254,-83446,False;;01.07.2012 00:00:00;30.06.2013 00:00:00;Configuration Management;3;Shape;2;Calibri;11;Calibri;11;Calibri;11;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0,186,254,-83446,False;;01.07.2012 00:00:00;30.06.2013 00:00:00;Configuration Management;3;tbStartEndDate;2;Calibri;11;Calibri;11;Calibri;11;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66,214,150,-6891966,False;;01.07.2012 00:00:00;30.06.2013 00:00:00;Business Scenarios for Converged Operations Requirements;3;Shape;3;Calibri;11;Calibri;11;Calibri;11;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66,214,150,-6891966,False;;01.07.2012 00:00:00;30.06.2013 00:00:00;Business Scenarios for Converged Operations Requirements;3;tbStartEndDate;3;Calibri;11;Calibri;11;Calibri;11;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ikoxjjEi0elrz52pvlIZQ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8,14,178,-5108206,False;;01.07.2012 00:00:00;30.06.2013 00:00:00;Service Inventory Management;3;Shape;4;Calibri;11;Calibri;11;Calibri;11;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8,14,178,-5108206,False;;01.07.2012 00:00:00;30.06.2013 00:00:00;Service Inventory Management;3;tbStartEndDate;4;Calibri;11;Calibri;11;Calibri;11;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55,255,255,-1,True;ShapeEllipse;01.02.2013 00:00:00;10.06.2013 00:00:00;Series of stream phone conferences;2;Shape;1;Calibri;11;Calibri;11;Calibri;11;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MARKERFONTCHANGES" val="Calibri;11"/>
  <p:tag name="LEFTBANDDATE" val="Calibri;24"/>
  <p:tag name="RIGHTBANDDATE" val="Calibri;24"/>
  <p:tag name="TIMESCALEFONT" val="Calibri"/>
  <p:tag name="TIMELINETYPE" val="Standard"/>
  <p:tag name="TODAYMARKERABOVE" val="false"/>
  <p:tag name="TODAYMARKER" val="true"/>
  <p:tag name="INTERVALTHICKBAND" val="false"/>
  <p:tag name="INTERVALVERTCONNECTOR" val="false"/>
  <p:tag name="INTERVALHORIZCONNECTOR" val="true"/>
  <p:tag name="INTERVALDATE" val="split"/>
  <p:tag name="AUTOFIT" val="1"/>
  <p:tag name="INTERVALABOVE" val="false"/>
  <p:tag name="TIMEBANDPOS" val="middle"/>
  <p:tag name="TIMEBANDROUNDED" val="false"/>
  <p:tag name="TIMEBANDTHIN" val="false"/>
  <p:tag name="3DEFFECT" val="true"/>
  <p:tag name="SHOWFLAGDIALOG" val="Finish"/>
  <p:tag name="MILESTONETIMESCALEENDDATE" val="31.07.2013 00:00:00"/>
  <p:tag name="MILESTONETIMESCALESTARTDATE" val="06.05.2013 00:00:00"/>
  <p:tag name="ELAPSEDSTYLE" val="thin"/>
  <p:tag name="ELAPSED" val="true"/>
  <p:tag name="TIMEBANDDATES" val="both"/>
  <p:tag name="INTERVALTIMESCALEENDDATE" val="31.07.2013 00:00:00"/>
  <p:tag name="INTERVALTIMESCALESTARTDATE" val="06.05.2013 00:00:00"/>
  <p:tag name="CONFIGURETIMESCALEENDDATE" val="31.07.2013 00:00:00"/>
  <p:tag name="CONFIGURETIMESCALESTARTDATE" val="06.05.2013 00:00:00"/>
  <p:tag name="TIMESCALEPOINT" val="Months"/>
  <p:tag name="CONFIGUREAUTOMATICFLAG" val="True"/>
  <p:tag name="MILESTONEDATEFORMAT" val="d/M/yy"/>
  <p:tag name="INTERVALDATEFORMAT" val="d/M/yy"/>
  <p:tag name="TIMESCALEDATEFORMAT" val="MMM"/>
  <p:tag name="TIMEBANDCOLOR" val="66,214,150,False"/>
  <p:tag name="MARKERCOLOR" val="66,170,26,False"/>
  <p:tag name="TIMEBANDPOSVALUE" val="210"/>
  <p:tag name="ACTUALTIMESCALEENDDATE" val="31.07.2013 00:00:00"/>
  <p:tag name="ACTUALTIMESCALESTARTDATE" val="01.05.2013 00:00:00"/>
  <p:tag name="INTERVALTEXT" val="left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_NvNHtg1kCp7HPKLXKwoA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30,22,234,-1436130,False;30.06.2013 00:00:00;Finalization of Consolidation Phase I &amp; II requirements;False;False;False;False;tbName;1;Calibri;10;Calibri;10;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30,22,234,-1436130,False;30.06.2013 00:00:00;Finalization of Consolidation Phase I &amp; II requirements;False;False;False;False;tbDate;1;Calibri;10;Calibri;10;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88,114,0,-16747844,False;18.06.2013 00:00:00;NGMN OC F2F Meeting Düsseldorf (Presentation of Phase II outcome);False;False;True;False;tbName;2;Calibri;10;Calibri;10;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88,114,0,-16747844,False;18.06.2013 00:00:00;NGMN OC F2F Meeting Düsseldorf (Presentation of Phase II outcome);False;False;True;False;tbDate;2;Calibri;10;Calibri;10;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30,22,234,-1436130,False;10.06.2013 00:00:00;Finalization of Requirements documents;False;False;False;False;tbName;3;Calibri;10;Calibri;10;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30,22,234,-1436130,False;10.06.2013 00:00:00;Finalization of Requirements documents;False;False;False;False;tbDate;3;Calibri;10;Calibri;10;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88,114,0,-16747844,False;06.05.2013 00:00:00;NGCOR F2F Meeting Torino;False;False;True;False;tbName;4;Calibri;10;Calibri;10;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88,114,0,-16747844,False;06.05.2013 00:00:00;NGCOR F2F Meeting Torino;False;False;True;False;tbDate;4;Calibri;10;Calibri;10;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88,114,0,-16747844,False;;06.05.2013 00:00:00;10.06.2013 00:00:00;Revision of requirements documents;0;tbName;2;Calibri;11;Calibri;11;Calibri;11;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y1bh.G.kCrlrVLeBF3BQ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88,114,0,-16747844,False;;06.05.2013 00:00:00;10.06.2013 00:00:00;Revision of requirements documents;0;Shape;2;Calibri;11;Calibri;11;Calibri;11;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88,114,0,-16747844,False;;06.05.2013 00:00:00;10.06.2013 00:00:00;Revision of requirements documents;0;tbStartDate;2;Calibri;11;Calibri;11;Calibri;11;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88,114,0,-16747844,False;;06.05.2013 00:00:00;10.06.2013 00:00:00;Revision of requirements documents;0;tbFinishDate;2;Calibri;11;Calibri;11;Calibri;11;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188,114,0,-16747844,False;;10.06.2013 00:00:00;30.06.2013 00:00:00;Consolidation Phase I and II ;0;tbName;1;Calibri;11;Calibri;11;Calibri;11;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188,114,0,-16747844,False;;10.06.2013 00:00:00;30.06.2013 00:00:00;Consolidation Phase I and II ;0;Shape;1;Calibri;11;Calibri;11;Calibri;11;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188,114,0,-16747844,False;;10.06.2013 00:00:00;30.06.2013 00:00:00;Consolidation Phase I and II ;0;tbStartDate;1;Calibri;11;Calibri;11;Calibri;11;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188,114,0,-16747844,False;;10.06.2013 00:00:00;30.06.2013 00:00:00;Consolidation Phase I and II ;0;tbFinishDate;1;Calibri;11;Calibri;11;Calibri;11;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88,114,0,-16747844,False;;30.06.2013 00:00:00;31.07.2013 00:00:00;Approval process for NGCOR Phase I &amp; II ;0;tbName;0;Calibri;11;Calibri;11;Calibri;11;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88,114,0,-16747844,False;;30.06.2013 00:00:00;31.07.2013 00:00:00;Approval process for NGCOR Phase I &amp; II ;0;Shape;0;Calibri;11;Calibri;11;Calibri;11;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88,114,0,-16747844,False;;30.06.2013 00:00:00;31.07.2013 00:00:00;Approval process for NGCOR Phase I &amp; II ;0;tbStartDate;0;Calibri;11;Calibri;11;Calibri;11;2"/>
</p:tagLst>
</file>

<file path=ppt/theme/theme1.xml><?xml version="1.0" encoding="utf-8"?>
<a:theme xmlns:a="http://schemas.openxmlformats.org/drawingml/2006/main" name="doernhofer_NGMN-NGMN_Presentation_Template-2009-03-06-v1_0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doernhofer_NGMN-NGMN_Presentation_Template-2009-03-06-v1_0</Template>
  <TotalTime>0</TotalTime>
  <Words>1131</Words>
  <Application>Microsoft Office PowerPoint</Application>
  <PresentationFormat>On-screen Show (4:3)</PresentationFormat>
  <Paragraphs>385</Paragraphs>
  <Slides>23</Slides>
  <Notes>0</Notes>
  <HiddenSlides>22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Design Template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9" baseType="lpstr">
      <vt:lpstr>Arial</vt:lpstr>
      <vt:lpstr>Wingdings</vt:lpstr>
      <vt:lpstr>Calibri</vt:lpstr>
      <vt:lpstr>Tele-GroteskFet</vt:lpstr>
      <vt:lpstr>Times New Roman</vt:lpstr>
      <vt:lpstr>Tele-GroteskNor</vt:lpstr>
      <vt:lpstr>Tele-GroteskHal</vt:lpstr>
      <vt:lpstr>Arial Unicode MS</vt:lpstr>
      <vt:lpstr>DIN 1451 Com Mittelschrift</vt:lpstr>
      <vt:lpstr>Symbol</vt:lpstr>
      <vt:lpstr>doernhofer_NGMN-NGMN_Presentation_Template-2009-03-06-v1_0</vt:lpstr>
      <vt:lpstr>doernhofer_NGMN-NGMN_Presentation_Template-2009-03-06-v1_0</vt:lpstr>
      <vt:lpstr>doernhofer_NGMN-NGMN_Presentation_Template-2009-03-06-v1_0</vt:lpstr>
      <vt:lpstr>doernhofer_NGMN-NGMN_Presentation_Template-2009-03-06-v1_0</vt:lpstr>
      <vt:lpstr>doernhofer_NGMN-NGMN_Presentation_Template-2009-03-06-v1_0</vt:lpstr>
      <vt:lpstr>Microsoft Excel Chart</vt:lpstr>
      <vt:lpstr>Next Generation Converged Operations Requirements Phase II</vt:lpstr>
      <vt:lpstr>Standardization </vt:lpstr>
      <vt:lpstr>Slide 3</vt:lpstr>
      <vt:lpstr>Streams </vt:lpstr>
      <vt:lpstr>Timeline</vt:lpstr>
      <vt:lpstr>Status of stream requirements </vt:lpstr>
      <vt:lpstr>Convincing by implementation </vt:lpstr>
      <vt:lpstr>What has to be done to make the Requirements to Products ?</vt:lpstr>
      <vt:lpstr>Agenda</vt:lpstr>
      <vt:lpstr>Multi-SDO Participants, Scope, Objective &amp; Tasks </vt:lpstr>
      <vt:lpstr>Agenda</vt:lpstr>
      <vt:lpstr>History of the O&amp;M Journey</vt:lpstr>
      <vt:lpstr>the challenge is… </vt:lpstr>
      <vt:lpstr>Slide 14</vt:lpstr>
      <vt:lpstr>Timeplan until July 2013</vt:lpstr>
      <vt:lpstr>Again, we are on a journey. </vt:lpstr>
      <vt:lpstr>Timeline until NGMN approval for  NGCOR evolution</vt:lpstr>
      <vt:lpstr>Proposal Structure of NGCOR evolution</vt:lpstr>
      <vt:lpstr>Learnings from TMW Nice June 2013: </vt:lpstr>
      <vt:lpstr>Agenda</vt:lpstr>
      <vt:lpstr>Slide 21</vt:lpstr>
      <vt:lpstr>Slide 22</vt:lpstr>
      <vt:lpstr>Slide 23</vt:lpstr>
    </vt:vector>
  </TitlesOfParts>
  <Company>Steria Mummert Consulting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DoernhoferY</dc:creator>
  <cp:lastModifiedBy>XP-Client</cp:lastModifiedBy>
  <cp:revision>85</cp:revision>
  <dcterms:created xsi:type="dcterms:W3CDTF">2013-05-02T07:46:28Z</dcterms:created>
  <dcterms:modified xsi:type="dcterms:W3CDTF">2013-12-06T08:25:57Z</dcterms:modified>
</cp:coreProperties>
</file>