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9" r:id="rId1"/>
  </p:sldMasterIdLst>
  <p:notesMasterIdLst>
    <p:notesMasterId r:id="rId8"/>
  </p:notesMasterIdLst>
  <p:sldIdLst>
    <p:sldId id="372" r:id="rId2"/>
    <p:sldId id="373" r:id="rId3"/>
    <p:sldId id="374" r:id="rId4"/>
    <p:sldId id="375" r:id="rId5"/>
    <p:sldId id="376" r:id="rId6"/>
    <p:sldId id="280" r:id="rId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99FF"/>
    <a:srgbClr val="CCFFCC"/>
    <a:srgbClr val="FFEBBD"/>
    <a:srgbClr val="FF66FF"/>
    <a:srgbClr val="000099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761" autoAdjust="0"/>
    <p:restoredTop sz="94660" autoAdjust="0"/>
  </p:normalViewPr>
  <p:slideViewPr>
    <p:cSldViewPr>
      <p:cViewPr varScale="1">
        <p:scale>
          <a:sx n="73" d="100"/>
          <a:sy n="73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43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ea typeface="MS PGothic" pitchFamily="34" charset="-128"/>
                <a:cs typeface="HGP創英角ｺﾞｼｯｸUB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MS PGothic" pitchFamily="34" charset="-128"/>
                <a:cs typeface="HGP創英角ｺﾞｼｯｸUB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ea typeface="MS PGothic" pitchFamily="34" charset="-128"/>
                <a:cs typeface="HGP創英角ｺﾞｼｯｸUB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MS PGothic" pitchFamily="34" charset="-128"/>
                <a:cs typeface="HGP創英角ｺﾞｼｯｸUB"/>
              </a:defRPr>
            </a:lvl1pPr>
          </a:lstStyle>
          <a:p>
            <a:pPr>
              <a:defRPr/>
            </a:pPr>
            <a:fld id="{0D302B1A-2F79-44A2-8825-E060F926326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193852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9pPr>
          </a:lstStyle>
          <a:p>
            <a:pPr eaLnBrk="1" hangingPunct="1"/>
            <a:fld id="{700AA06E-AD03-4C70-887C-C4687F4131D5}" type="slidenum">
              <a:rPr lang="en-US" altLang="ja-JP" smtClean="0">
                <a:ea typeface="MS PGothic" pitchFamily="34" charset="-128"/>
              </a:rPr>
              <a:pPr eaLnBrk="1" hangingPunct="1"/>
              <a:t>1</a:t>
            </a:fld>
            <a:endParaRPr lang="en-US" altLang="ja-JP" smtClean="0">
              <a:ea typeface="MS PGothic" pitchFamily="34" charset="-128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HGP創英角ｺﾞｼｯｸUB"/>
                <a:cs typeface="HGP創英角ｺﾞｼｯｸUB"/>
              </a:defRPr>
            </a:lvl9pPr>
          </a:lstStyle>
          <a:p>
            <a:pPr eaLnBrk="1" hangingPunct="1"/>
            <a:fld id="{E92A8A79-B6ED-4C29-8F30-BEF4C37329B8}" type="slidenum">
              <a:rPr lang="en-US" altLang="ja-JP" smtClean="0">
                <a:ea typeface="MS PGothic" pitchFamily="34" charset="-128"/>
              </a:rPr>
              <a:pPr eaLnBrk="1" hangingPunct="1"/>
              <a:t>6</a:t>
            </a:fld>
            <a:endParaRPr lang="en-US" altLang="ja-JP" smtClean="0">
              <a:ea typeface="MS PGothic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2288" y="4343400"/>
            <a:ext cx="5813425" cy="4430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PPT_7th_0707_high_タイトル_001_20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2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pitchFamily="34" charset="0"/>
              <a:buNone/>
              <a:defRPr sz="20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4A76B5FD-4E81-4163-97F4-49A164EC1CD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54611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3277BD04-CB6A-48A7-8EDC-E7030B1E19B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1756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45735000-CFA7-4A87-AD12-59C2A37AAC5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2628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51481CA7-EA85-41B3-974F-D10EEF59985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67672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1EF4189B-FF0A-41ED-9D8C-CAFA15645E5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94313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8810B11C-FE7D-4751-A84A-7F05BDFF538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1632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9C6E0E9B-D49B-4DD2-8E31-77E53399105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527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75F986FD-111A-485B-9014-4E6208014A3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58195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269F743F-585D-4C19-86D1-287CCEA0B26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269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85CC2AAF-5FD6-434C-95E3-E6CF3B7A36D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55505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Page </a:t>
            </a:r>
            <a:fld id="{8D024E4D-BDAD-456A-8DEC-E9CDEC70F22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33618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PT_7th_0707_high_スライド_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0" descr="PPT_7th_0707_スライド_0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80963"/>
            <a:ext cx="88392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latin typeface="Arial" pitchFamily="34" charset="0"/>
                <a:ea typeface="HGP創英角ｺﾞｼｯｸUB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 b="1">
                <a:latin typeface="Arial" pitchFamily="34" charset="0"/>
                <a:ea typeface="HGP創英角ｺﾞｼｯｸUB"/>
                <a:cs typeface="+mn-cs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76C6DD38-54AD-42D1-8330-5DD176A05ED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3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HGP創英角ｺﾞｼｯｸUB"/>
          <a:cs typeface="HGP創英角ｺﾞｼｯｸUB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pitchFamily="34" charset="0"/>
          <a:ea typeface="HGP創英角ｺﾞｼｯｸUB"/>
          <a:cs typeface="HGP創英角ｺﾞｼｯｸUB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▐"/>
        <a:defRPr kumimoji="1" sz="2200">
          <a:solidFill>
            <a:schemeClr val="tx1"/>
          </a:solidFill>
          <a:latin typeface="+mn-lt"/>
          <a:ea typeface="HGP創英角ｺﾞｼｯｸUB"/>
          <a:cs typeface="HGP創英角ｺﾞｼｯｸUB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HGP創英角ｺﾞｼｯｸUB"/>
          <a:cs typeface="HGP創英角ｺﾞｼｯｸUB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HGP創英角ｺﾞｼｯｸUB"/>
          <a:cs typeface="HGP創英角ｺﾞｼｯｸUB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kumimoji="1" sz="1600">
          <a:solidFill>
            <a:schemeClr val="tx1"/>
          </a:solidFill>
          <a:latin typeface="+mn-lt"/>
          <a:ea typeface="HGP創英角ｺﾞｼｯｸUB"/>
          <a:cs typeface="HGP創英角ｺﾞｼｯｸUB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34" charset="-128"/>
          <a:cs typeface="HGP創英角ｺﾞｼｯｸUB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34" charset="-128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34" charset="-128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34" charset="-128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34" charset="-128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450" y="2713038"/>
            <a:ext cx="8489950" cy="1096962"/>
          </a:xfrm>
        </p:spPr>
        <p:txBody>
          <a:bodyPr/>
          <a:lstStyle/>
          <a:p>
            <a:pPr defTabSz="801688">
              <a:lnSpc>
                <a:spcPct val="90000"/>
              </a:lnSpc>
            </a:pPr>
            <a:r>
              <a:rPr lang="en-US" altLang="ja-JP" b="1" noProof="1" smtClean="0">
                <a:solidFill>
                  <a:srgbClr val="002060"/>
                </a:solidFill>
              </a:rPr>
              <a:t>Brief </a:t>
            </a:r>
            <a:r>
              <a:rPr lang="en-US" altLang="ja-JP" b="1" noProof="1">
                <a:solidFill>
                  <a:srgbClr val="002060"/>
                </a:solidFill>
              </a:rPr>
              <a:t>presentation of SA1 work on </a:t>
            </a:r>
            <a:r>
              <a:rPr lang="en-US" altLang="ja-JP" b="1" noProof="1" smtClean="0">
                <a:solidFill>
                  <a:srgbClr val="002060"/>
                </a:solidFill>
              </a:rPr>
              <a:t/>
            </a:r>
            <a:br>
              <a:rPr lang="en-US" altLang="ja-JP" b="1" noProof="1" smtClean="0">
                <a:solidFill>
                  <a:srgbClr val="002060"/>
                </a:solidFill>
              </a:rPr>
            </a:br>
            <a:r>
              <a:rPr lang="en-US" altLang="ja-JP" b="1" noProof="1" smtClean="0">
                <a:solidFill>
                  <a:srgbClr val="002060"/>
                </a:solidFill>
              </a:rPr>
              <a:t>RAN </a:t>
            </a:r>
            <a:r>
              <a:rPr lang="en-US" altLang="ja-JP" b="1" noProof="1">
                <a:solidFill>
                  <a:srgbClr val="002060"/>
                </a:solidFill>
              </a:rPr>
              <a:t>Sharing Enhancements (RSE</a:t>
            </a:r>
            <a:r>
              <a:rPr lang="en-US" altLang="ja-JP" b="1" noProof="1" smtClean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398962"/>
            <a:ext cx="9067800" cy="1620838"/>
          </a:xfrm>
        </p:spPr>
        <p:txBody>
          <a:bodyPr/>
          <a:lstStyle/>
          <a:p>
            <a:pPr eaLnBrk="1" hangingPunct="1"/>
            <a:r>
              <a:rPr lang="en-US" altLang="ja-JP" sz="2800" i="1" dirty="0" smtClean="0"/>
              <a:t>Joerg Swetina</a:t>
            </a:r>
          </a:p>
          <a:p>
            <a:pPr eaLnBrk="1" hangingPunct="1"/>
            <a:r>
              <a:rPr lang="en-US" altLang="ja-JP" sz="2800" b="1" i="1" dirty="0" smtClean="0"/>
              <a:t>NEC Laboratories Europe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60960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S1-135120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SA1 activities on 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study (</a:t>
            </a:r>
            <a:r>
              <a:rPr lang="en-GB" dirty="0"/>
              <a:t>Study on Radio Access Network (RAN) sharing </a:t>
            </a:r>
            <a:r>
              <a:rPr lang="en-GB" dirty="0" smtClean="0"/>
              <a:t>enhancements, TR 22.852</a:t>
            </a:r>
            <a:r>
              <a:rPr lang="en-US" dirty="0" smtClean="0"/>
              <a:t>) has been conducted in Rel-12</a:t>
            </a:r>
          </a:p>
          <a:p>
            <a:pPr lvl="1"/>
            <a:r>
              <a:rPr lang="en-US" dirty="0" smtClean="0"/>
              <a:t>Contains 13 use cases and a section on potential requirements</a:t>
            </a:r>
          </a:p>
          <a:p>
            <a:pPr lvl="1"/>
            <a:r>
              <a:rPr lang="it-IT" dirty="0"/>
              <a:t>The scenarios </a:t>
            </a:r>
            <a:r>
              <a:rPr lang="it-IT" dirty="0" smtClean="0"/>
              <a:t>illustrate:</a:t>
            </a:r>
            <a:endParaRPr lang="en-US" dirty="0"/>
          </a:p>
          <a:p>
            <a:pPr lvl="2"/>
            <a:r>
              <a:rPr lang="en-GB" dirty="0" smtClean="0"/>
              <a:t>sharing </a:t>
            </a:r>
            <a:r>
              <a:rPr lang="en-GB" dirty="0"/>
              <a:t>common E-UTRAN resources according to identified RAN sharing scenarios (e.g. pooling of unallocated radio resources).</a:t>
            </a:r>
            <a:endParaRPr lang="en-US" dirty="0"/>
          </a:p>
          <a:p>
            <a:pPr lvl="2"/>
            <a:r>
              <a:rPr lang="en-GB" dirty="0" smtClean="0"/>
              <a:t>verify </a:t>
            </a:r>
            <a:r>
              <a:rPr lang="en-GB" dirty="0"/>
              <a:t>that the shared network elements provide allocated E-UTRAN resources according to sharing agreements/policies.</a:t>
            </a:r>
            <a:endParaRPr lang="en-US" dirty="0"/>
          </a:p>
          <a:p>
            <a:pPr lvl="2"/>
            <a:r>
              <a:rPr lang="en-GB" dirty="0" smtClean="0"/>
              <a:t>Indication </a:t>
            </a:r>
            <a:r>
              <a:rPr lang="en-GB" dirty="0"/>
              <a:t>of and potential actions upon overload situation in consideration of sharing agreements/policies.</a:t>
            </a:r>
            <a:endParaRPr lang="en-US" dirty="0"/>
          </a:p>
          <a:p>
            <a:r>
              <a:rPr lang="en-US" dirty="0" smtClean="0"/>
              <a:t>A first set of requirements has been </a:t>
            </a:r>
            <a:r>
              <a:rPr lang="en-US" dirty="0"/>
              <a:t>agreed </a:t>
            </a:r>
            <a:endParaRPr lang="en-US" dirty="0" smtClean="0"/>
          </a:p>
          <a:p>
            <a:pPr lvl="1"/>
            <a:r>
              <a:rPr lang="en-US" dirty="0" smtClean="0"/>
              <a:t>S1-134180 </a:t>
            </a:r>
            <a:r>
              <a:rPr lang="en-US" dirty="0"/>
              <a:t>CR to </a:t>
            </a:r>
            <a:r>
              <a:rPr lang="en-US" dirty="0" smtClean="0"/>
              <a:t>22.101</a:t>
            </a:r>
          </a:p>
          <a:p>
            <a:r>
              <a:rPr lang="en-US" dirty="0" smtClean="0"/>
              <a:t>Remaining requirements discussed at this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Page </a:t>
            </a:r>
            <a:fld id="{51481CA7-EA85-41B3-974F-D10EEF59985A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5" name="TextBox 4"/>
          <p:cNvSpPr txBox="1"/>
          <p:nvPr/>
        </p:nvSpPr>
        <p:spPr>
          <a:xfrm>
            <a:off x="838200" y="60960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S1-135120</a:t>
            </a:r>
          </a:p>
        </p:txBody>
      </p:sp>
    </p:spTree>
    <p:extLst>
      <p:ext uri="{BB962C8B-B14F-4D97-AF65-F5344CB8AC3E}">
        <p14:creationId xmlns:p14="http://schemas.microsoft.com/office/powerpoint/2010/main" val="78706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Roles:</a:t>
            </a:r>
          </a:p>
          <a:p>
            <a:pPr lvl="1"/>
            <a:r>
              <a:rPr lang="en-US" dirty="0" smtClean="0"/>
              <a:t>In TS 22.101 the following definitions were introduced</a:t>
            </a:r>
          </a:p>
          <a:p>
            <a:pPr lvl="2"/>
            <a:r>
              <a:rPr lang="en-US" b="1" dirty="0"/>
              <a:t>Hosting E-UTRAN</a:t>
            </a:r>
            <a:r>
              <a:rPr lang="en-US" dirty="0"/>
              <a:t>: E-UTRAN that is shared among a number of </a:t>
            </a:r>
            <a:r>
              <a:rPr lang="en-US" dirty="0" smtClean="0"/>
              <a:t>operators</a:t>
            </a:r>
          </a:p>
          <a:p>
            <a:pPr lvl="2"/>
            <a:r>
              <a:rPr lang="en-US" b="1" dirty="0"/>
              <a:t>Hosting E-UTRAN Operator</a:t>
            </a:r>
            <a:r>
              <a:rPr lang="en-US" dirty="0"/>
              <a:t>: The Operator that has operational control of a Hosting </a:t>
            </a:r>
            <a:r>
              <a:rPr lang="en-US" dirty="0" smtClean="0"/>
              <a:t>E-UTRAN. </a:t>
            </a:r>
            <a:br>
              <a:rPr lang="en-US" dirty="0" smtClean="0"/>
            </a:br>
            <a:r>
              <a:rPr lang="en-US" i="1" dirty="0" smtClean="0">
                <a:solidFill>
                  <a:schemeClr val="bg2">
                    <a:lumMod val="75000"/>
                  </a:schemeClr>
                </a:solidFill>
              </a:rPr>
              <a:t>Note: This operator </a:t>
            </a:r>
            <a:r>
              <a:rPr lang="en-GB" i="1" dirty="0" smtClean="0">
                <a:solidFill>
                  <a:schemeClr val="bg2">
                    <a:lumMod val="75000"/>
                  </a:schemeClr>
                </a:solidFill>
              </a:rPr>
              <a:t>does </a:t>
            </a:r>
            <a:r>
              <a:rPr lang="en-GB" i="1" dirty="0">
                <a:solidFill>
                  <a:schemeClr val="bg2">
                    <a:lumMod val="75000"/>
                  </a:schemeClr>
                </a:solidFill>
              </a:rPr>
              <a:t>not necessarily own a core </a:t>
            </a:r>
            <a:r>
              <a:rPr lang="en-GB" i="1" dirty="0" smtClean="0">
                <a:solidFill>
                  <a:schemeClr val="bg2">
                    <a:lumMod val="75000"/>
                  </a:schemeClr>
                </a:solidFill>
              </a:rPr>
              <a:t>network. Core </a:t>
            </a:r>
            <a:r>
              <a:rPr lang="en-GB" i="1" dirty="0">
                <a:solidFill>
                  <a:schemeClr val="bg2">
                    <a:lumMod val="75000"/>
                  </a:schemeClr>
                </a:solidFill>
              </a:rPr>
              <a:t>NW sharing is </a:t>
            </a:r>
            <a:r>
              <a:rPr lang="en-GB" i="1" dirty="0" smtClean="0">
                <a:solidFill>
                  <a:schemeClr val="bg2">
                    <a:lumMod val="75000"/>
                  </a:schemeClr>
                </a:solidFill>
              </a:rPr>
              <a:t>out of scope of </a:t>
            </a:r>
            <a:r>
              <a:rPr lang="en-GB" i="1" dirty="0">
                <a:solidFill>
                  <a:schemeClr val="bg2">
                    <a:lumMod val="75000"/>
                  </a:schemeClr>
                </a:solidFill>
              </a:rPr>
              <a:t>of </a:t>
            </a:r>
            <a:r>
              <a:rPr lang="en-GB" i="1" dirty="0" smtClean="0">
                <a:solidFill>
                  <a:schemeClr val="bg2">
                    <a:lumMod val="75000"/>
                  </a:schemeClr>
                </a:solidFill>
              </a:rPr>
              <a:t>RSE.</a:t>
            </a:r>
          </a:p>
          <a:p>
            <a:pPr lvl="2"/>
            <a:r>
              <a:rPr lang="en-US" b="1" dirty="0"/>
              <a:t>Participating Operator</a:t>
            </a:r>
            <a:r>
              <a:rPr lang="en-US" dirty="0"/>
              <a:t>: Authorized operator that is sharing E-UTRAN resources provided by a Hosting E-UTRAN </a:t>
            </a:r>
            <a:r>
              <a:rPr lang="en-US" dirty="0" smtClean="0"/>
              <a:t>Operator</a:t>
            </a:r>
          </a:p>
          <a:p>
            <a:r>
              <a:rPr lang="en-US" dirty="0" smtClean="0"/>
              <a:t>Main difference to previous releases:</a:t>
            </a:r>
          </a:p>
          <a:p>
            <a:pPr lvl="1"/>
            <a:r>
              <a:rPr lang="en-US" dirty="0" smtClean="0"/>
              <a:t>Finer granularity of allocating and controlling shared E-UTRAN resources (Bandwidth, differentiated traffic, </a:t>
            </a:r>
            <a:r>
              <a:rPr lang="en-GB" dirty="0"/>
              <a:t>cells/sectors</a:t>
            </a:r>
            <a:r>
              <a:rPr lang="en-US" dirty="0" smtClean="0"/>
              <a:t>)</a:t>
            </a:r>
          </a:p>
          <a:p>
            <a:pPr lvl="1"/>
            <a:r>
              <a:rPr lang="en-GB" dirty="0"/>
              <a:t>Participating Operator </a:t>
            </a:r>
            <a:r>
              <a:rPr lang="en-GB" dirty="0" smtClean="0"/>
              <a:t>has limited OAM </a:t>
            </a:r>
            <a:r>
              <a:rPr lang="en-GB" dirty="0"/>
              <a:t>Access to the Hosting </a:t>
            </a:r>
            <a:r>
              <a:rPr lang="en-GB" dirty="0"/>
              <a:t>E-UTRAN </a:t>
            </a:r>
            <a:r>
              <a:rPr lang="en-GB" dirty="0" smtClean="0"/>
              <a:t>(backhaul link </a:t>
            </a:r>
            <a:r>
              <a:rPr lang="en-GB" dirty="0"/>
              <a:t>test in the base </a:t>
            </a:r>
            <a:r>
              <a:rPr lang="en-GB" dirty="0" smtClean="0"/>
              <a:t>station, </a:t>
            </a:r>
            <a:r>
              <a:rPr lang="en-GB" dirty="0"/>
              <a:t>obtain fault </a:t>
            </a:r>
            <a:r>
              <a:rPr lang="en-GB" dirty="0" smtClean="0"/>
              <a:t>reports, </a:t>
            </a:r>
            <a:r>
              <a:rPr lang="en-GB" dirty="0"/>
              <a:t>retrieve RAN resource usage information </a:t>
            </a:r>
            <a:r>
              <a:rPr lang="en-GB" dirty="0" smtClean="0"/>
              <a:t>[non </a:t>
            </a:r>
            <a:r>
              <a:rPr lang="en-GB" dirty="0" err="1" smtClean="0"/>
              <a:t>realtime</a:t>
            </a:r>
            <a:r>
              <a:rPr lang="en-GB" dirty="0" smtClean="0"/>
              <a:t>])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Page </a:t>
            </a:r>
            <a:fld id="{51481CA7-EA85-41B3-974F-D10EEF59985A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5" name="TextBox 4"/>
          <p:cNvSpPr txBox="1"/>
          <p:nvPr/>
        </p:nvSpPr>
        <p:spPr>
          <a:xfrm>
            <a:off x="838200" y="60960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S1-135120</a:t>
            </a:r>
          </a:p>
        </p:txBody>
      </p:sp>
    </p:spTree>
    <p:extLst>
      <p:ext uri="{BB962C8B-B14F-4D97-AF65-F5344CB8AC3E}">
        <p14:creationId xmlns:p14="http://schemas.microsoft.com/office/powerpoint/2010/main" val="3608964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contents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 difference to previous </a:t>
            </a:r>
            <a:r>
              <a:rPr lang="en-US" dirty="0" smtClean="0"/>
              <a:t>releases (continued):</a:t>
            </a:r>
            <a:endParaRPr lang="en-US" dirty="0"/>
          </a:p>
          <a:p>
            <a:pPr lvl="1"/>
            <a:r>
              <a:rPr lang="en-GB" dirty="0"/>
              <a:t>Generation and retrieval of usage and accounting </a:t>
            </a:r>
            <a:r>
              <a:rPr lang="en-GB" dirty="0" smtClean="0"/>
              <a:t>information </a:t>
            </a:r>
          </a:p>
          <a:p>
            <a:pPr lvl="2"/>
            <a:r>
              <a:rPr lang="en-GB" dirty="0"/>
              <a:t>Collected events may be delivered to the </a:t>
            </a:r>
            <a:r>
              <a:rPr lang="en-GB" dirty="0" smtClean="0"/>
              <a:t>Participating Operator, including  start / end of </a:t>
            </a:r>
            <a:r>
              <a:rPr lang="en-GB" dirty="0"/>
              <a:t>service </a:t>
            </a:r>
            <a:r>
              <a:rPr lang="en-GB" dirty="0" smtClean="0"/>
              <a:t>for </a:t>
            </a:r>
            <a:r>
              <a:rPr lang="en-GB" dirty="0"/>
              <a:t>a UE of the Participating </a:t>
            </a:r>
            <a:r>
              <a:rPr lang="en-GB" dirty="0" smtClean="0"/>
              <a:t>Operator in </a:t>
            </a:r>
            <a:r>
              <a:rPr lang="en-GB" dirty="0"/>
              <a:t>the Hosting </a:t>
            </a:r>
            <a:r>
              <a:rPr lang="en-GB" dirty="0" smtClean="0"/>
              <a:t>E-UTRAN</a:t>
            </a:r>
          </a:p>
          <a:p>
            <a:pPr lvl="1"/>
            <a:r>
              <a:rPr lang="en-GB" dirty="0" smtClean="0"/>
              <a:t>Support of PWS in the Hosting E-UTRAN</a:t>
            </a:r>
          </a:p>
          <a:p>
            <a:pPr lvl="2"/>
            <a:r>
              <a:rPr lang="en-GB" dirty="0"/>
              <a:t>Note: Rel-11 design requires a shared PWS core. However, some regulatory obligations require a solution in which no common PWS core network entity is involved</a:t>
            </a:r>
            <a:endParaRPr lang="en-GB" dirty="0" smtClean="0"/>
          </a:p>
          <a:p>
            <a:r>
              <a:rPr lang="en-GB" dirty="0" smtClean="0"/>
              <a:t>Not yet agreed requirements (discussed at this meeting)</a:t>
            </a:r>
          </a:p>
          <a:p>
            <a:pPr lvl="1"/>
            <a:r>
              <a:rPr lang="en-GB" dirty="0"/>
              <a:t>On-demand capacity </a:t>
            </a:r>
            <a:r>
              <a:rPr lang="en-GB" dirty="0" smtClean="0"/>
              <a:t>negotiation</a:t>
            </a:r>
          </a:p>
          <a:p>
            <a:pPr lvl="1"/>
            <a:r>
              <a:rPr lang="en-GB" dirty="0"/>
              <a:t>Support for load </a:t>
            </a:r>
            <a:r>
              <a:rPr lang="en-GB" dirty="0" smtClean="0"/>
              <a:t>balancing (</a:t>
            </a:r>
            <a:r>
              <a:rPr lang="en-GB" dirty="0"/>
              <a:t>respecting </a:t>
            </a:r>
            <a:r>
              <a:rPr lang="en-GB" dirty="0" smtClean="0"/>
              <a:t>agreed </a:t>
            </a:r>
            <a:r>
              <a:rPr lang="en-GB" dirty="0"/>
              <a:t>shares of </a:t>
            </a:r>
            <a:r>
              <a:rPr lang="en-GB" dirty="0" smtClean="0"/>
              <a:t>resources)</a:t>
            </a:r>
          </a:p>
          <a:p>
            <a:pPr lvl="1"/>
            <a:r>
              <a:rPr lang="en-GB" dirty="0"/>
              <a:t>Handover functionality due to </a:t>
            </a:r>
            <a:r>
              <a:rPr lang="en-GB" dirty="0" smtClean="0"/>
              <a:t>E-UTRAN </a:t>
            </a:r>
            <a:r>
              <a:rPr lang="en-GB" dirty="0"/>
              <a:t>Sharing </a:t>
            </a:r>
            <a:r>
              <a:rPr lang="en-GB" dirty="0" smtClean="0"/>
              <a:t>Agreements</a:t>
            </a:r>
          </a:p>
          <a:p>
            <a:pPr lvl="2"/>
            <a:r>
              <a:rPr lang="en-GB" dirty="0"/>
              <a:t>direct </a:t>
            </a:r>
            <a:r>
              <a:rPr lang="en-GB" dirty="0" smtClean="0"/>
              <a:t>connected </a:t>
            </a:r>
            <a:r>
              <a:rPr lang="en-GB" dirty="0"/>
              <a:t>and idle UEs towards </a:t>
            </a:r>
            <a:r>
              <a:rPr lang="en-GB" dirty="0" smtClean="0"/>
              <a:t>/away from the </a:t>
            </a:r>
            <a:r>
              <a:rPr lang="en-GB" dirty="0"/>
              <a:t>Hosting </a:t>
            </a:r>
            <a:r>
              <a:rPr lang="en-GB" dirty="0" smtClean="0"/>
              <a:t>E-UTRAN</a:t>
            </a:r>
          </a:p>
          <a:p>
            <a:pPr lvl="2"/>
            <a:r>
              <a:rPr lang="en-GB" dirty="0" smtClean="0"/>
              <a:t>(Home) PLMN selection of a UE if HPLMN is Participating Operator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Page </a:t>
            </a:r>
            <a:fld id="{51481CA7-EA85-41B3-974F-D10EEF59985A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5" name="TextBox 4"/>
          <p:cNvSpPr txBox="1"/>
          <p:nvPr/>
        </p:nvSpPr>
        <p:spPr>
          <a:xfrm>
            <a:off x="838200" y="60960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S1-135120</a:t>
            </a:r>
          </a:p>
        </p:txBody>
      </p:sp>
    </p:spTree>
    <p:extLst>
      <p:ext uri="{BB962C8B-B14F-4D97-AF65-F5344CB8AC3E}">
        <p14:creationId xmlns:p14="http://schemas.microsoft.com/office/powerpoint/2010/main" val="3608964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to be discussed in joint </a:t>
            </a:r>
            <a:r>
              <a:rPr lang="en-US" dirty="0" smtClean="0"/>
              <a:t>SA5/SA1 </a:t>
            </a:r>
            <a:r>
              <a:rPr lang="en-US" dirty="0" smtClean="0"/>
              <a:t>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Hosting E-UTRAN Operator = Master Operator (MO</a:t>
            </a:r>
            <a:r>
              <a:rPr lang="en-US" dirty="0" smtClean="0"/>
              <a:t>) without Core Network? Restriction to E-UTRA?</a:t>
            </a:r>
          </a:p>
          <a:p>
            <a:r>
              <a:rPr lang="en-US" dirty="0" smtClean="0"/>
              <a:t>OAM access by Participating Operators?</a:t>
            </a:r>
          </a:p>
          <a:p>
            <a:pPr lvl="1"/>
            <a:r>
              <a:rPr lang="en-US" i="1" dirty="0" smtClean="0"/>
              <a:t>SA5: </a:t>
            </a:r>
            <a:r>
              <a:rPr lang="en-US" i="1" dirty="0"/>
              <a:t>The Master Operator is the only one to have a direct OA&amp;M connection from his DM to the shared network </a:t>
            </a:r>
            <a:r>
              <a:rPr lang="en-US" i="1" dirty="0" smtClean="0"/>
              <a:t>elements</a:t>
            </a:r>
          </a:p>
          <a:p>
            <a:r>
              <a:rPr lang="en-US" dirty="0" smtClean="0"/>
              <a:t>Administration of fine-grained E-UTRAN Sharing</a:t>
            </a:r>
          </a:p>
          <a:p>
            <a:pPr lvl="1"/>
            <a:r>
              <a:rPr lang="en-GB" dirty="0"/>
              <a:t>Static </a:t>
            </a:r>
            <a:r>
              <a:rPr lang="en-GB" dirty="0"/>
              <a:t>allocation, i.e. guaranteeing a minimum allocation and limiting to a maximum allocation.</a:t>
            </a:r>
            <a:endParaRPr lang="en-US" dirty="0"/>
          </a:p>
          <a:p>
            <a:pPr lvl="1"/>
            <a:r>
              <a:rPr lang="en-GB" dirty="0"/>
              <a:t>Static </a:t>
            </a:r>
            <a:r>
              <a:rPr lang="en-GB" dirty="0"/>
              <a:t>allocation for a specified period of time and/or specific cells/sectors</a:t>
            </a:r>
            <a:endParaRPr lang="en-US" dirty="0"/>
          </a:p>
          <a:p>
            <a:pPr lvl="1"/>
            <a:r>
              <a:rPr lang="en-GB" dirty="0"/>
              <a:t>First </a:t>
            </a:r>
            <a:r>
              <a:rPr lang="en-GB" dirty="0"/>
              <a:t>UE come first UE served allocation</a:t>
            </a:r>
            <a:r>
              <a:rPr lang="en-GB" dirty="0" smtClean="0"/>
              <a:t>.</a:t>
            </a:r>
          </a:p>
          <a:p>
            <a:pPr lvl="1"/>
            <a:r>
              <a:rPr lang="en-GB" i="1" dirty="0"/>
              <a:t>On-demand capacity negotiation</a:t>
            </a:r>
            <a:endParaRPr lang="en-US" i="1" dirty="0"/>
          </a:p>
          <a:p>
            <a:r>
              <a:rPr lang="en-US" dirty="0" smtClean="0"/>
              <a:t>Event collection:</a:t>
            </a:r>
          </a:p>
          <a:p>
            <a:pPr lvl="1"/>
            <a:r>
              <a:rPr lang="en-GB" dirty="0"/>
              <a:t>start / end of service for a UE </a:t>
            </a:r>
            <a:r>
              <a:rPr lang="en-GB" dirty="0" smtClean="0"/>
              <a:t>in </a:t>
            </a:r>
            <a:r>
              <a:rPr lang="en-GB" dirty="0"/>
              <a:t>the Hosting E-UTRAN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Page </a:t>
            </a:r>
            <a:fld id="{51481CA7-EA85-41B3-974F-D10EEF59985A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5" name="TextBox 4"/>
          <p:cNvSpPr txBox="1"/>
          <p:nvPr/>
        </p:nvSpPr>
        <p:spPr>
          <a:xfrm>
            <a:off x="838200" y="60960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S1-135120</a:t>
            </a:r>
          </a:p>
        </p:txBody>
      </p:sp>
    </p:spTree>
    <p:extLst>
      <p:ext uri="{BB962C8B-B14F-4D97-AF65-F5344CB8AC3E}">
        <p14:creationId xmlns:p14="http://schemas.microsoft.com/office/powerpoint/2010/main" val="3608964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gray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0960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S1-135120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標準デザイン">
  <a:themeElements>
    <a:clrScheme name="1_標準デザイン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D0280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HGP創英角ｺﾞｼｯｸUB"/>
        <a:cs typeface="HGP創英角ｺﾞｼｯｸUB"/>
      </a:majorFont>
      <a:minorFont>
        <a:latin typeface="Arial"/>
        <a:ea typeface="HGP創英角ｺﾞｼｯｸUB"/>
        <a:cs typeface="HGP創英角ｺﾞｼｯｸUB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288000" tIns="90000" rIns="28800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GP創英角ｺﾞｼｯｸUB"/>
            <a:cs typeface="HGP創英角ｺﾞｼｯｸUB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288000" tIns="90000" rIns="28800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GP創英角ｺﾞｼｯｸUB"/>
            <a:cs typeface="HGP創英角ｺﾞｼｯｸUB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425</Words>
  <Application>Microsoft Office PowerPoint</Application>
  <PresentationFormat>On-screen Show (4:3)</PresentationFormat>
  <Paragraphs>57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1_標準デザイン</vt:lpstr>
      <vt:lpstr>Brief presentation of SA1 work on  RAN Sharing Enhancements (RSE)</vt:lpstr>
      <vt:lpstr>Overview of SA1 activities on RSE</vt:lpstr>
      <vt:lpstr>Main contents</vt:lpstr>
      <vt:lpstr>Main contents (II)</vt:lpstr>
      <vt:lpstr>Topics to be discussed in joint SA5/SA1 session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2012-02-15T11:44:05Z</dcterms:created>
  <dcterms:modified xsi:type="dcterms:W3CDTF">2013-11-05T09:50:10Z</dcterms:modified>
</cp:coreProperties>
</file>