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2" r:id="rId1"/>
  </p:sldMasterIdLst>
  <p:notesMasterIdLst>
    <p:notesMasterId r:id="rId18"/>
  </p:notesMasterIdLst>
  <p:handoutMasterIdLst>
    <p:handoutMasterId r:id="rId19"/>
  </p:handoutMasterIdLst>
  <p:sldIdLst>
    <p:sldId id="361" r:id="rId2"/>
    <p:sldId id="395" r:id="rId3"/>
    <p:sldId id="396" r:id="rId4"/>
    <p:sldId id="397" r:id="rId5"/>
    <p:sldId id="398" r:id="rId6"/>
    <p:sldId id="399" r:id="rId7"/>
    <p:sldId id="400" r:id="rId8"/>
    <p:sldId id="388" r:id="rId9"/>
    <p:sldId id="389" r:id="rId10"/>
    <p:sldId id="363" r:id="rId11"/>
    <p:sldId id="385" r:id="rId12"/>
    <p:sldId id="390" r:id="rId13"/>
    <p:sldId id="392" r:id="rId14"/>
    <p:sldId id="391" r:id="rId15"/>
    <p:sldId id="393" r:id="rId16"/>
    <p:sldId id="394" r:id="rId17"/>
  </p:sldIdLst>
  <p:sldSz cx="9144000" cy="6858000" type="screen4x3"/>
  <p:notesSz cx="6921500" cy="100838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check" initials="HO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6600"/>
    <a:srgbClr val="00FFFF"/>
    <a:srgbClr val="FFFFFF"/>
    <a:srgbClr val="1A4669"/>
    <a:srgbClr val="C6D254"/>
    <a:srgbClr val="B1D254"/>
    <a:srgbClr val="FF0000"/>
    <a:srgbClr val="777777"/>
    <a:srgbClr val="96969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5" autoAdjust="0"/>
    <p:restoredTop sz="86477" autoAdjust="0"/>
  </p:normalViewPr>
  <p:slideViewPr>
    <p:cSldViewPr snapToGrid="0">
      <p:cViewPr varScale="1">
        <p:scale>
          <a:sx n="75" d="100"/>
          <a:sy n="75" d="100"/>
        </p:scale>
        <p:origin x="-960" y="-96"/>
      </p:cViewPr>
      <p:guideLst>
        <p:guide orient="horz" pos="2160"/>
        <p:guide pos="2880"/>
      </p:guideLst>
    </p:cSldViewPr>
  </p:slideViewPr>
  <p:outlineViewPr>
    <p:cViewPr>
      <p:scale>
        <a:sx n="33" d="100"/>
        <a:sy n="33" d="100"/>
      </p:scale>
      <p:origin x="0" y="14556"/>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itchFamily="18" charset="0"/>
                <a:cs typeface="+mn-cs"/>
              </a:defRPr>
            </a:lvl1pPr>
          </a:lstStyle>
          <a:p>
            <a:pPr>
              <a:defRPr/>
            </a:pPr>
            <a:fld id="{83E37419-9EE2-449A-B174-873A8EBF6F4F}" type="slidenum">
              <a:rPr lang="en-GB"/>
              <a:pPr>
                <a:defRPr/>
              </a:pPr>
              <a:t>‹#›</a:t>
            </a:fld>
            <a:endParaRPr lang="en-GB"/>
          </a:p>
        </p:txBody>
      </p:sp>
    </p:spTree>
    <p:extLst>
      <p:ext uri="{BB962C8B-B14F-4D97-AF65-F5344CB8AC3E}">
        <p14:creationId xmlns="" xmlns:p14="http://schemas.microsoft.com/office/powerpoint/2010/main" val="3910606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10244" name="Rectangle 4"/>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itchFamily="18" charset="0"/>
                <a:cs typeface="+mn-cs"/>
              </a:defRPr>
            </a:lvl1pPr>
          </a:lstStyle>
          <a:p>
            <a:pPr>
              <a:defRPr/>
            </a:pPr>
            <a:fld id="{1A19C2BE-3116-48DB-AA9D-A92554A74A8D}" type="slidenum">
              <a:rPr lang="en-GB"/>
              <a:pPr>
                <a:defRPr/>
              </a:pPr>
              <a:t>‹#›</a:t>
            </a:fld>
            <a:endParaRPr lang="en-GB"/>
          </a:p>
        </p:txBody>
      </p:sp>
    </p:spTree>
    <p:extLst>
      <p:ext uri="{BB962C8B-B14F-4D97-AF65-F5344CB8AC3E}">
        <p14:creationId xmlns="" xmlns:p14="http://schemas.microsoft.com/office/powerpoint/2010/main" val="36829187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p:spPr>
        <p:txBody>
          <a:bodyPr/>
          <a:lstStyle/>
          <a:p>
            <a:endParaRPr lang="he-IL" dirty="0" smtClean="0"/>
          </a:p>
        </p:txBody>
      </p:sp>
      <p:sp>
        <p:nvSpPr>
          <p:cNvPr id="4" name="Slide Number Placeholder 3"/>
          <p:cNvSpPr txBox="1">
            <a:spLocks noGrp="1"/>
          </p:cNvSpPr>
          <p:nvPr/>
        </p:nvSpPr>
        <p:spPr bwMode="auto">
          <a:xfrm>
            <a:off x="3921125" y="9578975"/>
            <a:ext cx="3000375" cy="504825"/>
          </a:xfrm>
          <a:prstGeom prst="rect">
            <a:avLst/>
          </a:prstGeom>
          <a:noFill/>
          <a:ln>
            <a:miter lim="800000"/>
            <a:headEnd/>
            <a:tailEnd/>
          </a:ln>
        </p:spPr>
        <p:txBody>
          <a:bodyPr lIns="94426" tIns="47213" rIns="94426" bIns="47213" anchor="b"/>
          <a:lstStyle/>
          <a:p>
            <a:pPr algn="r" defTabSz="944563">
              <a:defRPr/>
            </a:pPr>
            <a:fld id="{6BCAEDC8-C7C8-4044-A922-D2B8D2B7F4A3}" type="slidenum">
              <a:rPr lang="en-GB" sz="1200">
                <a:latin typeface="Times New Roman" pitchFamily="18" charset="0"/>
                <a:cs typeface="+mn-cs"/>
              </a:rPr>
              <a:pPr algn="r" defTabSz="944563">
                <a:defRPr/>
              </a:pPr>
              <a:t>1</a:t>
            </a:fld>
            <a:endParaRPr lang="en-GB" sz="1200" dirty="0">
              <a:latin typeface="Times New Roman" pitchFamily="18" charset="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תמונה 6" descr="content-slide.jpg"/>
          <p:cNvPicPr>
            <a:picLocks noChangeAspect="1"/>
          </p:cNvPicPr>
          <p:nvPr userDrawn="1"/>
        </p:nvPicPr>
        <p:blipFill>
          <a:blip r:embed="rId2" cstate="print"/>
          <a:srcRect/>
          <a:stretch>
            <a:fillRect/>
          </a:stretch>
        </p:blipFill>
        <p:spPr bwMode="auto">
          <a:xfrm>
            <a:off x="3175" y="0"/>
            <a:ext cx="9140825" cy="6861175"/>
          </a:xfrm>
          <a:prstGeom prst="rect">
            <a:avLst/>
          </a:prstGeom>
          <a:noFill/>
          <a:ln w="9525">
            <a:noFill/>
            <a:miter lim="800000"/>
            <a:headEnd/>
            <a:tailEnd/>
          </a:ln>
        </p:spPr>
      </p:pic>
      <p:pic>
        <p:nvPicPr>
          <p:cNvPr id="9" name="תמונה 6" descr="open-slide.jpg"/>
          <p:cNvPicPr>
            <a:picLocks noChangeAspect="1"/>
          </p:cNvPicPr>
          <p:nvPr userDrawn="1"/>
        </p:nvPicPr>
        <p:blipFill>
          <a:blip r:embed="rId3" cstate="print"/>
          <a:srcRect/>
          <a:stretch>
            <a:fillRect/>
          </a:stretch>
        </p:blipFill>
        <p:spPr bwMode="auto">
          <a:xfrm>
            <a:off x="3175" y="0"/>
            <a:ext cx="9137650" cy="6858000"/>
          </a:xfrm>
          <a:prstGeom prst="rect">
            <a:avLst/>
          </a:prstGeom>
          <a:noFill/>
          <a:ln w="9525">
            <a:noFill/>
            <a:miter lim="800000"/>
            <a:headEnd/>
            <a:tailEnd/>
          </a:ln>
        </p:spPr>
      </p:pic>
      <p:sp>
        <p:nvSpPr>
          <p:cNvPr id="7" name="Title 1"/>
          <p:cNvSpPr>
            <a:spLocks noGrp="1"/>
          </p:cNvSpPr>
          <p:nvPr>
            <p:ph type="title"/>
          </p:nvPr>
        </p:nvSpPr>
        <p:spPr>
          <a:xfrm>
            <a:off x="756597" y="4612704"/>
            <a:ext cx="8067675" cy="684277"/>
          </a:xfrm>
        </p:spPr>
        <p:txBody>
          <a:bodyPr anchor="t"/>
          <a:lstStyle>
            <a:lvl1pPr algn="l">
              <a:defRPr sz="3200" b="1" cap="all"/>
            </a:lvl1pPr>
          </a:lstStyle>
          <a:p>
            <a:r>
              <a:rPr lang="en-US" dirty="0" smtClean="0"/>
              <a:t>Click to edit Master title style</a:t>
            </a:r>
            <a:endParaRPr lang="en-GB" dirty="0"/>
          </a:p>
        </p:txBody>
      </p:sp>
      <p:sp>
        <p:nvSpPr>
          <p:cNvPr id="8" name="Text Placeholder 2"/>
          <p:cNvSpPr>
            <a:spLocks noGrp="1"/>
          </p:cNvSpPr>
          <p:nvPr>
            <p:ph type="body" idx="1"/>
          </p:nvPr>
        </p:nvSpPr>
        <p:spPr>
          <a:xfrm>
            <a:off x="742949" y="5324845"/>
            <a:ext cx="8081011" cy="514350"/>
          </a:xfrm>
        </p:spPr>
        <p:txBody>
          <a:bodyPr anchor="ctr"/>
          <a:lstStyle>
            <a:lvl1pPr marL="0" indent="0" algn="l">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1"/>
          </p:nvPr>
        </p:nvSpPr>
        <p:spPr>
          <a:xfrm>
            <a:off x="742949" y="6000768"/>
            <a:ext cx="8088631" cy="514350"/>
          </a:xfrm>
        </p:spPr>
        <p:txBody>
          <a:bodyPr anchor="ctr"/>
          <a:lstStyle>
            <a:lvl1pPr marL="0" indent="0" algn="l">
              <a:buNone/>
              <a:defRPr sz="18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transition advClick="0" advTm="10000">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b="1"/>
            </a:lvl1pPr>
            <a:lvl2pPr>
              <a:defRPr b="0"/>
            </a:lvl2pPr>
            <a:lvl3pPr>
              <a:defRPr b="0"/>
            </a:lvl3pPr>
            <a:lvl4pPr>
              <a:defRPr b="0"/>
            </a:lvl4pPr>
            <a:lvl5pPr>
              <a:defRPr b="0"/>
            </a:lvl5pPr>
          </a:lstStyle>
          <a:p>
            <a:pPr lvl="0"/>
            <a:r>
              <a:rPr lang="en-US" smtClean="0"/>
              <a:t>Click to edit Master text styles</a:t>
            </a:r>
          </a:p>
          <a:p>
            <a:pPr lvl="1"/>
            <a:r>
              <a:rPr lang="en-US" smtClean="0"/>
              <a:t>Second level</a:t>
            </a:r>
          </a:p>
          <a:p>
            <a:pPr lvl="2"/>
            <a:r>
              <a:rPr lang="en-US" smtClean="0"/>
              <a:t>Third level</a:t>
            </a:r>
          </a:p>
        </p:txBody>
      </p:sp>
      <p:sp>
        <p:nvSpPr>
          <p:cNvPr id="4"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5" name="Slide Number Placeholder 5"/>
          <p:cNvSpPr>
            <a:spLocks noGrp="1"/>
          </p:cNvSpPr>
          <p:nvPr>
            <p:ph type="sldNum" sz="quarter" idx="11"/>
          </p:nvPr>
        </p:nvSpPr>
        <p:spPr/>
        <p:txBody>
          <a:bodyPr/>
          <a:lstStyle>
            <a:lvl1pPr>
              <a:defRPr/>
            </a:lvl1pPr>
          </a:lstStyle>
          <a:p>
            <a:pPr>
              <a:defRPr/>
            </a:pPr>
            <a:fld id="{8AA7D949-C6A8-4D0F-BDF4-557340C731B9}" type="slidenum">
              <a:rPr lang="en-GB"/>
              <a:pPr>
                <a:defRPr/>
              </a:pPr>
              <a:t>‹#›</a:t>
            </a:fld>
            <a:endParaRPr lang="en-GB" dirty="0"/>
          </a:p>
        </p:txBody>
      </p:sp>
    </p:spTree>
  </p:cSld>
  <p:clrMapOvr>
    <a:masterClrMapping/>
  </p:clrMapOvr>
  <p:transition advClick="0" advTm="10000">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4" name="Slide Number Placeholder 5"/>
          <p:cNvSpPr>
            <a:spLocks noGrp="1"/>
          </p:cNvSpPr>
          <p:nvPr>
            <p:ph type="sldNum" sz="quarter" idx="11"/>
          </p:nvPr>
        </p:nvSpPr>
        <p:spPr/>
        <p:txBody>
          <a:bodyPr/>
          <a:lstStyle>
            <a:lvl1pPr>
              <a:defRPr/>
            </a:lvl1pPr>
          </a:lstStyle>
          <a:p>
            <a:pPr>
              <a:defRPr/>
            </a:pPr>
            <a:fld id="{D1650A12-5E9D-4CD6-8A3A-727425D8D7BA}" type="slidenum">
              <a:rPr lang="en-GB"/>
              <a:pPr>
                <a:defRPr/>
              </a:pPr>
              <a:t>‹#›</a:t>
            </a:fld>
            <a:endParaRPr lang="en-GB" dirty="0"/>
          </a:p>
        </p:txBody>
      </p:sp>
    </p:spTree>
  </p:cSld>
  <p:clrMapOvr>
    <a:masterClrMapping/>
  </p:clrMapOvr>
  <p:transition advClick="0" advTm="10000">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8229600" cy="11430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344488" y="1433513"/>
            <a:ext cx="4151312" cy="5106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33513"/>
            <a:ext cx="4151313" cy="5106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6" name="Slide Number Placeholder 5"/>
          <p:cNvSpPr>
            <a:spLocks noGrp="1"/>
          </p:cNvSpPr>
          <p:nvPr>
            <p:ph type="sldNum" sz="quarter" idx="11"/>
          </p:nvPr>
        </p:nvSpPr>
        <p:spPr/>
        <p:txBody>
          <a:bodyPr/>
          <a:lstStyle>
            <a:lvl1pPr>
              <a:defRPr/>
            </a:lvl1pPr>
          </a:lstStyle>
          <a:p>
            <a:pPr>
              <a:defRPr/>
            </a:pPr>
            <a:fld id="{DCCEF5D6-98A9-4C98-B197-93FB00AE90B3}" type="slidenum">
              <a:rPr lang="en-GB"/>
              <a:pPr>
                <a:defRPr/>
              </a:pPr>
              <a:t>‹#›</a:t>
            </a:fld>
            <a:endParaRPr lang="en-GB" dirty="0"/>
          </a:p>
        </p:txBody>
      </p:sp>
    </p:spTree>
  </p:cSld>
  <p:clrMapOvr>
    <a:masterClrMapping/>
  </p:clrMapOvr>
  <p:transition advClick="0" advTm="10000">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8229600" cy="1143000"/>
          </a:xfrm>
        </p:spPr>
        <p:txBody>
          <a:bodyPr/>
          <a:lstStyle/>
          <a:p>
            <a:r>
              <a:rPr lang="en-US"/>
              <a:t>Click to edit Master title style</a:t>
            </a:r>
            <a:endParaRPr lang="it-IT"/>
          </a:p>
        </p:txBody>
      </p:sp>
      <p:sp>
        <p:nvSpPr>
          <p:cNvPr id="3" name="Table Placeholder 2"/>
          <p:cNvSpPr>
            <a:spLocks noGrp="1"/>
          </p:cNvSpPr>
          <p:nvPr>
            <p:ph type="tbl" idx="1"/>
          </p:nvPr>
        </p:nvSpPr>
        <p:spPr>
          <a:xfrm>
            <a:off x="344488" y="1433513"/>
            <a:ext cx="8455025" cy="5106987"/>
          </a:xfrm>
        </p:spPr>
        <p:txBody>
          <a:bodyPr/>
          <a:lstStyle/>
          <a:p>
            <a:pPr lvl="0"/>
            <a:endParaRPr lang="it-IT" noProof="0"/>
          </a:p>
        </p:txBody>
      </p:sp>
      <p:sp>
        <p:nvSpPr>
          <p:cNvPr id="4"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5" name="Slide Number Placeholder 5"/>
          <p:cNvSpPr>
            <a:spLocks noGrp="1"/>
          </p:cNvSpPr>
          <p:nvPr>
            <p:ph type="sldNum" sz="quarter" idx="11"/>
          </p:nvPr>
        </p:nvSpPr>
        <p:spPr/>
        <p:txBody>
          <a:bodyPr/>
          <a:lstStyle>
            <a:lvl1pPr>
              <a:defRPr/>
            </a:lvl1pPr>
          </a:lstStyle>
          <a:p>
            <a:pPr>
              <a:defRPr/>
            </a:pPr>
            <a:fld id="{78A97040-4149-4F20-8974-EA5ADD438ADC}"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8229600" cy="1143000"/>
          </a:xfrm>
        </p:spPr>
        <p:txBody>
          <a:bodyPr/>
          <a:lstStyle/>
          <a:p>
            <a:r>
              <a:rPr lang="en-US"/>
              <a:t>Click to edit Master title style</a:t>
            </a:r>
            <a:endParaRPr lang="it-IT"/>
          </a:p>
        </p:txBody>
      </p:sp>
      <p:sp>
        <p:nvSpPr>
          <p:cNvPr id="3" name="Text Placeholder 2"/>
          <p:cNvSpPr>
            <a:spLocks noGrp="1"/>
          </p:cNvSpPr>
          <p:nvPr>
            <p:ph type="body" sz="half" idx="1"/>
          </p:nvPr>
        </p:nvSpPr>
        <p:spPr>
          <a:xfrm>
            <a:off x="344488" y="1433513"/>
            <a:ext cx="4151312" cy="510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quarter" idx="2"/>
          </p:nvPr>
        </p:nvSpPr>
        <p:spPr>
          <a:xfrm>
            <a:off x="4648200" y="1433513"/>
            <a:ext cx="4151313" cy="247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Content Placeholder 4"/>
          <p:cNvSpPr>
            <a:spLocks noGrp="1"/>
          </p:cNvSpPr>
          <p:nvPr>
            <p:ph sz="quarter" idx="3"/>
          </p:nvPr>
        </p:nvSpPr>
        <p:spPr>
          <a:xfrm>
            <a:off x="4648200" y="4062413"/>
            <a:ext cx="4151313" cy="24780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7" name="Slide Number Placeholder 5"/>
          <p:cNvSpPr>
            <a:spLocks noGrp="1"/>
          </p:cNvSpPr>
          <p:nvPr>
            <p:ph type="sldNum" sz="quarter" idx="11"/>
          </p:nvPr>
        </p:nvSpPr>
        <p:spPr/>
        <p:txBody>
          <a:bodyPr/>
          <a:lstStyle>
            <a:lvl1pPr>
              <a:defRPr/>
            </a:lvl1pPr>
          </a:lstStyle>
          <a:p>
            <a:pPr>
              <a:defRPr/>
            </a:pPr>
            <a:fld id="{6318B7FA-F650-4798-9745-E3F48A11AB2A}"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3" name="Slide Number Placeholder 5"/>
          <p:cNvSpPr>
            <a:spLocks noGrp="1"/>
          </p:cNvSpPr>
          <p:nvPr>
            <p:ph type="sldNum" sz="quarter" idx="11"/>
          </p:nvPr>
        </p:nvSpPr>
        <p:spPr/>
        <p:txBody>
          <a:bodyPr/>
          <a:lstStyle>
            <a:lvl1pPr>
              <a:defRPr/>
            </a:lvl1pPr>
          </a:lstStyle>
          <a:p>
            <a:pPr>
              <a:defRPr/>
            </a:pPr>
            <a:fld id="{ABCC5637-20AE-43E1-A657-292664117D5D}"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8229600" cy="1143000"/>
          </a:xfrm>
        </p:spPr>
        <p:txBody>
          <a:bodyPr/>
          <a:lstStyle/>
          <a:p>
            <a:r>
              <a:rPr lang="en-US"/>
              <a:t>Click to edit Master title style</a:t>
            </a:r>
            <a:endParaRPr lang="it-IT"/>
          </a:p>
        </p:txBody>
      </p:sp>
      <p:sp>
        <p:nvSpPr>
          <p:cNvPr id="3" name="Content Placeholder 2"/>
          <p:cNvSpPr>
            <a:spLocks noGrp="1"/>
          </p:cNvSpPr>
          <p:nvPr>
            <p:ph sz="half" idx="1"/>
          </p:nvPr>
        </p:nvSpPr>
        <p:spPr>
          <a:xfrm>
            <a:off x="344488" y="1433513"/>
            <a:ext cx="4151312" cy="510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quarter" idx="2"/>
          </p:nvPr>
        </p:nvSpPr>
        <p:spPr>
          <a:xfrm>
            <a:off x="4648200" y="1433513"/>
            <a:ext cx="4151313" cy="247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Content Placeholder 4"/>
          <p:cNvSpPr>
            <a:spLocks noGrp="1"/>
          </p:cNvSpPr>
          <p:nvPr>
            <p:ph sz="quarter" idx="3"/>
          </p:nvPr>
        </p:nvSpPr>
        <p:spPr>
          <a:xfrm>
            <a:off x="4648200" y="4062413"/>
            <a:ext cx="4151313" cy="24780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4"/>
          <p:cNvSpPr>
            <a:spLocks noGrp="1"/>
          </p:cNvSpPr>
          <p:nvPr>
            <p:ph type="ftr" sz="quarter" idx="10"/>
          </p:nvPr>
        </p:nvSpPr>
        <p:spPr/>
        <p:txBody>
          <a:bodyPr/>
          <a:lstStyle>
            <a:lvl1pPr>
              <a:defRPr/>
            </a:lvl1pPr>
          </a:lstStyle>
          <a:p>
            <a:pPr>
              <a:defRPr/>
            </a:pPr>
            <a:r>
              <a:rPr lang="en-US"/>
              <a:t>ETSI EEPS, Telco Nov 16 th, 2011</a:t>
            </a:r>
          </a:p>
        </p:txBody>
      </p:sp>
      <p:sp>
        <p:nvSpPr>
          <p:cNvPr id="7" name="Slide Number Placeholder 5"/>
          <p:cNvSpPr>
            <a:spLocks noGrp="1"/>
          </p:cNvSpPr>
          <p:nvPr>
            <p:ph type="sldNum" sz="quarter" idx="11"/>
          </p:nvPr>
        </p:nvSpPr>
        <p:spPr/>
        <p:txBody>
          <a:bodyPr/>
          <a:lstStyle>
            <a:lvl1pPr>
              <a:defRPr/>
            </a:lvl1pPr>
          </a:lstStyle>
          <a:p>
            <a:pPr>
              <a:defRPr/>
            </a:pPr>
            <a:fld id="{B5AB27BB-247F-4EAD-82D5-4334A882ED5E}"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תמונה 6" descr="content-slide.jpg"/>
          <p:cNvPicPr>
            <a:picLocks noChangeAspect="1"/>
          </p:cNvPicPr>
          <p:nvPr userDrawn="1"/>
        </p:nvPicPr>
        <p:blipFill>
          <a:blip r:embed="rId10" cstate="print"/>
          <a:srcRect/>
          <a:stretch>
            <a:fillRect/>
          </a:stretch>
        </p:blipFill>
        <p:spPr bwMode="auto">
          <a:xfrm>
            <a:off x="3175" y="0"/>
            <a:ext cx="9140825" cy="6861175"/>
          </a:xfrm>
          <a:prstGeom prst="rect">
            <a:avLst/>
          </a:prstGeom>
          <a:noFill/>
          <a:ln w="9525">
            <a:noFill/>
            <a:miter lim="800000"/>
            <a:headEnd/>
            <a:tailEnd/>
          </a:ln>
        </p:spPr>
      </p:pic>
      <p:sp>
        <p:nvSpPr>
          <p:cNvPr id="1027" name="Title Placeholder 1"/>
          <p:cNvSpPr>
            <a:spLocks noGrp="1"/>
          </p:cNvSpPr>
          <p:nvPr>
            <p:ph type="title"/>
          </p:nvPr>
        </p:nvSpPr>
        <p:spPr bwMode="auto">
          <a:xfrm>
            <a:off x="276225"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Slide title</a:t>
            </a:r>
            <a:endParaRPr lang="en-GB" smtClean="0"/>
          </a:p>
        </p:txBody>
      </p:sp>
      <p:sp>
        <p:nvSpPr>
          <p:cNvPr id="1028" name="Text Placeholder 2"/>
          <p:cNvSpPr>
            <a:spLocks noGrp="1"/>
          </p:cNvSpPr>
          <p:nvPr>
            <p:ph type="body" idx="1"/>
          </p:nvPr>
        </p:nvSpPr>
        <p:spPr bwMode="auto">
          <a:xfrm>
            <a:off x="344488" y="1433513"/>
            <a:ext cx="8455025" cy="51069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add text</a:t>
            </a:r>
          </a:p>
          <a:p>
            <a:pPr lvl="1"/>
            <a:r>
              <a:rPr lang="en-US" smtClean="0"/>
              <a:t>Second level</a:t>
            </a:r>
          </a:p>
          <a:p>
            <a:pPr lvl="2"/>
            <a:r>
              <a:rPr lang="en-US" smtClean="0"/>
              <a:t>Third level</a:t>
            </a:r>
          </a:p>
        </p:txBody>
      </p:sp>
      <p:sp>
        <p:nvSpPr>
          <p:cNvPr id="5" name="Footer Placeholder 4"/>
          <p:cNvSpPr>
            <a:spLocks noGrp="1"/>
          </p:cNvSpPr>
          <p:nvPr>
            <p:ph type="ftr" sz="quarter" idx="3"/>
          </p:nvPr>
        </p:nvSpPr>
        <p:spPr>
          <a:xfrm>
            <a:off x="3273425" y="6530975"/>
            <a:ext cx="2597150" cy="327025"/>
          </a:xfrm>
          <a:prstGeom prst="rect">
            <a:avLst/>
          </a:prstGeom>
        </p:spPr>
        <p:txBody>
          <a:bodyPr vert="horz" wrap="square" lIns="91440" tIns="45720" rIns="91440" bIns="45720" numCol="1" anchor="ctr" anchorCtr="0" compatLnSpc="1">
            <a:prstTxWarp prst="textNoShape">
              <a:avLst/>
            </a:prstTxWarp>
          </a:bodyPr>
          <a:lstStyle>
            <a:lvl1pPr algn="ctr">
              <a:defRPr sz="1200">
                <a:latin typeface="Calibri" pitchFamily="34" charset="0"/>
              </a:defRPr>
            </a:lvl1pPr>
          </a:lstStyle>
          <a:p>
            <a:pPr>
              <a:defRPr/>
            </a:pPr>
            <a:r>
              <a:rPr lang="en-US" dirty="0"/>
              <a:t>ETSI EEPS, Telco Nov 16 </a:t>
            </a:r>
            <a:r>
              <a:rPr lang="en-US" dirty="0" err="1"/>
              <a:t>th</a:t>
            </a:r>
            <a:r>
              <a:rPr lang="en-US" dirty="0"/>
              <a:t>, 2011</a:t>
            </a:r>
          </a:p>
        </p:txBody>
      </p:sp>
      <p:sp>
        <p:nvSpPr>
          <p:cNvPr id="6" name="Slide Number Placeholder 5"/>
          <p:cNvSpPr>
            <a:spLocks noGrp="1"/>
          </p:cNvSpPr>
          <p:nvPr>
            <p:ph type="sldNum" sz="quarter" idx="4"/>
          </p:nvPr>
        </p:nvSpPr>
        <p:spPr>
          <a:xfrm>
            <a:off x="228600" y="6472238"/>
            <a:ext cx="495300" cy="385762"/>
          </a:xfrm>
          <a:prstGeom prst="rect">
            <a:avLst/>
          </a:prstGeom>
        </p:spPr>
        <p:txBody>
          <a:bodyPr vert="horz" lIns="91440" tIns="45720" rIns="91440" bIns="45720" rtlCol="0" anchor="ctr"/>
          <a:lstStyle>
            <a:lvl1pPr algn="l">
              <a:defRPr sz="1200">
                <a:solidFill>
                  <a:schemeClr val="tx1"/>
                </a:solidFill>
                <a:latin typeface="+mn-lt"/>
                <a:cs typeface="+mn-cs"/>
              </a:defRPr>
            </a:lvl1pPr>
          </a:lstStyle>
          <a:p>
            <a:pPr>
              <a:defRPr/>
            </a:pPr>
            <a:fld id="{BE67D882-5136-4A69-91F0-7570EE05E176}"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21" r:id="rId1"/>
    <p:sldLayoutId id="2147483720" r:id="rId2"/>
    <p:sldLayoutId id="2147483719" r:id="rId3"/>
    <p:sldLayoutId id="2147483718" r:id="rId4"/>
    <p:sldLayoutId id="2147483717" r:id="rId5"/>
    <p:sldLayoutId id="2147483716" r:id="rId6"/>
    <p:sldLayoutId id="2147483715" r:id="rId7"/>
    <p:sldLayoutId id="2147483714" r:id="rId8"/>
  </p:sldLayoutIdLst>
  <p:transition advClick="0" advTm="10000">
    <p:wipe dir="r"/>
  </p:transition>
  <p:timing>
    <p:tnLst>
      <p:par>
        <p:cTn id="1" dur="indefinite" restart="never" nodeType="tmRoot"/>
      </p:par>
    </p:tnLst>
  </p:timing>
  <p:hf hdr="0" dt="0"/>
  <p:txStyles>
    <p:titleStyle>
      <a:lvl1pPr algn="l" rtl="0" eaLnBrk="0" fontAlgn="base" hangingPunct="0">
        <a:spcBef>
          <a:spcPct val="0"/>
        </a:spcBef>
        <a:spcAft>
          <a:spcPct val="0"/>
        </a:spcAft>
        <a:defRPr sz="2800" b="1" kern="1200">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Calibri" pitchFamily="34" charset="0"/>
        </a:defRPr>
      </a:lvl2pPr>
      <a:lvl3pPr algn="l" rtl="0" eaLnBrk="0" fontAlgn="base" hangingPunct="0">
        <a:spcBef>
          <a:spcPct val="0"/>
        </a:spcBef>
        <a:spcAft>
          <a:spcPct val="0"/>
        </a:spcAft>
        <a:defRPr sz="2800" b="1">
          <a:solidFill>
            <a:schemeClr val="tx2"/>
          </a:solidFill>
          <a:latin typeface="Calibri" pitchFamily="34" charset="0"/>
        </a:defRPr>
      </a:lvl3pPr>
      <a:lvl4pPr algn="l" rtl="0" eaLnBrk="0" fontAlgn="base" hangingPunct="0">
        <a:spcBef>
          <a:spcPct val="0"/>
        </a:spcBef>
        <a:spcAft>
          <a:spcPct val="0"/>
        </a:spcAft>
        <a:defRPr sz="2800" b="1">
          <a:solidFill>
            <a:schemeClr val="tx2"/>
          </a:solidFill>
          <a:latin typeface="Calibri" pitchFamily="34" charset="0"/>
        </a:defRPr>
      </a:lvl4pPr>
      <a:lvl5pPr algn="l" rtl="0" eaLnBrk="0" fontAlgn="base" hangingPunct="0">
        <a:spcBef>
          <a:spcPct val="0"/>
        </a:spcBef>
        <a:spcAft>
          <a:spcPct val="0"/>
        </a:spcAft>
        <a:defRPr sz="2800" b="1">
          <a:solidFill>
            <a:schemeClr val="tx2"/>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SzPct val="90000"/>
        <a:buBlip>
          <a:blip r:embed="rId11"/>
        </a:buBlip>
        <a:defRPr sz="2400" b="1" kern="1200">
          <a:solidFill>
            <a:srgbClr val="404040"/>
          </a:solidFill>
          <a:latin typeface="+mn-lt"/>
          <a:ea typeface="+mn-ea"/>
          <a:cs typeface="+mn-cs"/>
        </a:defRPr>
      </a:lvl1pPr>
      <a:lvl2pPr marL="742950" indent="-285750" algn="l" rtl="0" eaLnBrk="0" fontAlgn="base" hangingPunct="0">
        <a:spcBef>
          <a:spcPct val="20000"/>
        </a:spcBef>
        <a:spcAft>
          <a:spcPct val="0"/>
        </a:spcAft>
        <a:buClr>
          <a:schemeClr val="tx2"/>
        </a:buClr>
        <a:buSzPct val="120000"/>
        <a:buFont typeface="Arial" charset="0"/>
        <a:buChar char="•"/>
        <a:defRPr sz="2000" b="1" kern="1200">
          <a:solidFill>
            <a:srgbClr val="404040"/>
          </a:solidFill>
          <a:latin typeface="+mn-lt"/>
          <a:ea typeface="+mn-ea"/>
          <a:cs typeface="+mn-cs"/>
        </a:defRPr>
      </a:lvl2pPr>
      <a:lvl3pPr marL="1143000" indent="-228600" algn="l" rtl="0" eaLnBrk="0" fontAlgn="base" hangingPunct="0">
        <a:spcBef>
          <a:spcPct val="20000"/>
        </a:spcBef>
        <a:spcAft>
          <a:spcPct val="0"/>
        </a:spcAft>
        <a:buClr>
          <a:schemeClr val="tx2"/>
        </a:buClr>
        <a:buSzPct val="120000"/>
        <a:buFont typeface="Arial" charset="0"/>
        <a:buChar char="•"/>
        <a:defRPr b="1" kern="1200">
          <a:solidFill>
            <a:srgbClr val="404040"/>
          </a:solidFill>
          <a:latin typeface="+mn-lt"/>
          <a:ea typeface="+mn-ea"/>
          <a:cs typeface="+mn-cs"/>
        </a:defRPr>
      </a:lvl3pPr>
      <a:lvl4pPr marL="1600200" indent="-228600" algn="l" rtl="0" eaLnBrk="0" fontAlgn="base" hangingPunct="0">
        <a:spcBef>
          <a:spcPct val="20000"/>
        </a:spcBef>
        <a:spcAft>
          <a:spcPct val="0"/>
        </a:spcAft>
        <a:buClr>
          <a:schemeClr val="tx2"/>
        </a:buClr>
        <a:buSzPct val="120000"/>
        <a:buFont typeface="Arial" charset="0"/>
        <a:buChar char="•"/>
        <a:defRPr b="1" kern="1200">
          <a:solidFill>
            <a:srgbClr val="404040"/>
          </a:solidFill>
          <a:latin typeface="+mn-lt"/>
          <a:ea typeface="+mn-ea"/>
          <a:cs typeface="+mn-cs"/>
        </a:defRPr>
      </a:lvl4pPr>
      <a:lvl5pPr marL="2057400" indent="-228600" algn="l" rtl="0" eaLnBrk="0" fontAlgn="base" hangingPunct="0">
        <a:spcBef>
          <a:spcPct val="20000"/>
        </a:spcBef>
        <a:spcAft>
          <a:spcPct val="0"/>
        </a:spcAft>
        <a:buClr>
          <a:schemeClr val="tx2"/>
        </a:buClr>
        <a:buSzPct val="120000"/>
        <a:buFont typeface="Arial" charset="0"/>
        <a:buChar char="•"/>
        <a:defRPr b="1" kern="1200">
          <a:solidFill>
            <a:srgbClr val="40404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ebapp.etsi.org/workProgram/Report_WorkItem.asp?wki_id=41179"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3" Type="http://schemas.openxmlformats.org/officeDocument/2006/relationships/image" Target="../media/image5.emf"/><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כותרת 4"/>
          <p:cNvSpPr>
            <a:spLocks noGrp="1"/>
          </p:cNvSpPr>
          <p:nvPr>
            <p:ph type="title" idx="4294967295"/>
          </p:nvPr>
        </p:nvSpPr>
        <p:spPr>
          <a:xfrm>
            <a:off x="695325" y="4313238"/>
            <a:ext cx="8080375" cy="709612"/>
          </a:xfrm>
        </p:spPr>
        <p:txBody>
          <a:bodyPr anchor="t"/>
          <a:lstStyle/>
          <a:p>
            <a:r>
              <a:rPr lang="en-US" dirty="0"/>
              <a:t>DES/EE-EEPS005 </a:t>
            </a:r>
            <a:r>
              <a:rPr lang="en-US" dirty="0" smtClean="0"/>
              <a:t>on Network </a:t>
            </a:r>
            <a:r>
              <a:rPr lang="en-US" dirty="0" smtClean="0"/>
              <a:t>Energy Efficiency</a:t>
            </a:r>
            <a:endParaRPr lang="he-IL" dirty="0" smtClean="0"/>
          </a:p>
        </p:txBody>
      </p:sp>
      <p:sp>
        <p:nvSpPr>
          <p:cNvPr id="12290" name="מציין מיקום טקסט 5"/>
          <p:cNvSpPr>
            <a:spLocks noGrp="1"/>
          </p:cNvSpPr>
          <p:nvPr>
            <p:ph type="body" idx="4294967295"/>
          </p:nvPr>
        </p:nvSpPr>
        <p:spPr>
          <a:xfrm>
            <a:off x="715963" y="4767263"/>
            <a:ext cx="8072437" cy="514350"/>
          </a:xfrm>
        </p:spPr>
        <p:txBody>
          <a:bodyPr anchor="ctr"/>
          <a:lstStyle/>
          <a:p>
            <a:pPr marL="0" indent="0">
              <a:buFontTx/>
              <a:buNone/>
            </a:pPr>
            <a:r>
              <a:rPr lang="en-US" sz="2800" dirty="0" smtClean="0"/>
              <a:t>TC-EE, 3GPP </a:t>
            </a:r>
            <a:r>
              <a:rPr lang="en-US" sz="2800" dirty="0" smtClean="0"/>
              <a:t>SA5 and RAN2 Telco, March 13</a:t>
            </a:r>
            <a:r>
              <a:rPr lang="en-US" sz="2800" baseline="30000" dirty="0" smtClean="0"/>
              <a:t>th</a:t>
            </a:r>
            <a:r>
              <a:rPr lang="en-US" sz="2800" dirty="0" smtClean="0"/>
              <a:t> 2013</a:t>
            </a:r>
            <a:endParaRPr lang="he-IL" sz="2800" dirty="0" smtClean="0"/>
          </a:p>
        </p:txBody>
      </p:sp>
      <p:sp>
        <p:nvSpPr>
          <p:cNvPr id="12291" name="מציין מיקום טקסט 6"/>
          <p:cNvSpPr>
            <a:spLocks noGrp="1"/>
          </p:cNvSpPr>
          <p:nvPr>
            <p:ph type="body" idx="4294967295"/>
          </p:nvPr>
        </p:nvSpPr>
        <p:spPr>
          <a:xfrm>
            <a:off x="742950" y="6000750"/>
            <a:ext cx="8088313" cy="514350"/>
          </a:xfrm>
        </p:spPr>
        <p:txBody>
          <a:bodyPr anchor="ctr"/>
          <a:lstStyle/>
          <a:p>
            <a:pPr marL="0" indent="0">
              <a:buFontTx/>
              <a:buNone/>
            </a:pPr>
            <a:r>
              <a:rPr lang="en-US" sz="1800" b="0" dirty="0" smtClean="0">
                <a:solidFill>
                  <a:srgbClr val="595959"/>
                </a:solidFill>
              </a:rPr>
              <a:t>ETSI TC-EE</a:t>
            </a:r>
            <a:endParaRPr lang="en-US" sz="1800" b="0" dirty="0" smtClean="0">
              <a:solidFill>
                <a:srgbClr val="595959"/>
              </a:solidFill>
            </a:endParaRPr>
          </a:p>
        </p:txBody>
      </p:sp>
    </p:spTree>
  </p:cSld>
  <p:clrMapOvr>
    <a:masterClrMapping/>
  </p:clrMapOvr>
  <p:transition advClick="0" advTm="1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p:txBody>
          <a:bodyPr/>
          <a:lstStyle/>
          <a:p>
            <a:r>
              <a:rPr lang="it-IT" dirty="0" err="1" smtClean="0"/>
              <a:t>Review</a:t>
            </a:r>
            <a:r>
              <a:rPr lang="it-IT" dirty="0" smtClean="0"/>
              <a:t> of DES /EE-EEPS005 WI </a:t>
            </a:r>
            <a:r>
              <a:rPr lang="it-IT" dirty="0" err="1" smtClean="0"/>
              <a:t>description</a:t>
            </a:r>
            <a:endParaRPr lang="it-IT" dirty="0" smtClean="0"/>
          </a:p>
        </p:txBody>
      </p:sp>
      <p:sp>
        <p:nvSpPr>
          <p:cNvPr id="15362" name="Rectangle 3"/>
          <p:cNvSpPr>
            <a:spLocks noGrp="1"/>
          </p:cNvSpPr>
          <p:nvPr>
            <p:ph type="body" idx="1"/>
          </p:nvPr>
        </p:nvSpPr>
        <p:spPr/>
        <p:txBody>
          <a:bodyPr>
            <a:normAutofit/>
          </a:bodyPr>
          <a:lstStyle/>
          <a:p>
            <a:r>
              <a:rPr lang="en-US" sz="1800" dirty="0" smtClean="0"/>
              <a:t>DES/EE-EEPS005</a:t>
            </a:r>
            <a:endParaRPr lang="en-US" dirty="0" smtClean="0"/>
          </a:p>
          <a:p>
            <a:pPr lvl="1">
              <a:buNone/>
            </a:pPr>
            <a:r>
              <a:rPr lang="en-US" b="1" dirty="0"/>
              <a:t> 	</a:t>
            </a:r>
            <a:r>
              <a:rPr lang="en-US" sz="1600" b="1" dirty="0"/>
              <a:t>Environmental Engineering (EE) Assessment of mobile network energy efficiency </a:t>
            </a:r>
            <a:endParaRPr lang="en-US" sz="1600" b="1" dirty="0" smtClean="0"/>
          </a:p>
          <a:p>
            <a:r>
              <a:rPr lang="en-US" sz="1800" dirty="0" smtClean="0"/>
              <a:t>Scope and Field of Application</a:t>
            </a:r>
          </a:p>
          <a:p>
            <a:pPr lvl="1"/>
            <a:r>
              <a:rPr lang="en-US" sz="1600" dirty="0" smtClean="0"/>
              <a:t>Define </a:t>
            </a:r>
            <a:r>
              <a:rPr lang="en-US" sz="1600" dirty="0"/>
              <a:t>the topology and level of analysis to assess the energy efficiency of mobile </a:t>
            </a:r>
            <a:r>
              <a:rPr lang="en-US" sz="1600" dirty="0" smtClean="0"/>
              <a:t>networks; radio </a:t>
            </a:r>
            <a:r>
              <a:rPr lang="en-US" sz="1600" dirty="0"/>
              <a:t>access part of the mobile </a:t>
            </a:r>
            <a:r>
              <a:rPr lang="en-US" sz="1600" dirty="0" smtClean="0"/>
              <a:t>networks (radio </a:t>
            </a:r>
            <a:r>
              <a:rPr lang="en-US" sz="1600" dirty="0"/>
              <a:t>base stations, backhauling systems, radio controllers and other infrastructure radio site </a:t>
            </a:r>
            <a:r>
              <a:rPr lang="en-US" sz="1600" dirty="0" smtClean="0"/>
              <a:t>equipment). </a:t>
            </a:r>
          </a:p>
          <a:p>
            <a:pPr lvl="1"/>
            <a:r>
              <a:rPr lang="en-US" sz="1600" dirty="0" smtClean="0"/>
              <a:t>The </a:t>
            </a:r>
            <a:r>
              <a:rPr lang="en-US" sz="1600" dirty="0"/>
              <a:t>covered technology are GSM, UMTS, LTE (and LTE-A</a:t>
            </a:r>
            <a:r>
              <a:rPr lang="en-US" sz="1600" dirty="0" smtClean="0"/>
              <a:t>). </a:t>
            </a:r>
            <a:r>
              <a:rPr lang="en-US" sz="1600" dirty="0"/>
              <a:t>In particular the document  defines metrics for network Energy Efficiency and methods for assessing (and measuring) Energy Efficiency in operational networks. </a:t>
            </a:r>
            <a:endParaRPr lang="en-US" sz="1600" dirty="0" smtClean="0"/>
          </a:p>
          <a:p>
            <a:pPr lvl="1"/>
            <a:r>
              <a:rPr lang="en-US" sz="1600" dirty="0" smtClean="0"/>
              <a:t>The </a:t>
            </a:r>
            <a:r>
              <a:rPr lang="en-US" sz="1600" dirty="0"/>
              <a:t>purpose of the specification is to </a:t>
            </a:r>
            <a:r>
              <a:rPr lang="en-US" sz="1600" dirty="0" smtClean="0"/>
              <a:t>allow comparisons </a:t>
            </a:r>
            <a:r>
              <a:rPr lang="en-US" sz="1600" dirty="0"/>
              <a:t>of the </a:t>
            </a:r>
            <a:r>
              <a:rPr lang="en-US" sz="1600" dirty="0" smtClean="0"/>
              <a:t>networks’ energy efficiency; it deals </a:t>
            </a:r>
            <a:r>
              <a:rPr lang="en-US" sz="1600" dirty="0"/>
              <a:t>with both homogeneous and heterogeneous “</a:t>
            </a:r>
            <a:r>
              <a:rPr lang="en-US" sz="1600" dirty="0" smtClean="0"/>
              <a:t>network” </a:t>
            </a:r>
            <a:r>
              <a:rPr lang="en-US" sz="1600" dirty="0"/>
              <a:t>whose size and scale could </a:t>
            </a:r>
            <a:r>
              <a:rPr lang="en-US" sz="1600" dirty="0" smtClean="0"/>
              <a:t>be </a:t>
            </a:r>
            <a:r>
              <a:rPr lang="en-US" sz="1600" dirty="0"/>
              <a:t>defined by topologic, geographic or demographic boundaries. </a:t>
            </a:r>
          </a:p>
          <a:p>
            <a:pPr lvl="1"/>
            <a:r>
              <a:rPr lang="en-US" sz="1600" dirty="0" smtClean="0"/>
              <a:t>Terminal </a:t>
            </a:r>
            <a:r>
              <a:rPr lang="en-US" sz="1600" dirty="0"/>
              <a:t>(end-user) equipment is outside the scope of this document and is not considered in the energy efficiency measurement</a:t>
            </a:r>
            <a:r>
              <a:rPr lang="en-US" sz="1600" dirty="0" smtClean="0"/>
              <a:t>.</a:t>
            </a:r>
            <a:endParaRPr lang="en-US" dirty="0" smtClean="0"/>
          </a:p>
          <a:p>
            <a:r>
              <a:rPr lang="en-US" sz="1600" dirty="0" smtClean="0">
                <a:solidFill>
                  <a:schemeClr val="tx1"/>
                </a:solidFill>
              </a:rPr>
              <a:t>Joint Activity</a:t>
            </a:r>
          </a:p>
          <a:p>
            <a:pPr lvl="1"/>
            <a:r>
              <a:rPr lang="en-US" sz="1600" dirty="0" smtClean="0">
                <a:solidFill>
                  <a:schemeClr val="tx1"/>
                </a:solidFill>
              </a:rPr>
              <a:t>The activity under this WI is part of a cooperation agreement with ITU-T SG5 to develop a common standard</a:t>
            </a:r>
            <a:endParaRPr lang="en-US" sz="1600" strike="sngStrike" dirty="0">
              <a:solidFill>
                <a:schemeClr val="tx1"/>
              </a:solidFill>
            </a:endParaRPr>
          </a:p>
        </p:txBody>
      </p:sp>
    </p:spTree>
  </p:cSld>
  <p:clrMapOvr>
    <a:masterClrMapping/>
  </p:clrMapOvr>
  <p:transition advClick="0" advTm="10000">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p:cNvSpPr>
          <p:nvPr>
            <p:ph type="title"/>
          </p:nvPr>
        </p:nvSpPr>
        <p:spPr/>
        <p:txBody>
          <a:bodyPr/>
          <a:lstStyle/>
          <a:p>
            <a:r>
              <a:rPr lang="it-IT" dirty="0" smtClean="0"/>
              <a:t>WI </a:t>
            </a:r>
            <a:r>
              <a:rPr lang="it-IT" dirty="0" err="1" smtClean="0"/>
              <a:t>Roadmap</a:t>
            </a:r>
            <a:endParaRPr lang="it-IT" dirty="0" smtClean="0"/>
          </a:p>
        </p:txBody>
      </p:sp>
      <p:graphicFrame>
        <p:nvGraphicFramePr>
          <p:cNvPr id="5" name="Table 4"/>
          <p:cNvGraphicFramePr>
            <a:graphicFrameLocks noGrp="1"/>
          </p:cNvGraphicFramePr>
          <p:nvPr>
            <p:extLst>
              <p:ext uri="{D42A27DB-BD31-4B8C-83A1-F6EECF244321}">
                <p14:modId xmlns="" xmlns:p14="http://schemas.microsoft.com/office/powerpoint/2010/main" val="2871146244"/>
              </p:ext>
            </p:extLst>
          </p:nvPr>
        </p:nvGraphicFramePr>
        <p:xfrm>
          <a:off x="735978" y="1851101"/>
          <a:ext cx="7605136" cy="4702285"/>
        </p:xfrm>
        <a:graphic>
          <a:graphicData uri="http://schemas.openxmlformats.org/drawingml/2006/table">
            <a:tbl>
              <a:tblPr/>
              <a:tblGrid>
                <a:gridCol w="1086448"/>
                <a:gridCol w="1086448"/>
                <a:gridCol w="1086448"/>
                <a:gridCol w="1086448"/>
                <a:gridCol w="1086448"/>
                <a:gridCol w="1086448"/>
                <a:gridCol w="1086448"/>
              </a:tblGrid>
              <a:tr h="253024">
                <a:tc>
                  <a:txBody>
                    <a:bodyPr/>
                    <a:lstStyle/>
                    <a:p>
                      <a:pPr algn="l"/>
                      <a:r>
                        <a:rPr lang="it-IT" sz="1100" b="1" dirty="0"/>
                        <a:t>STATUS</a:t>
                      </a:r>
                      <a:endParaRPr lang="it-IT" sz="1100" dirty="0"/>
                    </a:p>
                  </a:txBody>
                  <a:tcPr marL="17031" marR="17031" marT="17031" marB="17031" anchor="ctr">
                    <a:lnL>
                      <a:noFill/>
                    </a:lnL>
                    <a:lnR>
                      <a:noFill/>
                    </a:lnR>
                    <a:lnT>
                      <a:noFill/>
                    </a:lnT>
                    <a:lnB>
                      <a:noFill/>
                    </a:lnB>
                  </a:tcPr>
                </a:tc>
                <a:tc>
                  <a:txBody>
                    <a:bodyPr/>
                    <a:lstStyle/>
                    <a:p>
                      <a:r>
                        <a:rPr lang="it-IT" sz="1100" b="1"/>
                        <a:t>Milestone</a:t>
                      </a:r>
                      <a:endParaRPr lang="it-IT" sz="1100"/>
                    </a:p>
                  </a:txBody>
                  <a:tcPr marL="17031" marR="17031" marT="17031" marB="17031" anchor="ctr">
                    <a:lnL>
                      <a:noFill/>
                    </a:lnL>
                    <a:lnR>
                      <a:noFill/>
                    </a:lnR>
                    <a:lnT>
                      <a:noFill/>
                    </a:lnT>
                    <a:lnB>
                      <a:noFill/>
                    </a:lnB>
                  </a:tcPr>
                </a:tc>
                <a:tc>
                  <a:txBody>
                    <a:bodyPr/>
                    <a:lstStyle/>
                    <a:p>
                      <a:r>
                        <a:rPr lang="it-IT" sz="1100" b="1"/>
                        <a:t>Action</a:t>
                      </a:r>
                      <a:endParaRPr lang="it-IT" sz="1100"/>
                    </a:p>
                  </a:txBody>
                  <a:tcPr marL="17031" marR="17031" marT="17031" marB="17031" anchor="ctr">
                    <a:lnL>
                      <a:noFill/>
                    </a:lnL>
                    <a:lnR>
                      <a:noFill/>
                    </a:lnR>
                    <a:lnT>
                      <a:noFill/>
                    </a:lnT>
                    <a:lnB>
                      <a:noFill/>
                    </a:lnB>
                  </a:tcPr>
                </a:tc>
                <a:tc>
                  <a:txBody>
                    <a:bodyPr/>
                    <a:lstStyle/>
                    <a:p>
                      <a:r>
                        <a:rPr lang="it-IT" sz="1100" b="1"/>
                        <a:t>Action Nb</a:t>
                      </a:r>
                      <a:endParaRPr lang="it-IT" sz="1100"/>
                    </a:p>
                  </a:txBody>
                  <a:tcPr marL="17031" marR="17031" marT="17031" marB="17031" anchor="ctr">
                    <a:lnL>
                      <a:noFill/>
                    </a:lnL>
                    <a:lnR>
                      <a:noFill/>
                    </a:lnR>
                    <a:lnT>
                      <a:noFill/>
                    </a:lnT>
                    <a:lnB>
                      <a:noFill/>
                    </a:lnB>
                  </a:tcPr>
                </a:tc>
                <a:tc>
                  <a:txBody>
                    <a:bodyPr/>
                    <a:lstStyle/>
                    <a:p>
                      <a:r>
                        <a:rPr lang="it-IT" sz="1100" b="1"/>
                        <a:t>Target</a:t>
                      </a:r>
                      <a:endParaRPr lang="it-IT" sz="1100"/>
                    </a:p>
                  </a:txBody>
                  <a:tcPr marL="17031" marR="17031" marT="17031" marB="17031" anchor="ctr">
                    <a:lnL>
                      <a:noFill/>
                    </a:lnL>
                    <a:lnR>
                      <a:noFill/>
                    </a:lnR>
                    <a:lnT>
                      <a:noFill/>
                    </a:lnT>
                    <a:lnB>
                      <a:noFill/>
                    </a:lnB>
                  </a:tcPr>
                </a:tc>
                <a:tc>
                  <a:txBody>
                    <a:bodyPr/>
                    <a:lstStyle/>
                    <a:p>
                      <a:r>
                        <a:rPr lang="it-IT" sz="1100" b="1"/>
                        <a:t>Achieved</a:t>
                      </a:r>
                      <a:endParaRPr lang="it-IT" sz="1100"/>
                    </a:p>
                  </a:txBody>
                  <a:tcPr marL="17031" marR="17031" marT="17031" marB="17031" anchor="ctr">
                    <a:lnL>
                      <a:noFill/>
                    </a:lnL>
                    <a:lnR>
                      <a:noFill/>
                    </a:lnR>
                    <a:lnT>
                      <a:noFill/>
                    </a:lnT>
                    <a:lnB>
                      <a:noFill/>
                    </a:lnB>
                  </a:tcPr>
                </a:tc>
                <a:tc>
                  <a:txBody>
                    <a:bodyPr/>
                    <a:lstStyle/>
                    <a:p>
                      <a:r>
                        <a:rPr lang="it-IT" sz="1100" b="1"/>
                        <a:t>Version</a:t>
                      </a:r>
                      <a:endParaRPr lang="it-IT" sz="1100"/>
                    </a:p>
                  </a:txBody>
                  <a:tcPr marL="17031" marR="17031" marT="17031" marB="17031" anchor="ctr">
                    <a:lnL>
                      <a:noFill/>
                    </a:lnL>
                    <a:lnR>
                      <a:noFill/>
                    </a:lnR>
                    <a:lnT>
                      <a:noFill/>
                    </a:lnT>
                    <a:lnB>
                      <a:noFill/>
                    </a:lnB>
                  </a:tcPr>
                </a:tc>
              </a:tr>
              <a:tr h="467587">
                <a:tc>
                  <a:txBody>
                    <a:bodyPr/>
                    <a:lstStyle/>
                    <a:p>
                      <a:pPr algn="l"/>
                      <a:r>
                        <a:rPr lang="it-IT" sz="1100" b="1"/>
                        <a:t>0 </a:t>
                      </a:r>
                      <a:endParaRPr lang="it-IT" sz="1100"/>
                    </a:p>
                  </a:txBody>
                  <a:tcPr marL="17031" marR="17031" marT="17031" marB="17031" anchor="ctr">
                    <a:lnL>
                      <a:noFill/>
                    </a:lnL>
                    <a:lnR>
                      <a:noFill/>
                    </a:lnR>
                    <a:lnT>
                      <a:noFill/>
                    </a:lnT>
                    <a:lnB>
                      <a:noFill/>
                    </a:lnB>
                  </a:tcPr>
                </a:tc>
                <a:tc>
                  <a:txBody>
                    <a:bodyPr/>
                    <a:lstStyle/>
                    <a:p>
                      <a:r>
                        <a:rPr lang="en-US" sz="1100"/>
                        <a:t>Creation of WI by WG/TB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2012-09-28 </a:t>
                      </a:r>
                    </a:p>
                  </a:txBody>
                  <a:tcPr marL="17031" marR="17031" marT="17031" marB="17031" anchor="ctr">
                    <a:lnL>
                      <a:noFill/>
                    </a:lnL>
                    <a:lnR>
                      <a:noFill/>
                    </a:lnR>
                    <a:lnT>
                      <a:noFill/>
                    </a:lnT>
                    <a:lnB>
                      <a:noFill/>
                    </a:lnB>
                  </a:tcPr>
                </a:tc>
                <a:tc>
                  <a:txBody>
                    <a:bodyPr/>
                    <a:lstStyle/>
                    <a:p>
                      <a:r>
                        <a:rPr lang="it-IT" sz="1100"/>
                        <a:t>2012-09-28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321846">
                <a:tc>
                  <a:txBody>
                    <a:bodyPr/>
                    <a:lstStyle/>
                    <a:p>
                      <a:pPr algn="l"/>
                      <a:r>
                        <a:rPr lang="it-IT" sz="1100" b="1"/>
                        <a:t>0 a </a:t>
                      </a:r>
                      <a:endParaRPr lang="it-IT" sz="1100"/>
                    </a:p>
                  </a:txBody>
                  <a:tcPr marL="17031" marR="17031" marT="17031" marB="17031" anchor="ctr">
                    <a:lnL>
                      <a:noFill/>
                    </a:lnL>
                    <a:lnR>
                      <a:noFill/>
                    </a:lnR>
                    <a:lnT>
                      <a:noFill/>
                    </a:lnT>
                    <a:lnB>
                      <a:noFill/>
                    </a:lnB>
                  </a:tcPr>
                </a:tc>
                <a:tc>
                  <a:txBody>
                    <a:bodyPr/>
                    <a:lstStyle/>
                    <a:p>
                      <a:r>
                        <a:rPr lang="it-IT" sz="1100"/>
                        <a:t>TB adoption of WI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2012-09-28 </a:t>
                      </a:r>
                    </a:p>
                  </a:txBody>
                  <a:tcPr marL="17031" marR="17031" marT="17031" marB="17031" anchor="ctr">
                    <a:lnL>
                      <a:noFill/>
                    </a:lnL>
                    <a:lnR>
                      <a:noFill/>
                    </a:lnR>
                    <a:lnT>
                      <a:noFill/>
                    </a:lnT>
                    <a:lnB>
                      <a:noFill/>
                    </a:lnB>
                  </a:tcPr>
                </a:tc>
                <a:tc>
                  <a:txBody>
                    <a:bodyPr/>
                    <a:lstStyle/>
                    <a:p>
                      <a:r>
                        <a:rPr lang="it-IT" sz="1100"/>
                        <a:t>2012-09-28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179798">
                <a:tc>
                  <a:txBody>
                    <a:bodyPr/>
                    <a:lstStyle/>
                    <a:p>
                      <a:pPr algn="l"/>
                      <a:r>
                        <a:rPr lang="it-IT" sz="1100" b="1">
                          <a:solidFill>
                            <a:schemeClr val="tx1"/>
                          </a:solidFill>
                        </a:rPr>
                        <a:t>2 </a:t>
                      </a:r>
                      <a:endParaRPr lang="it-IT" sz="1100">
                        <a:solidFill>
                          <a:schemeClr val="tx1"/>
                        </a:solidFill>
                      </a:endParaRPr>
                    </a:p>
                  </a:txBody>
                  <a:tcPr marL="17031" marR="17031" marT="17031" marB="17031" anchor="ctr">
                    <a:lnL>
                      <a:noFill/>
                    </a:lnL>
                    <a:lnR>
                      <a:noFill/>
                    </a:lnR>
                    <a:lnT>
                      <a:noFill/>
                    </a:lnT>
                    <a:lnB>
                      <a:noFill/>
                    </a:lnB>
                    <a:solidFill>
                      <a:srgbClr val="FFFF00"/>
                    </a:solidFill>
                  </a:tcPr>
                </a:tc>
                <a:tc>
                  <a:txBody>
                    <a:bodyPr/>
                    <a:lstStyle/>
                    <a:p>
                      <a:r>
                        <a:rPr lang="it-IT" sz="1100">
                          <a:solidFill>
                            <a:schemeClr val="tx1"/>
                          </a:solidFill>
                        </a:rPr>
                        <a:t>Early draft </a:t>
                      </a:r>
                    </a:p>
                  </a:txBody>
                  <a:tcPr marL="17031" marR="17031" marT="17031" marB="17031" anchor="ctr">
                    <a:lnL>
                      <a:noFill/>
                    </a:lnL>
                    <a:lnR>
                      <a:noFill/>
                    </a:lnR>
                    <a:lnT>
                      <a:noFill/>
                    </a:lnT>
                    <a:lnB>
                      <a:noFill/>
                    </a:lnB>
                    <a:solidFill>
                      <a:srgbClr val="FFFF00"/>
                    </a:solidFill>
                  </a:tcPr>
                </a:tc>
                <a:tc>
                  <a:txBody>
                    <a:bodyPr/>
                    <a:lstStyle/>
                    <a:p>
                      <a:r>
                        <a:rPr lang="it-IT" sz="1100" dirty="0">
                          <a:solidFill>
                            <a:schemeClr val="tx1"/>
                          </a:solidFill>
                        </a:rPr>
                        <a:t>  </a:t>
                      </a:r>
                    </a:p>
                  </a:txBody>
                  <a:tcPr marL="17031" marR="17031" marT="17031" marB="17031" anchor="ctr">
                    <a:lnL>
                      <a:noFill/>
                    </a:lnL>
                    <a:lnR>
                      <a:noFill/>
                    </a:lnR>
                    <a:lnT>
                      <a:noFill/>
                    </a:lnT>
                    <a:lnB>
                      <a:noFill/>
                    </a:lnB>
                    <a:solidFill>
                      <a:srgbClr val="FFFF00"/>
                    </a:solidFill>
                  </a:tcPr>
                </a:tc>
                <a:tc>
                  <a:txBody>
                    <a:bodyPr/>
                    <a:lstStyle/>
                    <a:p>
                      <a:r>
                        <a:rPr lang="it-IT" sz="1100">
                          <a:solidFill>
                            <a:schemeClr val="tx1"/>
                          </a:solidFill>
                        </a:rPr>
                        <a:t>  </a:t>
                      </a:r>
                    </a:p>
                  </a:txBody>
                  <a:tcPr marL="17031" marR="17031" marT="17031" marB="17031" anchor="ctr">
                    <a:lnL>
                      <a:noFill/>
                    </a:lnL>
                    <a:lnR>
                      <a:noFill/>
                    </a:lnR>
                    <a:lnT>
                      <a:noFill/>
                    </a:lnT>
                    <a:lnB>
                      <a:noFill/>
                    </a:lnB>
                    <a:solidFill>
                      <a:srgbClr val="FFFF00"/>
                    </a:solidFill>
                  </a:tcPr>
                </a:tc>
                <a:tc>
                  <a:txBody>
                    <a:bodyPr/>
                    <a:lstStyle/>
                    <a:p>
                      <a:r>
                        <a:rPr lang="it-IT" sz="1100" dirty="0">
                          <a:solidFill>
                            <a:schemeClr val="tx1"/>
                          </a:solidFill>
                        </a:rPr>
                        <a:t>2013-06-30 </a:t>
                      </a:r>
                    </a:p>
                  </a:txBody>
                  <a:tcPr marL="17031" marR="17031" marT="17031" marB="17031" anchor="ctr">
                    <a:lnL>
                      <a:noFill/>
                    </a:lnL>
                    <a:lnR>
                      <a:noFill/>
                    </a:lnR>
                    <a:lnT>
                      <a:noFill/>
                    </a:lnT>
                    <a:lnB>
                      <a:noFill/>
                    </a:lnB>
                    <a:solidFill>
                      <a:srgbClr val="FFFF00"/>
                    </a:solidFill>
                  </a:tcPr>
                </a:tc>
                <a:tc>
                  <a:txBody>
                    <a:bodyPr/>
                    <a:lstStyle/>
                    <a:p>
                      <a:r>
                        <a:rPr lang="it-IT" sz="1100" dirty="0"/>
                        <a:t>  </a:t>
                      </a:r>
                    </a:p>
                  </a:txBody>
                  <a:tcPr marL="17031" marR="17031" marT="17031" marB="17031" anchor="ctr">
                    <a:lnL>
                      <a:noFill/>
                    </a:lnL>
                    <a:lnR>
                      <a:noFill/>
                    </a:lnR>
                    <a:lnT>
                      <a:noFill/>
                    </a:lnT>
                    <a:lnB>
                      <a:noFill/>
                    </a:lnB>
                    <a:solidFill>
                      <a:srgbClr val="FFFF00"/>
                    </a:solidFill>
                  </a:tcPr>
                </a:tc>
                <a:tc>
                  <a:txBody>
                    <a:bodyPr/>
                    <a:lstStyle/>
                    <a:p>
                      <a:r>
                        <a:rPr lang="it-IT" sz="1100" dirty="0"/>
                        <a:t>  </a:t>
                      </a:r>
                    </a:p>
                  </a:txBody>
                  <a:tcPr marL="17031" marR="17031" marT="17031" marB="17031" anchor="ctr">
                    <a:lnL>
                      <a:noFill/>
                    </a:lnL>
                    <a:lnR>
                      <a:noFill/>
                    </a:lnR>
                    <a:lnT>
                      <a:noFill/>
                    </a:lnT>
                    <a:lnB>
                      <a:noFill/>
                    </a:lnB>
                    <a:solidFill>
                      <a:srgbClr val="FFFF00"/>
                    </a:solidFill>
                  </a:tcPr>
                </a:tc>
              </a:tr>
              <a:tr h="179798">
                <a:tc>
                  <a:txBody>
                    <a:bodyPr/>
                    <a:lstStyle/>
                    <a:p>
                      <a:pPr algn="l"/>
                      <a:r>
                        <a:rPr lang="it-IT" sz="1100" b="1"/>
                        <a:t>4 </a:t>
                      </a:r>
                      <a:endParaRPr lang="it-IT" sz="1100"/>
                    </a:p>
                  </a:txBody>
                  <a:tcPr marL="17031" marR="17031" marT="17031" marB="17031" anchor="ctr">
                    <a:lnL>
                      <a:noFill/>
                    </a:lnL>
                    <a:lnR>
                      <a:noFill/>
                    </a:lnR>
                    <a:lnT>
                      <a:noFill/>
                    </a:lnT>
                    <a:lnB>
                      <a:noFill/>
                    </a:lnB>
                  </a:tcPr>
                </a:tc>
                <a:tc>
                  <a:txBody>
                    <a:bodyPr/>
                    <a:lstStyle/>
                    <a:p>
                      <a:r>
                        <a:rPr lang="it-IT" sz="1100"/>
                        <a:t>Stable draft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dirty="0"/>
                        <a:t>2014-09-30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329234">
                <a:tc>
                  <a:txBody>
                    <a:bodyPr/>
                    <a:lstStyle/>
                    <a:p>
                      <a:pPr algn="l"/>
                      <a:r>
                        <a:rPr lang="it-IT" sz="1100" b="1"/>
                        <a:t>6 </a:t>
                      </a:r>
                      <a:endParaRPr lang="it-IT" sz="1100"/>
                    </a:p>
                  </a:txBody>
                  <a:tcPr marL="17031" marR="17031" marT="17031" marB="17031" anchor="ctr">
                    <a:lnL>
                      <a:noFill/>
                    </a:lnL>
                    <a:lnR>
                      <a:noFill/>
                    </a:lnR>
                    <a:lnT>
                      <a:noFill/>
                    </a:lnT>
                    <a:lnB>
                      <a:noFill/>
                    </a:lnB>
                  </a:tcPr>
                </a:tc>
                <a:tc>
                  <a:txBody>
                    <a:bodyPr/>
                    <a:lstStyle/>
                    <a:p>
                      <a:r>
                        <a:rPr lang="it-IT" sz="1100"/>
                        <a:t>Final draft for approval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2014-12-19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321846">
                <a:tc>
                  <a:txBody>
                    <a:bodyPr/>
                    <a:lstStyle/>
                    <a:p>
                      <a:pPr algn="l"/>
                      <a:r>
                        <a:rPr lang="it-IT" sz="1100" b="1"/>
                        <a:t>7 </a:t>
                      </a:r>
                      <a:endParaRPr lang="it-IT" sz="1100"/>
                    </a:p>
                  </a:txBody>
                  <a:tcPr marL="17031" marR="17031" marT="17031" marB="17031" anchor="ctr">
                    <a:lnL>
                      <a:noFill/>
                    </a:lnL>
                    <a:lnR>
                      <a:noFill/>
                    </a:lnR>
                    <a:lnT>
                      <a:noFill/>
                    </a:lnT>
                    <a:lnB>
                      <a:noFill/>
                    </a:lnB>
                  </a:tcPr>
                </a:tc>
                <a:tc>
                  <a:txBody>
                    <a:bodyPr/>
                    <a:lstStyle/>
                    <a:p>
                      <a:r>
                        <a:rPr lang="it-IT" sz="1100"/>
                        <a:t>WG approval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2015-01-23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179798">
                <a:tc>
                  <a:txBody>
                    <a:bodyPr/>
                    <a:lstStyle/>
                    <a:p>
                      <a:pPr algn="l"/>
                      <a:r>
                        <a:rPr lang="it-IT" sz="1100" b="1"/>
                        <a:t>8 </a:t>
                      </a:r>
                      <a:endParaRPr lang="it-IT" sz="1100"/>
                    </a:p>
                  </a:txBody>
                  <a:tcPr marL="17031" marR="17031" marT="17031" marB="17031" anchor="ctr">
                    <a:lnL>
                      <a:noFill/>
                    </a:lnL>
                    <a:lnR>
                      <a:noFill/>
                    </a:lnR>
                    <a:lnT>
                      <a:noFill/>
                    </a:lnT>
                    <a:lnB>
                      <a:noFill/>
                    </a:lnB>
                  </a:tcPr>
                </a:tc>
                <a:tc>
                  <a:txBody>
                    <a:bodyPr/>
                    <a:lstStyle/>
                    <a:p>
                      <a:r>
                        <a:rPr lang="it-IT" sz="1100"/>
                        <a:t>TB approval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2015-02-06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613329">
                <a:tc>
                  <a:txBody>
                    <a:bodyPr/>
                    <a:lstStyle/>
                    <a:p>
                      <a:pPr algn="l"/>
                      <a:r>
                        <a:rPr lang="it-IT" sz="1100" b="1"/>
                        <a:t>8 A </a:t>
                      </a:r>
                      <a:endParaRPr lang="it-IT" sz="1100"/>
                    </a:p>
                  </a:txBody>
                  <a:tcPr marL="17031" marR="17031" marT="17031" marB="17031" anchor="ctr">
                    <a:lnL>
                      <a:noFill/>
                    </a:lnL>
                    <a:lnR>
                      <a:noFill/>
                    </a:lnR>
                    <a:lnT>
                      <a:noFill/>
                    </a:lnT>
                    <a:lnB>
                      <a:noFill/>
                    </a:lnB>
                  </a:tcPr>
                </a:tc>
                <a:tc>
                  <a:txBody>
                    <a:bodyPr/>
                    <a:lstStyle/>
                    <a:p>
                      <a:r>
                        <a:rPr lang="en-US" sz="1100"/>
                        <a:t>Draft receipt by ETSI Secretariat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2015-02-20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467587">
                <a:tc>
                  <a:txBody>
                    <a:bodyPr/>
                    <a:lstStyle/>
                    <a:p>
                      <a:pPr algn="l"/>
                      <a:r>
                        <a:rPr lang="it-IT" sz="1100" b="1"/>
                        <a:t>10 FM </a:t>
                      </a:r>
                      <a:endParaRPr lang="it-IT" sz="1100"/>
                    </a:p>
                  </a:txBody>
                  <a:tcPr marL="17031" marR="17031" marT="17031" marB="17031" anchor="ctr">
                    <a:lnL>
                      <a:noFill/>
                    </a:lnL>
                    <a:lnR>
                      <a:noFill/>
                    </a:lnR>
                    <a:lnT>
                      <a:noFill/>
                    </a:lnT>
                    <a:lnB>
                      <a:noFill/>
                    </a:lnB>
                  </a:tcPr>
                </a:tc>
                <a:tc>
                  <a:txBody>
                    <a:bodyPr/>
                    <a:lstStyle/>
                    <a:p>
                      <a:r>
                        <a:rPr lang="it-IT" sz="1100"/>
                        <a:t>Start of Membership Vote </a:t>
                      </a:r>
                    </a:p>
                  </a:txBody>
                  <a:tcPr marL="17031" marR="17031" marT="17031" marB="17031" anchor="ctr">
                    <a:lnL>
                      <a:noFill/>
                    </a:lnL>
                    <a:lnR>
                      <a:noFill/>
                    </a:lnR>
                    <a:lnT>
                      <a:noFill/>
                    </a:lnT>
                    <a:lnB>
                      <a:noFill/>
                    </a:lnB>
                  </a:tcPr>
                </a:tc>
                <a:tc>
                  <a:txBody>
                    <a:bodyPr/>
                    <a:lstStyle/>
                    <a:p>
                      <a:r>
                        <a:rPr lang="it-IT" sz="1100"/>
                        <a:t>MV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2015-03-06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467587">
                <a:tc>
                  <a:txBody>
                    <a:bodyPr/>
                    <a:lstStyle/>
                    <a:p>
                      <a:pPr algn="l"/>
                      <a:r>
                        <a:rPr lang="it-IT" sz="1100" b="1"/>
                        <a:t>10 GM </a:t>
                      </a:r>
                      <a:endParaRPr lang="it-IT" sz="1100"/>
                    </a:p>
                  </a:txBody>
                  <a:tcPr marL="17031" marR="17031" marT="17031" marB="17031" anchor="ctr">
                    <a:lnL>
                      <a:noFill/>
                    </a:lnL>
                    <a:lnR>
                      <a:noFill/>
                    </a:lnR>
                    <a:lnT>
                      <a:noFill/>
                    </a:lnT>
                    <a:lnB>
                      <a:noFill/>
                    </a:lnB>
                  </a:tcPr>
                </a:tc>
                <a:tc>
                  <a:txBody>
                    <a:bodyPr/>
                    <a:lstStyle/>
                    <a:p>
                      <a:r>
                        <a:rPr lang="it-IT" sz="1100"/>
                        <a:t>End of Membership Vote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2015-05-05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613329">
                <a:tc>
                  <a:txBody>
                    <a:bodyPr/>
                    <a:lstStyle/>
                    <a:p>
                      <a:pPr algn="l"/>
                      <a:r>
                        <a:rPr lang="it-IT" sz="1100" b="1"/>
                        <a:t>11 </a:t>
                      </a:r>
                      <a:endParaRPr lang="it-IT" sz="1100"/>
                    </a:p>
                  </a:txBody>
                  <a:tcPr marL="17031" marR="17031" marT="17031" marB="17031" anchor="ctr">
                    <a:lnL>
                      <a:noFill/>
                    </a:lnL>
                    <a:lnR>
                      <a:noFill/>
                    </a:lnR>
                    <a:lnT>
                      <a:noFill/>
                    </a:lnT>
                    <a:lnB>
                      <a:noFill/>
                    </a:lnB>
                  </a:tcPr>
                </a:tc>
                <a:tc>
                  <a:txBody>
                    <a:bodyPr/>
                    <a:lstStyle/>
                    <a:p>
                      <a:r>
                        <a:rPr lang="it-IT" sz="1100"/>
                        <a:t>Vote result determination (adopted)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2015-05-05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r>
              <a:tr h="179798">
                <a:tc>
                  <a:txBody>
                    <a:bodyPr/>
                    <a:lstStyle/>
                    <a:p>
                      <a:pPr algn="l"/>
                      <a:r>
                        <a:rPr lang="it-IT" sz="1100" b="1"/>
                        <a:t>12 </a:t>
                      </a:r>
                      <a:endParaRPr lang="it-IT" sz="1100"/>
                    </a:p>
                  </a:txBody>
                  <a:tcPr marL="17031" marR="17031" marT="17031" marB="17031" anchor="ctr">
                    <a:lnL>
                      <a:noFill/>
                    </a:lnL>
                    <a:lnR>
                      <a:noFill/>
                    </a:lnR>
                    <a:lnT>
                      <a:noFill/>
                    </a:lnT>
                    <a:lnB>
                      <a:noFill/>
                    </a:lnB>
                  </a:tcPr>
                </a:tc>
                <a:tc>
                  <a:txBody>
                    <a:bodyPr/>
                    <a:lstStyle/>
                    <a:p>
                      <a:r>
                        <a:rPr lang="it-IT" sz="1100"/>
                        <a:t>Publication </a:t>
                      </a:r>
                    </a:p>
                  </a:txBody>
                  <a:tcPr marL="17031" marR="17031" marT="17031" marB="17031" anchor="ctr">
                    <a:lnL>
                      <a:noFill/>
                    </a:lnL>
                    <a:lnR>
                      <a:noFill/>
                    </a:lnR>
                    <a:lnT>
                      <a:noFill/>
                    </a:lnT>
                    <a:lnB>
                      <a:noFill/>
                    </a:lnB>
                  </a:tcPr>
                </a:tc>
                <a:tc>
                  <a:txBody>
                    <a:bodyPr/>
                    <a:lstStyle/>
                    <a:p>
                      <a:r>
                        <a:rPr lang="it-IT" sz="1100"/>
                        <a:t>PU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a:t>2015-05-19 </a:t>
                      </a:r>
                    </a:p>
                  </a:txBody>
                  <a:tcPr marL="17031" marR="17031" marT="17031" marB="17031" anchor="ctr">
                    <a:lnL>
                      <a:noFill/>
                    </a:lnL>
                    <a:lnR>
                      <a:noFill/>
                    </a:lnR>
                    <a:lnT>
                      <a:noFill/>
                    </a:lnT>
                    <a:lnB>
                      <a:noFill/>
                    </a:lnB>
                  </a:tcPr>
                </a:tc>
                <a:tc>
                  <a:txBody>
                    <a:bodyPr/>
                    <a:lstStyle/>
                    <a:p>
                      <a:r>
                        <a:rPr lang="it-IT" sz="1100"/>
                        <a:t>  </a:t>
                      </a:r>
                    </a:p>
                  </a:txBody>
                  <a:tcPr marL="17031" marR="17031" marT="17031" marB="17031" anchor="ctr">
                    <a:lnL>
                      <a:noFill/>
                    </a:lnL>
                    <a:lnR>
                      <a:noFill/>
                    </a:lnR>
                    <a:lnT>
                      <a:noFill/>
                    </a:lnT>
                    <a:lnB>
                      <a:noFill/>
                    </a:lnB>
                  </a:tcPr>
                </a:tc>
                <a:tc>
                  <a:txBody>
                    <a:bodyPr/>
                    <a:lstStyle/>
                    <a:p>
                      <a:r>
                        <a:rPr lang="it-IT" sz="1100" dirty="0"/>
                        <a:t>1.1.1 </a:t>
                      </a:r>
                    </a:p>
                  </a:txBody>
                  <a:tcPr marL="17031" marR="17031" marT="17031" marB="17031" anchor="ctr">
                    <a:lnL>
                      <a:noFill/>
                    </a:lnL>
                    <a:lnR>
                      <a:noFill/>
                    </a:lnR>
                    <a:lnT>
                      <a:noFill/>
                    </a:lnT>
                    <a:lnB>
                      <a:noFill/>
                    </a:lnB>
                  </a:tcPr>
                </a:tc>
              </a:tr>
            </a:tbl>
          </a:graphicData>
        </a:graphic>
      </p:graphicFrame>
      <p:sp>
        <p:nvSpPr>
          <p:cNvPr id="6" name="Rectangle 1"/>
          <p:cNvSpPr>
            <a:spLocks noChangeArrowheads="1"/>
          </p:cNvSpPr>
          <p:nvPr/>
        </p:nvSpPr>
        <p:spPr bwMode="auto">
          <a:xfrm>
            <a:off x="2052638" y="1365619"/>
            <a:ext cx="5496056"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800" b="1" i="0" u="none" strike="noStrike" cap="none" normalizeH="0" baseline="0" dirty="0" err="1" smtClean="0">
                <a:ln>
                  <a:noFill/>
                </a:ln>
                <a:solidFill>
                  <a:schemeClr val="tx1"/>
                </a:solidFill>
                <a:effectLst/>
                <a:latin typeface="Arial" charset="0"/>
                <a:cs typeface="Arial" charset="0"/>
              </a:rPr>
              <a:t>Details</a:t>
            </a:r>
            <a:r>
              <a:rPr kumimoji="0" lang="it-IT" sz="1800" b="1" i="0" u="none" strike="noStrike" cap="none" normalizeH="0" baseline="0" dirty="0" smtClean="0">
                <a:ln>
                  <a:noFill/>
                </a:ln>
                <a:solidFill>
                  <a:schemeClr val="tx1"/>
                </a:solidFill>
                <a:effectLst/>
                <a:latin typeface="Arial" charset="0"/>
                <a:cs typeface="Arial" charset="0"/>
              </a:rPr>
              <a:t> of </a:t>
            </a:r>
            <a:r>
              <a:rPr kumimoji="0" lang="it-IT" sz="1800" b="1" i="0" u="none" strike="noStrike" cap="none" normalizeH="0" baseline="0" dirty="0" smtClean="0">
                <a:ln>
                  <a:noFill/>
                </a:ln>
                <a:solidFill>
                  <a:schemeClr val="tx1"/>
                </a:solidFill>
                <a:effectLst/>
                <a:latin typeface="Arial" charset="0"/>
                <a:cs typeface="Arial" charset="0"/>
                <a:hlinkClick r:id="rId2"/>
              </a:rPr>
              <a:t>'DES/E-EEPS005'</a:t>
            </a:r>
            <a:r>
              <a:rPr kumimoji="0" lang="it-IT" sz="1800" b="1" i="0" u="none" strike="noStrike" cap="none" normalizeH="0" baseline="0" dirty="0" smtClean="0">
                <a:ln>
                  <a:noFill/>
                </a:ln>
                <a:solidFill>
                  <a:schemeClr val="tx1"/>
                </a:solidFill>
                <a:effectLst/>
                <a:latin typeface="Arial" charset="0"/>
                <a:cs typeface="Arial" charset="0"/>
              </a:rPr>
              <a:t> Work Item Schedule </a:t>
            </a:r>
            <a:endParaRPr kumimoji="0" lang="it-IT" sz="1800" b="0" i="0" u="none" strike="noStrike" cap="none" normalizeH="0" baseline="0" dirty="0" smtClean="0">
              <a:ln>
                <a:noFill/>
              </a:ln>
              <a:solidFill>
                <a:schemeClr val="tx1"/>
              </a:solidFill>
              <a:effectLst/>
              <a:latin typeface="Arial" charset="0"/>
              <a:cs typeface="Arial" charset="0"/>
            </a:endParaRPr>
          </a:p>
        </p:txBody>
      </p:sp>
    </p:spTree>
    <p:extLst>
      <p:ext uri="{BB962C8B-B14F-4D97-AF65-F5344CB8AC3E}">
        <p14:creationId xmlns="" xmlns:p14="http://schemas.microsoft.com/office/powerpoint/2010/main" val="1935025873"/>
      </p:ext>
    </p:extLst>
  </p:cSld>
  <p:clrMapOvr>
    <a:masterClrMapping/>
  </p:clrMapOvr>
  <p:transition advClick="0" advTm="10000">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Comments</a:t>
            </a:r>
            <a:r>
              <a:rPr lang="it-IT" dirty="0" smtClean="0"/>
              <a:t> </a:t>
            </a:r>
            <a:r>
              <a:rPr lang="it-IT" dirty="0" err="1" smtClean="0"/>
              <a:t>regarding</a:t>
            </a:r>
            <a:r>
              <a:rPr lang="it-IT" dirty="0" smtClean="0"/>
              <a:t> 3GPP liaison </a:t>
            </a:r>
            <a:r>
              <a:rPr lang="it-IT" dirty="0" err="1" smtClean="0"/>
              <a:t>works</a:t>
            </a:r>
            <a:endParaRPr lang="it-IT" dirty="0"/>
          </a:p>
        </p:txBody>
      </p:sp>
      <p:sp>
        <p:nvSpPr>
          <p:cNvPr id="3" name="Content Placeholder 2"/>
          <p:cNvSpPr>
            <a:spLocks noGrp="1"/>
          </p:cNvSpPr>
          <p:nvPr>
            <p:ph idx="1"/>
          </p:nvPr>
        </p:nvSpPr>
        <p:spPr/>
        <p:txBody>
          <a:bodyPr/>
          <a:lstStyle/>
          <a:p>
            <a:r>
              <a:rPr lang="it-IT" dirty="0" smtClean="0"/>
              <a:t>3GPP </a:t>
            </a:r>
            <a:r>
              <a:rPr lang="it-IT" dirty="0" err="1" smtClean="0"/>
              <a:t>TSs</a:t>
            </a:r>
            <a:r>
              <a:rPr lang="it-IT" dirty="0" smtClean="0"/>
              <a:t> </a:t>
            </a:r>
            <a:r>
              <a:rPr lang="it-IT" dirty="0" err="1" smtClean="0"/>
              <a:t>indicated</a:t>
            </a:r>
            <a:r>
              <a:rPr lang="it-IT" dirty="0" smtClean="0"/>
              <a:t> in the liaison </a:t>
            </a:r>
            <a:r>
              <a:rPr lang="it-IT" dirty="0" err="1" smtClean="0"/>
              <a:t>analyzed</a:t>
            </a:r>
            <a:r>
              <a:rPr lang="it-IT" dirty="0" smtClean="0"/>
              <a:t> </a:t>
            </a:r>
            <a:r>
              <a:rPr lang="it-IT" dirty="0" err="1" smtClean="0"/>
              <a:t>by</a:t>
            </a:r>
            <a:r>
              <a:rPr lang="it-IT" dirty="0" smtClean="0"/>
              <a:t> DES/EE-EEPS005 DES005 </a:t>
            </a:r>
            <a:r>
              <a:rPr lang="it-IT" dirty="0" err="1" smtClean="0"/>
              <a:t>ad-hoc</a:t>
            </a:r>
            <a:r>
              <a:rPr lang="it-IT" dirty="0" smtClean="0"/>
              <a:t> </a:t>
            </a:r>
            <a:r>
              <a:rPr lang="it-IT" dirty="0" err="1" smtClean="0"/>
              <a:t>group</a:t>
            </a:r>
            <a:endParaRPr lang="it-IT" dirty="0" smtClean="0"/>
          </a:p>
          <a:p>
            <a:r>
              <a:rPr lang="it-IT" dirty="0" smtClean="0"/>
              <a:t>TS32.425 and TS36.314 </a:t>
            </a:r>
            <a:r>
              <a:rPr lang="it-IT" dirty="0" err="1" smtClean="0"/>
              <a:t>considered</a:t>
            </a:r>
            <a:r>
              <a:rPr lang="it-IT" dirty="0" smtClean="0"/>
              <a:t> of </a:t>
            </a:r>
            <a:r>
              <a:rPr lang="it-IT" dirty="0" err="1" smtClean="0"/>
              <a:t>particular</a:t>
            </a:r>
            <a:r>
              <a:rPr lang="it-IT" dirty="0" smtClean="0"/>
              <a:t> </a:t>
            </a:r>
            <a:r>
              <a:rPr lang="it-IT" dirty="0" err="1" smtClean="0"/>
              <a:t>interest</a:t>
            </a:r>
            <a:endParaRPr lang="it-IT" dirty="0" smtClean="0"/>
          </a:p>
          <a:p>
            <a:r>
              <a:rPr lang="it-IT" dirty="0" smtClean="0"/>
              <a:t>The </a:t>
            </a:r>
            <a:r>
              <a:rPr lang="it-IT" dirty="0" err="1" smtClean="0"/>
              <a:t>following</a:t>
            </a:r>
            <a:r>
              <a:rPr lang="it-IT" dirty="0" smtClean="0"/>
              <a:t> joint way of </a:t>
            </a:r>
            <a:r>
              <a:rPr lang="it-IT" dirty="0" err="1" smtClean="0"/>
              <a:t>working</a:t>
            </a:r>
            <a:r>
              <a:rPr lang="it-IT" dirty="0" smtClean="0"/>
              <a:t>, </a:t>
            </a:r>
            <a:r>
              <a:rPr lang="it-IT" dirty="0" err="1" smtClean="0"/>
              <a:t>suggested</a:t>
            </a:r>
            <a:r>
              <a:rPr lang="it-IT" dirty="0" smtClean="0"/>
              <a:t> by SA5, </a:t>
            </a:r>
            <a:r>
              <a:rPr lang="it-IT" dirty="0" err="1" smtClean="0"/>
              <a:t>agreed</a:t>
            </a:r>
            <a:r>
              <a:rPr lang="it-IT" dirty="0" smtClean="0"/>
              <a:t>:</a:t>
            </a:r>
          </a:p>
          <a:p>
            <a:pPr lvl="1"/>
            <a:r>
              <a:rPr lang="en-US" dirty="0" smtClean="0"/>
              <a:t>Step </a:t>
            </a:r>
            <a:r>
              <a:rPr lang="en-US" dirty="0"/>
              <a:t>1: ETSI EE defines use cases, requirements and global KPIs to measure energy efficiency.</a:t>
            </a:r>
          </a:p>
          <a:p>
            <a:pPr lvl="1"/>
            <a:r>
              <a:rPr lang="en-US" dirty="0"/>
              <a:t>Step 2: 3GPP TSG RAN WG 2 crosschecks which of the current L2 measurements/KPIs can be used to </a:t>
            </a:r>
            <a:r>
              <a:rPr lang="en-US" dirty="0" err="1"/>
              <a:t>fulfil</a:t>
            </a:r>
            <a:r>
              <a:rPr lang="en-US" dirty="0"/>
              <a:t> the requirements or which new definitions are needed.  3GPP TS 36.314 may be extended, if missing L2 measurements are the only way to </a:t>
            </a:r>
            <a:r>
              <a:rPr lang="en-US" dirty="0" err="1"/>
              <a:t>fulfil</a:t>
            </a:r>
            <a:r>
              <a:rPr lang="en-US" dirty="0"/>
              <a:t> the requirements.</a:t>
            </a:r>
          </a:p>
          <a:p>
            <a:pPr lvl="1"/>
            <a:r>
              <a:rPr lang="en-US" dirty="0"/>
              <a:t>Step 3: Based on steps 1 and 2 SA5 provides the necessary additions to 3GPP TS 32.425</a:t>
            </a:r>
            <a:r>
              <a:rPr lang="en-US" dirty="0" smtClean="0"/>
              <a:t>.</a:t>
            </a:r>
          </a:p>
          <a:p>
            <a:pPr marL="0" indent="0">
              <a:buNone/>
            </a:pPr>
            <a:endParaRPr lang="it-IT" dirty="0" smtClean="0"/>
          </a:p>
          <a:p>
            <a:endParaRPr lang="it-IT" dirty="0"/>
          </a:p>
        </p:txBody>
      </p:sp>
      <p:sp>
        <p:nvSpPr>
          <p:cNvPr id="5" name="Slide Number Placeholder 4"/>
          <p:cNvSpPr>
            <a:spLocks noGrp="1"/>
          </p:cNvSpPr>
          <p:nvPr>
            <p:ph type="sldNum" sz="quarter" idx="11"/>
          </p:nvPr>
        </p:nvSpPr>
        <p:spPr/>
        <p:txBody>
          <a:bodyPr/>
          <a:lstStyle/>
          <a:p>
            <a:pPr>
              <a:defRPr/>
            </a:pPr>
            <a:fld id="{8AA7D949-C6A8-4D0F-BDF4-557340C731B9}" type="slidenum">
              <a:rPr lang="en-GB" smtClean="0"/>
              <a:pPr>
                <a:defRPr/>
              </a:pPr>
              <a:t>12</a:t>
            </a:fld>
            <a:endParaRPr lang="en-GB" dirty="0"/>
          </a:p>
        </p:txBody>
      </p:sp>
    </p:spTree>
    <p:extLst>
      <p:ext uri="{BB962C8B-B14F-4D97-AF65-F5344CB8AC3E}">
        <p14:creationId xmlns="" xmlns:p14="http://schemas.microsoft.com/office/powerpoint/2010/main" val="2535063675"/>
      </p:ext>
    </p:extLst>
  </p:cSld>
  <p:clrMapOvr>
    <a:masterClrMapping/>
  </p:clrMapOvr>
  <p:transition advClick="0" advTm="10000">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ETSI DES/EE-EEPS005 focus</a:t>
            </a:r>
            <a:endParaRPr lang="it-IT" dirty="0"/>
          </a:p>
        </p:txBody>
      </p:sp>
      <p:sp>
        <p:nvSpPr>
          <p:cNvPr id="3" name="Content Placeholder 2"/>
          <p:cNvSpPr>
            <a:spLocks noGrp="1"/>
          </p:cNvSpPr>
          <p:nvPr>
            <p:ph idx="1"/>
          </p:nvPr>
        </p:nvSpPr>
        <p:spPr/>
        <p:txBody>
          <a:bodyPr/>
          <a:lstStyle/>
          <a:p>
            <a:r>
              <a:rPr lang="en-US" dirty="0"/>
              <a:t>The overall purpose of the ETSI </a:t>
            </a:r>
            <a:r>
              <a:rPr lang="en-US" dirty="0" smtClean="0"/>
              <a:t>DES/EE-EEPS005 </a:t>
            </a:r>
            <a:r>
              <a:rPr lang="en-US" dirty="0"/>
              <a:t>WI is to measure network consumption and network efficiency as ratio between network performance and energy consumption</a:t>
            </a:r>
          </a:p>
          <a:p>
            <a:r>
              <a:rPr lang="it-IT" dirty="0"/>
              <a:t>Network </a:t>
            </a:r>
            <a:r>
              <a:rPr lang="it-IT" dirty="0" err="1"/>
              <a:t>consumption</a:t>
            </a:r>
            <a:r>
              <a:rPr lang="it-IT" dirty="0"/>
              <a:t> </a:t>
            </a:r>
            <a:r>
              <a:rPr lang="it-IT" dirty="0" err="1"/>
              <a:t>estimation</a:t>
            </a:r>
            <a:r>
              <a:rPr lang="it-IT" dirty="0"/>
              <a:t> and </a:t>
            </a:r>
            <a:r>
              <a:rPr lang="it-IT" dirty="0" err="1"/>
              <a:t>evaluation</a:t>
            </a:r>
            <a:r>
              <a:rPr lang="it-IT" dirty="0"/>
              <a:t> </a:t>
            </a:r>
            <a:r>
              <a:rPr lang="it-IT" dirty="0" err="1"/>
              <a:t>seems</a:t>
            </a:r>
            <a:r>
              <a:rPr lang="it-IT" dirty="0"/>
              <a:t> </a:t>
            </a:r>
            <a:r>
              <a:rPr lang="it-IT" dirty="0" err="1"/>
              <a:t>not</a:t>
            </a:r>
            <a:r>
              <a:rPr lang="it-IT" dirty="0"/>
              <a:t> part </a:t>
            </a:r>
            <a:r>
              <a:rPr lang="it-IT" dirty="0" err="1"/>
              <a:t>of</a:t>
            </a:r>
            <a:r>
              <a:rPr lang="it-IT" dirty="0"/>
              <a:t> 3GPP’s work </a:t>
            </a:r>
            <a:r>
              <a:rPr lang="it-IT" dirty="0" err="1"/>
              <a:t>but</a:t>
            </a:r>
            <a:r>
              <a:rPr lang="it-IT" dirty="0"/>
              <a:t> </a:t>
            </a:r>
            <a:r>
              <a:rPr lang="it-IT" dirty="0" err="1"/>
              <a:t>it</a:t>
            </a:r>
            <a:r>
              <a:rPr lang="it-IT" dirty="0"/>
              <a:t> </a:t>
            </a:r>
            <a:r>
              <a:rPr lang="it-IT" dirty="0" err="1"/>
              <a:t>focuses</a:t>
            </a:r>
            <a:r>
              <a:rPr lang="it-IT" dirty="0"/>
              <a:t> on network performance</a:t>
            </a:r>
          </a:p>
          <a:p>
            <a:pPr lvl="1"/>
            <a:r>
              <a:rPr lang="it-IT" dirty="0"/>
              <a:t>KPI </a:t>
            </a:r>
            <a:r>
              <a:rPr lang="it-IT" dirty="0" err="1"/>
              <a:t>Proposal</a:t>
            </a:r>
            <a:r>
              <a:rPr lang="it-IT" dirty="0"/>
              <a:t>: </a:t>
            </a:r>
            <a:r>
              <a:rPr lang="it-IT" dirty="0" smtClean="0"/>
              <a:t>Network </a:t>
            </a:r>
            <a:r>
              <a:rPr lang="it-IT" dirty="0" err="1"/>
              <a:t>efficiency</a:t>
            </a:r>
            <a:r>
              <a:rPr lang="it-IT" dirty="0"/>
              <a:t> = </a:t>
            </a:r>
            <a:r>
              <a:rPr lang="it-IT" dirty="0" err="1"/>
              <a:t>Delivered</a:t>
            </a:r>
            <a:r>
              <a:rPr lang="it-IT" dirty="0"/>
              <a:t> </a:t>
            </a:r>
            <a:r>
              <a:rPr lang="it-IT" dirty="0" smtClean="0"/>
              <a:t>bits </a:t>
            </a:r>
            <a:r>
              <a:rPr lang="it-IT" dirty="0" err="1" smtClean="0"/>
              <a:t>during</a:t>
            </a:r>
            <a:r>
              <a:rPr lang="it-IT" dirty="0" smtClean="0"/>
              <a:t> a </a:t>
            </a:r>
            <a:r>
              <a:rPr lang="it-IT" dirty="0" err="1" smtClean="0"/>
              <a:t>given</a:t>
            </a:r>
            <a:r>
              <a:rPr lang="it-IT" dirty="0" smtClean="0"/>
              <a:t> </a:t>
            </a:r>
            <a:r>
              <a:rPr lang="it-IT" dirty="0" err="1" smtClean="0"/>
              <a:t>period</a:t>
            </a:r>
            <a:r>
              <a:rPr lang="it-IT" dirty="0" smtClean="0"/>
              <a:t> (i.e. 24 h) / </a:t>
            </a:r>
            <a:r>
              <a:rPr lang="it-IT" dirty="0"/>
              <a:t>network </a:t>
            </a:r>
            <a:r>
              <a:rPr lang="it-IT" dirty="0" err="1"/>
              <a:t>energy</a:t>
            </a:r>
            <a:r>
              <a:rPr lang="it-IT" dirty="0"/>
              <a:t> </a:t>
            </a:r>
            <a:r>
              <a:rPr lang="it-IT" dirty="0" err="1" smtClean="0"/>
              <a:t>consumption</a:t>
            </a:r>
            <a:r>
              <a:rPr lang="it-IT" dirty="0" smtClean="0"/>
              <a:t>; </a:t>
            </a:r>
            <a:r>
              <a:rPr lang="it-IT" dirty="0" err="1" smtClean="0"/>
              <a:t>delivered</a:t>
            </a:r>
            <a:r>
              <a:rPr lang="it-IT" dirty="0" smtClean="0"/>
              <a:t> </a:t>
            </a:r>
            <a:r>
              <a:rPr lang="it-IT" dirty="0"/>
              <a:t>bits=</a:t>
            </a:r>
            <a:r>
              <a:rPr lang="it-IT" dirty="0" err="1"/>
              <a:t>useful</a:t>
            </a:r>
            <a:r>
              <a:rPr lang="it-IT" dirty="0"/>
              <a:t> data for the end </a:t>
            </a:r>
            <a:r>
              <a:rPr lang="it-IT" dirty="0" err="1"/>
              <a:t>user</a:t>
            </a:r>
            <a:r>
              <a:rPr lang="it-IT" dirty="0"/>
              <a:t> </a:t>
            </a:r>
            <a:r>
              <a:rPr lang="it-IT" dirty="0" err="1"/>
              <a:t>excl</a:t>
            </a:r>
            <a:r>
              <a:rPr lang="it-IT" dirty="0"/>
              <a:t>. </a:t>
            </a:r>
            <a:r>
              <a:rPr lang="it-IT" dirty="0" err="1"/>
              <a:t>signaling</a:t>
            </a:r>
            <a:endParaRPr lang="it-IT" dirty="0"/>
          </a:p>
          <a:p>
            <a:pPr lvl="1"/>
            <a:r>
              <a:rPr lang="it-IT" dirty="0"/>
              <a:t>Plus reporting of </a:t>
            </a:r>
            <a:r>
              <a:rPr lang="it-IT" dirty="0" err="1"/>
              <a:t>additional</a:t>
            </a:r>
            <a:r>
              <a:rPr lang="it-IT" dirty="0"/>
              <a:t> network </a:t>
            </a:r>
            <a:r>
              <a:rPr lang="it-IT" dirty="0" err="1"/>
              <a:t>parameters</a:t>
            </a:r>
            <a:r>
              <a:rPr lang="it-IT" dirty="0"/>
              <a:t> (</a:t>
            </a:r>
            <a:r>
              <a:rPr lang="it-IT" dirty="0" err="1"/>
              <a:t>not</a:t>
            </a:r>
            <a:r>
              <a:rPr lang="it-IT" dirty="0"/>
              <a:t> </a:t>
            </a:r>
            <a:r>
              <a:rPr lang="it-IT" dirty="0" err="1"/>
              <a:t>integrated</a:t>
            </a:r>
            <a:r>
              <a:rPr lang="it-IT" dirty="0"/>
              <a:t> in </a:t>
            </a:r>
            <a:r>
              <a:rPr lang="it-IT" dirty="0" err="1"/>
              <a:t>above</a:t>
            </a:r>
            <a:r>
              <a:rPr lang="it-IT" dirty="0"/>
              <a:t> KPI):</a:t>
            </a:r>
          </a:p>
          <a:p>
            <a:pPr lvl="2"/>
            <a:r>
              <a:rPr lang="it-IT" dirty="0" err="1"/>
              <a:t>Percentage</a:t>
            </a:r>
            <a:r>
              <a:rPr lang="it-IT" dirty="0"/>
              <a:t> of </a:t>
            </a:r>
            <a:r>
              <a:rPr lang="it-IT" dirty="0" err="1"/>
              <a:t>users</a:t>
            </a:r>
            <a:r>
              <a:rPr lang="it-IT" dirty="0"/>
              <a:t> </a:t>
            </a:r>
            <a:r>
              <a:rPr lang="it-IT" dirty="0" err="1"/>
              <a:t>which</a:t>
            </a:r>
            <a:r>
              <a:rPr lang="it-IT" dirty="0"/>
              <a:t> </a:t>
            </a:r>
            <a:r>
              <a:rPr lang="it-IT" dirty="0" err="1"/>
              <a:t>reached</a:t>
            </a:r>
            <a:r>
              <a:rPr lang="it-IT" dirty="0"/>
              <a:t> a minimum QoS</a:t>
            </a:r>
          </a:p>
          <a:p>
            <a:pPr lvl="2"/>
            <a:r>
              <a:rPr lang="it-IT" dirty="0" err="1" smtClean="0"/>
              <a:t>Latency</a:t>
            </a:r>
            <a:endParaRPr lang="it-IT" dirty="0" smtClean="0"/>
          </a:p>
          <a:p>
            <a:pPr lvl="1"/>
            <a:r>
              <a:rPr lang="en-US" dirty="0"/>
              <a:t>Verify actual QoS based on network performance measures defined by </a:t>
            </a:r>
            <a:r>
              <a:rPr lang="en-US" dirty="0" smtClean="0"/>
              <a:t>3GPP</a:t>
            </a:r>
            <a:endParaRPr lang="it-IT" dirty="0"/>
          </a:p>
          <a:p>
            <a:pPr lvl="1"/>
            <a:endParaRPr lang="it-IT" dirty="0"/>
          </a:p>
        </p:txBody>
      </p:sp>
      <p:sp>
        <p:nvSpPr>
          <p:cNvPr id="4" name="Footer Placeholder 3"/>
          <p:cNvSpPr>
            <a:spLocks noGrp="1"/>
          </p:cNvSpPr>
          <p:nvPr>
            <p:ph type="ftr" sz="quarter" idx="10"/>
          </p:nvPr>
        </p:nvSpPr>
        <p:spPr/>
        <p:txBody>
          <a:bodyPr/>
          <a:lstStyle/>
          <a:p>
            <a:pPr>
              <a:defRPr/>
            </a:pPr>
            <a:r>
              <a:rPr lang="en-US" smtClean="0"/>
              <a:t>ETSI EEPS, Telco Nov 16 th, 2011</a:t>
            </a:r>
            <a:endParaRPr lang="en-US"/>
          </a:p>
        </p:txBody>
      </p:sp>
      <p:sp>
        <p:nvSpPr>
          <p:cNvPr id="5" name="Slide Number Placeholder 4"/>
          <p:cNvSpPr>
            <a:spLocks noGrp="1"/>
          </p:cNvSpPr>
          <p:nvPr>
            <p:ph type="sldNum" sz="quarter" idx="11"/>
          </p:nvPr>
        </p:nvSpPr>
        <p:spPr/>
        <p:txBody>
          <a:bodyPr/>
          <a:lstStyle/>
          <a:p>
            <a:pPr>
              <a:defRPr/>
            </a:pPr>
            <a:fld id="{8AA7D949-C6A8-4D0F-BDF4-557340C731B9}" type="slidenum">
              <a:rPr lang="en-GB" smtClean="0"/>
              <a:pPr>
                <a:defRPr/>
              </a:pPr>
              <a:t>13</a:t>
            </a:fld>
            <a:endParaRPr lang="en-GB" dirty="0"/>
          </a:p>
        </p:txBody>
      </p:sp>
    </p:spTree>
    <p:extLst>
      <p:ext uri="{BB962C8B-B14F-4D97-AF65-F5344CB8AC3E}">
        <p14:creationId xmlns="" xmlns:p14="http://schemas.microsoft.com/office/powerpoint/2010/main" val="906569643"/>
      </p:ext>
    </p:extLst>
  </p:cSld>
  <p:clrMapOvr>
    <a:masterClrMapping/>
  </p:clrMapOvr>
  <p:transition advClick="0" advTm="10000">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Comments regarding selected 3GPP works</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sz="2000" dirty="0" smtClean="0"/>
              <a:t>TS32.425 </a:t>
            </a:r>
            <a:r>
              <a:rPr lang="en-GB" sz="2000" dirty="0" smtClean="0"/>
              <a:t>Performance measurements – most relevant 3GPP standard</a:t>
            </a:r>
            <a:endParaRPr lang="en-US" sz="2000" dirty="0" smtClean="0"/>
          </a:p>
          <a:p>
            <a:pPr lvl="2">
              <a:buFont typeface="Arial" pitchFamily="34" charset="0"/>
              <a:buChar char="•"/>
            </a:pPr>
            <a:r>
              <a:rPr lang="en-US" sz="1600" dirty="0" smtClean="0">
                <a:latin typeface="Calibri" pitchFamily="34" charset="0"/>
                <a:ea typeface="SimSun" pitchFamily="2" charset="-122"/>
                <a:cs typeface="Times New Roman" pitchFamily="18" charset="0"/>
              </a:rPr>
              <a:t>4.4 throughput and active users – most important section</a:t>
            </a:r>
          </a:p>
          <a:p>
            <a:pPr lvl="2">
              <a:buFont typeface="Arial" pitchFamily="34" charset="0"/>
              <a:buChar char="•"/>
            </a:pPr>
            <a:r>
              <a:rPr lang="en-US" sz="1600" dirty="0" smtClean="0">
                <a:latin typeface="Calibri" pitchFamily="34" charset="0"/>
                <a:ea typeface="SimSun" pitchFamily="2" charset="-122"/>
                <a:cs typeface="Times New Roman" pitchFamily="18" charset="0"/>
              </a:rPr>
              <a:t>4.5 transmitted power – should avoid RF power calculations and statistics. No measure for actual network performance and critical subject regarding radiation fear.</a:t>
            </a:r>
          </a:p>
          <a:p>
            <a:pPr lvl="2">
              <a:buFont typeface="Arial" pitchFamily="34" charset="0"/>
              <a:buChar char="•"/>
            </a:pPr>
            <a:r>
              <a:rPr lang="en-US" sz="1600" dirty="0" smtClean="0">
                <a:latin typeface="Calibri" pitchFamily="34" charset="0"/>
                <a:ea typeface="SimSun" pitchFamily="2" charset="-122"/>
                <a:cs typeface="Times New Roman" pitchFamily="18" charset="0"/>
              </a:rPr>
              <a:t>4.10 CQI distribution – important for network management only</a:t>
            </a:r>
          </a:p>
          <a:p>
            <a:pPr>
              <a:buFont typeface="Arial" pitchFamily="34" charset="0"/>
              <a:buChar char="•"/>
            </a:pPr>
            <a:r>
              <a:rPr lang="en-US" sz="2000" dirty="0" smtClean="0"/>
              <a:t>TS36.314 </a:t>
            </a:r>
            <a:r>
              <a:rPr lang="en-GB" sz="2000" dirty="0" smtClean="0"/>
              <a:t>Layer 2 – Measurement</a:t>
            </a:r>
            <a:r>
              <a:rPr lang="en-US" sz="2000" dirty="0" smtClean="0"/>
              <a:t>s. Used for network management</a:t>
            </a:r>
          </a:p>
          <a:p>
            <a:pPr lvl="2">
              <a:buFont typeface="Arial" pitchFamily="34" charset="0"/>
              <a:buChar char="•"/>
            </a:pPr>
            <a:r>
              <a:rPr lang="en-US" sz="1600" dirty="0" smtClean="0">
                <a:latin typeface="Calibri" pitchFamily="34" charset="0"/>
                <a:ea typeface="SimSun" pitchFamily="2" charset="-122"/>
                <a:cs typeface="Times New Roman" pitchFamily="18" charset="0"/>
              </a:rPr>
              <a:t>4.1.3.1 Number of active users. </a:t>
            </a:r>
            <a:r>
              <a:rPr lang="en-GB" sz="1600" dirty="0" smtClean="0">
                <a:latin typeface="Calibri" pitchFamily="34" charset="0"/>
                <a:ea typeface="SimSun" pitchFamily="2" charset="-122"/>
                <a:cs typeface="Times New Roman" pitchFamily="18" charset="0"/>
              </a:rPr>
              <a:t>Is intended to be part of a calculation to determine the </a:t>
            </a:r>
            <a:r>
              <a:rPr lang="en-GB" sz="1600" dirty="0" err="1" smtClean="0">
                <a:latin typeface="Calibri" pitchFamily="34" charset="0"/>
                <a:ea typeface="SimSun" pitchFamily="2" charset="-122"/>
                <a:cs typeface="Times New Roman" pitchFamily="18" charset="0"/>
              </a:rPr>
              <a:t>bitrate</a:t>
            </a:r>
            <a:r>
              <a:rPr lang="en-GB" sz="1600" dirty="0" smtClean="0">
                <a:latin typeface="Calibri" pitchFamily="34" charset="0"/>
                <a:ea typeface="SimSun" pitchFamily="2" charset="-122"/>
                <a:cs typeface="Times New Roman" pitchFamily="18" charset="0"/>
              </a:rPr>
              <a:t> of active UEs in DL.  </a:t>
            </a:r>
            <a:endParaRPr lang="en-US" sz="1600" dirty="0" smtClean="0">
              <a:latin typeface="Calibri" pitchFamily="34" charset="0"/>
              <a:ea typeface="SimSun" pitchFamily="2" charset="-122"/>
              <a:cs typeface="Times New Roman" pitchFamily="18" charset="0"/>
            </a:endParaRPr>
          </a:p>
          <a:p>
            <a:pPr lvl="2">
              <a:buFont typeface="Arial" pitchFamily="34" charset="0"/>
              <a:buChar char="•"/>
            </a:pPr>
            <a:r>
              <a:rPr lang="en-US" sz="1600" dirty="0" smtClean="0">
                <a:latin typeface="Calibri" pitchFamily="34" charset="0"/>
                <a:ea typeface="SimSun" pitchFamily="2" charset="-122"/>
                <a:cs typeface="Times New Roman" pitchFamily="18" charset="0"/>
              </a:rPr>
              <a:t>4.1.6.1 </a:t>
            </a:r>
            <a:r>
              <a:rPr lang="en-GB" sz="1600" dirty="0" smtClean="0">
                <a:latin typeface="Calibri" pitchFamily="34" charset="0"/>
                <a:ea typeface="SimSun" pitchFamily="2" charset="-122"/>
                <a:cs typeface="Times New Roman" pitchFamily="18" charset="0"/>
              </a:rPr>
              <a:t>Scheduled IP throughput in DL independent of traffic patterns and packet size</a:t>
            </a:r>
            <a:endParaRPr lang="en-US" sz="1600" dirty="0" smtClean="0">
              <a:latin typeface="Calibri" pitchFamily="34" charset="0"/>
              <a:ea typeface="SimSun" pitchFamily="2" charset="-122"/>
              <a:cs typeface="Times New Roman" pitchFamily="18" charset="0"/>
            </a:endParaRPr>
          </a:p>
          <a:p>
            <a:pPr lvl="2">
              <a:buFont typeface="Arial" pitchFamily="34" charset="0"/>
              <a:buChar char="•"/>
            </a:pPr>
            <a:r>
              <a:rPr lang="en-US" sz="1600" dirty="0" smtClean="0">
                <a:solidFill>
                  <a:srgbClr val="00B050"/>
                </a:solidFill>
                <a:latin typeface="Calibri" pitchFamily="34" charset="0"/>
                <a:ea typeface="SimSun" pitchFamily="2" charset="-122"/>
                <a:cs typeface="Times New Roman" pitchFamily="18" charset="0"/>
              </a:rPr>
              <a:t>4.1.7.1 Measures IP throughput over </a:t>
            </a:r>
            <a:r>
              <a:rPr lang="en-US" sz="1600" dirty="0" err="1" smtClean="0">
                <a:solidFill>
                  <a:srgbClr val="00B050"/>
                </a:solidFill>
                <a:latin typeface="Calibri" pitchFamily="34" charset="0"/>
                <a:ea typeface="SimSun" pitchFamily="2" charset="-122"/>
                <a:cs typeface="Times New Roman" pitchFamily="18" charset="0"/>
              </a:rPr>
              <a:t>Uu</a:t>
            </a:r>
            <a:r>
              <a:rPr lang="en-US" sz="1600" dirty="0" smtClean="0">
                <a:solidFill>
                  <a:srgbClr val="00B050"/>
                </a:solidFill>
                <a:latin typeface="Calibri" pitchFamily="34" charset="0"/>
                <a:ea typeface="SimSun" pitchFamily="2" charset="-122"/>
                <a:cs typeface="Times New Roman" pitchFamily="18" charset="0"/>
              </a:rPr>
              <a:t> in DL (as 4.1.6.1). This measurement is mainly intended for measuring the throughput for MDT when the radio interface is the bottleneck. A very likely measure for ETSI purpose</a:t>
            </a:r>
          </a:p>
          <a:p>
            <a:pPr lvl="2">
              <a:buFont typeface="Arial" pitchFamily="34" charset="0"/>
              <a:buChar char="•"/>
            </a:pPr>
            <a:r>
              <a:rPr lang="en-US" sz="1600" dirty="0" smtClean="0">
                <a:latin typeface="Calibri" pitchFamily="34" charset="0"/>
                <a:ea typeface="SimSun" pitchFamily="2" charset="-122"/>
                <a:cs typeface="Times New Roman" pitchFamily="18" charset="0"/>
              </a:rPr>
              <a:t>4.1.8.1 </a:t>
            </a:r>
            <a:r>
              <a:rPr lang="en-GB" sz="1600" dirty="0" smtClean="0">
                <a:latin typeface="Calibri" pitchFamily="34" charset="0"/>
                <a:ea typeface="SimSun" pitchFamily="2" charset="-122"/>
                <a:cs typeface="Times New Roman" pitchFamily="18" charset="0"/>
              </a:rPr>
              <a:t>Data Volume for MDT in DL. Amount of PDCP SDU bits in downlink delivered from PDCP layer to RLC layer in a measurement period. The measurement is performed per QCI per UE. </a:t>
            </a:r>
            <a:endParaRPr lang="sv-SE" sz="1600" dirty="0" smtClean="0">
              <a:latin typeface="Calibri" pitchFamily="34" charset="0"/>
              <a:ea typeface="SimSun" pitchFamily="2" charset="-122"/>
              <a:cs typeface="Times New Roman" pitchFamily="18" charset="0"/>
            </a:endParaRPr>
          </a:p>
          <a:p>
            <a:pPr lvl="3">
              <a:buFont typeface="Arial" pitchFamily="34" charset="0"/>
              <a:buChar char="•"/>
            </a:pPr>
            <a:endParaRPr lang="en-US" dirty="0" smtClean="0">
              <a:latin typeface="Calibri" pitchFamily="34" charset="0"/>
              <a:ea typeface="SimSun" pitchFamily="2" charset="-122"/>
              <a:cs typeface="Times New Roman" pitchFamily="18" charset="0"/>
            </a:endParaRPr>
          </a:p>
          <a:p>
            <a:endParaRPr lang="en-US" dirty="0" smtClean="0"/>
          </a:p>
        </p:txBody>
      </p:sp>
    </p:spTree>
    <p:extLst>
      <p:ext uri="{BB962C8B-B14F-4D97-AF65-F5344CB8AC3E}">
        <p14:creationId xmlns="" xmlns:p14="http://schemas.microsoft.com/office/powerpoint/2010/main" val="198101717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Select available 3GPP parameters from </a:t>
            </a:r>
            <a:r>
              <a:rPr lang="fi-FI" sz="2400" dirty="0" smtClean="0"/>
              <a:t>TS 32.425</a:t>
            </a:r>
            <a:endParaRPr lang="en-US" sz="2400" dirty="0"/>
          </a:p>
        </p:txBody>
      </p:sp>
      <p:sp>
        <p:nvSpPr>
          <p:cNvPr id="3" name="Content Placeholder 2"/>
          <p:cNvSpPr>
            <a:spLocks noGrp="1"/>
          </p:cNvSpPr>
          <p:nvPr>
            <p:ph idx="1"/>
          </p:nvPr>
        </p:nvSpPr>
        <p:spPr/>
        <p:txBody>
          <a:bodyPr/>
          <a:lstStyle/>
          <a:p>
            <a:pPr>
              <a:buFont typeface="Arial" pitchFamily="34" charset="0"/>
              <a:buChar char="•"/>
            </a:pPr>
            <a:r>
              <a:rPr lang="en-US" dirty="0" err="1" smtClean="0"/>
              <a:t>QoS</a:t>
            </a:r>
            <a:endParaRPr lang="en-US" dirty="0" smtClean="0"/>
          </a:p>
          <a:p>
            <a:pPr lvl="2">
              <a:buFont typeface="Arial" pitchFamily="34" charset="0"/>
              <a:buChar char="•"/>
            </a:pPr>
            <a:r>
              <a:rPr lang="en-GB" dirty="0" smtClean="0"/>
              <a:t>IP Throughput measurements: Measure the throughput on the </a:t>
            </a:r>
            <a:r>
              <a:rPr lang="en-GB" dirty="0" err="1" smtClean="0"/>
              <a:t>Uu</a:t>
            </a:r>
            <a:r>
              <a:rPr lang="en-GB" dirty="0" smtClean="0"/>
              <a:t> interface, averaged on cell level</a:t>
            </a:r>
          </a:p>
          <a:p>
            <a:pPr lvl="2">
              <a:buFont typeface="Arial" pitchFamily="34" charset="0"/>
              <a:buChar char="•"/>
            </a:pPr>
            <a:r>
              <a:rPr lang="en-GB" dirty="0" smtClean="0"/>
              <a:t>Other option:</a:t>
            </a:r>
          </a:p>
          <a:p>
            <a:pPr lvl="3">
              <a:buFont typeface="Arial" pitchFamily="34" charset="0"/>
              <a:buChar char="•"/>
            </a:pPr>
            <a:r>
              <a:rPr lang="en-GB" dirty="0" smtClean="0"/>
              <a:t>Average DL/UL cell PDCP SDU bit-rate (This is a user plane throughput measurement measuring the throughput on the S1 interface)</a:t>
            </a:r>
          </a:p>
          <a:p>
            <a:pPr lvl="3">
              <a:buFont typeface="Arial" pitchFamily="34" charset="0"/>
              <a:buChar char="•"/>
            </a:pPr>
            <a:r>
              <a:rPr lang="en-GB" dirty="0" smtClean="0"/>
              <a:t>Problem with average throughput: only average, “unsatisfied user” not identified. </a:t>
            </a:r>
          </a:p>
          <a:p>
            <a:pPr lvl="5">
              <a:buFont typeface="Arial" pitchFamily="34" charset="0"/>
              <a:buChar char="•"/>
            </a:pPr>
            <a:r>
              <a:rPr lang="en-GB" dirty="0" smtClean="0"/>
              <a:t>MDT can be used to collect UE based throughput measurement, but </a:t>
            </a:r>
            <a:r>
              <a:rPr lang="en-US" dirty="0" smtClean="0"/>
              <a:t>requires user consent!</a:t>
            </a:r>
            <a:endParaRPr lang="en-GB" dirty="0" smtClean="0"/>
          </a:p>
          <a:p>
            <a:pPr>
              <a:buFont typeface="Arial" pitchFamily="34" charset="0"/>
              <a:buChar char="•"/>
            </a:pPr>
            <a:r>
              <a:rPr lang="en-GB" dirty="0" smtClean="0"/>
              <a:t>Latency</a:t>
            </a:r>
          </a:p>
          <a:p>
            <a:pPr lvl="2">
              <a:buFont typeface="Arial" pitchFamily="34" charset="0"/>
              <a:buChar char="•"/>
            </a:pPr>
            <a:r>
              <a:rPr lang="en-GB" dirty="0" smtClean="0"/>
              <a:t>Delay measurement. TS32.425 section 4.4.3 for DL PDCP SDU delay and SDU drop rate</a:t>
            </a:r>
          </a:p>
          <a:p>
            <a:pPr lvl="2">
              <a:buFont typeface="Arial" pitchFamily="34" charset="0"/>
              <a:buChar char="•"/>
            </a:pPr>
            <a:endParaRPr lang="en-GB" dirty="0" smtClean="0"/>
          </a:p>
          <a:p>
            <a:pPr lvl="2">
              <a:buFont typeface="Arial" pitchFamily="34" charset="0"/>
              <a:buChar char="•"/>
            </a:pPr>
            <a:endParaRPr lang="en-US" dirty="0"/>
          </a:p>
        </p:txBody>
      </p:sp>
    </p:spTree>
    <p:extLst>
      <p:ext uri="{BB962C8B-B14F-4D97-AF65-F5344CB8AC3E}">
        <p14:creationId xmlns="" xmlns:p14="http://schemas.microsoft.com/office/powerpoint/2010/main" val="2869227919"/>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Questions</a:t>
            </a:r>
            <a:r>
              <a:rPr lang="it-IT" dirty="0" smtClean="0"/>
              <a:t> for the liaison with 3GPP</a:t>
            </a:r>
            <a:endParaRPr lang="it-IT" dirty="0"/>
          </a:p>
        </p:txBody>
      </p:sp>
      <p:sp>
        <p:nvSpPr>
          <p:cNvPr id="3" name="Content Placeholder 2"/>
          <p:cNvSpPr>
            <a:spLocks noGrp="1"/>
          </p:cNvSpPr>
          <p:nvPr>
            <p:ph idx="1"/>
          </p:nvPr>
        </p:nvSpPr>
        <p:spPr/>
        <p:txBody>
          <a:bodyPr>
            <a:normAutofit/>
          </a:bodyPr>
          <a:lstStyle/>
          <a:p>
            <a:r>
              <a:rPr lang="en-US" sz="2000" dirty="0" smtClean="0"/>
              <a:t>Is the outlined approach acceptable and agreeable?</a:t>
            </a:r>
          </a:p>
          <a:p>
            <a:r>
              <a:rPr lang="en-US" sz="2000" dirty="0" smtClean="0"/>
              <a:t>Namely, focus on network performance and in particular on IP throughput measurements?</a:t>
            </a:r>
          </a:p>
          <a:p>
            <a:r>
              <a:rPr lang="en-US" sz="2000" dirty="0" smtClean="0"/>
              <a:t>Is the MDT an option? What is the foreseeable outcome of the works on MDT and what about the foreseen roadmap for MDT in relationship with next Releases? Is MDT user consented?</a:t>
            </a:r>
          </a:p>
          <a:p>
            <a:r>
              <a:rPr lang="en-US" sz="2000" dirty="0" smtClean="0"/>
              <a:t>As for the TS36.314 the measurements are vendor specific? And the measurements reports are vendor specific?</a:t>
            </a:r>
          </a:p>
          <a:p>
            <a:endParaRPr lang="en-US" sz="2000" dirty="0"/>
          </a:p>
          <a:p>
            <a:endParaRPr lang="en-US" sz="2000" dirty="0" smtClean="0"/>
          </a:p>
          <a:p>
            <a:r>
              <a:rPr lang="en-US" sz="2000" dirty="0" smtClean="0"/>
              <a:t>ETSI EE deals with Energy consumption and Energy efficiency metrics and methods of measurement, </a:t>
            </a:r>
            <a:r>
              <a:rPr lang="en-US" sz="2000" u="sng" dirty="0" smtClean="0"/>
              <a:t>NOT</a:t>
            </a:r>
            <a:r>
              <a:rPr lang="en-US" sz="2000" dirty="0" smtClean="0"/>
              <a:t> about Energy management .</a:t>
            </a:r>
          </a:p>
          <a:p>
            <a:r>
              <a:rPr lang="en-US" sz="2000" dirty="0"/>
              <a:t>Network management solutions to reduce the energy consumption and increase  energy efficiency are dealt within 3GPP</a:t>
            </a:r>
          </a:p>
        </p:txBody>
      </p:sp>
      <p:sp>
        <p:nvSpPr>
          <p:cNvPr id="5" name="Slide Number Placeholder 4"/>
          <p:cNvSpPr>
            <a:spLocks noGrp="1"/>
          </p:cNvSpPr>
          <p:nvPr>
            <p:ph type="sldNum" sz="quarter" idx="11"/>
          </p:nvPr>
        </p:nvSpPr>
        <p:spPr/>
        <p:txBody>
          <a:bodyPr/>
          <a:lstStyle/>
          <a:p>
            <a:pPr>
              <a:defRPr/>
            </a:pPr>
            <a:fld id="{8AA7D949-C6A8-4D0F-BDF4-557340C731B9}" type="slidenum">
              <a:rPr lang="en-GB" smtClean="0"/>
              <a:pPr>
                <a:defRPr/>
              </a:pPr>
              <a:t>16</a:t>
            </a:fld>
            <a:endParaRPr lang="en-GB" dirty="0"/>
          </a:p>
        </p:txBody>
      </p:sp>
    </p:spTree>
    <p:extLst>
      <p:ext uri="{BB962C8B-B14F-4D97-AF65-F5344CB8AC3E}">
        <p14:creationId xmlns="" xmlns:p14="http://schemas.microsoft.com/office/powerpoint/2010/main" val="1000890018"/>
      </p:ext>
    </p:extLst>
  </p:cSld>
  <p:clrMapOvr>
    <a:masterClrMapping/>
  </p:clrMapOvr>
  <p:transition advClick="0" advTm="10000">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z="2400" smtClean="0"/>
              <a:t>TC “Environmental Engineering”</a:t>
            </a:r>
          </a:p>
        </p:txBody>
      </p:sp>
      <p:sp>
        <p:nvSpPr>
          <p:cNvPr id="9219" name="Rectangle 3"/>
          <p:cNvSpPr>
            <a:spLocks noGrp="1" noChangeArrowheads="1"/>
          </p:cNvSpPr>
          <p:nvPr>
            <p:ph idx="1"/>
          </p:nvPr>
        </p:nvSpPr>
        <p:spPr>
          <a:xfrm>
            <a:off x="344488" y="1433513"/>
            <a:ext cx="8455025" cy="433387"/>
          </a:xfrm>
          <a:solidFill>
            <a:srgbClr val="FFCC66"/>
          </a:solidFill>
        </p:spPr>
        <p:txBody>
          <a:bodyPr/>
          <a:lstStyle/>
          <a:p>
            <a:pPr eaLnBrk="1" hangingPunct="1"/>
            <a:r>
              <a:rPr lang="en-US" smtClean="0">
                <a:solidFill>
                  <a:srgbClr val="FF0000"/>
                </a:solidFill>
              </a:rPr>
              <a:t>Responsibility (1/2)</a:t>
            </a:r>
          </a:p>
        </p:txBody>
      </p:sp>
      <p:sp>
        <p:nvSpPr>
          <p:cNvPr id="9221" name="Rectangle 3"/>
          <p:cNvSpPr>
            <a:spLocks noChangeArrowheads="1"/>
          </p:cNvSpPr>
          <p:nvPr/>
        </p:nvSpPr>
        <p:spPr bwMode="auto">
          <a:xfrm>
            <a:off x="344488" y="1878013"/>
            <a:ext cx="8455025" cy="1931987"/>
          </a:xfrm>
          <a:prstGeom prst="rect">
            <a:avLst/>
          </a:prstGeom>
          <a:solidFill>
            <a:srgbClr val="FFFF99"/>
          </a:solidFill>
          <a:ln w="9525">
            <a:noFill/>
            <a:miter lim="800000"/>
            <a:headEnd/>
            <a:tailEnd/>
          </a:ln>
        </p:spPr>
        <p:txBody>
          <a:bodyPr/>
          <a:lstStyle/>
          <a:p>
            <a:pPr marL="742950" lvl="1" indent="-285750">
              <a:spcBef>
                <a:spcPct val="20000"/>
              </a:spcBef>
              <a:buClr>
                <a:schemeClr val="tx2"/>
              </a:buClr>
              <a:buSzPct val="120000"/>
              <a:buFont typeface="Arial" charset="0"/>
              <a:buChar char="•"/>
            </a:pPr>
            <a:r>
              <a:rPr lang="en-US" sz="2000" b="1">
                <a:solidFill>
                  <a:srgbClr val="CC6600"/>
                </a:solidFill>
                <a:latin typeface="Calibri" pitchFamily="34" charset="0"/>
              </a:rPr>
              <a:t>Specifications for environmental and infrastructural aspects for telecommunication equipment and its environment (WG-EE1):</a:t>
            </a:r>
          </a:p>
          <a:p>
            <a:pPr marL="1143000" lvl="2" indent="-228600">
              <a:spcBef>
                <a:spcPct val="20000"/>
              </a:spcBef>
              <a:buClr>
                <a:schemeClr val="tx2"/>
              </a:buClr>
              <a:buSzPct val="120000"/>
              <a:buFont typeface="Arial" charset="0"/>
              <a:buChar char="•"/>
            </a:pPr>
            <a:r>
              <a:rPr lang="en-US" sz="1800">
                <a:solidFill>
                  <a:srgbClr val="CC6600"/>
                </a:solidFill>
                <a:latin typeface="Calibri" pitchFamily="34" charset="0"/>
              </a:rPr>
              <a:t>Environmental conditions/requirements/tests including: climatic, mechanical, chemical, biological aspects</a:t>
            </a:r>
          </a:p>
          <a:p>
            <a:pPr marL="1143000" lvl="2" indent="-228600">
              <a:spcBef>
                <a:spcPct val="20000"/>
              </a:spcBef>
              <a:buClr>
                <a:schemeClr val="tx2"/>
              </a:buClr>
              <a:buSzPct val="120000"/>
              <a:buFont typeface="Arial" charset="0"/>
              <a:buChar char="•"/>
            </a:pPr>
            <a:r>
              <a:rPr lang="en-US" sz="1800">
                <a:solidFill>
                  <a:srgbClr val="CC6600"/>
                </a:solidFill>
                <a:latin typeface="Calibri" pitchFamily="34" charset="0"/>
              </a:rPr>
              <a:t>thermal management</a:t>
            </a:r>
          </a:p>
          <a:p>
            <a:pPr marL="1143000" lvl="2" indent="-228600">
              <a:spcBef>
                <a:spcPct val="20000"/>
              </a:spcBef>
              <a:buClr>
                <a:schemeClr val="tx2"/>
              </a:buClr>
              <a:buSzPct val="120000"/>
              <a:buFont typeface="Arial" charset="0"/>
              <a:buChar char="•"/>
            </a:pPr>
            <a:r>
              <a:rPr lang="en-US" sz="1800">
                <a:solidFill>
                  <a:srgbClr val="CC6600"/>
                </a:solidFill>
                <a:latin typeface="Calibri" pitchFamily="34" charset="0"/>
              </a:rPr>
              <a:t>acoustic noise measurement and limits</a:t>
            </a:r>
          </a:p>
        </p:txBody>
      </p:sp>
      <p:sp>
        <p:nvSpPr>
          <p:cNvPr id="9222" name="Rectangle 3"/>
          <p:cNvSpPr>
            <a:spLocks noChangeArrowheads="1"/>
          </p:cNvSpPr>
          <p:nvPr/>
        </p:nvSpPr>
        <p:spPr bwMode="auto">
          <a:xfrm>
            <a:off x="382588" y="3998913"/>
            <a:ext cx="8455025" cy="2338387"/>
          </a:xfrm>
          <a:prstGeom prst="rect">
            <a:avLst/>
          </a:prstGeom>
          <a:solidFill>
            <a:srgbClr val="CCECFF"/>
          </a:solidFill>
          <a:ln w="9525">
            <a:noFill/>
            <a:miter lim="800000"/>
            <a:headEnd/>
            <a:tailEnd/>
          </a:ln>
        </p:spPr>
        <p:txBody>
          <a:bodyPr/>
          <a:lstStyle/>
          <a:p>
            <a:pPr marL="742950" lvl="1" indent="-285750">
              <a:spcBef>
                <a:spcPct val="20000"/>
              </a:spcBef>
              <a:buClr>
                <a:schemeClr val="tx2"/>
              </a:buClr>
              <a:buSzPct val="120000"/>
              <a:buFont typeface="Arial" charset="0"/>
              <a:buChar char="•"/>
            </a:pPr>
            <a:r>
              <a:rPr lang="en-US" sz="2000" b="1">
                <a:solidFill>
                  <a:srgbClr val="0066CC"/>
                </a:solidFill>
                <a:latin typeface="Calibri" pitchFamily="34" charset="0"/>
              </a:rPr>
              <a:t>Specifications of Power Supply interface requirements and grounding for telecommunication/data-com equipment (WG-EE2)</a:t>
            </a:r>
          </a:p>
          <a:p>
            <a:pPr marL="1143000" lvl="2" indent="-228600">
              <a:spcBef>
                <a:spcPct val="20000"/>
              </a:spcBef>
              <a:buClr>
                <a:schemeClr val="tx2"/>
              </a:buClr>
              <a:buSzPct val="120000"/>
              <a:buFont typeface="Arial" charset="0"/>
              <a:buChar char="•"/>
            </a:pPr>
            <a:r>
              <a:rPr lang="en-US" sz="1800">
                <a:solidFill>
                  <a:srgbClr val="0066CC"/>
                </a:solidFill>
                <a:latin typeface="Calibri" pitchFamily="34" charset="0"/>
              </a:rPr>
              <a:t>Power supply interface requirements (voltage range, voltage variations, inrush current, etc.)</a:t>
            </a:r>
          </a:p>
          <a:p>
            <a:pPr marL="1143000" lvl="2" indent="-228600">
              <a:spcBef>
                <a:spcPct val="20000"/>
              </a:spcBef>
              <a:buClr>
                <a:schemeClr val="tx2"/>
              </a:buClr>
              <a:buSzPct val="120000"/>
              <a:buFont typeface="Arial" charset="0"/>
              <a:buChar char="•"/>
            </a:pPr>
            <a:r>
              <a:rPr lang="en-US" sz="1800">
                <a:solidFill>
                  <a:srgbClr val="0066CC"/>
                </a:solidFill>
                <a:latin typeface="Calibri" pitchFamily="34" charset="0"/>
              </a:rPr>
              <a:t>Power distribution architectures</a:t>
            </a:r>
          </a:p>
          <a:p>
            <a:pPr marL="1143000" lvl="2" indent="-228600">
              <a:spcBef>
                <a:spcPct val="20000"/>
              </a:spcBef>
              <a:buClr>
                <a:schemeClr val="tx2"/>
              </a:buClr>
              <a:buSzPct val="120000"/>
              <a:buFont typeface="Arial" charset="0"/>
              <a:buChar char="•"/>
            </a:pPr>
            <a:r>
              <a:rPr lang="en-US" sz="1800">
                <a:solidFill>
                  <a:srgbClr val="0066CC"/>
                </a:solidFill>
                <a:latin typeface="Calibri" pitchFamily="34" charset="0"/>
              </a:rPr>
              <a:t>Monitoring and control interface of power and cooling systems</a:t>
            </a:r>
          </a:p>
          <a:p>
            <a:pPr marL="1143000" lvl="2" indent="-228600">
              <a:spcBef>
                <a:spcPct val="20000"/>
              </a:spcBef>
              <a:buClr>
                <a:schemeClr val="tx2"/>
              </a:buClr>
              <a:buSzPct val="120000"/>
              <a:buFont typeface="Arial" charset="0"/>
              <a:buChar char="•"/>
            </a:pPr>
            <a:r>
              <a:rPr lang="en-US" sz="1800">
                <a:solidFill>
                  <a:srgbClr val="0066CC"/>
                </a:solidFill>
                <a:latin typeface="Calibri" pitchFamily="34" charset="0"/>
              </a:rPr>
              <a:t>Grounding &amp; Bonding requirements</a:t>
            </a:r>
          </a:p>
        </p:txBody>
      </p:sp>
    </p:spTree>
  </p:cSld>
  <p:clrMapOvr>
    <a:masterClrMapping/>
  </p:clrMapOvr>
  <p:transition advClick="0" advTm="10000">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r>
              <a:rPr lang="en-US" sz="2400" smtClean="0"/>
              <a:t>TC “Environmental Engineering”</a:t>
            </a:r>
          </a:p>
        </p:txBody>
      </p:sp>
      <p:sp>
        <p:nvSpPr>
          <p:cNvPr id="10243" name="Rectangle 3"/>
          <p:cNvSpPr>
            <a:spLocks noGrp="1" noChangeArrowheads="1"/>
          </p:cNvSpPr>
          <p:nvPr>
            <p:ph idx="4294967295"/>
          </p:nvPr>
        </p:nvSpPr>
        <p:spPr>
          <a:xfrm>
            <a:off x="344488" y="1433513"/>
            <a:ext cx="8455025" cy="433387"/>
          </a:xfrm>
          <a:solidFill>
            <a:srgbClr val="FFCC66"/>
          </a:solidFill>
        </p:spPr>
        <p:txBody>
          <a:bodyPr/>
          <a:lstStyle/>
          <a:p>
            <a:pPr eaLnBrk="1" hangingPunct="1"/>
            <a:r>
              <a:rPr lang="en-US" smtClean="0">
                <a:solidFill>
                  <a:srgbClr val="FF0000"/>
                </a:solidFill>
              </a:rPr>
              <a:t>Responsibility (2/2)</a:t>
            </a:r>
          </a:p>
        </p:txBody>
      </p:sp>
      <p:sp>
        <p:nvSpPr>
          <p:cNvPr id="10244" name="Rectangle 3"/>
          <p:cNvSpPr>
            <a:spLocks noChangeArrowheads="1"/>
          </p:cNvSpPr>
          <p:nvPr/>
        </p:nvSpPr>
        <p:spPr bwMode="auto">
          <a:xfrm>
            <a:off x="344488" y="1878013"/>
            <a:ext cx="8455025" cy="1449387"/>
          </a:xfrm>
          <a:prstGeom prst="rect">
            <a:avLst/>
          </a:prstGeom>
          <a:solidFill>
            <a:srgbClr val="99CCFF"/>
          </a:solidFill>
          <a:ln w="9525">
            <a:noFill/>
            <a:miter lim="800000"/>
            <a:headEnd/>
            <a:tailEnd/>
          </a:ln>
        </p:spPr>
        <p:txBody>
          <a:bodyPr/>
          <a:lstStyle/>
          <a:p>
            <a:pPr marL="742950" lvl="1" indent="-285750">
              <a:spcBef>
                <a:spcPct val="20000"/>
              </a:spcBef>
              <a:buClr>
                <a:schemeClr val="tx2"/>
              </a:buClr>
              <a:buSzPct val="120000"/>
              <a:buFont typeface="Arial" charset="0"/>
              <a:buChar char="•"/>
            </a:pPr>
            <a:r>
              <a:rPr lang="en-US" sz="2000" b="1">
                <a:solidFill>
                  <a:srgbClr val="000099"/>
                </a:solidFill>
                <a:latin typeface="Calibri" pitchFamily="34" charset="0"/>
              </a:rPr>
              <a:t>Specifications for Mechanical Structure and Physical design of telecommunication equipment</a:t>
            </a:r>
          </a:p>
          <a:p>
            <a:pPr marL="1143000" lvl="2" indent="-228600">
              <a:spcBef>
                <a:spcPct val="20000"/>
              </a:spcBef>
              <a:buClr>
                <a:schemeClr val="tx2"/>
              </a:buClr>
              <a:buSzPct val="120000"/>
              <a:buFont typeface="Arial" charset="0"/>
              <a:buChar char="•"/>
            </a:pPr>
            <a:r>
              <a:rPr lang="en-US" sz="1800">
                <a:solidFill>
                  <a:srgbClr val="000099"/>
                </a:solidFill>
                <a:latin typeface="Calibri" pitchFamily="34" charset="0"/>
              </a:rPr>
              <a:t>Equipment practice for telecommunication equipment</a:t>
            </a:r>
          </a:p>
          <a:p>
            <a:pPr marL="1143000" lvl="2" indent="-228600">
              <a:spcBef>
                <a:spcPct val="20000"/>
              </a:spcBef>
              <a:buClr>
                <a:schemeClr val="tx2"/>
              </a:buClr>
              <a:buSzPct val="120000"/>
              <a:buFont typeface="Arial" charset="0"/>
              <a:buChar char="•"/>
            </a:pPr>
            <a:r>
              <a:rPr lang="en-US" sz="1800">
                <a:solidFill>
                  <a:srgbClr val="000099"/>
                </a:solidFill>
                <a:latin typeface="Calibri" pitchFamily="34" charset="0"/>
              </a:rPr>
              <a:t>Characteristics of sub-racks, racks and cabinets for telecom equipment</a:t>
            </a:r>
          </a:p>
        </p:txBody>
      </p:sp>
      <p:sp>
        <p:nvSpPr>
          <p:cNvPr id="10245" name="Rectangle 3"/>
          <p:cNvSpPr>
            <a:spLocks noChangeArrowheads="1"/>
          </p:cNvSpPr>
          <p:nvPr/>
        </p:nvSpPr>
        <p:spPr bwMode="auto">
          <a:xfrm>
            <a:off x="357188" y="3376613"/>
            <a:ext cx="8455025" cy="3328987"/>
          </a:xfrm>
          <a:prstGeom prst="rect">
            <a:avLst/>
          </a:prstGeom>
          <a:solidFill>
            <a:srgbClr val="99FF99"/>
          </a:solidFill>
          <a:ln w="9525">
            <a:noFill/>
            <a:miter lim="800000"/>
            <a:headEnd/>
            <a:tailEnd/>
          </a:ln>
        </p:spPr>
        <p:txBody>
          <a:bodyPr/>
          <a:lstStyle/>
          <a:p>
            <a:pPr marL="742950" lvl="1" indent="-285750">
              <a:spcBef>
                <a:spcPct val="20000"/>
              </a:spcBef>
              <a:buClr>
                <a:schemeClr val="tx2"/>
              </a:buClr>
              <a:buSzPct val="120000"/>
              <a:buFont typeface="Arial" charset="0"/>
              <a:buChar char="•"/>
            </a:pPr>
            <a:r>
              <a:rPr lang="en-US" sz="2000" b="1">
                <a:solidFill>
                  <a:srgbClr val="008000"/>
                </a:solidFill>
                <a:latin typeface="Calibri" pitchFamily="34" charset="0"/>
              </a:rPr>
              <a:t>Eco-Environmental affairs (WG-EEPS)</a:t>
            </a:r>
          </a:p>
          <a:p>
            <a:pPr marL="1143000" lvl="2" indent="-228600">
              <a:spcBef>
                <a:spcPct val="20000"/>
              </a:spcBef>
              <a:buClr>
                <a:schemeClr val="tx2"/>
              </a:buClr>
              <a:buSzPct val="120000"/>
              <a:buFont typeface="Arial" charset="0"/>
              <a:buChar char="•"/>
            </a:pPr>
            <a:r>
              <a:rPr lang="en-US" sz="1800">
                <a:solidFill>
                  <a:srgbClr val="008000"/>
                </a:solidFill>
                <a:latin typeface="Calibri" pitchFamily="34" charset="0"/>
              </a:rPr>
              <a:t>Analysis of European environmental legislations, in terms of ecological aspects, and assessing its impact on Telecommunication infrastructure and equipment. </a:t>
            </a:r>
          </a:p>
          <a:p>
            <a:pPr marL="1143000" lvl="2" indent="-228600">
              <a:spcBef>
                <a:spcPct val="20000"/>
              </a:spcBef>
              <a:buClr>
                <a:schemeClr val="tx2"/>
              </a:buClr>
              <a:buSzPct val="120000"/>
              <a:buFont typeface="Arial" charset="0"/>
              <a:buChar char="•"/>
            </a:pPr>
            <a:r>
              <a:rPr lang="en-US" sz="1800">
                <a:solidFill>
                  <a:srgbClr val="008000"/>
                </a:solidFill>
                <a:latin typeface="Calibri" pitchFamily="34" charset="0"/>
              </a:rPr>
              <a:t>Establishment and maintenance of liaisons with SDOs and the European Commission on development of ecological environmental related product deliverables in telecommunication area </a:t>
            </a:r>
          </a:p>
          <a:p>
            <a:pPr marL="1143000" lvl="2" indent="-228600">
              <a:spcBef>
                <a:spcPct val="20000"/>
              </a:spcBef>
              <a:buClr>
                <a:schemeClr val="tx2"/>
              </a:buClr>
              <a:buSzPct val="120000"/>
              <a:buFont typeface="Arial" charset="0"/>
              <a:buChar char="•"/>
            </a:pPr>
            <a:r>
              <a:rPr lang="en-US" sz="1800">
                <a:solidFill>
                  <a:srgbClr val="008000"/>
                </a:solidFill>
                <a:latin typeface="Calibri" pitchFamily="34" charset="0"/>
              </a:rPr>
              <a:t>Reduction of energy consumption for telecommunications/datacom equipment and related infrastructure</a:t>
            </a:r>
          </a:p>
          <a:p>
            <a:pPr marL="1143000" lvl="2" indent="-228600">
              <a:spcBef>
                <a:spcPct val="20000"/>
              </a:spcBef>
              <a:buClr>
                <a:schemeClr val="tx2"/>
              </a:buClr>
              <a:buSzPct val="120000"/>
              <a:buFont typeface="Arial" charset="0"/>
              <a:buChar char="•"/>
            </a:pPr>
            <a:r>
              <a:rPr lang="en-US" sz="1800">
                <a:solidFill>
                  <a:srgbClr val="008000"/>
                </a:solidFill>
                <a:latin typeface="Calibri" pitchFamily="34" charset="0"/>
              </a:rPr>
              <a:t>Renewable energy sources (for powering telecommunication and datacom equipment)</a:t>
            </a:r>
          </a:p>
        </p:txBody>
      </p:sp>
    </p:spTree>
  </p:cSld>
  <p:clrMapOvr>
    <a:masterClrMapping/>
  </p:clrMapOvr>
  <p:transition advClick="0" advTm="1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eaLnBrk="1" hangingPunct="1"/>
            <a:r>
              <a:rPr lang="en-US" sz="2400" dirty="0" smtClean="0"/>
              <a:t>Energy Efficiency deliverables for some TLC products in mobile networks</a:t>
            </a:r>
          </a:p>
        </p:txBody>
      </p:sp>
      <p:sp>
        <p:nvSpPr>
          <p:cNvPr id="12294" name="Rectangle 3"/>
          <p:cNvSpPr>
            <a:spLocks noChangeArrowheads="1"/>
          </p:cNvSpPr>
          <p:nvPr/>
        </p:nvSpPr>
        <p:spPr bwMode="auto">
          <a:xfrm>
            <a:off x="331788" y="4887913"/>
            <a:ext cx="3502025" cy="852487"/>
          </a:xfrm>
          <a:prstGeom prst="rect">
            <a:avLst/>
          </a:prstGeom>
          <a:solidFill>
            <a:srgbClr val="66FFFF"/>
          </a:solidFill>
          <a:ln w="9525">
            <a:noFill/>
            <a:miter lim="800000"/>
            <a:headEnd/>
            <a:tailEnd/>
          </a:ln>
        </p:spPr>
        <p:txBody>
          <a:bodyPr/>
          <a:lstStyle/>
          <a:p>
            <a:pPr>
              <a:buSzPct val="90000"/>
            </a:pPr>
            <a:r>
              <a:rPr lang="en-US" b="1" dirty="0">
                <a:solidFill>
                  <a:srgbClr val="0033CC"/>
                </a:solidFill>
                <a:latin typeface="Calibri" pitchFamily="34" charset="0"/>
              </a:rPr>
              <a:t>Wireless Broadband Access equipment</a:t>
            </a:r>
          </a:p>
        </p:txBody>
      </p:sp>
      <p:sp>
        <p:nvSpPr>
          <p:cNvPr id="12295" name="Rectangle 3"/>
          <p:cNvSpPr>
            <a:spLocks noChangeArrowheads="1"/>
          </p:cNvSpPr>
          <p:nvPr/>
        </p:nvSpPr>
        <p:spPr bwMode="auto">
          <a:xfrm>
            <a:off x="4141788" y="4000500"/>
            <a:ext cx="4708525" cy="2806700"/>
          </a:xfrm>
          <a:prstGeom prst="rect">
            <a:avLst/>
          </a:prstGeom>
          <a:solidFill>
            <a:srgbClr val="CCFF99"/>
          </a:solidFill>
          <a:ln w="9525">
            <a:noFill/>
            <a:miter lim="800000"/>
            <a:headEnd/>
            <a:tailEnd/>
          </a:ln>
        </p:spPr>
        <p:txBody>
          <a:bodyPr/>
          <a:lstStyle/>
          <a:p>
            <a:pPr marL="342900" indent="-342900">
              <a:buSzPct val="90000"/>
              <a:buFontTx/>
              <a:buBlip>
                <a:blip r:embed="rId2"/>
              </a:buBlip>
            </a:pPr>
            <a:r>
              <a:rPr lang="en-US" sz="1800" b="1" dirty="0">
                <a:solidFill>
                  <a:srgbClr val="006600"/>
                </a:solidFill>
                <a:latin typeface="Calibri" pitchFamily="34" charset="0"/>
              </a:rPr>
              <a:t>TS 102 706 V1.2.1, published 10/2011</a:t>
            </a:r>
          </a:p>
          <a:p>
            <a:pPr marL="342900" indent="-342900">
              <a:buSzPct val="90000"/>
              <a:buFontTx/>
              <a:buBlip>
                <a:blip r:embed="rId2"/>
              </a:buBlip>
            </a:pPr>
            <a:r>
              <a:rPr lang="en-US" sz="1800" dirty="0">
                <a:solidFill>
                  <a:srgbClr val="006600"/>
                </a:solidFill>
                <a:latin typeface="Calibri" pitchFamily="34" charset="0"/>
              </a:rPr>
              <a:t>It defines measurement and calculation methods of energy efficiency of radio base stations</a:t>
            </a:r>
          </a:p>
          <a:p>
            <a:pPr marL="342900" indent="-342900">
              <a:buSzPct val="90000"/>
              <a:buFontTx/>
              <a:buBlip>
                <a:blip r:embed="rId2"/>
              </a:buBlip>
            </a:pPr>
            <a:r>
              <a:rPr lang="en-US" sz="1800" dirty="0">
                <a:solidFill>
                  <a:srgbClr val="006600"/>
                </a:solidFill>
                <a:latin typeface="Calibri" pitchFamily="34" charset="0"/>
              </a:rPr>
              <a:t>It takes into account traffic conditions</a:t>
            </a:r>
          </a:p>
          <a:p>
            <a:pPr marL="342900" indent="-342900">
              <a:buSzPct val="90000"/>
              <a:buFontTx/>
              <a:buBlip>
                <a:blip r:embed="rId2"/>
              </a:buBlip>
            </a:pPr>
            <a:r>
              <a:rPr lang="en-US" sz="1800" b="1" dirty="0">
                <a:solidFill>
                  <a:srgbClr val="006600"/>
                </a:solidFill>
                <a:latin typeface="Calibri" pitchFamily="34" charset="0"/>
              </a:rPr>
              <a:t>TR 103 116 V1.1.1, published 10/2012</a:t>
            </a:r>
          </a:p>
          <a:p>
            <a:pPr marL="342900" indent="-342900">
              <a:buSzPct val="90000"/>
              <a:buFontTx/>
              <a:buBlip>
                <a:blip r:embed="rId2"/>
              </a:buBlip>
            </a:pPr>
            <a:r>
              <a:rPr lang="en-US" sz="1800" dirty="0">
                <a:solidFill>
                  <a:srgbClr val="006600"/>
                </a:solidFill>
                <a:latin typeface="Calibri" pitchFamily="34" charset="0"/>
              </a:rPr>
              <a:t>It a practical application of the TS 102 706</a:t>
            </a:r>
          </a:p>
          <a:p>
            <a:pPr marL="342900" indent="-342900">
              <a:buSzPct val="90000"/>
              <a:buFontTx/>
              <a:buBlip>
                <a:blip r:embed="rId2"/>
              </a:buBlip>
            </a:pPr>
            <a:r>
              <a:rPr lang="en-US" sz="1800" dirty="0">
                <a:solidFill>
                  <a:srgbClr val="006600"/>
                </a:solidFill>
                <a:latin typeface="Calibri" pitchFamily="34" charset="0"/>
              </a:rPr>
              <a:t>The TS 102 706 is under revision to clarify the improvements identified with the TR 103 116 (RTS/EE-EEPS00022)</a:t>
            </a:r>
          </a:p>
        </p:txBody>
      </p:sp>
      <p:sp>
        <p:nvSpPr>
          <p:cNvPr id="8" name="Rectangle 3"/>
          <p:cNvSpPr>
            <a:spLocks noChangeArrowheads="1"/>
          </p:cNvSpPr>
          <p:nvPr/>
        </p:nvSpPr>
        <p:spPr bwMode="auto">
          <a:xfrm>
            <a:off x="382588" y="2398713"/>
            <a:ext cx="3502025" cy="496887"/>
          </a:xfrm>
          <a:prstGeom prst="rect">
            <a:avLst/>
          </a:prstGeom>
          <a:solidFill>
            <a:srgbClr val="66FFFF"/>
          </a:solidFill>
          <a:ln w="9525">
            <a:noFill/>
            <a:miter lim="800000"/>
            <a:headEnd/>
            <a:tailEnd/>
          </a:ln>
        </p:spPr>
        <p:txBody>
          <a:bodyPr/>
          <a:lstStyle/>
          <a:p>
            <a:pPr>
              <a:buSzPct val="90000"/>
            </a:pPr>
            <a:r>
              <a:rPr lang="en-US" b="1">
                <a:solidFill>
                  <a:srgbClr val="0033CC"/>
                </a:solidFill>
                <a:latin typeface="Calibri" pitchFamily="34" charset="0"/>
              </a:rPr>
              <a:t>Core Network equipment</a:t>
            </a:r>
          </a:p>
        </p:txBody>
      </p:sp>
      <p:sp>
        <p:nvSpPr>
          <p:cNvPr id="9" name="Rectangle 3"/>
          <p:cNvSpPr>
            <a:spLocks noChangeArrowheads="1"/>
          </p:cNvSpPr>
          <p:nvPr/>
        </p:nvSpPr>
        <p:spPr bwMode="auto">
          <a:xfrm>
            <a:off x="4141788" y="1293813"/>
            <a:ext cx="4708525" cy="2630487"/>
          </a:xfrm>
          <a:prstGeom prst="rect">
            <a:avLst/>
          </a:prstGeom>
          <a:solidFill>
            <a:srgbClr val="CCFF99"/>
          </a:solidFill>
          <a:ln w="9525">
            <a:noFill/>
            <a:miter lim="800000"/>
            <a:headEnd/>
            <a:tailEnd/>
          </a:ln>
        </p:spPr>
        <p:txBody>
          <a:bodyPr/>
          <a:lstStyle/>
          <a:p>
            <a:pPr marL="342900" indent="-342900">
              <a:buSzPct val="90000"/>
              <a:buFontTx/>
              <a:buBlip>
                <a:blip r:embed="rId2"/>
              </a:buBlip>
            </a:pPr>
            <a:r>
              <a:rPr lang="en-US" sz="1800" b="1" dirty="0">
                <a:solidFill>
                  <a:srgbClr val="006600"/>
                </a:solidFill>
                <a:latin typeface="Calibri" pitchFamily="34" charset="0"/>
              </a:rPr>
              <a:t>ES 201 554 V1.1.1, published 04/2012</a:t>
            </a:r>
          </a:p>
          <a:p>
            <a:pPr marL="342900" indent="-342900">
              <a:buSzPct val="90000"/>
              <a:buFontTx/>
              <a:buBlip>
                <a:blip r:embed="rId2"/>
              </a:buBlip>
            </a:pPr>
            <a:r>
              <a:rPr lang="en-US" sz="1800" dirty="0">
                <a:solidFill>
                  <a:srgbClr val="006600"/>
                </a:solidFill>
                <a:latin typeface="Calibri" pitchFamily="34" charset="0"/>
              </a:rPr>
              <a:t>It defines measurement methods for:</a:t>
            </a:r>
          </a:p>
          <a:p>
            <a:pPr marL="742950" lvl="1" indent="-285750">
              <a:buClr>
                <a:schemeClr val="tx2"/>
              </a:buClr>
              <a:buSzPct val="120000"/>
              <a:buFont typeface="Arial" charset="0"/>
              <a:buChar char="•"/>
            </a:pPr>
            <a:r>
              <a:rPr lang="en-US" sz="1600" dirty="0">
                <a:solidFill>
                  <a:srgbClr val="006600"/>
                </a:solidFill>
                <a:latin typeface="Calibri" pitchFamily="34" charset="0"/>
              </a:rPr>
              <a:t>IP Multimedia Subsystem (IMS) core functions (HSS, CSCF, etc)</a:t>
            </a:r>
          </a:p>
          <a:p>
            <a:pPr marL="742950" lvl="1" indent="-285750">
              <a:buClr>
                <a:schemeClr val="tx2"/>
              </a:buClr>
              <a:buSzPct val="120000"/>
              <a:buFont typeface="Arial" charset="0"/>
              <a:buChar char="•"/>
            </a:pPr>
            <a:r>
              <a:rPr lang="en-US" sz="1600" dirty="0">
                <a:solidFill>
                  <a:srgbClr val="006600"/>
                </a:solidFill>
                <a:latin typeface="Calibri" pitchFamily="34" charset="0"/>
              </a:rPr>
              <a:t>Fixed core functions (</a:t>
            </a:r>
            <a:r>
              <a:rPr lang="en-US" sz="1600" dirty="0" err="1">
                <a:solidFill>
                  <a:srgbClr val="006600"/>
                </a:solidFill>
                <a:latin typeface="Calibri" pitchFamily="34" charset="0"/>
              </a:rPr>
              <a:t>softswitch</a:t>
            </a:r>
            <a:r>
              <a:rPr lang="en-US" sz="1600" dirty="0">
                <a:solidFill>
                  <a:srgbClr val="006600"/>
                </a:solidFill>
                <a:latin typeface="Calibri" pitchFamily="34" charset="0"/>
              </a:rPr>
              <a:t>)</a:t>
            </a:r>
          </a:p>
          <a:p>
            <a:pPr marL="742950" lvl="1" indent="-285750">
              <a:buClr>
                <a:schemeClr val="tx2"/>
              </a:buClr>
              <a:buSzPct val="120000"/>
              <a:buFont typeface="Arial" charset="0"/>
              <a:buChar char="•"/>
            </a:pPr>
            <a:r>
              <a:rPr lang="en-US" sz="1600" dirty="0">
                <a:solidFill>
                  <a:srgbClr val="006600"/>
                </a:solidFill>
                <a:latin typeface="Calibri" pitchFamily="34" charset="0"/>
              </a:rPr>
              <a:t>Mobile core functions (HLR, MSC, GGSN, SGSN, EPC, etc)</a:t>
            </a:r>
          </a:p>
          <a:p>
            <a:pPr marL="742950" lvl="1" indent="-285750">
              <a:buClr>
                <a:schemeClr val="tx2"/>
              </a:buClr>
              <a:buSzPct val="120000"/>
              <a:buFont typeface="Arial" charset="0"/>
              <a:buChar char="•"/>
            </a:pPr>
            <a:r>
              <a:rPr lang="en-US" sz="1600" dirty="0">
                <a:solidFill>
                  <a:srgbClr val="006600"/>
                </a:solidFill>
                <a:latin typeface="Calibri" pitchFamily="34" charset="0"/>
              </a:rPr>
              <a:t>Radio access control nodes (RNC, BSC)</a:t>
            </a:r>
          </a:p>
          <a:p>
            <a:pPr marL="342900" indent="-342900">
              <a:buSzPct val="90000"/>
              <a:buFontTx/>
              <a:buBlip>
                <a:blip r:embed="rId2"/>
              </a:buBlip>
            </a:pPr>
            <a:r>
              <a:rPr lang="en-US" sz="1800" dirty="0">
                <a:solidFill>
                  <a:srgbClr val="006600"/>
                </a:solidFill>
                <a:latin typeface="Calibri" pitchFamily="34" charset="0"/>
              </a:rPr>
              <a:t>Core network equipment are defined in TS 123 002</a:t>
            </a:r>
          </a:p>
        </p:txBody>
      </p:sp>
    </p:spTree>
  </p:cSld>
  <p:clrMapOvr>
    <a:masterClrMapping/>
  </p:clrMapOvr>
  <p:transition advClick="0" advTm="1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174625" y="0"/>
            <a:ext cx="8229600" cy="1143000"/>
          </a:xfrm>
        </p:spPr>
        <p:txBody>
          <a:bodyPr/>
          <a:lstStyle/>
          <a:p>
            <a:pPr eaLnBrk="1" hangingPunct="1"/>
            <a:r>
              <a:rPr lang="en-US" sz="2400" dirty="0" smtClean="0"/>
              <a:t>Energy Efficiency deliverables for radio access networks</a:t>
            </a:r>
          </a:p>
        </p:txBody>
      </p:sp>
      <p:sp>
        <p:nvSpPr>
          <p:cNvPr id="16388" name="Rectangle 3"/>
          <p:cNvSpPr>
            <a:spLocks noChangeArrowheads="1"/>
          </p:cNvSpPr>
          <p:nvPr/>
        </p:nvSpPr>
        <p:spPr bwMode="auto">
          <a:xfrm>
            <a:off x="382588" y="1966913"/>
            <a:ext cx="8442325" cy="4306887"/>
          </a:xfrm>
          <a:prstGeom prst="rect">
            <a:avLst/>
          </a:prstGeom>
          <a:solidFill>
            <a:srgbClr val="CCFF99"/>
          </a:solidFill>
          <a:ln w="9525">
            <a:noFill/>
            <a:miter lim="800000"/>
            <a:headEnd/>
            <a:tailEnd/>
          </a:ln>
        </p:spPr>
        <p:txBody>
          <a:bodyPr/>
          <a:lstStyle/>
          <a:p>
            <a:pPr marL="342900" indent="-342900">
              <a:spcBef>
                <a:spcPct val="20000"/>
              </a:spcBef>
              <a:buSzPct val="90000"/>
              <a:buFontTx/>
              <a:buBlip>
                <a:blip r:embed="rId2"/>
              </a:buBlip>
            </a:pPr>
            <a:r>
              <a:rPr lang="en-US" sz="2000" b="1" dirty="0">
                <a:solidFill>
                  <a:srgbClr val="006600"/>
                </a:solidFill>
                <a:latin typeface="Calibri" pitchFamily="34" charset="0"/>
              </a:rPr>
              <a:t>TR 103 117 “Principles for Mobile Network level energy efficiency” V1.1.1, published 11/2012</a:t>
            </a:r>
          </a:p>
          <a:p>
            <a:pPr marL="342900" indent="-342900">
              <a:spcBef>
                <a:spcPct val="20000"/>
              </a:spcBef>
              <a:buSzPct val="90000"/>
              <a:buFontTx/>
              <a:buBlip>
                <a:blip r:embed="rId2"/>
              </a:buBlip>
            </a:pPr>
            <a:r>
              <a:rPr lang="en-US" sz="2000" b="1" dirty="0">
                <a:solidFill>
                  <a:srgbClr val="006600"/>
                </a:solidFill>
                <a:latin typeface="Calibri" pitchFamily="34" charset="0"/>
              </a:rPr>
              <a:t>DES/EE-EEPS005, ongoing New Work Item on “Assessment of mobile network energy efficiency”</a:t>
            </a:r>
          </a:p>
          <a:p>
            <a:pPr marL="342900" indent="-342900">
              <a:spcBef>
                <a:spcPct val="20000"/>
              </a:spcBef>
              <a:buSzPct val="90000"/>
              <a:buFontTx/>
              <a:buBlip>
                <a:blip r:embed="rId2"/>
              </a:buBlip>
            </a:pPr>
            <a:r>
              <a:rPr lang="en-US" sz="2000" b="1" dirty="0" smtClean="0">
                <a:solidFill>
                  <a:srgbClr val="006600"/>
                </a:solidFill>
                <a:latin typeface="Calibri" pitchFamily="34" charset="0"/>
              </a:rPr>
              <a:t>The TR 103 117 is TR an overview of energy efficiency for mobile access networks taking into account its complexity:</a:t>
            </a:r>
            <a:endParaRPr lang="en-US" sz="2000" b="1" dirty="0">
              <a:solidFill>
                <a:srgbClr val="006600"/>
              </a:solidFill>
              <a:latin typeface="Calibri" pitchFamily="34" charset="0"/>
            </a:endParaRPr>
          </a:p>
          <a:p>
            <a:pPr marL="742950" lvl="1" indent="-285750">
              <a:spcBef>
                <a:spcPct val="20000"/>
              </a:spcBef>
              <a:buClr>
                <a:schemeClr val="tx2"/>
              </a:buClr>
              <a:buSzPct val="120000"/>
              <a:buFont typeface="Arial" charset="0"/>
              <a:buChar char="•"/>
            </a:pPr>
            <a:r>
              <a:rPr lang="en-US" sz="1800" b="1" dirty="0" smtClean="0">
                <a:solidFill>
                  <a:srgbClr val="006600"/>
                </a:solidFill>
                <a:latin typeface="Calibri" pitchFamily="34" charset="0"/>
              </a:rPr>
              <a:t>complexities </a:t>
            </a:r>
            <a:r>
              <a:rPr lang="en-US" sz="1800" b="1" dirty="0">
                <a:solidFill>
                  <a:srgbClr val="006600"/>
                </a:solidFill>
                <a:latin typeface="Calibri" pitchFamily="34" charset="0"/>
              </a:rPr>
              <a:t>of network measurement in live network  </a:t>
            </a:r>
          </a:p>
          <a:p>
            <a:pPr marL="742950" lvl="1" indent="-285750">
              <a:spcBef>
                <a:spcPct val="20000"/>
              </a:spcBef>
              <a:buClr>
                <a:schemeClr val="tx2"/>
              </a:buClr>
              <a:buSzPct val="120000"/>
              <a:buFont typeface="Arial" charset="0"/>
              <a:buChar char="•"/>
            </a:pPr>
            <a:r>
              <a:rPr lang="en-US" sz="1800" b="1" dirty="0" smtClean="0">
                <a:solidFill>
                  <a:srgbClr val="006600"/>
                </a:solidFill>
                <a:latin typeface="Calibri" pitchFamily="34" charset="0"/>
              </a:rPr>
              <a:t>complexities </a:t>
            </a:r>
            <a:r>
              <a:rPr lang="en-US" sz="1800" b="1" dirty="0">
                <a:solidFill>
                  <a:srgbClr val="006600"/>
                </a:solidFill>
                <a:latin typeface="Calibri" pitchFamily="34" charset="0"/>
              </a:rPr>
              <a:t>of network measurement in lab </a:t>
            </a:r>
          </a:p>
          <a:p>
            <a:pPr marL="342900" indent="-342900">
              <a:spcBef>
                <a:spcPct val="20000"/>
              </a:spcBef>
              <a:buSzPct val="90000"/>
              <a:buFontTx/>
              <a:buBlip>
                <a:blip r:embed="rId2"/>
              </a:buBlip>
            </a:pPr>
            <a:r>
              <a:rPr lang="en-US" sz="2000" b="1" dirty="0">
                <a:solidFill>
                  <a:srgbClr val="006600"/>
                </a:solidFill>
                <a:latin typeface="Calibri" pitchFamily="34" charset="0"/>
              </a:rPr>
              <a:t>Models and simulations for network level energy efficiency is also studied</a:t>
            </a:r>
          </a:p>
          <a:p>
            <a:pPr marL="342900" indent="-342900">
              <a:spcBef>
                <a:spcPct val="20000"/>
              </a:spcBef>
              <a:buSzPct val="90000"/>
              <a:buFontTx/>
              <a:buBlip>
                <a:blip r:embed="rId2"/>
              </a:buBlip>
            </a:pPr>
            <a:r>
              <a:rPr lang="en-US" sz="2000" b="1" dirty="0">
                <a:solidFill>
                  <a:srgbClr val="006600"/>
                </a:solidFill>
                <a:latin typeface="Calibri" pitchFamily="34" charset="0"/>
              </a:rPr>
              <a:t>The covered technology </a:t>
            </a:r>
            <a:r>
              <a:rPr lang="en-US" sz="2000" b="1" dirty="0" smtClean="0">
                <a:solidFill>
                  <a:srgbClr val="006600"/>
                </a:solidFill>
                <a:latin typeface="Calibri" pitchFamily="34" charset="0"/>
              </a:rPr>
              <a:t>is </a:t>
            </a:r>
            <a:r>
              <a:rPr lang="en-US" sz="2000" b="1" dirty="0">
                <a:solidFill>
                  <a:srgbClr val="006600"/>
                </a:solidFill>
                <a:latin typeface="Calibri" pitchFamily="34" charset="0"/>
              </a:rPr>
              <a:t>GSM, UMTS, LTE </a:t>
            </a:r>
          </a:p>
          <a:p>
            <a:pPr marL="342900" indent="-342900">
              <a:spcBef>
                <a:spcPct val="20000"/>
              </a:spcBef>
              <a:buSzPct val="90000"/>
              <a:buFontTx/>
              <a:buBlip>
                <a:blip r:embed="rId2"/>
              </a:buBlip>
            </a:pPr>
            <a:r>
              <a:rPr lang="en-US" sz="2000" b="1" dirty="0" smtClean="0">
                <a:solidFill>
                  <a:srgbClr val="006600"/>
                </a:solidFill>
                <a:latin typeface="Calibri" pitchFamily="34" charset="0"/>
              </a:rPr>
              <a:t>A report of some European projects on the related matters is given, including EARTH and </a:t>
            </a:r>
            <a:r>
              <a:rPr lang="en-US" sz="2000" b="1" dirty="0" err="1" smtClean="0">
                <a:solidFill>
                  <a:srgbClr val="006600"/>
                </a:solidFill>
                <a:latin typeface="Calibri" pitchFamily="34" charset="0"/>
              </a:rPr>
              <a:t>OperaNET</a:t>
            </a:r>
            <a:r>
              <a:rPr lang="en-US" sz="2000" b="1" dirty="0" smtClean="0">
                <a:solidFill>
                  <a:srgbClr val="006600"/>
                </a:solidFill>
                <a:latin typeface="Calibri" pitchFamily="34" charset="0"/>
              </a:rPr>
              <a:t> projects</a:t>
            </a:r>
            <a:endParaRPr lang="en-US" sz="2000" b="1" dirty="0">
              <a:solidFill>
                <a:srgbClr val="006600"/>
              </a:solidFill>
              <a:latin typeface="Calibri" pitchFamily="34" charset="0"/>
            </a:endParaRPr>
          </a:p>
        </p:txBody>
      </p:sp>
      <p:sp>
        <p:nvSpPr>
          <p:cNvPr id="16389" name="Rectangle 3"/>
          <p:cNvSpPr>
            <a:spLocks noChangeArrowheads="1"/>
          </p:cNvSpPr>
          <p:nvPr/>
        </p:nvSpPr>
        <p:spPr bwMode="auto">
          <a:xfrm>
            <a:off x="2808288" y="1395413"/>
            <a:ext cx="3349625" cy="458787"/>
          </a:xfrm>
          <a:prstGeom prst="rect">
            <a:avLst/>
          </a:prstGeom>
          <a:solidFill>
            <a:srgbClr val="00FFFF"/>
          </a:solidFill>
          <a:ln w="9525">
            <a:noFill/>
            <a:miter lim="800000"/>
            <a:headEnd/>
            <a:tailEnd/>
          </a:ln>
        </p:spPr>
        <p:txBody>
          <a:bodyPr/>
          <a:lstStyle/>
          <a:p>
            <a:pPr algn="ctr">
              <a:buSzPct val="90000"/>
            </a:pPr>
            <a:r>
              <a:rPr lang="en-US" b="1">
                <a:solidFill>
                  <a:srgbClr val="0070C0"/>
                </a:solidFill>
                <a:latin typeface="Calibri" pitchFamily="34" charset="0"/>
              </a:rPr>
              <a:t>Radio Access Networks</a:t>
            </a:r>
          </a:p>
        </p:txBody>
      </p:sp>
    </p:spTree>
  </p:cSld>
  <p:clrMapOvr>
    <a:masterClrMapping/>
  </p:clrMapOvr>
  <p:transition advClick="0" advTm="1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Rectangle 81"/>
          <p:cNvSpPr>
            <a:spLocks noChangeArrowheads="1"/>
          </p:cNvSpPr>
          <p:nvPr/>
        </p:nvSpPr>
        <p:spPr bwMode="auto">
          <a:xfrm>
            <a:off x="347663" y="1406525"/>
            <a:ext cx="2333625" cy="1468438"/>
          </a:xfrm>
          <a:prstGeom prst="rect">
            <a:avLst/>
          </a:prstGeom>
          <a:solidFill>
            <a:srgbClr val="CCFF99"/>
          </a:solidFill>
          <a:ln w="9525">
            <a:solidFill>
              <a:schemeClr val="tx1"/>
            </a:solidFill>
            <a:miter lim="800000"/>
            <a:headEnd/>
            <a:tailEnd/>
          </a:ln>
        </p:spPr>
        <p:txBody>
          <a:bodyPr wrap="none" anchor="ctr"/>
          <a:lstStyle/>
          <a:p>
            <a:endParaRPr lang="it-IT" sz="1800">
              <a:latin typeface="Calibri" pitchFamily="34" charset="0"/>
              <a:cs typeface="Arial" charset="0"/>
            </a:endParaRPr>
          </a:p>
        </p:txBody>
      </p:sp>
      <p:sp>
        <p:nvSpPr>
          <p:cNvPr id="2" name="Rectangle 1"/>
          <p:cNvSpPr>
            <a:spLocks noChangeArrowheads="1"/>
          </p:cNvSpPr>
          <p:nvPr/>
        </p:nvSpPr>
        <p:spPr bwMode="auto">
          <a:xfrm>
            <a:off x="2870200" y="2816225"/>
            <a:ext cx="3173413" cy="2328863"/>
          </a:xfrm>
          <a:prstGeom prst="rect">
            <a:avLst/>
          </a:prstGeom>
          <a:solidFill>
            <a:srgbClr val="FFFFCC"/>
          </a:solidFill>
          <a:ln w="25400" algn="ctr">
            <a:solidFill>
              <a:srgbClr val="385D8A"/>
            </a:solidFill>
            <a:miter lim="800000"/>
            <a:headEnd/>
            <a:tailEnd/>
          </a:ln>
        </p:spPr>
        <p:txBody>
          <a:bodyPr anchor="ctr"/>
          <a:lstStyle/>
          <a:p>
            <a:pPr algn="ctr">
              <a:defRPr/>
            </a:pPr>
            <a:endParaRPr lang="it-IT" sz="1800">
              <a:solidFill>
                <a:schemeClr val="lt1"/>
              </a:solidFill>
              <a:latin typeface="+mn-lt"/>
            </a:endParaRPr>
          </a:p>
        </p:txBody>
      </p:sp>
      <p:sp>
        <p:nvSpPr>
          <p:cNvPr id="1039" name="Rectangle 2"/>
          <p:cNvSpPr>
            <a:spLocks noGrp="1" noChangeArrowheads="1"/>
          </p:cNvSpPr>
          <p:nvPr>
            <p:ph type="title" idx="4294967295"/>
          </p:nvPr>
        </p:nvSpPr>
        <p:spPr/>
        <p:txBody>
          <a:bodyPr/>
          <a:lstStyle/>
          <a:p>
            <a:pPr eaLnBrk="1" hangingPunct="1"/>
            <a:r>
              <a:rPr lang="en-US" sz="2400" smtClean="0"/>
              <a:t>Energy Efficiency deliverables for radio access networks</a:t>
            </a:r>
          </a:p>
        </p:txBody>
      </p:sp>
      <p:grpSp>
        <p:nvGrpSpPr>
          <p:cNvPr id="3" name="Group 30"/>
          <p:cNvGrpSpPr>
            <a:grpSpLocks/>
          </p:cNvGrpSpPr>
          <p:nvPr/>
        </p:nvGrpSpPr>
        <p:grpSpPr bwMode="auto">
          <a:xfrm>
            <a:off x="454025" y="1503363"/>
            <a:ext cx="2038350" cy="1179512"/>
            <a:chOff x="285" y="929"/>
            <a:chExt cx="1542" cy="903"/>
          </a:xfrm>
        </p:grpSpPr>
        <p:sp>
          <p:nvSpPr>
            <p:cNvPr id="5" name="Ovale 13"/>
            <p:cNvSpPr/>
            <p:nvPr/>
          </p:nvSpPr>
          <p:spPr>
            <a:xfrm>
              <a:off x="285" y="1023"/>
              <a:ext cx="1542" cy="809"/>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106"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36" name="Object 9"/>
            <p:cNvGraphicFramePr>
              <a:graphicFrameLocks noChangeAspect="1"/>
            </p:cNvGraphicFramePr>
            <p:nvPr/>
          </p:nvGraphicFramePr>
          <p:xfrm>
            <a:off x="931" y="929"/>
            <a:ext cx="169" cy="401"/>
          </p:xfrm>
          <a:graphic>
            <a:graphicData uri="http://schemas.openxmlformats.org/presentationml/2006/ole">
              <p:oleObj spid="_x0000_s1048" name="Visio" r:id="rId4" imgW="358623" imgH="852634" progId="">
                <p:embed/>
              </p:oleObj>
            </a:graphicData>
          </a:graphic>
        </p:graphicFrame>
        <p:pic>
          <p:nvPicPr>
            <p:cNvPr id="1107"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108"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4" name="Group 77"/>
          <p:cNvGrpSpPr>
            <a:grpSpLocks/>
          </p:cNvGrpSpPr>
          <p:nvPr/>
        </p:nvGrpSpPr>
        <p:grpSpPr bwMode="auto">
          <a:xfrm>
            <a:off x="6254750" y="1331913"/>
            <a:ext cx="2409825" cy="1684337"/>
            <a:chOff x="3505" y="867"/>
            <a:chExt cx="1673" cy="1173"/>
          </a:xfrm>
        </p:grpSpPr>
        <p:graphicFrame>
          <p:nvGraphicFramePr>
            <p:cNvPr id="1033" name="Object 13"/>
            <p:cNvGraphicFramePr>
              <a:graphicFrameLocks noChangeAspect="1"/>
            </p:cNvGraphicFramePr>
            <p:nvPr/>
          </p:nvGraphicFramePr>
          <p:xfrm>
            <a:off x="4041" y="1077"/>
            <a:ext cx="226" cy="537"/>
          </p:xfrm>
          <a:graphic>
            <a:graphicData uri="http://schemas.openxmlformats.org/presentationml/2006/ole">
              <p:oleObj spid="_x0000_s1049" name="Visio" r:id="rId5" imgW="358623" imgH="852634" progId="">
                <p:embed/>
              </p:oleObj>
            </a:graphicData>
          </a:graphic>
        </p:graphicFrame>
        <p:graphicFrame>
          <p:nvGraphicFramePr>
            <p:cNvPr id="1034" name="Object 14"/>
            <p:cNvGraphicFramePr>
              <a:graphicFrameLocks noChangeAspect="1"/>
            </p:cNvGraphicFramePr>
            <p:nvPr/>
          </p:nvGraphicFramePr>
          <p:xfrm>
            <a:off x="4539" y="921"/>
            <a:ext cx="226" cy="537"/>
          </p:xfrm>
          <a:graphic>
            <a:graphicData uri="http://schemas.openxmlformats.org/presentationml/2006/ole">
              <p:oleObj spid="_x0000_s1050" name="Visio" r:id="rId6" imgW="358623" imgH="852634" progId="">
                <p:embed/>
              </p:oleObj>
            </a:graphicData>
          </a:graphic>
        </p:graphicFrame>
        <p:pic>
          <p:nvPicPr>
            <p:cNvPr id="1097" name="Picture 112"/>
            <p:cNvPicPr>
              <a:picLocks noChangeAspect="1" noChangeArrowheads="1"/>
            </p:cNvPicPr>
            <p:nvPr/>
          </p:nvPicPr>
          <p:blipFill>
            <a:blip r:embed="rId3" cstate="print"/>
            <a:srcRect/>
            <a:stretch>
              <a:fillRect/>
            </a:stretch>
          </p:blipFill>
          <p:spPr bwMode="auto">
            <a:xfrm>
              <a:off x="4720" y="1468"/>
              <a:ext cx="188" cy="307"/>
            </a:xfrm>
            <a:prstGeom prst="rect">
              <a:avLst/>
            </a:prstGeom>
            <a:noFill/>
            <a:ln w="9525">
              <a:noFill/>
              <a:miter lim="800000"/>
              <a:headEnd/>
              <a:tailEnd/>
            </a:ln>
          </p:spPr>
        </p:pic>
        <p:pic>
          <p:nvPicPr>
            <p:cNvPr id="1098" name="Picture 112"/>
            <p:cNvPicPr>
              <a:picLocks noChangeAspect="1" noChangeArrowheads="1"/>
            </p:cNvPicPr>
            <p:nvPr/>
          </p:nvPicPr>
          <p:blipFill>
            <a:blip r:embed="rId3" cstate="print"/>
            <a:srcRect/>
            <a:stretch>
              <a:fillRect/>
            </a:stretch>
          </p:blipFill>
          <p:spPr bwMode="auto">
            <a:xfrm>
              <a:off x="4256" y="1266"/>
              <a:ext cx="189" cy="307"/>
            </a:xfrm>
            <a:prstGeom prst="rect">
              <a:avLst/>
            </a:prstGeom>
            <a:noFill/>
            <a:ln w="9525">
              <a:noFill/>
              <a:miter lim="800000"/>
              <a:headEnd/>
              <a:tailEnd/>
            </a:ln>
          </p:spPr>
        </p:pic>
        <p:pic>
          <p:nvPicPr>
            <p:cNvPr id="1099" name="Picture 112"/>
            <p:cNvPicPr>
              <a:picLocks noChangeAspect="1" noChangeArrowheads="1"/>
            </p:cNvPicPr>
            <p:nvPr/>
          </p:nvPicPr>
          <p:blipFill>
            <a:blip r:embed="rId3" cstate="print"/>
            <a:srcRect/>
            <a:stretch>
              <a:fillRect/>
            </a:stretch>
          </p:blipFill>
          <p:spPr bwMode="auto">
            <a:xfrm>
              <a:off x="4075" y="1627"/>
              <a:ext cx="188" cy="307"/>
            </a:xfrm>
            <a:prstGeom prst="rect">
              <a:avLst/>
            </a:prstGeom>
            <a:noFill/>
            <a:ln w="9525">
              <a:noFill/>
              <a:miter lim="800000"/>
              <a:headEnd/>
              <a:tailEnd/>
            </a:ln>
          </p:spPr>
        </p:pic>
        <p:graphicFrame>
          <p:nvGraphicFramePr>
            <p:cNvPr id="1035" name="Object 18"/>
            <p:cNvGraphicFramePr>
              <a:graphicFrameLocks noChangeAspect="1"/>
            </p:cNvGraphicFramePr>
            <p:nvPr/>
          </p:nvGraphicFramePr>
          <p:xfrm>
            <a:off x="4414" y="1434"/>
            <a:ext cx="226" cy="537"/>
          </p:xfrm>
          <a:graphic>
            <a:graphicData uri="http://schemas.openxmlformats.org/presentationml/2006/ole">
              <p:oleObj spid="_x0000_s1051" name="Visio" r:id="rId7" imgW="358623" imgH="852634" progId="">
                <p:embed/>
              </p:oleObj>
            </a:graphicData>
          </a:graphic>
        </p:graphicFrame>
        <p:pic>
          <p:nvPicPr>
            <p:cNvPr id="1100" name="Picture 112"/>
            <p:cNvPicPr>
              <a:picLocks noChangeAspect="1" noChangeArrowheads="1"/>
            </p:cNvPicPr>
            <p:nvPr/>
          </p:nvPicPr>
          <p:blipFill>
            <a:blip r:embed="rId3" cstate="print"/>
            <a:srcRect/>
            <a:stretch>
              <a:fillRect/>
            </a:stretch>
          </p:blipFill>
          <p:spPr bwMode="auto">
            <a:xfrm>
              <a:off x="4787" y="1027"/>
              <a:ext cx="188" cy="307"/>
            </a:xfrm>
            <a:prstGeom prst="rect">
              <a:avLst/>
            </a:prstGeom>
            <a:noFill/>
            <a:ln w="9525">
              <a:noFill/>
              <a:miter lim="800000"/>
              <a:headEnd/>
              <a:tailEnd/>
            </a:ln>
          </p:spPr>
        </p:pic>
        <p:pic>
          <p:nvPicPr>
            <p:cNvPr id="1101" name="Picture 112"/>
            <p:cNvPicPr>
              <a:picLocks noChangeAspect="1" noChangeArrowheads="1"/>
            </p:cNvPicPr>
            <p:nvPr/>
          </p:nvPicPr>
          <p:blipFill>
            <a:blip r:embed="rId3" cstate="print"/>
            <a:srcRect/>
            <a:stretch>
              <a:fillRect/>
            </a:stretch>
          </p:blipFill>
          <p:spPr bwMode="auto">
            <a:xfrm>
              <a:off x="4231" y="902"/>
              <a:ext cx="188" cy="307"/>
            </a:xfrm>
            <a:prstGeom prst="rect">
              <a:avLst/>
            </a:prstGeom>
            <a:noFill/>
            <a:ln w="9525">
              <a:noFill/>
              <a:miter lim="800000"/>
              <a:headEnd/>
              <a:tailEnd/>
            </a:ln>
          </p:spPr>
        </p:pic>
        <p:pic>
          <p:nvPicPr>
            <p:cNvPr id="1102" name="Picture 112"/>
            <p:cNvPicPr>
              <a:picLocks noChangeAspect="1" noChangeArrowheads="1"/>
            </p:cNvPicPr>
            <p:nvPr/>
          </p:nvPicPr>
          <p:blipFill>
            <a:blip r:embed="rId3" cstate="print"/>
            <a:srcRect/>
            <a:stretch>
              <a:fillRect/>
            </a:stretch>
          </p:blipFill>
          <p:spPr bwMode="auto">
            <a:xfrm>
              <a:off x="3711" y="1159"/>
              <a:ext cx="188" cy="307"/>
            </a:xfrm>
            <a:prstGeom prst="rect">
              <a:avLst/>
            </a:prstGeom>
            <a:noFill/>
            <a:ln w="9525">
              <a:noFill/>
              <a:miter lim="800000"/>
              <a:headEnd/>
              <a:tailEnd/>
            </a:ln>
          </p:spPr>
        </p:pic>
        <p:pic>
          <p:nvPicPr>
            <p:cNvPr id="1103" name="Picture 112"/>
            <p:cNvPicPr>
              <a:picLocks noChangeAspect="1" noChangeArrowheads="1"/>
            </p:cNvPicPr>
            <p:nvPr/>
          </p:nvPicPr>
          <p:blipFill>
            <a:blip r:embed="rId3" cstate="print"/>
            <a:srcRect/>
            <a:stretch>
              <a:fillRect/>
            </a:stretch>
          </p:blipFill>
          <p:spPr bwMode="auto">
            <a:xfrm>
              <a:off x="3733" y="1555"/>
              <a:ext cx="188" cy="307"/>
            </a:xfrm>
            <a:prstGeom prst="rect">
              <a:avLst/>
            </a:prstGeom>
            <a:noFill/>
            <a:ln w="9525">
              <a:noFill/>
              <a:miter lim="800000"/>
              <a:headEnd/>
              <a:tailEnd/>
            </a:ln>
          </p:spPr>
        </p:pic>
        <p:sp>
          <p:nvSpPr>
            <p:cNvPr id="1104" name="Rectangle 29"/>
            <p:cNvSpPr>
              <a:spLocks noChangeArrowheads="1"/>
            </p:cNvSpPr>
            <p:nvPr/>
          </p:nvSpPr>
          <p:spPr bwMode="auto">
            <a:xfrm>
              <a:off x="3505" y="867"/>
              <a:ext cx="1673" cy="1173"/>
            </a:xfrm>
            <a:prstGeom prst="rect">
              <a:avLst/>
            </a:prstGeom>
            <a:noFill/>
            <a:ln w="9525">
              <a:solidFill>
                <a:schemeClr val="tx1"/>
              </a:solidFill>
              <a:miter lim="800000"/>
              <a:headEnd/>
              <a:tailEnd/>
            </a:ln>
          </p:spPr>
          <p:txBody>
            <a:bodyPr wrap="none" anchor="ctr"/>
            <a:lstStyle/>
            <a:p>
              <a:endParaRPr lang="it-IT" sz="1800">
                <a:latin typeface="Calibri" pitchFamily="34" charset="0"/>
                <a:cs typeface="Arial" charset="0"/>
              </a:endParaRPr>
            </a:p>
          </p:txBody>
        </p:sp>
      </p:grpSp>
      <p:grpSp>
        <p:nvGrpSpPr>
          <p:cNvPr id="6" name="Group 73"/>
          <p:cNvGrpSpPr>
            <a:grpSpLocks/>
          </p:cNvGrpSpPr>
          <p:nvPr/>
        </p:nvGrpSpPr>
        <p:grpSpPr bwMode="auto">
          <a:xfrm>
            <a:off x="2982913" y="2921000"/>
            <a:ext cx="2954337" cy="1868488"/>
            <a:chOff x="3252" y="2738"/>
            <a:chExt cx="2257" cy="1200"/>
          </a:xfrm>
        </p:grpSpPr>
        <p:grpSp>
          <p:nvGrpSpPr>
            <p:cNvPr id="7" name="Group 31"/>
            <p:cNvGrpSpPr>
              <a:grpSpLocks/>
            </p:cNvGrpSpPr>
            <p:nvPr/>
          </p:nvGrpSpPr>
          <p:grpSpPr bwMode="auto">
            <a:xfrm>
              <a:off x="4452" y="2765"/>
              <a:ext cx="758" cy="465"/>
              <a:chOff x="285" y="929"/>
              <a:chExt cx="1542" cy="903"/>
            </a:xfrm>
          </p:grpSpPr>
          <p:sp>
            <p:nvSpPr>
              <p:cNvPr id="60" name="Ovale 13"/>
              <p:cNvSpPr/>
              <p:nvPr/>
            </p:nvSpPr>
            <p:spPr>
              <a:xfrm>
                <a:off x="284" y="1013"/>
                <a:ext cx="1542" cy="810"/>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94"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32" name="Object 28"/>
              <p:cNvGraphicFramePr>
                <a:graphicFrameLocks noChangeAspect="1"/>
              </p:cNvGraphicFramePr>
              <p:nvPr/>
            </p:nvGraphicFramePr>
            <p:xfrm>
              <a:off x="931" y="929"/>
              <a:ext cx="169" cy="401"/>
            </p:xfrm>
            <a:graphic>
              <a:graphicData uri="http://schemas.openxmlformats.org/presentationml/2006/ole">
                <p:oleObj spid="_x0000_s1052" name="Visio" r:id="rId8" imgW="358623" imgH="852634" progId="">
                  <p:embed/>
                </p:oleObj>
              </a:graphicData>
            </a:graphic>
          </p:graphicFrame>
          <p:pic>
            <p:nvPicPr>
              <p:cNvPr id="1095"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96"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8" name="Group 37"/>
            <p:cNvGrpSpPr>
              <a:grpSpLocks/>
            </p:cNvGrpSpPr>
            <p:nvPr/>
          </p:nvGrpSpPr>
          <p:grpSpPr bwMode="auto">
            <a:xfrm>
              <a:off x="4006" y="3109"/>
              <a:ext cx="758" cy="465"/>
              <a:chOff x="285" y="929"/>
              <a:chExt cx="1542" cy="903"/>
            </a:xfrm>
          </p:grpSpPr>
          <p:sp>
            <p:nvSpPr>
              <p:cNvPr id="55" name="Ovale 13"/>
              <p:cNvSpPr/>
              <p:nvPr/>
            </p:nvSpPr>
            <p:spPr>
              <a:xfrm>
                <a:off x="286" y="1022"/>
                <a:ext cx="1542" cy="810"/>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90"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31" name="Object 34"/>
              <p:cNvGraphicFramePr>
                <a:graphicFrameLocks noChangeAspect="1"/>
              </p:cNvGraphicFramePr>
              <p:nvPr/>
            </p:nvGraphicFramePr>
            <p:xfrm>
              <a:off x="931" y="929"/>
              <a:ext cx="169" cy="401"/>
            </p:xfrm>
            <a:graphic>
              <a:graphicData uri="http://schemas.openxmlformats.org/presentationml/2006/ole">
                <p:oleObj spid="_x0000_s1053" name="Visio" r:id="rId9" imgW="358623" imgH="852634" progId="">
                  <p:embed/>
                </p:oleObj>
              </a:graphicData>
            </a:graphic>
          </p:graphicFrame>
          <p:pic>
            <p:nvPicPr>
              <p:cNvPr id="1091"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92"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9" name="Group 43"/>
            <p:cNvGrpSpPr>
              <a:grpSpLocks/>
            </p:cNvGrpSpPr>
            <p:nvPr/>
          </p:nvGrpSpPr>
          <p:grpSpPr bwMode="auto">
            <a:xfrm>
              <a:off x="3697" y="2738"/>
              <a:ext cx="758" cy="465"/>
              <a:chOff x="285" y="929"/>
              <a:chExt cx="1542" cy="903"/>
            </a:xfrm>
          </p:grpSpPr>
          <p:sp>
            <p:nvSpPr>
              <p:cNvPr id="50" name="Ovale 13"/>
              <p:cNvSpPr/>
              <p:nvPr/>
            </p:nvSpPr>
            <p:spPr>
              <a:xfrm>
                <a:off x="285" y="1022"/>
                <a:ext cx="1542" cy="810"/>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86"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30" name="Object 40"/>
              <p:cNvGraphicFramePr>
                <a:graphicFrameLocks noChangeAspect="1"/>
              </p:cNvGraphicFramePr>
              <p:nvPr/>
            </p:nvGraphicFramePr>
            <p:xfrm>
              <a:off x="931" y="929"/>
              <a:ext cx="169" cy="401"/>
            </p:xfrm>
            <a:graphic>
              <a:graphicData uri="http://schemas.openxmlformats.org/presentationml/2006/ole">
                <p:oleObj spid="_x0000_s1054" name="Visio" r:id="rId10" imgW="358623" imgH="852634" progId="">
                  <p:embed/>
                </p:oleObj>
              </a:graphicData>
            </a:graphic>
          </p:graphicFrame>
          <p:pic>
            <p:nvPicPr>
              <p:cNvPr id="1087"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88"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10" name="Group 49"/>
            <p:cNvGrpSpPr>
              <a:grpSpLocks/>
            </p:cNvGrpSpPr>
            <p:nvPr/>
          </p:nvGrpSpPr>
          <p:grpSpPr bwMode="auto">
            <a:xfrm>
              <a:off x="3252" y="3078"/>
              <a:ext cx="758" cy="465"/>
              <a:chOff x="285" y="929"/>
              <a:chExt cx="1542" cy="903"/>
            </a:xfrm>
          </p:grpSpPr>
          <p:sp>
            <p:nvSpPr>
              <p:cNvPr id="45" name="Ovale 13"/>
              <p:cNvSpPr/>
              <p:nvPr/>
            </p:nvSpPr>
            <p:spPr>
              <a:xfrm>
                <a:off x="285" y="1021"/>
                <a:ext cx="1542" cy="820"/>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82"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29" name="Object 46"/>
              <p:cNvGraphicFramePr>
                <a:graphicFrameLocks noChangeAspect="1"/>
              </p:cNvGraphicFramePr>
              <p:nvPr/>
            </p:nvGraphicFramePr>
            <p:xfrm>
              <a:off x="931" y="929"/>
              <a:ext cx="169" cy="401"/>
            </p:xfrm>
            <a:graphic>
              <a:graphicData uri="http://schemas.openxmlformats.org/presentationml/2006/ole">
                <p:oleObj spid="_x0000_s1055" name="Visio" r:id="rId11" imgW="358623" imgH="852634" progId="">
                  <p:embed/>
                </p:oleObj>
              </a:graphicData>
            </a:graphic>
          </p:graphicFrame>
          <p:pic>
            <p:nvPicPr>
              <p:cNvPr id="1083"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84"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11" name="Group 55"/>
            <p:cNvGrpSpPr>
              <a:grpSpLocks/>
            </p:cNvGrpSpPr>
            <p:nvPr/>
          </p:nvGrpSpPr>
          <p:grpSpPr bwMode="auto">
            <a:xfrm>
              <a:off x="3585" y="3452"/>
              <a:ext cx="758" cy="465"/>
              <a:chOff x="285" y="929"/>
              <a:chExt cx="1542" cy="903"/>
            </a:xfrm>
          </p:grpSpPr>
          <p:sp>
            <p:nvSpPr>
              <p:cNvPr id="40" name="Ovale 13"/>
              <p:cNvSpPr/>
              <p:nvPr/>
            </p:nvSpPr>
            <p:spPr>
              <a:xfrm>
                <a:off x="286" y="1014"/>
                <a:ext cx="1542" cy="810"/>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78"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28" name="Object 52"/>
              <p:cNvGraphicFramePr>
                <a:graphicFrameLocks noChangeAspect="1"/>
              </p:cNvGraphicFramePr>
              <p:nvPr/>
            </p:nvGraphicFramePr>
            <p:xfrm>
              <a:off x="931" y="929"/>
              <a:ext cx="169" cy="401"/>
            </p:xfrm>
            <a:graphic>
              <a:graphicData uri="http://schemas.openxmlformats.org/presentationml/2006/ole">
                <p:oleObj spid="_x0000_s1056" name="Visio" r:id="rId12" imgW="358623" imgH="852634" progId="">
                  <p:embed/>
                </p:oleObj>
              </a:graphicData>
            </a:graphic>
          </p:graphicFrame>
          <p:pic>
            <p:nvPicPr>
              <p:cNvPr id="1079"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80"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12" name="Group 61"/>
            <p:cNvGrpSpPr>
              <a:grpSpLocks/>
            </p:cNvGrpSpPr>
            <p:nvPr/>
          </p:nvGrpSpPr>
          <p:grpSpPr bwMode="auto">
            <a:xfrm>
              <a:off x="4341" y="3473"/>
              <a:ext cx="758" cy="465"/>
              <a:chOff x="285" y="929"/>
              <a:chExt cx="1542" cy="903"/>
            </a:xfrm>
          </p:grpSpPr>
          <p:sp>
            <p:nvSpPr>
              <p:cNvPr id="35" name="Ovale 13"/>
              <p:cNvSpPr/>
              <p:nvPr/>
            </p:nvSpPr>
            <p:spPr>
              <a:xfrm>
                <a:off x="285" y="1022"/>
                <a:ext cx="1542" cy="810"/>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74"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27" name="Object 58"/>
              <p:cNvGraphicFramePr>
                <a:graphicFrameLocks noChangeAspect="1"/>
              </p:cNvGraphicFramePr>
              <p:nvPr/>
            </p:nvGraphicFramePr>
            <p:xfrm>
              <a:off x="931" y="929"/>
              <a:ext cx="169" cy="401"/>
            </p:xfrm>
            <a:graphic>
              <a:graphicData uri="http://schemas.openxmlformats.org/presentationml/2006/ole">
                <p:oleObj spid="_x0000_s1057" name="Visio" r:id="rId13" imgW="358623" imgH="852634" progId="">
                  <p:embed/>
                </p:oleObj>
              </a:graphicData>
            </a:graphic>
          </p:graphicFrame>
          <p:pic>
            <p:nvPicPr>
              <p:cNvPr id="1075"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76"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nvGrpSpPr>
            <p:cNvPr id="13" name="Group 67"/>
            <p:cNvGrpSpPr>
              <a:grpSpLocks/>
            </p:cNvGrpSpPr>
            <p:nvPr/>
          </p:nvGrpSpPr>
          <p:grpSpPr bwMode="auto">
            <a:xfrm>
              <a:off x="4751" y="3126"/>
              <a:ext cx="758" cy="465"/>
              <a:chOff x="285" y="929"/>
              <a:chExt cx="1542" cy="903"/>
            </a:xfrm>
          </p:grpSpPr>
          <p:sp>
            <p:nvSpPr>
              <p:cNvPr id="30" name="Ovale 13"/>
              <p:cNvSpPr/>
              <p:nvPr/>
            </p:nvSpPr>
            <p:spPr>
              <a:xfrm>
                <a:off x="285" y="1023"/>
                <a:ext cx="1542" cy="818"/>
              </a:xfrm>
              <a:prstGeom prst="ellipse">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pic>
            <p:nvPicPr>
              <p:cNvPr id="1070" name="Picture 112"/>
              <p:cNvPicPr>
                <a:picLocks noChangeAspect="1" noChangeArrowheads="1"/>
              </p:cNvPicPr>
              <p:nvPr/>
            </p:nvPicPr>
            <p:blipFill>
              <a:blip r:embed="rId3" cstate="print"/>
              <a:srcRect/>
              <a:stretch>
                <a:fillRect/>
              </a:stretch>
            </p:blipFill>
            <p:spPr bwMode="auto">
              <a:xfrm>
                <a:off x="585" y="1176"/>
                <a:ext cx="188" cy="307"/>
              </a:xfrm>
              <a:prstGeom prst="rect">
                <a:avLst/>
              </a:prstGeom>
              <a:noFill/>
              <a:ln w="9525">
                <a:noFill/>
                <a:miter lim="800000"/>
                <a:headEnd/>
                <a:tailEnd/>
              </a:ln>
            </p:spPr>
          </p:pic>
          <p:graphicFrame>
            <p:nvGraphicFramePr>
              <p:cNvPr id="1026" name="Object 64"/>
              <p:cNvGraphicFramePr>
                <a:graphicFrameLocks noChangeAspect="1"/>
              </p:cNvGraphicFramePr>
              <p:nvPr/>
            </p:nvGraphicFramePr>
            <p:xfrm>
              <a:off x="931" y="929"/>
              <a:ext cx="169" cy="401"/>
            </p:xfrm>
            <a:graphic>
              <a:graphicData uri="http://schemas.openxmlformats.org/presentationml/2006/ole">
                <p:oleObj spid="_x0000_s1058" name="Visio" r:id="rId14" imgW="358623" imgH="852634" progId="">
                  <p:embed/>
                </p:oleObj>
              </a:graphicData>
            </a:graphic>
          </p:graphicFrame>
          <p:pic>
            <p:nvPicPr>
              <p:cNvPr id="1071" name="Picture 112"/>
              <p:cNvPicPr>
                <a:picLocks noChangeAspect="1" noChangeArrowheads="1"/>
              </p:cNvPicPr>
              <p:nvPr/>
            </p:nvPicPr>
            <p:blipFill>
              <a:blip r:embed="rId3" cstate="print"/>
              <a:srcRect/>
              <a:stretch>
                <a:fillRect/>
              </a:stretch>
            </p:blipFill>
            <p:spPr bwMode="auto">
              <a:xfrm>
                <a:off x="1335" y="1023"/>
                <a:ext cx="189" cy="307"/>
              </a:xfrm>
              <a:prstGeom prst="rect">
                <a:avLst/>
              </a:prstGeom>
              <a:noFill/>
              <a:ln w="9525">
                <a:noFill/>
                <a:miter lim="800000"/>
                <a:headEnd/>
                <a:tailEnd/>
              </a:ln>
            </p:spPr>
          </p:pic>
          <p:pic>
            <p:nvPicPr>
              <p:cNvPr id="1072" name="Picture 112"/>
              <p:cNvPicPr>
                <a:picLocks noChangeAspect="1" noChangeArrowheads="1"/>
              </p:cNvPicPr>
              <p:nvPr/>
            </p:nvPicPr>
            <p:blipFill>
              <a:blip r:embed="rId3" cstate="print"/>
              <a:srcRect/>
              <a:stretch>
                <a:fillRect/>
              </a:stretch>
            </p:blipFill>
            <p:spPr bwMode="auto">
              <a:xfrm>
                <a:off x="1154" y="1384"/>
                <a:ext cx="188" cy="307"/>
              </a:xfrm>
              <a:prstGeom prst="rect">
                <a:avLst/>
              </a:prstGeom>
              <a:noFill/>
              <a:ln w="9525">
                <a:noFill/>
                <a:miter lim="800000"/>
                <a:headEnd/>
                <a:tailEnd/>
              </a:ln>
            </p:spPr>
          </p:pic>
        </p:grpSp>
      </p:grpSp>
      <p:grpSp>
        <p:nvGrpSpPr>
          <p:cNvPr id="14" name="Group 80"/>
          <p:cNvGrpSpPr>
            <a:grpSpLocks/>
          </p:cNvGrpSpPr>
          <p:nvPr/>
        </p:nvGrpSpPr>
        <p:grpSpPr bwMode="auto">
          <a:xfrm>
            <a:off x="6086475" y="4876800"/>
            <a:ext cx="2598738" cy="1481138"/>
            <a:chOff x="583" y="3067"/>
            <a:chExt cx="1693" cy="861"/>
          </a:xfrm>
        </p:grpSpPr>
        <p:grpSp>
          <p:nvGrpSpPr>
            <p:cNvPr id="15" name="Group 78"/>
            <p:cNvGrpSpPr>
              <a:grpSpLocks/>
            </p:cNvGrpSpPr>
            <p:nvPr/>
          </p:nvGrpSpPr>
          <p:grpSpPr bwMode="auto">
            <a:xfrm>
              <a:off x="693" y="3091"/>
              <a:ext cx="1502" cy="797"/>
              <a:chOff x="693" y="3091"/>
              <a:chExt cx="1502" cy="797"/>
            </a:xfrm>
          </p:grpSpPr>
          <p:sp>
            <p:nvSpPr>
              <p:cNvPr id="1059" name="Freeform 74"/>
              <p:cNvSpPr>
                <a:spLocks noEditPoints="1"/>
              </p:cNvSpPr>
              <p:nvPr/>
            </p:nvSpPr>
            <p:spPr bwMode="auto">
              <a:xfrm>
                <a:off x="693" y="3173"/>
                <a:ext cx="542" cy="629"/>
              </a:xfrm>
              <a:custGeom>
                <a:avLst/>
                <a:gdLst>
                  <a:gd name="T0" fmla="*/ 312 w 412"/>
                  <a:gd name="T1" fmla="*/ 695 h 478"/>
                  <a:gd name="T2" fmla="*/ 179 w 412"/>
                  <a:gd name="T3" fmla="*/ 747 h 478"/>
                  <a:gd name="T4" fmla="*/ 42 w 412"/>
                  <a:gd name="T5" fmla="*/ 625 h 478"/>
                  <a:gd name="T6" fmla="*/ 21 w 412"/>
                  <a:gd name="T7" fmla="*/ 511 h 478"/>
                  <a:gd name="T8" fmla="*/ 64 w 412"/>
                  <a:gd name="T9" fmla="*/ 476 h 478"/>
                  <a:gd name="T10" fmla="*/ 72 w 412"/>
                  <a:gd name="T11" fmla="*/ 333 h 478"/>
                  <a:gd name="T12" fmla="*/ 179 w 412"/>
                  <a:gd name="T13" fmla="*/ 259 h 478"/>
                  <a:gd name="T14" fmla="*/ 276 w 412"/>
                  <a:gd name="T15" fmla="*/ 197 h 478"/>
                  <a:gd name="T16" fmla="*/ 383 w 412"/>
                  <a:gd name="T17" fmla="*/ 247 h 478"/>
                  <a:gd name="T18" fmla="*/ 446 w 412"/>
                  <a:gd name="T19" fmla="*/ 239 h 478"/>
                  <a:gd name="T20" fmla="*/ 521 w 412"/>
                  <a:gd name="T21" fmla="*/ 216 h 478"/>
                  <a:gd name="T22" fmla="*/ 591 w 412"/>
                  <a:gd name="T23" fmla="*/ 136 h 478"/>
                  <a:gd name="T24" fmla="*/ 695 w 412"/>
                  <a:gd name="T25" fmla="*/ 84 h 478"/>
                  <a:gd name="T26" fmla="*/ 800 w 412"/>
                  <a:gd name="T27" fmla="*/ 32 h 478"/>
                  <a:gd name="T28" fmla="*/ 922 w 412"/>
                  <a:gd name="T29" fmla="*/ 12 h 478"/>
                  <a:gd name="T30" fmla="*/ 1170 w 412"/>
                  <a:gd name="T31" fmla="*/ 153 h 478"/>
                  <a:gd name="T32" fmla="*/ 1170 w 412"/>
                  <a:gd name="T33" fmla="*/ 267 h 478"/>
                  <a:gd name="T34" fmla="*/ 1202 w 412"/>
                  <a:gd name="T35" fmla="*/ 374 h 478"/>
                  <a:gd name="T36" fmla="*/ 1047 w 412"/>
                  <a:gd name="T37" fmla="*/ 374 h 478"/>
                  <a:gd name="T38" fmla="*/ 975 w 412"/>
                  <a:gd name="T39" fmla="*/ 409 h 478"/>
                  <a:gd name="T40" fmla="*/ 987 w 412"/>
                  <a:gd name="T41" fmla="*/ 528 h 478"/>
                  <a:gd name="T42" fmla="*/ 966 w 412"/>
                  <a:gd name="T43" fmla="*/ 625 h 478"/>
                  <a:gd name="T44" fmla="*/ 1213 w 412"/>
                  <a:gd name="T45" fmla="*/ 872 h 478"/>
                  <a:gd name="T46" fmla="*/ 1359 w 412"/>
                  <a:gd name="T47" fmla="*/ 1133 h 478"/>
                  <a:gd name="T48" fmla="*/ 1493 w 412"/>
                  <a:gd name="T49" fmla="*/ 1226 h 478"/>
                  <a:gd name="T50" fmla="*/ 1647 w 412"/>
                  <a:gd name="T51" fmla="*/ 1278 h 478"/>
                  <a:gd name="T52" fmla="*/ 2011 w 412"/>
                  <a:gd name="T53" fmla="*/ 1474 h 478"/>
                  <a:gd name="T54" fmla="*/ 2115 w 412"/>
                  <a:gd name="T55" fmla="*/ 1682 h 478"/>
                  <a:gd name="T56" fmla="*/ 1926 w 412"/>
                  <a:gd name="T57" fmla="*/ 1566 h 478"/>
                  <a:gd name="T58" fmla="*/ 1834 w 412"/>
                  <a:gd name="T59" fmla="*/ 1623 h 478"/>
                  <a:gd name="T60" fmla="*/ 1869 w 412"/>
                  <a:gd name="T61" fmla="*/ 1765 h 478"/>
                  <a:gd name="T62" fmla="*/ 1858 w 412"/>
                  <a:gd name="T63" fmla="*/ 1934 h 478"/>
                  <a:gd name="T64" fmla="*/ 1762 w 412"/>
                  <a:gd name="T65" fmla="*/ 2150 h 478"/>
                  <a:gd name="T66" fmla="*/ 1689 w 412"/>
                  <a:gd name="T67" fmla="*/ 2070 h 478"/>
                  <a:gd name="T68" fmla="*/ 1739 w 412"/>
                  <a:gd name="T69" fmla="*/ 1920 h 478"/>
                  <a:gd name="T70" fmla="*/ 1596 w 412"/>
                  <a:gd name="T71" fmla="*/ 1673 h 478"/>
                  <a:gd name="T72" fmla="*/ 1473 w 412"/>
                  <a:gd name="T73" fmla="*/ 1546 h 478"/>
                  <a:gd name="T74" fmla="*/ 1366 w 412"/>
                  <a:gd name="T75" fmla="*/ 1508 h 478"/>
                  <a:gd name="T76" fmla="*/ 1170 w 412"/>
                  <a:gd name="T77" fmla="*/ 1394 h 478"/>
                  <a:gd name="T78" fmla="*/ 1004 w 412"/>
                  <a:gd name="T79" fmla="*/ 1320 h 478"/>
                  <a:gd name="T80" fmla="*/ 777 w 412"/>
                  <a:gd name="T81" fmla="*/ 1163 h 478"/>
                  <a:gd name="T82" fmla="*/ 674 w 412"/>
                  <a:gd name="T83" fmla="*/ 966 h 478"/>
                  <a:gd name="T84" fmla="*/ 578 w 412"/>
                  <a:gd name="T85" fmla="*/ 747 h 478"/>
                  <a:gd name="T86" fmla="*/ 276 w 412"/>
                  <a:gd name="T87" fmla="*/ 1515 h 478"/>
                  <a:gd name="T88" fmla="*/ 407 w 412"/>
                  <a:gd name="T89" fmla="*/ 1463 h 478"/>
                  <a:gd name="T90" fmla="*/ 510 w 412"/>
                  <a:gd name="T91" fmla="*/ 1484 h 478"/>
                  <a:gd name="T92" fmla="*/ 528 w 412"/>
                  <a:gd name="T93" fmla="*/ 1711 h 478"/>
                  <a:gd name="T94" fmla="*/ 521 w 412"/>
                  <a:gd name="T95" fmla="*/ 1909 h 478"/>
                  <a:gd name="T96" fmla="*/ 383 w 412"/>
                  <a:gd name="T97" fmla="*/ 1984 h 478"/>
                  <a:gd name="T98" fmla="*/ 301 w 412"/>
                  <a:gd name="T99" fmla="*/ 1870 h 478"/>
                  <a:gd name="T100" fmla="*/ 301 w 412"/>
                  <a:gd name="T101" fmla="*/ 1745 h 478"/>
                  <a:gd name="T102" fmla="*/ 276 w 412"/>
                  <a:gd name="T103" fmla="*/ 1588 h 478"/>
                  <a:gd name="T104" fmla="*/ 276 w 412"/>
                  <a:gd name="T105" fmla="*/ 1962 h 478"/>
                  <a:gd name="T106" fmla="*/ 267 w 412"/>
                  <a:gd name="T107" fmla="*/ 1463 h 478"/>
                  <a:gd name="T108" fmla="*/ 1639 w 412"/>
                  <a:gd name="T109" fmla="*/ 2120 h 478"/>
                  <a:gd name="T110" fmla="*/ 1608 w 412"/>
                  <a:gd name="T111" fmla="*/ 2328 h 478"/>
                  <a:gd name="T112" fmla="*/ 1575 w 412"/>
                  <a:gd name="T113" fmla="*/ 2469 h 478"/>
                  <a:gd name="T114" fmla="*/ 1377 w 412"/>
                  <a:gd name="T115" fmla="*/ 2386 h 478"/>
                  <a:gd name="T116" fmla="*/ 1213 w 412"/>
                  <a:gd name="T117" fmla="*/ 2328 h 478"/>
                  <a:gd name="T118" fmla="*/ 1088 w 412"/>
                  <a:gd name="T119" fmla="*/ 2183 h 478"/>
                  <a:gd name="T120" fmla="*/ 1184 w 412"/>
                  <a:gd name="T121" fmla="*/ 2150 h 478"/>
                  <a:gd name="T122" fmla="*/ 1442 w 412"/>
                  <a:gd name="T123" fmla="*/ 2171 h 478"/>
                  <a:gd name="T124" fmla="*/ 1639 w 412"/>
                  <a:gd name="T125" fmla="*/ 2099 h 4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2"/>
                  <a:gd name="T190" fmla="*/ 0 h 478"/>
                  <a:gd name="T191" fmla="*/ 412 w 412"/>
                  <a:gd name="T192" fmla="*/ 478 h 4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2" h="478">
                    <a:moveTo>
                      <a:pt x="100" y="140"/>
                    </a:moveTo>
                    <a:lnTo>
                      <a:pt x="100" y="140"/>
                    </a:lnTo>
                    <a:lnTo>
                      <a:pt x="88" y="134"/>
                    </a:lnTo>
                    <a:lnTo>
                      <a:pt x="80" y="130"/>
                    </a:lnTo>
                    <a:lnTo>
                      <a:pt x="76" y="130"/>
                    </a:lnTo>
                    <a:lnTo>
                      <a:pt x="74" y="130"/>
                    </a:lnTo>
                    <a:lnTo>
                      <a:pt x="66" y="130"/>
                    </a:lnTo>
                    <a:lnTo>
                      <a:pt x="62" y="130"/>
                    </a:lnTo>
                    <a:lnTo>
                      <a:pt x="60" y="134"/>
                    </a:lnTo>
                    <a:lnTo>
                      <a:pt x="52" y="146"/>
                    </a:lnTo>
                    <a:lnTo>
                      <a:pt x="46" y="152"/>
                    </a:lnTo>
                    <a:lnTo>
                      <a:pt x="40" y="156"/>
                    </a:lnTo>
                    <a:lnTo>
                      <a:pt x="34" y="160"/>
                    </a:lnTo>
                    <a:lnTo>
                      <a:pt x="32" y="160"/>
                    </a:lnTo>
                    <a:lnTo>
                      <a:pt x="30" y="156"/>
                    </a:lnTo>
                    <a:lnTo>
                      <a:pt x="30" y="152"/>
                    </a:lnTo>
                    <a:lnTo>
                      <a:pt x="32" y="150"/>
                    </a:lnTo>
                    <a:lnTo>
                      <a:pt x="34" y="144"/>
                    </a:lnTo>
                    <a:lnTo>
                      <a:pt x="36" y="138"/>
                    </a:lnTo>
                    <a:lnTo>
                      <a:pt x="36" y="136"/>
                    </a:lnTo>
                    <a:lnTo>
                      <a:pt x="32" y="136"/>
                    </a:lnTo>
                    <a:lnTo>
                      <a:pt x="24" y="138"/>
                    </a:lnTo>
                    <a:lnTo>
                      <a:pt x="20" y="138"/>
                    </a:lnTo>
                    <a:lnTo>
                      <a:pt x="18" y="136"/>
                    </a:lnTo>
                    <a:lnTo>
                      <a:pt x="12" y="126"/>
                    </a:lnTo>
                    <a:lnTo>
                      <a:pt x="8" y="120"/>
                    </a:lnTo>
                    <a:lnTo>
                      <a:pt x="10" y="116"/>
                    </a:lnTo>
                    <a:lnTo>
                      <a:pt x="14" y="110"/>
                    </a:lnTo>
                    <a:lnTo>
                      <a:pt x="16" y="106"/>
                    </a:lnTo>
                    <a:lnTo>
                      <a:pt x="16" y="104"/>
                    </a:lnTo>
                    <a:lnTo>
                      <a:pt x="14" y="104"/>
                    </a:lnTo>
                    <a:lnTo>
                      <a:pt x="8" y="102"/>
                    </a:lnTo>
                    <a:lnTo>
                      <a:pt x="4" y="98"/>
                    </a:lnTo>
                    <a:lnTo>
                      <a:pt x="0" y="94"/>
                    </a:lnTo>
                    <a:lnTo>
                      <a:pt x="2" y="92"/>
                    </a:lnTo>
                    <a:lnTo>
                      <a:pt x="4" y="88"/>
                    </a:lnTo>
                    <a:lnTo>
                      <a:pt x="6" y="86"/>
                    </a:lnTo>
                    <a:lnTo>
                      <a:pt x="8" y="90"/>
                    </a:lnTo>
                    <a:lnTo>
                      <a:pt x="10" y="92"/>
                    </a:lnTo>
                    <a:lnTo>
                      <a:pt x="12" y="92"/>
                    </a:lnTo>
                    <a:lnTo>
                      <a:pt x="16" y="88"/>
                    </a:lnTo>
                    <a:lnTo>
                      <a:pt x="18" y="88"/>
                    </a:lnTo>
                    <a:lnTo>
                      <a:pt x="18" y="84"/>
                    </a:lnTo>
                    <a:lnTo>
                      <a:pt x="18" y="80"/>
                    </a:lnTo>
                    <a:lnTo>
                      <a:pt x="16" y="76"/>
                    </a:lnTo>
                    <a:lnTo>
                      <a:pt x="14" y="70"/>
                    </a:lnTo>
                    <a:lnTo>
                      <a:pt x="14" y="64"/>
                    </a:lnTo>
                    <a:lnTo>
                      <a:pt x="12" y="62"/>
                    </a:lnTo>
                    <a:lnTo>
                      <a:pt x="14" y="60"/>
                    </a:lnTo>
                    <a:lnTo>
                      <a:pt x="18" y="58"/>
                    </a:lnTo>
                    <a:lnTo>
                      <a:pt x="22" y="56"/>
                    </a:lnTo>
                    <a:lnTo>
                      <a:pt x="26" y="58"/>
                    </a:lnTo>
                    <a:lnTo>
                      <a:pt x="28" y="56"/>
                    </a:lnTo>
                    <a:lnTo>
                      <a:pt x="30" y="52"/>
                    </a:lnTo>
                    <a:lnTo>
                      <a:pt x="32" y="50"/>
                    </a:lnTo>
                    <a:lnTo>
                      <a:pt x="34" y="50"/>
                    </a:lnTo>
                    <a:lnTo>
                      <a:pt x="40" y="54"/>
                    </a:lnTo>
                    <a:lnTo>
                      <a:pt x="42" y="54"/>
                    </a:lnTo>
                    <a:lnTo>
                      <a:pt x="44" y="54"/>
                    </a:lnTo>
                    <a:lnTo>
                      <a:pt x="48" y="50"/>
                    </a:lnTo>
                    <a:lnTo>
                      <a:pt x="52" y="44"/>
                    </a:lnTo>
                    <a:lnTo>
                      <a:pt x="54" y="42"/>
                    </a:lnTo>
                    <a:lnTo>
                      <a:pt x="54" y="40"/>
                    </a:lnTo>
                    <a:lnTo>
                      <a:pt x="54" y="38"/>
                    </a:lnTo>
                    <a:lnTo>
                      <a:pt x="54" y="36"/>
                    </a:lnTo>
                    <a:lnTo>
                      <a:pt x="60" y="34"/>
                    </a:lnTo>
                    <a:lnTo>
                      <a:pt x="64" y="34"/>
                    </a:lnTo>
                    <a:lnTo>
                      <a:pt x="66" y="36"/>
                    </a:lnTo>
                    <a:lnTo>
                      <a:pt x="68" y="40"/>
                    </a:lnTo>
                    <a:lnTo>
                      <a:pt x="68" y="44"/>
                    </a:lnTo>
                    <a:lnTo>
                      <a:pt x="70" y="46"/>
                    </a:lnTo>
                    <a:lnTo>
                      <a:pt x="74" y="48"/>
                    </a:lnTo>
                    <a:lnTo>
                      <a:pt x="76" y="50"/>
                    </a:lnTo>
                    <a:lnTo>
                      <a:pt x="76" y="54"/>
                    </a:lnTo>
                    <a:lnTo>
                      <a:pt x="74" y="58"/>
                    </a:lnTo>
                    <a:lnTo>
                      <a:pt x="76" y="62"/>
                    </a:lnTo>
                    <a:lnTo>
                      <a:pt x="78" y="60"/>
                    </a:lnTo>
                    <a:lnTo>
                      <a:pt x="80" y="58"/>
                    </a:lnTo>
                    <a:lnTo>
                      <a:pt x="84" y="52"/>
                    </a:lnTo>
                    <a:lnTo>
                      <a:pt x="86" y="46"/>
                    </a:lnTo>
                    <a:lnTo>
                      <a:pt x="88" y="44"/>
                    </a:lnTo>
                    <a:lnTo>
                      <a:pt x="88" y="40"/>
                    </a:lnTo>
                    <a:lnTo>
                      <a:pt x="88" y="32"/>
                    </a:lnTo>
                    <a:lnTo>
                      <a:pt x="88" y="30"/>
                    </a:lnTo>
                    <a:lnTo>
                      <a:pt x="90" y="28"/>
                    </a:lnTo>
                    <a:lnTo>
                      <a:pt x="92" y="28"/>
                    </a:lnTo>
                    <a:lnTo>
                      <a:pt x="94" y="30"/>
                    </a:lnTo>
                    <a:lnTo>
                      <a:pt x="98" y="36"/>
                    </a:lnTo>
                    <a:lnTo>
                      <a:pt x="100" y="42"/>
                    </a:lnTo>
                    <a:lnTo>
                      <a:pt x="104" y="42"/>
                    </a:lnTo>
                    <a:lnTo>
                      <a:pt x="108" y="42"/>
                    </a:lnTo>
                    <a:lnTo>
                      <a:pt x="110" y="44"/>
                    </a:lnTo>
                    <a:lnTo>
                      <a:pt x="114" y="46"/>
                    </a:lnTo>
                    <a:lnTo>
                      <a:pt x="116" y="46"/>
                    </a:lnTo>
                    <a:lnTo>
                      <a:pt x="116" y="44"/>
                    </a:lnTo>
                    <a:lnTo>
                      <a:pt x="116" y="32"/>
                    </a:lnTo>
                    <a:lnTo>
                      <a:pt x="114" y="26"/>
                    </a:lnTo>
                    <a:lnTo>
                      <a:pt x="116" y="26"/>
                    </a:lnTo>
                    <a:lnTo>
                      <a:pt x="120" y="26"/>
                    </a:lnTo>
                    <a:lnTo>
                      <a:pt x="124" y="30"/>
                    </a:lnTo>
                    <a:lnTo>
                      <a:pt x="126" y="30"/>
                    </a:lnTo>
                    <a:lnTo>
                      <a:pt x="128" y="24"/>
                    </a:lnTo>
                    <a:lnTo>
                      <a:pt x="128" y="18"/>
                    </a:lnTo>
                    <a:lnTo>
                      <a:pt x="132" y="16"/>
                    </a:lnTo>
                    <a:lnTo>
                      <a:pt x="134" y="16"/>
                    </a:lnTo>
                    <a:lnTo>
                      <a:pt x="140" y="20"/>
                    </a:lnTo>
                    <a:lnTo>
                      <a:pt x="142" y="20"/>
                    </a:lnTo>
                    <a:lnTo>
                      <a:pt x="144" y="14"/>
                    </a:lnTo>
                    <a:lnTo>
                      <a:pt x="144" y="10"/>
                    </a:lnTo>
                    <a:lnTo>
                      <a:pt x="150" y="8"/>
                    </a:lnTo>
                    <a:lnTo>
                      <a:pt x="154" y="6"/>
                    </a:lnTo>
                    <a:lnTo>
                      <a:pt x="156" y="6"/>
                    </a:lnTo>
                    <a:lnTo>
                      <a:pt x="156" y="10"/>
                    </a:lnTo>
                    <a:lnTo>
                      <a:pt x="158" y="12"/>
                    </a:lnTo>
                    <a:lnTo>
                      <a:pt x="160" y="10"/>
                    </a:lnTo>
                    <a:lnTo>
                      <a:pt x="166" y="8"/>
                    </a:lnTo>
                    <a:lnTo>
                      <a:pt x="174" y="2"/>
                    </a:lnTo>
                    <a:lnTo>
                      <a:pt x="176" y="0"/>
                    </a:lnTo>
                    <a:lnTo>
                      <a:pt x="178" y="2"/>
                    </a:lnTo>
                    <a:lnTo>
                      <a:pt x="180" y="12"/>
                    </a:lnTo>
                    <a:lnTo>
                      <a:pt x="182" y="16"/>
                    </a:lnTo>
                    <a:lnTo>
                      <a:pt x="182" y="20"/>
                    </a:lnTo>
                    <a:lnTo>
                      <a:pt x="188" y="24"/>
                    </a:lnTo>
                    <a:lnTo>
                      <a:pt x="198" y="26"/>
                    </a:lnTo>
                    <a:lnTo>
                      <a:pt x="212" y="28"/>
                    </a:lnTo>
                    <a:lnTo>
                      <a:pt x="222" y="28"/>
                    </a:lnTo>
                    <a:lnTo>
                      <a:pt x="226" y="30"/>
                    </a:lnTo>
                    <a:lnTo>
                      <a:pt x="224" y="34"/>
                    </a:lnTo>
                    <a:lnTo>
                      <a:pt x="220" y="38"/>
                    </a:lnTo>
                    <a:lnTo>
                      <a:pt x="222" y="40"/>
                    </a:lnTo>
                    <a:lnTo>
                      <a:pt x="228" y="44"/>
                    </a:lnTo>
                    <a:lnTo>
                      <a:pt x="228" y="46"/>
                    </a:lnTo>
                    <a:lnTo>
                      <a:pt x="228" y="48"/>
                    </a:lnTo>
                    <a:lnTo>
                      <a:pt x="226" y="52"/>
                    </a:lnTo>
                    <a:lnTo>
                      <a:pt x="228" y="58"/>
                    </a:lnTo>
                    <a:lnTo>
                      <a:pt x="234" y="62"/>
                    </a:lnTo>
                    <a:lnTo>
                      <a:pt x="236" y="64"/>
                    </a:lnTo>
                    <a:lnTo>
                      <a:pt x="236" y="66"/>
                    </a:lnTo>
                    <a:lnTo>
                      <a:pt x="234" y="68"/>
                    </a:lnTo>
                    <a:lnTo>
                      <a:pt x="232" y="72"/>
                    </a:lnTo>
                    <a:lnTo>
                      <a:pt x="230" y="68"/>
                    </a:lnTo>
                    <a:lnTo>
                      <a:pt x="228" y="66"/>
                    </a:lnTo>
                    <a:lnTo>
                      <a:pt x="226" y="64"/>
                    </a:lnTo>
                    <a:lnTo>
                      <a:pt x="218" y="66"/>
                    </a:lnTo>
                    <a:lnTo>
                      <a:pt x="214" y="66"/>
                    </a:lnTo>
                    <a:lnTo>
                      <a:pt x="210" y="66"/>
                    </a:lnTo>
                    <a:lnTo>
                      <a:pt x="208" y="70"/>
                    </a:lnTo>
                    <a:lnTo>
                      <a:pt x="206" y="72"/>
                    </a:lnTo>
                    <a:lnTo>
                      <a:pt x="202" y="72"/>
                    </a:lnTo>
                    <a:lnTo>
                      <a:pt x="198" y="74"/>
                    </a:lnTo>
                    <a:lnTo>
                      <a:pt x="194" y="78"/>
                    </a:lnTo>
                    <a:lnTo>
                      <a:pt x="192" y="80"/>
                    </a:lnTo>
                    <a:lnTo>
                      <a:pt x="190" y="82"/>
                    </a:lnTo>
                    <a:lnTo>
                      <a:pt x="190" y="84"/>
                    </a:lnTo>
                    <a:lnTo>
                      <a:pt x="190" y="82"/>
                    </a:lnTo>
                    <a:lnTo>
                      <a:pt x="188" y="78"/>
                    </a:lnTo>
                    <a:lnTo>
                      <a:pt x="188" y="76"/>
                    </a:lnTo>
                    <a:lnTo>
                      <a:pt x="186" y="78"/>
                    </a:lnTo>
                    <a:lnTo>
                      <a:pt x="182" y="82"/>
                    </a:lnTo>
                    <a:lnTo>
                      <a:pt x="182" y="88"/>
                    </a:lnTo>
                    <a:lnTo>
                      <a:pt x="186" y="92"/>
                    </a:lnTo>
                    <a:lnTo>
                      <a:pt x="192" y="96"/>
                    </a:lnTo>
                    <a:lnTo>
                      <a:pt x="194" y="98"/>
                    </a:lnTo>
                    <a:lnTo>
                      <a:pt x="194" y="100"/>
                    </a:lnTo>
                    <a:lnTo>
                      <a:pt x="190" y="102"/>
                    </a:lnTo>
                    <a:lnTo>
                      <a:pt x="188" y="102"/>
                    </a:lnTo>
                    <a:lnTo>
                      <a:pt x="188" y="104"/>
                    </a:lnTo>
                    <a:lnTo>
                      <a:pt x="190" y="106"/>
                    </a:lnTo>
                    <a:lnTo>
                      <a:pt x="190" y="108"/>
                    </a:lnTo>
                    <a:lnTo>
                      <a:pt x="188" y="110"/>
                    </a:lnTo>
                    <a:lnTo>
                      <a:pt x="186" y="114"/>
                    </a:lnTo>
                    <a:lnTo>
                      <a:pt x="184" y="116"/>
                    </a:lnTo>
                    <a:lnTo>
                      <a:pt x="186" y="120"/>
                    </a:lnTo>
                    <a:lnTo>
                      <a:pt x="188" y="126"/>
                    </a:lnTo>
                    <a:lnTo>
                      <a:pt x="190" y="134"/>
                    </a:lnTo>
                    <a:lnTo>
                      <a:pt x="194" y="140"/>
                    </a:lnTo>
                    <a:lnTo>
                      <a:pt x="206" y="150"/>
                    </a:lnTo>
                    <a:lnTo>
                      <a:pt x="214" y="154"/>
                    </a:lnTo>
                    <a:lnTo>
                      <a:pt x="220" y="158"/>
                    </a:lnTo>
                    <a:lnTo>
                      <a:pt x="230" y="164"/>
                    </a:lnTo>
                    <a:lnTo>
                      <a:pt x="234" y="168"/>
                    </a:lnTo>
                    <a:lnTo>
                      <a:pt x="236" y="174"/>
                    </a:lnTo>
                    <a:lnTo>
                      <a:pt x="240" y="184"/>
                    </a:lnTo>
                    <a:lnTo>
                      <a:pt x="244" y="192"/>
                    </a:lnTo>
                    <a:lnTo>
                      <a:pt x="246" y="198"/>
                    </a:lnTo>
                    <a:lnTo>
                      <a:pt x="252" y="206"/>
                    </a:lnTo>
                    <a:lnTo>
                      <a:pt x="256" y="214"/>
                    </a:lnTo>
                    <a:lnTo>
                      <a:pt x="262" y="218"/>
                    </a:lnTo>
                    <a:lnTo>
                      <a:pt x="266" y="224"/>
                    </a:lnTo>
                    <a:lnTo>
                      <a:pt x="270" y="224"/>
                    </a:lnTo>
                    <a:lnTo>
                      <a:pt x="272" y="226"/>
                    </a:lnTo>
                    <a:lnTo>
                      <a:pt x="274" y="228"/>
                    </a:lnTo>
                    <a:lnTo>
                      <a:pt x="276" y="232"/>
                    </a:lnTo>
                    <a:lnTo>
                      <a:pt x="280" y="234"/>
                    </a:lnTo>
                    <a:lnTo>
                      <a:pt x="288" y="236"/>
                    </a:lnTo>
                    <a:lnTo>
                      <a:pt x="298" y="236"/>
                    </a:lnTo>
                    <a:lnTo>
                      <a:pt x="308" y="234"/>
                    </a:lnTo>
                    <a:lnTo>
                      <a:pt x="316" y="234"/>
                    </a:lnTo>
                    <a:lnTo>
                      <a:pt x="322" y="236"/>
                    </a:lnTo>
                    <a:lnTo>
                      <a:pt x="326" y="238"/>
                    </a:lnTo>
                    <a:lnTo>
                      <a:pt x="324" y="240"/>
                    </a:lnTo>
                    <a:lnTo>
                      <a:pt x="320" y="244"/>
                    </a:lnTo>
                    <a:lnTo>
                      <a:pt x="318" y="246"/>
                    </a:lnTo>
                    <a:lnTo>
                      <a:pt x="318" y="248"/>
                    </a:lnTo>
                    <a:lnTo>
                      <a:pt x="320" y="254"/>
                    </a:lnTo>
                    <a:lnTo>
                      <a:pt x="324" y="258"/>
                    </a:lnTo>
                    <a:lnTo>
                      <a:pt x="328" y="260"/>
                    </a:lnTo>
                    <a:lnTo>
                      <a:pt x="340" y="264"/>
                    </a:lnTo>
                    <a:lnTo>
                      <a:pt x="358" y="270"/>
                    </a:lnTo>
                    <a:lnTo>
                      <a:pt x="376" y="278"/>
                    </a:lnTo>
                    <a:lnTo>
                      <a:pt x="388" y="284"/>
                    </a:lnTo>
                    <a:lnTo>
                      <a:pt x="402" y="294"/>
                    </a:lnTo>
                    <a:lnTo>
                      <a:pt x="408" y="298"/>
                    </a:lnTo>
                    <a:lnTo>
                      <a:pt x="410" y="302"/>
                    </a:lnTo>
                    <a:lnTo>
                      <a:pt x="412" y="312"/>
                    </a:lnTo>
                    <a:lnTo>
                      <a:pt x="412" y="320"/>
                    </a:lnTo>
                    <a:lnTo>
                      <a:pt x="412" y="324"/>
                    </a:lnTo>
                    <a:lnTo>
                      <a:pt x="410" y="326"/>
                    </a:lnTo>
                    <a:lnTo>
                      <a:pt x="408" y="324"/>
                    </a:lnTo>
                    <a:lnTo>
                      <a:pt x="400" y="316"/>
                    </a:lnTo>
                    <a:lnTo>
                      <a:pt x="396" y="310"/>
                    </a:lnTo>
                    <a:lnTo>
                      <a:pt x="394" y="304"/>
                    </a:lnTo>
                    <a:lnTo>
                      <a:pt x="392" y="304"/>
                    </a:lnTo>
                    <a:lnTo>
                      <a:pt x="388" y="302"/>
                    </a:lnTo>
                    <a:lnTo>
                      <a:pt x="380" y="304"/>
                    </a:lnTo>
                    <a:lnTo>
                      <a:pt x="376" y="304"/>
                    </a:lnTo>
                    <a:lnTo>
                      <a:pt x="372" y="302"/>
                    </a:lnTo>
                    <a:lnTo>
                      <a:pt x="370" y="298"/>
                    </a:lnTo>
                    <a:lnTo>
                      <a:pt x="368" y="296"/>
                    </a:lnTo>
                    <a:lnTo>
                      <a:pt x="366" y="294"/>
                    </a:lnTo>
                    <a:lnTo>
                      <a:pt x="360" y="296"/>
                    </a:lnTo>
                    <a:lnTo>
                      <a:pt x="358" y="296"/>
                    </a:lnTo>
                    <a:lnTo>
                      <a:pt x="356" y="298"/>
                    </a:lnTo>
                    <a:lnTo>
                      <a:pt x="356" y="304"/>
                    </a:lnTo>
                    <a:lnTo>
                      <a:pt x="354" y="312"/>
                    </a:lnTo>
                    <a:lnTo>
                      <a:pt x="350" y="320"/>
                    </a:lnTo>
                    <a:lnTo>
                      <a:pt x="348" y="326"/>
                    </a:lnTo>
                    <a:lnTo>
                      <a:pt x="344" y="332"/>
                    </a:lnTo>
                    <a:lnTo>
                      <a:pt x="346" y="334"/>
                    </a:lnTo>
                    <a:lnTo>
                      <a:pt x="348" y="338"/>
                    </a:lnTo>
                    <a:lnTo>
                      <a:pt x="352" y="340"/>
                    </a:lnTo>
                    <a:lnTo>
                      <a:pt x="360" y="340"/>
                    </a:lnTo>
                    <a:lnTo>
                      <a:pt x="366" y="344"/>
                    </a:lnTo>
                    <a:lnTo>
                      <a:pt x="370" y="348"/>
                    </a:lnTo>
                    <a:lnTo>
                      <a:pt x="372" y="350"/>
                    </a:lnTo>
                    <a:lnTo>
                      <a:pt x="372" y="356"/>
                    </a:lnTo>
                    <a:lnTo>
                      <a:pt x="372" y="366"/>
                    </a:lnTo>
                    <a:lnTo>
                      <a:pt x="370" y="368"/>
                    </a:lnTo>
                    <a:lnTo>
                      <a:pt x="364" y="368"/>
                    </a:lnTo>
                    <a:lnTo>
                      <a:pt x="360" y="368"/>
                    </a:lnTo>
                    <a:lnTo>
                      <a:pt x="358" y="372"/>
                    </a:lnTo>
                    <a:lnTo>
                      <a:pt x="356" y="382"/>
                    </a:lnTo>
                    <a:lnTo>
                      <a:pt x="356" y="390"/>
                    </a:lnTo>
                    <a:lnTo>
                      <a:pt x="354" y="394"/>
                    </a:lnTo>
                    <a:lnTo>
                      <a:pt x="350" y="400"/>
                    </a:lnTo>
                    <a:lnTo>
                      <a:pt x="344" y="404"/>
                    </a:lnTo>
                    <a:lnTo>
                      <a:pt x="342" y="406"/>
                    </a:lnTo>
                    <a:lnTo>
                      <a:pt x="342" y="408"/>
                    </a:lnTo>
                    <a:lnTo>
                      <a:pt x="340" y="414"/>
                    </a:lnTo>
                    <a:lnTo>
                      <a:pt x="338" y="416"/>
                    </a:lnTo>
                    <a:lnTo>
                      <a:pt x="334" y="418"/>
                    </a:lnTo>
                    <a:lnTo>
                      <a:pt x="328" y="418"/>
                    </a:lnTo>
                    <a:lnTo>
                      <a:pt x="326" y="416"/>
                    </a:lnTo>
                    <a:lnTo>
                      <a:pt x="322" y="408"/>
                    </a:lnTo>
                    <a:lnTo>
                      <a:pt x="324" y="404"/>
                    </a:lnTo>
                    <a:lnTo>
                      <a:pt x="326" y="398"/>
                    </a:lnTo>
                    <a:lnTo>
                      <a:pt x="330" y="392"/>
                    </a:lnTo>
                    <a:lnTo>
                      <a:pt x="330" y="390"/>
                    </a:lnTo>
                    <a:lnTo>
                      <a:pt x="328" y="386"/>
                    </a:lnTo>
                    <a:lnTo>
                      <a:pt x="328" y="384"/>
                    </a:lnTo>
                    <a:lnTo>
                      <a:pt x="330" y="384"/>
                    </a:lnTo>
                    <a:lnTo>
                      <a:pt x="334" y="382"/>
                    </a:lnTo>
                    <a:lnTo>
                      <a:pt x="338" y="380"/>
                    </a:lnTo>
                    <a:lnTo>
                      <a:pt x="336" y="370"/>
                    </a:lnTo>
                    <a:lnTo>
                      <a:pt x="334" y="364"/>
                    </a:lnTo>
                    <a:lnTo>
                      <a:pt x="332" y="356"/>
                    </a:lnTo>
                    <a:lnTo>
                      <a:pt x="326" y="344"/>
                    </a:lnTo>
                    <a:lnTo>
                      <a:pt x="320" y="330"/>
                    </a:lnTo>
                    <a:lnTo>
                      <a:pt x="316" y="324"/>
                    </a:lnTo>
                    <a:lnTo>
                      <a:pt x="312" y="322"/>
                    </a:lnTo>
                    <a:lnTo>
                      <a:pt x="308" y="322"/>
                    </a:lnTo>
                    <a:lnTo>
                      <a:pt x="304" y="322"/>
                    </a:lnTo>
                    <a:lnTo>
                      <a:pt x="302" y="322"/>
                    </a:lnTo>
                    <a:lnTo>
                      <a:pt x="296" y="318"/>
                    </a:lnTo>
                    <a:lnTo>
                      <a:pt x="292" y="314"/>
                    </a:lnTo>
                    <a:lnTo>
                      <a:pt x="288" y="308"/>
                    </a:lnTo>
                    <a:lnTo>
                      <a:pt x="288" y="302"/>
                    </a:lnTo>
                    <a:lnTo>
                      <a:pt x="286" y="300"/>
                    </a:lnTo>
                    <a:lnTo>
                      <a:pt x="284" y="298"/>
                    </a:lnTo>
                    <a:lnTo>
                      <a:pt x="278" y="294"/>
                    </a:lnTo>
                    <a:lnTo>
                      <a:pt x="274" y="294"/>
                    </a:lnTo>
                    <a:lnTo>
                      <a:pt x="270" y="296"/>
                    </a:lnTo>
                    <a:lnTo>
                      <a:pt x="268" y="300"/>
                    </a:lnTo>
                    <a:lnTo>
                      <a:pt x="266" y="300"/>
                    </a:lnTo>
                    <a:lnTo>
                      <a:pt x="266" y="294"/>
                    </a:lnTo>
                    <a:lnTo>
                      <a:pt x="266" y="292"/>
                    </a:lnTo>
                    <a:lnTo>
                      <a:pt x="264" y="290"/>
                    </a:lnTo>
                    <a:lnTo>
                      <a:pt x="260" y="290"/>
                    </a:lnTo>
                    <a:lnTo>
                      <a:pt x="258" y="290"/>
                    </a:lnTo>
                    <a:lnTo>
                      <a:pt x="256" y="292"/>
                    </a:lnTo>
                    <a:lnTo>
                      <a:pt x="256" y="290"/>
                    </a:lnTo>
                    <a:lnTo>
                      <a:pt x="250" y="280"/>
                    </a:lnTo>
                    <a:lnTo>
                      <a:pt x="246" y="276"/>
                    </a:lnTo>
                    <a:lnTo>
                      <a:pt x="238" y="272"/>
                    </a:lnTo>
                    <a:lnTo>
                      <a:pt x="226" y="268"/>
                    </a:lnTo>
                    <a:lnTo>
                      <a:pt x="222" y="268"/>
                    </a:lnTo>
                    <a:lnTo>
                      <a:pt x="220" y="268"/>
                    </a:lnTo>
                    <a:lnTo>
                      <a:pt x="218" y="270"/>
                    </a:lnTo>
                    <a:lnTo>
                      <a:pt x="216" y="272"/>
                    </a:lnTo>
                    <a:lnTo>
                      <a:pt x="214" y="270"/>
                    </a:lnTo>
                    <a:lnTo>
                      <a:pt x="210" y="266"/>
                    </a:lnTo>
                    <a:lnTo>
                      <a:pt x="202" y="260"/>
                    </a:lnTo>
                    <a:lnTo>
                      <a:pt x="194" y="254"/>
                    </a:lnTo>
                    <a:lnTo>
                      <a:pt x="188" y="248"/>
                    </a:lnTo>
                    <a:lnTo>
                      <a:pt x="182" y="242"/>
                    </a:lnTo>
                    <a:lnTo>
                      <a:pt x="176" y="236"/>
                    </a:lnTo>
                    <a:lnTo>
                      <a:pt x="170" y="228"/>
                    </a:lnTo>
                    <a:lnTo>
                      <a:pt x="166" y="224"/>
                    </a:lnTo>
                    <a:lnTo>
                      <a:pt x="164" y="224"/>
                    </a:lnTo>
                    <a:lnTo>
                      <a:pt x="156" y="224"/>
                    </a:lnTo>
                    <a:lnTo>
                      <a:pt x="150" y="224"/>
                    </a:lnTo>
                    <a:lnTo>
                      <a:pt x="154" y="220"/>
                    </a:lnTo>
                    <a:lnTo>
                      <a:pt x="154" y="216"/>
                    </a:lnTo>
                    <a:lnTo>
                      <a:pt x="150" y="214"/>
                    </a:lnTo>
                    <a:lnTo>
                      <a:pt x="142" y="206"/>
                    </a:lnTo>
                    <a:lnTo>
                      <a:pt x="136" y="202"/>
                    </a:lnTo>
                    <a:lnTo>
                      <a:pt x="132" y="192"/>
                    </a:lnTo>
                    <a:lnTo>
                      <a:pt x="130" y="186"/>
                    </a:lnTo>
                    <a:lnTo>
                      <a:pt x="128" y="178"/>
                    </a:lnTo>
                    <a:lnTo>
                      <a:pt x="128" y="174"/>
                    </a:lnTo>
                    <a:lnTo>
                      <a:pt x="124" y="172"/>
                    </a:lnTo>
                    <a:lnTo>
                      <a:pt x="122" y="166"/>
                    </a:lnTo>
                    <a:lnTo>
                      <a:pt x="120" y="156"/>
                    </a:lnTo>
                    <a:lnTo>
                      <a:pt x="116" y="146"/>
                    </a:lnTo>
                    <a:lnTo>
                      <a:pt x="112" y="144"/>
                    </a:lnTo>
                    <a:lnTo>
                      <a:pt x="110" y="142"/>
                    </a:lnTo>
                    <a:lnTo>
                      <a:pt x="108" y="144"/>
                    </a:lnTo>
                    <a:lnTo>
                      <a:pt x="106" y="146"/>
                    </a:lnTo>
                    <a:lnTo>
                      <a:pt x="100" y="144"/>
                    </a:lnTo>
                    <a:lnTo>
                      <a:pt x="98" y="140"/>
                    </a:lnTo>
                    <a:lnTo>
                      <a:pt x="100" y="140"/>
                    </a:lnTo>
                    <a:close/>
                    <a:moveTo>
                      <a:pt x="52" y="292"/>
                    </a:moveTo>
                    <a:lnTo>
                      <a:pt x="54" y="292"/>
                    </a:lnTo>
                    <a:lnTo>
                      <a:pt x="50" y="290"/>
                    </a:lnTo>
                    <a:lnTo>
                      <a:pt x="56" y="292"/>
                    </a:lnTo>
                    <a:lnTo>
                      <a:pt x="62" y="292"/>
                    </a:lnTo>
                    <a:lnTo>
                      <a:pt x="68" y="292"/>
                    </a:lnTo>
                    <a:lnTo>
                      <a:pt x="72" y="292"/>
                    </a:lnTo>
                    <a:lnTo>
                      <a:pt x="74" y="290"/>
                    </a:lnTo>
                    <a:lnTo>
                      <a:pt x="74" y="286"/>
                    </a:lnTo>
                    <a:lnTo>
                      <a:pt x="78" y="282"/>
                    </a:lnTo>
                    <a:lnTo>
                      <a:pt x="82" y="278"/>
                    </a:lnTo>
                    <a:lnTo>
                      <a:pt x="86" y="274"/>
                    </a:lnTo>
                    <a:lnTo>
                      <a:pt x="88" y="274"/>
                    </a:lnTo>
                    <a:lnTo>
                      <a:pt x="92" y="278"/>
                    </a:lnTo>
                    <a:lnTo>
                      <a:pt x="94" y="280"/>
                    </a:lnTo>
                    <a:lnTo>
                      <a:pt x="96" y="284"/>
                    </a:lnTo>
                    <a:lnTo>
                      <a:pt x="98" y="286"/>
                    </a:lnTo>
                    <a:lnTo>
                      <a:pt x="100" y="292"/>
                    </a:lnTo>
                    <a:lnTo>
                      <a:pt x="104" y="302"/>
                    </a:lnTo>
                    <a:lnTo>
                      <a:pt x="106" y="310"/>
                    </a:lnTo>
                    <a:lnTo>
                      <a:pt x="104" y="314"/>
                    </a:lnTo>
                    <a:lnTo>
                      <a:pt x="104" y="316"/>
                    </a:lnTo>
                    <a:lnTo>
                      <a:pt x="100" y="322"/>
                    </a:lnTo>
                    <a:lnTo>
                      <a:pt x="100" y="328"/>
                    </a:lnTo>
                    <a:lnTo>
                      <a:pt x="102" y="330"/>
                    </a:lnTo>
                    <a:lnTo>
                      <a:pt x="104" y="334"/>
                    </a:lnTo>
                    <a:lnTo>
                      <a:pt x="102" y="338"/>
                    </a:lnTo>
                    <a:lnTo>
                      <a:pt x="102" y="344"/>
                    </a:lnTo>
                    <a:lnTo>
                      <a:pt x="102" y="350"/>
                    </a:lnTo>
                    <a:lnTo>
                      <a:pt x="102" y="358"/>
                    </a:lnTo>
                    <a:lnTo>
                      <a:pt x="100" y="366"/>
                    </a:lnTo>
                    <a:lnTo>
                      <a:pt x="100" y="368"/>
                    </a:lnTo>
                    <a:lnTo>
                      <a:pt x="98" y="370"/>
                    </a:lnTo>
                    <a:lnTo>
                      <a:pt x="94" y="368"/>
                    </a:lnTo>
                    <a:lnTo>
                      <a:pt x="90" y="368"/>
                    </a:lnTo>
                    <a:lnTo>
                      <a:pt x="84" y="370"/>
                    </a:lnTo>
                    <a:lnTo>
                      <a:pt x="80" y="372"/>
                    </a:lnTo>
                    <a:lnTo>
                      <a:pt x="80" y="374"/>
                    </a:lnTo>
                    <a:lnTo>
                      <a:pt x="78" y="380"/>
                    </a:lnTo>
                    <a:lnTo>
                      <a:pt x="74" y="382"/>
                    </a:lnTo>
                    <a:lnTo>
                      <a:pt x="68" y="384"/>
                    </a:lnTo>
                    <a:lnTo>
                      <a:pt x="64" y="382"/>
                    </a:lnTo>
                    <a:lnTo>
                      <a:pt x="62" y="382"/>
                    </a:lnTo>
                    <a:lnTo>
                      <a:pt x="60" y="376"/>
                    </a:lnTo>
                    <a:lnTo>
                      <a:pt x="56" y="370"/>
                    </a:lnTo>
                    <a:lnTo>
                      <a:pt x="56" y="366"/>
                    </a:lnTo>
                    <a:lnTo>
                      <a:pt x="58" y="364"/>
                    </a:lnTo>
                    <a:lnTo>
                      <a:pt x="58" y="360"/>
                    </a:lnTo>
                    <a:lnTo>
                      <a:pt x="58" y="354"/>
                    </a:lnTo>
                    <a:lnTo>
                      <a:pt x="60" y="350"/>
                    </a:lnTo>
                    <a:lnTo>
                      <a:pt x="62" y="344"/>
                    </a:lnTo>
                    <a:lnTo>
                      <a:pt x="64" y="342"/>
                    </a:lnTo>
                    <a:lnTo>
                      <a:pt x="64" y="340"/>
                    </a:lnTo>
                    <a:lnTo>
                      <a:pt x="62" y="338"/>
                    </a:lnTo>
                    <a:lnTo>
                      <a:pt x="60" y="338"/>
                    </a:lnTo>
                    <a:lnTo>
                      <a:pt x="58" y="336"/>
                    </a:lnTo>
                    <a:lnTo>
                      <a:pt x="58" y="332"/>
                    </a:lnTo>
                    <a:lnTo>
                      <a:pt x="60" y="328"/>
                    </a:lnTo>
                    <a:lnTo>
                      <a:pt x="60" y="324"/>
                    </a:lnTo>
                    <a:lnTo>
                      <a:pt x="60" y="318"/>
                    </a:lnTo>
                    <a:lnTo>
                      <a:pt x="60" y="314"/>
                    </a:lnTo>
                    <a:lnTo>
                      <a:pt x="58" y="310"/>
                    </a:lnTo>
                    <a:lnTo>
                      <a:pt x="54" y="306"/>
                    </a:lnTo>
                    <a:lnTo>
                      <a:pt x="50" y="300"/>
                    </a:lnTo>
                    <a:lnTo>
                      <a:pt x="46" y="294"/>
                    </a:lnTo>
                    <a:lnTo>
                      <a:pt x="48" y="290"/>
                    </a:lnTo>
                    <a:lnTo>
                      <a:pt x="52" y="292"/>
                    </a:lnTo>
                    <a:close/>
                    <a:moveTo>
                      <a:pt x="50" y="378"/>
                    </a:moveTo>
                    <a:lnTo>
                      <a:pt x="50" y="378"/>
                    </a:lnTo>
                    <a:lnTo>
                      <a:pt x="48" y="376"/>
                    </a:lnTo>
                    <a:lnTo>
                      <a:pt x="50" y="376"/>
                    </a:lnTo>
                    <a:lnTo>
                      <a:pt x="54" y="378"/>
                    </a:lnTo>
                    <a:lnTo>
                      <a:pt x="56" y="380"/>
                    </a:lnTo>
                    <a:lnTo>
                      <a:pt x="56" y="382"/>
                    </a:lnTo>
                    <a:lnTo>
                      <a:pt x="52" y="384"/>
                    </a:lnTo>
                    <a:lnTo>
                      <a:pt x="52" y="382"/>
                    </a:lnTo>
                    <a:lnTo>
                      <a:pt x="52" y="380"/>
                    </a:lnTo>
                    <a:lnTo>
                      <a:pt x="50" y="378"/>
                    </a:lnTo>
                    <a:close/>
                    <a:moveTo>
                      <a:pt x="52" y="282"/>
                    </a:moveTo>
                    <a:lnTo>
                      <a:pt x="52" y="282"/>
                    </a:lnTo>
                    <a:lnTo>
                      <a:pt x="52" y="278"/>
                    </a:lnTo>
                    <a:lnTo>
                      <a:pt x="54" y="278"/>
                    </a:lnTo>
                    <a:lnTo>
                      <a:pt x="56" y="280"/>
                    </a:lnTo>
                    <a:lnTo>
                      <a:pt x="56" y="282"/>
                    </a:lnTo>
                    <a:lnTo>
                      <a:pt x="56" y="284"/>
                    </a:lnTo>
                    <a:lnTo>
                      <a:pt x="54" y="286"/>
                    </a:lnTo>
                    <a:lnTo>
                      <a:pt x="52" y="284"/>
                    </a:lnTo>
                    <a:lnTo>
                      <a:pt x="52" y="282"/>
                    </a:lnTo>
                    <a:close/>
                    <a:moveTo>
                      <a:pt x="316" y="408"/>
                    </a:moveTo>
                    <a:lnTo>
                      <a:pt x="316" y="408"/>
                    </a:lnTo>
                    <a:lnTo>
                      <a:pt x="312" y="416"/>
                    </a:lnTo>
                    <a:lnTo>
                      <a:pt x="310" y="424"/>
                    </a:lnTo>
                    <a:lnTo>
                      <a:pt x="306" y="430"/>
                    </a:lnTo>
                    <a:lnTo>
                      <a:pt x="306" y="436"/>
                    </a:lnTo>
                    <a:lnTo>
                      <a:pt x="306" y="444"/>
                    </a:lnTo>
                    <a:lnTo>
                      <a:pt x="306" y="446"/>
                    </a:lnTo>
                    <a:lnTo>
                      <a:pt x="310" y="448"/>
                    </a:lnTo>
                    <a:lnTo>
                      <a:pt x="310" y="450"/>
                    </a:lnTo>
                    <a:lnTo>
                      <a:pt x="312" y="454"/>
                    </a:lnTo>
                    <a:lnTo>
                      <a:pt x="312" y="458"/>
                    </a:lnTo>
                    <a:lnTo>
                      <a:pt x="312" y="460"/>
                    </a:lnTo>
                    <a:lnTo>
                      <a:pt x="310" y="466"/>
                    </a:lnTo>
                    <a:lnTo>
                      <a:pt x="308" y="472"/>
                    </a:lnTo>
                    <a:lnTo>
                      <a:pt x="306" y="474"/>
                    </a:lnTo>
                    <a:lnTo>
                      <a:pt x="304" y="476"/>
                    </a:lnTo>
                    <a:lnTo>
                      <a:pt x="300" y="476"/>
                    </a:lnTo>
                    <a:lnTo>
                      <a:pt x="294" y="478"/>
                    </a:lnTo>
                    <a:lnTo>
                      <a:pt x="290" y="478"/>
                    </a:lnTo>
                    <a:lnTo>
                      <a:pt x="288" y="476"/>
                    </a:lnTo>
                    <a:lnTo>
                      <a:pt x="284" y="470"/>
                    </a:lnTo>
                    <a:lnTo>
                      <a:pt x="278" y="466"/>
                    </a:lnTo>
                    <a:lnTo>
                      <a:pt x="272" y="462"/>
                    </a:lnTo>
                    <a:lnTo>
                      <a:pt x="266" y="460"/>
                    </a:lnTo>
                    <a:lnTo>
                      <a:pt x="264" y="460"/>
                    </a:lnTo>
                    <a:lnTo>
                      <a:pt x="262" y="460"/>
                    </a:lnTo>
                    <a:lnTo>
                      <a:pt x="260" y="460"/>
                    </a:lnTo>
                    <a:lnTo>
                      <a:pt x="254" y="458"/>
                    </a:lnTo>
                    <a:lnTo>
                      <a:pt x="244" y="454"/>
                    </a:lnTo>
                    <a:lnTo>
                      <a:pt x="234" y="448"/>
                    </a:lnTo>
                    <a:lnTo>
                      <a:pt x="224" y="442"/>
                    </a:lnTo>
                    <a:lnTo>
                      <a:pt x="218" y="442"/>
                    </a:lnTo>
                    <a:lnTo>
                      <a:pt x="214" y="440"/>
                    </a:lnTo>
                    <a:lnTo>
                      <a:pt x="210" y="438"/>
                    </a:lnTo>
                    <a:lnTo>
                      <a:pt x="208" y="434"/>
                    </a:lnTo>
                    <a:lnTo>
                      <a:pt x="206" y="432"/>
                    </a:lnTo>
                    <a:lnTo>
                      <a:pt x="208" y="426"/>
                    </a:lnTo>
                    <a:lnTo>
                      <a:pt x="210" y="420"/>
                    </a:lnTo>
                    <a:lnTo>
                      <a:pt x="214" y="416"/>
                    </a:lnTo>
                    <a:lnTo>
                      <a:pt x="214" y="414"/>
                    </a:lnTo>
                    <a:lnTo>
                      <a:pt x="216" y="414"/>
                    </a:lnTo>
                    <a:lnTo>
                      <a:pt x="220" y="418"/>
                    </a:lnTo>
                    <a:lnTo>
                      <a:pt x="222" y="420"/>
                    </a:lnTo>
                    <a:lnTo>
                      <a:pt x="226" y="420"/>
                    </a:lnTo>
                    <a:lnTo>
                      <a:pt x="226" y="418"/>
                    </a:lnTo>
                    <a:lnTo>
                      <a:pt x="228" y="416"/>
                    </a:lnTo>
                    <a:lnTo>
                      <a:pt x="228" y="414"/>
                    </a:lnTo>
                    <a:lnTo>
                      <a:pt x="230" y="414"/>
                    </a:lnTo>
                    <a:lnTo>
                      <a:pt x="236" y="412"/>
                    </a:lnTo>
                    <a:lnTo>
                      <a:pt x="242" y="414"/>
                    </a:lnTo>
                    <a:lnTo>
                      <a:pt x="250" y="420"/>
                    </a:lnTo>
                    <a:lnTo>
                      <a:pt x="254" y="422"/>
                    </a:lnTo>
                    <a:lnTo>
                      <a:pt x="258" y="422"/>
                    </a:lnTo>
                    <a:lnTo>
                      <a:pt x="268" y="420"/>
                    </a:lnTo>
                    <a:lnTo>
                      <a:pt x="278" y="418"/>
                    </a:lnTo>
                    <a:lnTo>
                      <a:pt x="284" y="416"/>
                    </a:lnTo>
                    <a:lnTo>
                      <a:pt x="292" y="412"/>
                    </a:lnTo>
                    <a:lnTo>
                      <a:pt x="300" y="410"/>
                    </a:lnTo>
                    <a:lnTo>
                      <a:pt x="306" y="406"/>
                    </a:lnTo>
                    <a:lnTo>
                      <a:pt x="310" y="404"/>
                    </a:lnTo>
                    <a:lnTo>
                      <a:pt x="314" y="404"/>
                    </a:lnTo>
                    <a:lnTo>
                      <a:pt x="316" y="404"/>
                    </a:lnTo>
                    <a:lnTo>
                      <a:pt x="316" y="408"/>
                    </a:lnTo>
                    <a:close/>
                  </a:path>
                </a:pathLst>
              </a:custGeom>
              <a:solidFill>
                <a:schemeClr val="bg1"/>
              </a:solidFill>
              <a:ln w="9525">
                <a:solidFill>
                  <a:srgbClr val="777777"/>
                </a:solidFill>
                <a:round/>
                <a:headEnd/>
                <a:tailEnd/>
              </a:ln>
            </p:spPr>
            <p:txBody>
              <a:bodyPr/>
              <a:lstStyle/>
              <a:p>
                <a:endParaRPr lang="it-IT"/>
              </a:p>
            </p:txBody>
          </p:sp>
          <p:sp>
            <p:nvSpPr>
              <p:cNvPr id="1060" name="Freeform 75"/>
              <p:cNvSpPr>
                <a:spLocks noEditPoints="1"/>
              </p:cNvSpPr>
              <p:nvPr/>
            </p:nvSpPr>
            <p:spPr bwMode="auto">
              <a:xfrm>
                <a:off x="1617" y="3091"/>
                <a:ext cx="578" cy="590"/>
              </a:xfrm>
              <a:custGeom>
                <a:avLst/>
                <a:gdLst>
                  <a:gd name="T0" fmla="*/ 3317 w 398"/>
                  <a:gd name="T1" fmla="*/ 3373 h 406"/>
                  <a:gd name="T2" fmla="*/ 3130 w 398"/>
                  <a:gd name="T3" fmla="*/ 3560 h 406"/>
                  <a:gd name="T4" fmla="*/ 2928 w 398"/>
                  <a:gd name="T5" fmla="*/ 3575 h 406"/>
                  <a:gd name="T6" fmla="*/ 2775 w 398"/>
                  <a:gd name="T7" fmla="*/ 3447 h 406"/>
                  <a:gd name="T8" fmla="*/ 2457 w 398"/>
                  <a:gd name="T9" fmla="*/ 3387 h 406"/>
                  <a:gd name="T10" fmla="*/ 2215 w 398"/>
                  <a:gd name="T11" fmla="*/ 3387 h 406"/>
                  <a:gd name="T12" fmla="*/ 2058 w 398"/>
                  <a:gd name="T13" fmla="*/ 3505 h 406"/>
                  <a:gd name="T14" fmla="*/ 2058 w 398"/>
                  <a:gd name="T15" fmla="*/ 3746 h 406"/>
                  <a:gd name="T16" fmla="*/ 1673 w 398"/>
                  <a:gd name="T17" fmla="*/ 3729 h 406"/>
                  <a:gd name="T18" fmla="*/ 1288 w 398"/>
                  <a:gd name="T19" fmla="*/ 3575 h 406"/>
                  <a:gd name="T20" fmla="*/ 1054 w 398"/>
                  <a:gd name="T21" fmla="*/ 3466 h 406"/>
                  <a:gd name="T22" fmla="*/ 826 w 398"/>
                  <a:gd name="T23" fmla="*/ 3447 h 406"/>
                  <a:gd name="T24" fmla="*/ 601 w 398"/>
                  <a:gd name="T25" fmla="*/ 3242 h 406"/>
                  <a:gd name="T26" fmla="*/ 746 w 398"/>
                  <a:gd name="T27" fmla="*/ 2805 h 406"/>
                  <a:gd name="T28" fmla="*/ 867 w 398"/>
                  <a:gd name="T29" fmla="*/ 2315 h 406"/>
                  <a:gd name="T30" fmla="*/ 1015 w 398"/>
                  <a:gd name="T31" fmla="*/ 2540 h 406"/>
                  <a:gd name="T32" fmla="*/ 974 w 398"/>
                  <a:gd name="T33" fmla="*/ 2302 h 406"/>
                  <a:gd name="T34" fmla="*/ 899 w 398"/>
                  <a:gd name="T35" fmla="*/ 1976 h 406"/>
                  <a:gd name="T36" fmla="*/ 677 w 398"/>
                  <a:gd name="T37" fmla="*/ 1660 h 406"/>
                  <a:gd name="T38" fmla="*/ 561 w 398"/>
                  <a:gd name="T39" fmla="*/ 1389 h 406"/>
                  <a:gd name="T40" fmla="*/ 285 w 398"/>
                  <a:gd name="T41" fmla="*/ 1203 h 406"/>
                  <a:gd name="T42" fmla="*/ 76 w 398"/>
                  <a:gd name="T43" fmla="*/ 1104 h 406"/>
                  <a:gd name="T44" fmla="*/ 97 w 398"/>
                  <a:gd name="T45" fmla="*/ 956 h 406"/>
                  <a:gd name="T46" fmla="*/ 41 w 398"/>
                  <a:gd name="T47" fmla="*/ 811 h 406"/>
                  <a:gd name="T48" fmla="*/ 489 w 398"/>
                  <a:gd name="T49" fmla="*/ 754 h 406"/>
                  <a:gd name="T50" fmla="*/ 677 w 398"/>
                  <a:gd name="T51" fmla="*/ 886 h 406"/>
                  <a:gd name="T52" fmla="*/ 995 w 398"/>
                  <a:gd name="T53" fmla="*/ 942 h 406"/>
                  <a:gd name="T54" fmla="*/ 915 w 398"/>
                  <a:gd name="T55" fmla="*/ 523 h 406"/>
                  <a:gd name="T56" fmla="*/ 1124 w 398"/>
                  <a:gd name="T57" fmla="*/ 642 h 406"/>
                  <a:gd name="T58" fmla="*/ 1557 w 398"/>
                  <a:gd name="T59" fmla="*/ 658 h 406"/>
                  <a:gd name="T60" fmla="*/ 1725 w 398"/>
                  <a:gd name="T61" fmla="*/ 474 h 406"/>
                  <a:gd name="T62" fmla="*/ 1911 w 398"/>
                  <a:gd name="T63" fmla="*/ 110 h 406"/>
                  <a:gd name="T64" fmla="*/ 2215 w 398"/>
                  <a:gd name="T65" fmla="*/ 41 h 406"/>
                  <a:gd name="T66" fmla="*/ 2303 w 398"/>
                  <a:gd name="T67" fmla="*/ 129 h 406"/>
                  <a:gd name="T68" fmla="*/ 2496 w 398"/>
                  <a:gd name="T69" fmla="*/ 246 h 406"/>
                  <a:gd name="T70" fmla="*/ 2569 w 398"/>
                  <a:gd name="T71" fmla="*/ 433 h 406"/>
                  <a:gd name="T72" fmla="*/ 2775 w 398"/>
                  <a:gd name="T73" fmla="*/ 433 h 406"/>
                  <a:gd name="T74" fmla="*/ 2887 w 398"/>
                  <a:gd name="T75" fmla="*/ 682 h 406"/>
                  <a:gd name="T76" fmla="*/ 3130 w 398"/>
                  <a:gd name="T77" fmla="*/ 754 h 406"/>
                  <a:gd name="T78" fmla="*/ 3284 w 398"/>
                  <a:gd name="T79" fmla="*/ 886 h 406"/>
                  <a:gd name="T80" fmla="*/ 3625 w 398"/>
                  <a:gd name="T81" fmla="*/ 956 h 406"/>
                  <a:gd name="T82" fmla="*/ 3602 w 398"/>
                  <a:gd name="T83" fmla="*/ 1145 h 406"/>
                  <a:gd name="T84" fmla="*/ 3414 w 398"/>
                  <a:gd name="T85" fmla="*/ 1660 h 406"/>
                  <a:gd name="T86" fmla="*/ 3244 w 398"/>
                  <a:gd name="T87" fmla="*/ 1808 h 406"/>
                  <a:gd name="T88" fmla="*/ 3041 w 398"/>
                  <a:gd name="T89" fmla="*/ 2165 h 406"/>
                  <a:gd name="T90" fmla="*/ 3115 w 398"/>
                  <a:gd name="T91" fmla="*/ 2186 h 406"/>
                  <a:gd name="T92" fmla="*/ 3317 w 398"/>
                  <a:gd name="T93" fmla="*/ 2242 h 406"/>
                  <a:gd name="T94" fmla="*/ 3317 w 398"/>
                  <a:gd name="T95" fmla="*/ 2412 h 406"/>
                  <a:gd name="T96" fmla="*/ 3414 w 398"/>
                  <a:gd name="T97" fmla="*/ 2636 h 406"/>
                  <a:gd name="T98" fmla="*/ 3263 w 398"/>
                  <a:gd name="T99" fmla="*/ 2748 h 406"/>
                  <a:gd name="T100" fmla="*/ 3340 w 398"/>
                  <a:gd name="T101" fmla="*/ 3049 h 406"/>
                  <a:gd name="T102" fmla="*/ 3544 w 398"/>
                  <a:gd name="T103" fmla="*/ 3113 h 406"/>
                  <a:gd name="T104" fmla="*/ 354 w 398"/>
                  <a:gd name="T105" fmla="*/ 1474 h 406"/>
                  <a:gd name="T106" fmla="*/ 354 w 398"/>
                  <a:gd name="T107" fmla="*/ 1474 h 406"/>
                  <a:gd name="T108" fmla="*/ 677 w 398"/>
                  <a:gd name="T109" fmla="*/ 562 h 406"/>
                  <a:gd name="T110" fmla="*/ 826 w 398"/>
                  <a:gd name="T111" fmla="*/ 2145 h 406"/>
                  <a:gd name="T112" fmla="*/ 807 w 398"/>
                  <a:gd name="T113" fmla="*/ 602 h 406"/>
                  <a:gd name="T114" fmla="*/ 787 w 398"/>
                  <a:gd name="T115" fmla="*/ 642 h 4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98"/>
                  <a:gd name="T175" fmla="*/ 0 h 406"/>
                  <a:gd name="T176" fmla="*/ 398 w 398"/>
                  <a:gd name="T177" fmla="*/ 406 h 4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98" h="406">
                    <a:moveTo>
                      <a:pt x="376" y="348"/>
                    </a:moveTo>
                    <a:lnTo>
                      <a:pt x="376" y="348"/>
                    </a:lnTo>
                    <a:lnTo>
                      <a:pt x="380" y="350"/>
                    </a:lnTo>
                    <a:lnTo>
                      <a:pt x="374" y="350"/>
                    </a:lnTo>
                    <a:lnTo>
                      <a:pt x="368" y="350"/>
                    </a:lnTo>
                    <a:lnTo>
                      <a:pt x="362" y="352"/>
                    </a:lnTo>
                    <a:lnTo>
                      <a:pt x="354" y="358"/>
                    </a:lnTo>
                    <a:lnTo>
                      <a:pt x="348" y="364"/>
                    </a:lnTo>
                    <a:lnTo>
                      <a:pt x="346" y="366"/>
                    </a:lnTo>
                    <a:lnTo>
                      <a:pt x="346" y="368"/>
                    </a:lnTo>
                    <a:lnTo>
                      <a:pt x="344" y="372"/>
                    </a:lnTo>
                    <a:lnTo>
                      <a:pt x="340" y="374"/>
                    </a:lnTo>
                    <a:lnTo>
                      <a:pt x="336" y="376"/>
                    </a:lnTo>
                    <a:lnTo>
                      <a:pt x="334" y="378"/>
                    </a:lnTo>
                    <a:lnTo>
                      <a:pt x="332" y="380"/>
                    </a:lnTo>
                    <a:lnTo>
                      <a:pt x="328" y="380"/>
                    </a:lnTo>
                    <a:lnTo>
                      <a:pt x="322" y="380"/>
                    </a:lnTo>
                    <a:lnTo>
                      <a:pt x="320" y="382"/>
                    </a:lnTo>
                    <a:lnTo>
                      <a:pt x="318" y="382"/>
                    </a:lnTo>
                    <a:lnTo>
                      <a:pt x="312" y="380"/>
                    </a:lnTo>
                    <a:lnTo>
                      <a:pt x="304" y="374"/>
                    </a:lnTo>
                    <a:lnTo>
                      <a:pt x="300" y="372"/>
                    </a:lnTo>
                    <a:lnTo>
                      <a:pt x="300" y="370"/>
                    </a:lnTo>
                    <a:lnTo>
                      <a:pt x="300" y="368"/>
                    </a:lnTo>
                    <a:lnTo>
                      <a:pt x="296" y="366"/>
                    </a:lnTo>
                    <a:lnTo>
                      <a:pt x="286" y="364"/>
                    </a:lnTo>
                    <a:lnTo>
                      <a:pt x="284" y="364"/>
                    </a:lnTo>
                    <a:lnTo>
                      <a:pt x="280" y="364"/>
                    </a:lnTo>
                    <a:lnTo>
                      <a:pt x="276" y="366"/>
                    </a:lnTo>
                    <a:lnTo>
                      <a:pt x="274" y="364"/>
                    </a:lnTo>
                    <a:lnTo>
                      <a:pt x="268" y="362"/>
                    </a:lnTo>
                    <a:lnTo>
                      <a:pt x="262" y="360"/>
                    </a:lnTo>
                    <a:lnTo>
                      <a:pt x="260" y="358"/>
                    </a:lnTo>
                    <a:lnTo>
                      <a:pt x="256" y="356"/>
                    </a:lnTo>
                    <a:lnTo>
                      <a:pt x="252" y="356"/>
                    </a:lnTo>
                    <a:lnTo>
                      <a:pt x="246" y="354"/>
                    </a:lnTo>
                    <a:lnTo>
                      <a:pt x="240" y="358"/>
                    </a:lnTo>
                    <a:lnTo>
                      <a:pt x="236" y="360"/>
                    </a:lnTo>
                    <a:lnTo>
                      <a:pt x="234" y="360"/>
                    </a:lnTo>
                    <a:lnTo>
                      <a:pt x="232" y="362"/>
                    </a:lnTo>
                    <a:lnTo>
                      <a:pt x="228" y="364"/>
                    </a:lnTo>
                    <a:lnTo>
                      <a:pt x="226" y="368"/>
                    </a:lnTo>
                    <a:lnTo>
                      <a:pt x="222" y="370"/>
                    </a:lnTo>
                    <a:lnTo>
                      <a:pt x="220" y="372"/>
                    </a:lnTo>
                    <a:lnTo>
                      <a:pt x="220" y="378"/>
                    </a:lnTo>
                    <a:lnTo>
                      <a:pt x="222" y="390"/>
                    </a:lnTo>
                    <a:lnTo>
                      <a:pt x="224" y="398"/>
                    </a:lnTo>
                    <a:lnTo>
                      <a:pt x="224" y="400"/>
                    </a:lnTo>
                    <a:lnTo>
                      <a:pt x="224" y="398"/>
                    </a:lnTo>
                    <a:lnTo>
                      <a:pt x="220" y="398"/>
                    </a:lnTo>
                    <a:lnTo>
                      <a:pt x="214" y="400"/>
                    </a:lnTo>
                    <a:lnTo>
                      <a:pt x="206" y="402"/>
                    </a:lnTo>
                    <a:lnTo>
                      <a:pt x="202" y="406"/>
                    </a:lnTo>
                    <a:lnTo>
                      <a:pt x="200" y="406"/>
                    </a:lnTo>
                    <a:lnTo>
                      <a:pt x="196" y="404"/>
                    </a:lnTo>
                    <a:lnTo>
                      <a:pt x="186" y="400"/>
                    </a:lnTo>
                    <a:lnTo>
                      <a:pt x="178" y="396"/>
                    </a:lnTo>
                    <a:lnTo>
                      <a:pt x="170" y="392"/>
                    </a:lnTo>
                    <a:lnTo>
                      <a:pt x="160" y="386"/>
                    </a:lnTo>
                    <a:lnTo>
                      <a:pt x="150" y="378"/>
                    </a:lnTo>
                    <a:lnTo>
                      <a:pt x="146" y="376"/>
                    </a:lnTo>
                    <a:lnTo>
                      <a:pt x="142" y="374"/>
                    </a:lnTo>
                    <a:lnTo>
                      <a:pt x="138" y="376"/>
                    </a:lnTo>
                    <a:lnTo>
                      <a:pt x="138" y="380"/>
                    </a:lnTo>
                    <a:lnTo>
                      <a:pt x="136" y="382"/>
                    </a:lnTo>
                    <a:lnTo>
                      <a:pt x="134" y="382"/>
                    </a:lnTo>
                    <a:lnTo>
                      <a:pt x="124" y="380"/>
                    </a:lnTo>
                    <a:lnTo>
                      <a:pt x="118" y="378"/>
                    </a:lnTo>
                    <a:lnTo>
                      <a:pt x="114" y="376"/>
                    </a:lnTo>
                    <a:lnTo>
                      <a:pt x="112" y="370"/>
                    </a:lnTo>
                    <a:lnTo>
                      <a:pt x="112" y="368"/>
                    </a:lnTo>
                    <a:lnTo>
                      <a:pt x="108" y="368"/>
                    </a:lnTo>
                    <a:lnTo>
                      <a:pt x="104" y="368"/>
                    </a:lnTo>
                    <a:lnTo>
                      <a:pt x="104" y="370"/>
                    </a:lnTo>
                    <a:lnTo>
                      <a:pt x="102" y="370"/>
                    </a:lnTo>
                    <a:lnTo>
                      <a:pt x="98" y="370"/>
                    </a:lnTo>
                    <a:lnTo>
                      <a:pt x="88" y="366"/>
                    </a:lnTo>
                    <a:lnTo>
                      <a:pt x="82" y="360"/>
                    </a:lnTo>
                    <a:lnTo>
                      <a:pt x="76" y="358"/>
                    </a:lnTo>
                    <a:lnTo>
                      <a:pt x="72" y="356"/>
                    </a:lnTo>
                    <a:lnTo>
                      <a:pt x="74" y="352"/>
                    </a:lnTo>
                    <a:lnTo>
                      <a:pt x="76" y="350"/>
                    </a:lnTo>
                    <a:lnTo>
                      <a:pt x="76" y="348"/>
                    </a:lnTo>
                    <a:lnTo>
                      <a:pt x="68" y="346"/>
                    </a:lnTo>
                    <a:lnTo>
                      <a:pt x="64" y="344"/>
                    </a:lnTo>
                    <a:lnTo>
                      <a:pt x="64" y="342"/>
                    </a:lnTo>
                    <a:lnTo>
                      <a:pt x="66" y="338"/>
                    </a:lnTo>
                    <a:lnTo>
                      <a:pt x="68" y="332"/>
                    </a:lnTo>
                    <a:lnTo>
                      <a:pt x="72" y="324"/>
                    </a:lnTo>
                    <a:lnTo>
                      <a:pt x="76" y="310"/>
                    </a:lnTo>
                    <a:lnTo>
                      <a:pt x="80" y="298"/>
                    </a:lnTo>
                    <a:lnTo>
                      <a:pt x="84" y="290"/>
                    </a:lnTo>
                    <a:lnTo>
                      <a:pt x="88" y="286"/>
                    </a:lnTo>
                    <a:lnTo>
                      <a:pt x="92" y="284"/>
                    </a:lnTo>
                    <a:lnTo>
                      <a:pt x="90" y="280"/>
                    </a:lnTo>
                    <a:lnTo>
                      <a:pt x="88" y="278"/>
                    </a:lnTo>
                    <a:lnTo>
                      <a:pt x="92" y="246"/>
                    </a:lnTo>
                    <a:lnTo>
                      <a:pt x="96" y="248"/>
                    </a:lnTo>
                    <a:lnTo>
                      <a:pt x="98" y="252"/>
                    </a:lnTo>
                    <a:lnTo>
                      <a:pt x="98" y="254"/>
                    </a:lnTo>
                    <a:lnTo>
                      <a:pt x="102" y="262"/>
                    </a:lnTo>
                    <a:lnTo>
                      <a:pt x="106" y="268"/>
                    </a:lnTo>
                    <a:lnTo>
                      <a:pt x="108" y="270"/>
                    </a:lnTo>
                    <a:lnTo>
                      <a:pt x="110" y="270"/>
                    </a:lnTo>
                    <a:lnTo>
                      <a:pt x="110" y="268"/>
                    </a:lnTo>
                    <a:lnTo>
                      <a:pt x="110" y="264"/>
                    </a:lnTo>
                    <a:lnTo>
                      <a:pt x="110" y="258"/>
                    </a:lnTo>
                    <a:lnTo>
                      <a:pt x="108" y="250"/>
                    </a:lnTo>
                    <a:lnTo>
                      <a:pt x="106" y="246"/>
                    </a:lnTo>
                    <a:lnTo>
                      <a:pt x="104" y="244"/>
                    </a:lnTo>
                    <a:lnTo>
                      <a:pt x="100" y="238"/>
                    </a:lnTo>
                    <a:lnTo>
                      <a:pt x="92" y="232"/>
                    </a:lnTo>
                    <a:lnTo>
                      <a:pt x="96" y="226"/>
                    </a:lnTo>
                    <a:lnTo>
                      <a:pt x="98" y="220"/>
                    </a:lnTo>
                    <a:lnTo>
                      <a:pt x="98" y="216"/>
                    </a:lnTo>
                    <a:lnTo>
                      <a:pt x="96" y="210"/>
                    </a:lnTo>
                    <a:lnTo>
                      <a:pt x="92" y="204"/>
                    </a:lnTo>
                    <a:lnTo>
                      <a:pt x="88" y="198"/>
                    </a:lnTo>
                    <a:lnTo>
                      <a:pt x="84" y="196"/>
                    </a:lnTo>
                    <a:lnTo>
                      <a:pt x="80" y="194"/>
                    </a:lnTo>
                    <a:lnTo>
                      <a:pt x="78" y="190"/>
                    </a:lnTo>
                    <a:lnTo>
                      <a:pt x="74" y="182"/>
                    </a:lnTo>
                    <a:lnTo>
                      <a:pt x="72" y="176"/>
                    </a:lnTo>
                    <a:lnTo>
                      <a:pt x="72" y="172"/>
                    </a:lnTo>
                    <a:lnTo>
                      <a:pt x="74" y="166"/>
                    </a:lnTo>
                    <a:lnTo>
                      <a:pt x="74" y="160"/>
                    </a:lnTo>
                    <a:lnTo>
                      <a:pt x="72" y="158"/>
                    </a:lnTo>
                    <a:lnTo>
                      <a:pt x="70" y="158"/>
                    </a:lnTo>
                    <a:lnTo>
                      <a:pt x="64" y="152"/>
                    </a:lnTo>
                    <a:lnTo>
                      <a:pt x="60" y="148"/>
                    </a:lnTo>
                    <a:lnTo>
                      <a:pt x="58" y="144"/>
                    </a:lnTo>
                    <a:lnTo>
                      <a:pt x="56" y="140"/>
                    </a:lnTo>
                    <a:lnTo>
                      <a:pt x="52" y="138"/>
                    </a:lnTo>
                    <a:lnTo>
                      <a:pt x="46" y="138"/>
                    </a:lnTo>
                    <a:lnTo>
                      <a:pt x="44" y="136"/>
                    </a:lnTo>
                    <a:lnTo>
                      <a:pt x="36" y="130"/>
                    </a:lnTo>
                    <a:lnTo>
                      <a:pt x="30" y="128"/>
                    </a:lnTo>
                    <a:lnTo>
                      <a:pt x="28" y="126"/>
                    </a:lnTo>
                    <a:lnTo>
                      <a:pt x="26" y="124"/>
                    </a:lnTo>
                    <a:lnTo>
                      <a:pt x="20" y="120"/>
                    </a:lnTo>
                    <a:lnTo>
                      <a:pt x="14" y="120"/>
                    </a:lnTo>
                    <a:lnTo>
                      <a:pt x="12" y="120"/>
                    </a:lnTo>
                    <a:lnTo>
                      <a:pt x="8" y="118"/>
                    </a:lnTo>
                    <a:lnTo>
                      <a:pt x="4" y="112"/>
                    </a:lnTo>
                    <a:lnTo>
                      <a:pt x="6" y="110"/>
                    </a:lnTo>
                    <a:lnTo>
                      <a:pt x="10" y="110"/>
                    </a:lnTo>
                    <a:lnTo>
                      <a:pt x="14" y="112"/>
                    </a:lnTo>
                    <a:lnTo>
                      <a:pt x="12" y="108"/>
                    </a:lnTo>
                    <a:lnTo>
                      <a:pt x="10" y="104"/>
                    </a:lnTo>
                    <a:lnTo>
                      <a:pt x="10" y="102"/>
                    </a:lnTo>
                    <a:lnTo>
                      <a:pt x="12" y="98"/>
                    </a:lnTo>
                    <a:lnTo>
                      <a:pt x="12" y="96"/>
                    </a:lnTo>
                    <a:lnTo>
                      <a:pt x="12" y="94"/>
                    </a:lnTo>
                    <a:lnTo>
                      <a:pt x="8" y="92"/>
                    </a:lnTo>
                    <a:lnTo>
                      <a:pt x="0" y="90"/>
                    </a:lnTo>
                    <a:lnTo>
                      <a:pt x="4" y="86"/>
                    </a:lnTo>
                    <a:lnTo>
                      <a:pt x="16" y="82"/>
                    </a:lnTo>
                    <a:lnTo>
                      <a:pt x="24" y="82"/>
                    </a:lnTo>
                    <a:lnTo>
                      <a:pt x="30" y="84"/>
                    </a:lnTo>
                    <a:lnTo>
                      <a:pt x="34" y="86"/>
                    </a:lnTo>
                    <a:lnTo>
                      <a:pt x="38" y="86"/>
                    </a:lnTo>
                    <a:lnTo>
                      <a:pt x="44" y="82"/>
                    </a:lnTo>
                    <a:lnTo>
                      <a:pt x="48" y="80"/>
                    </a:lnTo>
                    <a:lnTo>
                      <a:pt x="52" y="80"/>
                    </a:lnTo>
                    <a:lnTo>
                      <a:pt x="58" y="82"/>
                    </a:lnTo>
                    <a:lnTo>
                      <a:pt x="60" y="86"/>
                    </a:lnTo>
                    <a:lnTo>
                      <a:pt x="62" y="94"/>
                    </a:lnTo>
                    <a:lnTo>
                      <a:pt x="62" y="98"/>
                    </a:lnTo>
                    <a:lnTo>
                      <a:pt x="64" y="98"/>
                    </a:lnTo>
                    <a:lnTo>
                      <a:pt x="68" y="96"/>
                    </a:lnTo>
                    <a:lnTo>
                      <a:pt x="72" y="94"/>
                    </a:lnTo>
                    <a:lnTo>
                      <a:pt x="76" y="94"/>
                    </a:lnTo>
                    <a:lnTo>
                      <a:pt x="86" y="98"/>
                    </a:lnTo>
                    <a:lnTo>
                      <a:pt x="92" y="98"/>
                    </a:lnTo>
                    <a:lnTo>
                      <a:pt x="96" y="98"/>
                    </a:lnTo>
                    <a:lnTo>
                      <a:pt x="100" y="98"/>
                    </a:lnTo>
                    <a:lnTo>
                      <a:pt x="106" y="100"/>
                    </a:lnTo>
                    <a:lnTo>
                      <a:pt x="102" y="94"/>
                    </a:lnTo>
                    <a:lnTo>
                      <a:pt x="100" y="88"/>
                    </a:lnTo>
                    <a:lnTo>
                      <a:pt x="100" y="84"/>
                    </a:lnTo>
                    <a:lnTo>
                      <a:pt x="102" y="76"/>
                    </a:lnTo>
                    <a:lnTo>
                      <a:pt x="102" y="68"/>
                    </a:lnTo>
                    <a:lnTo>
                      <a:pt x="100" y="62"/>
                    </a:lnTo>
                    <a:lnTo>
                      <a:pt x="98" y="56"/>
                    </a:lnTo>
                    <a:lnTo>
                      <a:pt x="96" y="48"/>
                    </a:lnTo>
                    <a:lnTo>
                      <a:pt x="100" y="50"/>
                    </a:lnTo>
                    <a:lnTo>
                      <a:pt x="104" y="52"/>
                    </a:lnTo>
                    <a:lnTo>
                      <a:pt x="108" y="50"/>
                    </a:lnTo>
                    <a:lnTo>
                      <a:pt x="112" y="50"/>
                    </a:lnTo>
                    <a:lnTo>
                      <a:pt x="116" y="66"/>
                    </a:lnTo>
                    <a:lnTo>
                      <a:pt x="120" y="68"/>
                    </a:lnTo>
                    <a:lnTo>
                      <a:pt x="124" y="68"/>
                    </a:lnTo>
                    <a:lnTo>
                      <a:pt x="126" y="70"/>
                    </a:lnTo>
                    <a:lnTo>
                      <a:pt x="136" y="72"/>
                    </a:lnTo>
                    <a:lnTo>
                      <a:pt x="142" y="74"/>
                    </a:lnTo>
                    <a:lnTo>
                      <a:pt x="148" y="74"/>
                    </a:lnTo>
                    <a:lnTo>
                      <a:pt x="156" y="72"/>
                    </a:lnTo>
                    <a:lnTo>
                      <a:pt x="166" y="70"/>
                    </a:lnTo>
                    <a:lnTo>
                      <a:pt x="162" y="66"/>
                    </a:lnTo>
                    <a:lnTo>
                      <a:pt x="156" y="60"/>
                    </a:lnTo>
                    <a:lnTo>
                      <a:pt x="156" y="58"/>
                    </a:lnTo>
                    <a:lnTo>
                      <a:pt x="160" y="56"/>
                    </a:lnTo>
                    <a:lnTo>
                      <a:pt x="170" y="52"/>
                    </a:lnTo>
                    <a:lnTo>
                      <a:pt x="184" y="50"/>
                    </a:lnTo>
                    <a:lnTo>
                      <a:pt x="192" y="48"/>
                    </a:lnTo>
                    <a:lnTo>
                      <a:pt x="198" y="44"/>
                    </a:lnTo>
                    <a:lnTo>
                      <a:pt x="202" y="42"/>
                    </a:lnTo>
                    <a:lnTo>
                      <a:pt x="204" y="40"/>
                    </a:lnTo>
                    <a:lnTo>
                      <a:pt x="204" y="32"/>
                    </a:lnTo>
                    <a:lnTo>
                      <a:pt x="202" y="22"/>
                    </a:lnTo>
                    <a:lnTo>
                      <a:pt x="204" y="12"/>
                    </a:lnTo>
                    <a:lnTo>
                      <a:pt x="206" y="8"/>
                    </a:lnTo>
                    <a:lnTo>
                      <a:pt x="212" y="4"/>
                    </a:lnTo>
                    <a:lnTo>
                      <a:pt x="216" y="2"/>
                    </a:lnTo>
                    <a:lnTo>
                      <a:pt x="222" y="2"/>
                    </a:lnTo>
                    <a:lnTo>
                      <a:pt x="232" y="0"/>
                    </a:lnTo>
                    <a:lnTo>
                      <a:pt x="234" y="0"/>
                    </a:lnTo>
                    <a:lnTo>
                      <a:pt x="236" y="4"/>
                    </a:lnTo>
                    <a:lnTo>
                      <a:pt x="238" y="8"/>
                    </a:lnTo>
                    <a:lnTo>
                      <a:pt x="238" y="12"/>
                    </a:lnTo>
                    <a:lnTo>
                      <a:pt x="240" y="14"/>
                    </a:lnTo>
                    <a:lnTo>
                      <a:pt x="238" y="16"/>
                    </a:lnTo>
                    <a:lnTo>
                      <a:pt x="242" y="16"/>
                    </a:lnTo>
                    <a:lnTo>
                      <a:pt x="246" y="14"/>
                    </a:lnTo>
                    <a:lnTo>
                      <a:pt x="250" y="12"/>
                    </a:lnTo>
                    <a:lnTo>
                      <a:pt x="252" y="10"/>
                    </a:lnTo>
                    <a:lnTo>
                      <a:pt x="252" y="14"/>
                    </a:lnTo>
                    <a:lnTo>
                      <a:pt x="256" y="22"/>
                    </a:lnTo>
                    <a:lnTo>
                      <a:pt x="256" y="24"/>
                    </a:lnTo>
                    <a:lnTo>
                      <a:pt x="260" y="26"/>
                    </a:lnTo>
                    <a:lnTo>
                      <a:pt x="264" y="28"/>
                    </a:lnTo>
                    <a:lnTo>
                      <a:pt x="266" y="26"/>
                    </a:lnTo>
                    <a:lnTo>
                      <a:pt x="270" y="26"/>
                    </a:lnTo>
                    <a:lnTo>
                      <a:pt x="272" y="28"/>
                    </a:lnTo>
                    <a:lnTo>
                      <a:pt x="274" y="36"/>
                    </a:lnTo>
                    <a:lnTo>
                      <a:pt x="274" y="40"/>
                    </a:lnTo>
                    <a:lnTo>
                      <a:pt x="274" y="42"/>
                    </a:lnTo>
                    <a:lnTo>
                      <a:pt x="274" y="46"/>
                    </a:lnTo>
                    <a:lnTo>
                      <a:pt x="276" y="50"/>
                    </a:lnTo>
                    <a:lnTo>
                      <a:pt x="278" y="52"/>
                    </a:lnTo>
                    <a:lnTo>
                      <a:pt x="284" y="50"/>
                    </a:lnTo>
                    <a:lnTo>
                      <a:pt x="288" y="48"/>
                    </a:lnTo>
                    <a:lnTo>
                      <a:pt x="292" y="44"/>
                    </a:lnTo>
                    <a:lnTo>
                      <a:pt x="294" y="44"/>
                    </a:lnTo>
                    <a:lnTo>
                      <a:pt x="296" y="46"/>
                    </a:lnTo>
                    <a:lnTo>
                      <a:pt x="300" y="50"/>
                    </a:lnTo>
                    <a:lnTo>
                      <a:pt x="300" y="56"/>
                    </a:lnTo>
                    <a:lnTo>
                      <a:pt x="304" y="64"/>
                    </a:lnTo>
                    <a:lnTo>
                      <a:pt x="308" y="70"/>
                    </a:lnTo>
                    <a:lnTo>
                      <a:pt x="308" y="72"/>
                    </a:lnTo>
                    <a:lnTo>
                      <a:pt x="312" y="74"/>
                    </a:lnTo>
                    <a:lnTo>
                      <a:pt x="320" y="76"/>
                    </a:lnTo>
                    <a:lnTo>
                      <a:pt x="326" y="76"/>
                    </a:lnTo>
                    <a:lnTo>
                      <a:pt x="330" y="80"/>
                    </a:lnTo>
                    <a:lnTo>
                      <a:pt x="334" y="80"/>
                    </a:lnTo>
                    <a:lnTo>
                      <a:pt x="338" y="82"/>
                    </a:lnTo>
                    <a:lnTo>
                      <a:pt x="340" y="82"/>
                    </a:lnTo>
                    <a:lnTo>
                      <a:pt x="342" y="84"/>
                    </a:lnTo>
                    <a:lnTo>
                      <a:pt x="346" y="86"/>
                    </a:lnTo>
                    <a:lnTo>
                      <a:pt x="348" y="90"/>
                    </a:lnTo>
                    <a:lnTo>
                      <a:pt x="350" y="94"/>
                    </a:lnTo>
                    <a:lnTo>
                      <a:pt x="350" y="98"/>
                    </a:lnTo>
                    <a:lnTo>
                      <a:pt x="354" y="100"/>
                    </a:lnTo>
                    <a:lnTo>
                      <a:pt x="358" y="98"/>
                    </a:lnTo>
                    <a:lnTo>
                      <a:pt x="364" y="94"/>
                    </a:lnTo>
                    <a:lnTo>
                      <a:pt x="370" y="96"/>
                    </a:lnTo>
                    <a:lnTo>
                      <a:pt x="378" y="98"/>
                    </a:lnTo>
                    <a:lnTo>
                      <a:pt x="386" y="102"/>
                    </a:lnTo>
                    <a:lnTo>
                      <a:pt x="392" y="104"/>
                    </a:lnTo>
                    <a:lnTo>
                      <a:pt x="396" y="104"/>
                    </a:lnTo>
                    <a:lnTo>
                      <a:pt x="398" y="104"/>
                    </a:lnTo>
                    <a:lnTo>
                      <a:pt x="396" y="106"/>
                    </a:lnTo>
                    <a:lnTo>
                      <a:pt x="390" y="112"/>
                    </a:lnTo>
                    <a:lnTo>
                      <a:pt x="386" y="116"/>
                    </a:lnTo>
                    <a:lnTo>
                      <a:pt x="384" y="122"/>
                    </a:lnTo>
                    <a:lnTo>
                      <a:pt x="380" y="138"/>
                    </a:lnTo>
                    <a:lnTo>
                      <a:pt x="376" y="150"/>
                    </a:lnTo>
                    <a:lnTo>
                      <a:pt x="374" y="158"/>
                    </a:lnTo>
                    <a:lnTo>
                      <a:pt x="374" y="164"/>
                    </a:lnTo>
                    <a:lnTo>
                      <a:pt x="374" y="172"/>
                    </a:lnTo>
                    <a:lnTo>
                      <a:pt x="372" y="174"/>
                    </a:lnTo>
                    <a:lnTo>
                      <a:pt x="368" y="176"/>
                    </a:lnTo>
                    <a:lnTo>
                      <a:pt x="364" y="176"/>
                    </a:lnTo>
                    <a:lnTo>
                      <a:pt x="358" y="174"/>
                    </a:lnTo>
                    <a:lnTo>
                      <a:pt x="358" y="178"/>
                    </a:lnTo>
                    <a:lnTo>
                      <a:pt x="356" y="182"/>
                    </a:lnTo>
                    <a:lnTo>
                      <a:pt x="352" y="184"/>
                    </a:lnTo>
                    <a:lnTo>
                      <a:pt x="350" y="186"/>
                    </a:lnTo>
                    <a:lnTo>
                      <a:pt x="346" y="192"/>
                    </a:lnTo>
                    <a:lnTo>
                      <a:pt x="340" y="202"/>
                    </a:lnTo>
                    <a:lnTo>
                      <a:pt x="336" y="208"/>
                    </a:lnTo>
                    <a:lnTo>
                      <a:pt x="332" y="214"/>
                    </a:lnTo>
                    <a:lnTo>
                      <a:pt x="326" y="220"/>
                    </a:lnTo>
                    <a:lnTo>
                      <a:pt x="326" y="226"/>
                    </a:lnTo>
                    <a:lnTo>
                      <a:pt x="326" y="228"/>
                    </a:lnTo>
                    <a:lnTo>
                      <a:pt x="324" y="230"/>
                    </a:lnTo>
                    <a:lnTo>
                      <a:pt x="320" y="234"/>
                    </a:lnTo>
                    <a:lnTo>
                      <a:pt x="318" y="238"/>
                    </a:lnTo>
                    <a:lnTo>
                      <a:pt x="320" y="242"/>
                    </a:lnTo>
                    <a:lnTo>
                      <a:pt x="322" y="242"/>
                    </a:lnTo>
                    <a:lnTo>
                      <a:pt x="324" y="240"/>
                    </a:lnTo>
                    <a:lnTo>
                      <a:pt x="328" y="238"/>
                    </a:lnTo>
                    <a:lnTo>
                      <a:pt x="332" y="232"/>
                    </a:lnTo>
                    <a:lnTo>
                      <a:pt x="338" y="224"/>
                    </a:lnTo>
                    <a:lnTo>
                      <a:pt x="340" y="222"/>
                    </a:lnTo>
                    <a:lnTo>
                      <a:pt x="346" y="222"/>
                    </a:lnTo>
                    <a:lnTo>
                      <a:pt x="350" y="224"/>
                    </a:lnTo>
                    <a:lnTo>
                      <a:pt x="352" y="230"/>
                    </a:lnTo>
                    <a:lnTo>
                      <a:pt x="354" y="238"/>
                    </a:lnTo>
                    <a:lnTo>
                      <a:pt x="356" y="242"/>
                    </a:lnTo>
                    <a:lnTo>
                      <a:pt x="358" y="244"/>
                    </a:lnTo>
                    <a:lnTo>
                      <a:pt x="362" y="248"/>
                    </a:lnTo>
                    <a:lnTo>
                      <a:pt x="358" y="250"/>
                    </a:lnTo>
                    <a:lnTo>
                      <a:pt x="354" y="254"/>
                    </a:lnTo>
                    <a:lnTo>
                      <a:pt x="354" y="256"/>
                    </a:lnTo>
                    <a:lnTo>
                      <a:pt x="356" y="264"/>
                    </a:lnTo>
                    <a:lnTo>
                      <a:pt x="358" y="268"/>
                    </a:lnTo>
                    <a:lnTo>
                      <a:pt x="360" y="272"/>
                    </a:lnTo>
                    <a:lnTo>
                      <a:pt x="360" y="276"/>
                    </a:lnTo>
                    <a:lnTo>
                      <a:pt x="362" y="278"/>
                    </a:lnTo>
                    <a:lnTo>
                      <a:pt x="364" y="280"/>
                    </a:lnTo>
                    <a:lnTo>
                      <a:pt x="358" y="282"/>
                    </a:lnTo>
                    <a:lnTo>
                      <a:pt x="352" y="282"/>
                    </a:lnTo>
                    <a:lnTo>
                      <a:pt x="348" y="282"/>
                    </a:lnTo>
                    <a:lnTo>
                      <a:pt x="346" y="282"/>
                    </a:lnTo>
                    <a:lnTo>
                      <a:pt x="344" y="282"/>
                    </a:lnTo>
                    <a:lnTo>
                      <a:pt x="344" y="286"/>
                    </a:lnTo>
                    <a:lnTo>
                      <a:pt x="346" y="290"/>
                    </a:lnTo>
                    <a:lnTo>
                      <a:pt x="348" y="292"/>
                    </a:lnTo>
                    <a:lnTo>
                      <a:pt x="352" y="294"/>
                    </a:lnTo>
                    <a:lnTo>
                      <a:pt x="354" y="296"/>
                    </a:lnTo>
                    <a:lnTo>
                      <a:pt x="354" y="300"/>
                    </a:lnTo>
                    <a:lnTo>
                      <a:pt x="354" y="312"/>
                    </a:lnTo>
                    <a:lnTo>
                      <a:pt x="352" y="316"/>
                    </a:lnTo>
                    <a:lnTo>
                      <a:pt x="352" y="318"/>
                    </a:lnTo>
                    <a:lnTo>
                      <a:pt x="356" y="324"/>
                    </a:lnTo>
                    <a:lnTo>
                      <a:pt x="358" y="330"/>
                    </a:lnTo>
                    <a:lnTo>
                      <a:pt x="360" y="332"/>
                    </a:lnTo>
                    <a:lnTo>
                      <a:pt x="364" y="332"/>
                    </a:lnTo>
                    <a:lnTo>
                      <a:pt x="368" y="332"/>
                    </a:lnTo>
                    <a:lnTo>
                      <a:pt x="372" y="330"/>
                    </a:lnTo>
                    <a:lnTo>
                      <a:pt x="376" y="328"/>
                    </a:lnTo>
                    <a:lnTo>
                      <a:pt x="378" y="330"/>
                    </a:lnTo>
                    <a:lnTo>
                      <a:pt x="376" y="334"/>
                    </a:lnTo>
                    <a:lnTo>
                      <a:pt x="374" y="340"/>
                    </a:lnTo>
                    <a:lnTo>
                      <a:pt x="372" y="344"/>
                    </a:lnTo>
                    <a:lnTo>
                      <a:pt x="374" y="348"/>
                    </a:lnTo>
                    <a:lnTo>
                      <a:pt x="376" y="348"/>
                    </a:lnTo>
                    <a:close/>
                    <a:moveTo>
                      <a:pt x="38" y="156"/>
                    </a:moveTo>
                    <a:lnTo>
                      <a:pt x="38" y="156"/>
                    </a:lnTo>
                    <a:lnTo>
                      <a:pt x="36" y="154"/>
                    </a:lnTo>
                    <a:lnTo>
                      <a:pt x="36" y="152"/>
                    </a:lnTo>
                    <a:lnTo>
                      <a:pt x="38" y="148"/>
                    </a:lnTo>
                    <a:lnTo>
                      <a:pt x="42" y="148"/>
                    </a:lnTo>
                    <a:lnTo>
                      <a:pt x="44" y="152"/>
                    </a:lnTo>
                    <a:lnTo>
                      <a:pt x="42" y="154"/>
                    </a:lnTo>
                    <a:lnTo>
                      <a:pt x="38" y="156"/>
                    </a:lnTo>
                    <a:close/>
                    <a:moveTo>
                      <a:pt x="72" y="58"/>
                    </a:moveTo>
                    <a:lnTo>
                      <a:pt x="72" y="58"/>
                    </a:lnTo>
                    <a:lnTo>
                      <a:pt x="74" y="54"/>
                    </a:lnTo>
                    <a:lnTo>
                      <a:pt x="76" y="54"/>
                    </a:lnTo>
                    <a:lnTo>
                      <a:pt x="78" y="60"/>
                    </a:lnTo>
                    <a:lnTo>
                      <a:pt x="78" y="62"/>
                    </a:lnTo>
                    <a:lnTo>
                      <a:pt x="74" y="62"/>
                    </a:lnTo>
                    <a:lnTo>
                      <a:pt x="72" y="60"/>
                    </a:lnTo>
                    <a:lnTo>
                      <a:pt x="72" y="58"/>
                    </a:lnTo>
                    <a:close/>
                    <a:moveTo>
                      <a:pt x="82" y="218"/>
                    </a:moveTo>
                    <a:lnTo>
                      <a:pt x="82" y="218"/>
                    </a:lnTo>
                    <a:lnTo>
                      <a:pt x="86" y="218"/>
                    </a:lnTo>
                    <a:lnTo>
                      <a:pt x="88" y="220"/>
                    </a:lnTo>
                    <a:lnTo>
                      <a:pt x="90" y="226"/>
                    </a:lnTo>
                    <a:lnTo>
                      <a:pt x="90" y="228"/>
                    </a:lnTo>
                    <a:lnTo>
                      <a:pt x="88" y="228"/>
                    </a:lnTo>
                    <a:lnTo>
                      <a:pt x="84" y="226"/>
                    </a:lnTo>
                    <a:lnTo>
                      <a:pt x="80" y="220"/>
                    </a:lnTo>
                    <a:lnTo>
                      <a:pt x="80" y="218"/>
                    </a:lnTo>
                    <a:lnTo>
                      <a:pt x="82" y="218"/>
                    </a:lnTo>
                    <a:close/>
                    <a:moveTo>
                      <a:pt x="84" y="68"/>
                    </a:moveTo>
                    <a:lnTo>
                      <a:pt x="84" y="68"/>
                    </a:lnTo>
                    <a:lnTo>
                      <a:pt x="84" y="66"/>
                    </a:lnTo>
                    <a:lnTo>
                      <a:pt x="86" y="64"/>
                    </a:lnTo>
                    <a:lnTo>
                      <a:pt x="90" y="66"/>
                    </a:lnTo>
                    <a:lnTo>
                      <a:pt x="92" y="70"/>
                    </a:lnTo>
                    <a:lnTo>
                      <a:pt x="92" y="72"/>
                    </a:lnTo>
                    <a:lnTo>
                      <a:pt x="90" y="72"/>
                    </a:lnTo>
                    <a:lnTo>
                      <a:pt x="84" y="74"/>
                    </a:lnTo>
                    <a:lnTo>
                      <a:pt x="84" y="72"/>
                    </a:lnTo>
                    <a:lnTo>
                      <a:pt x="84" y="68"/>
                    </a:lnTo>
                    <a:close/>
                    <a:moveTo>
                      <a:pt x="166" y="70"/>
                    </a:moveTo>
                    <a:lnTo>
                      <a:pt x="166" y="70"/>
                    </a:lnTo>
                    <a:lnTo>
                      <a:pt x="170" y="70"/>
                    </a:lnTo>
                    <a:lnTo>
                      <a:pt x="172" y="70"/>
                    </a:lnTo>
                    <a:lnTo>
                      <a:pt x="170" y="70"/>
                    </a:lnTo>
                    <a:lnTo>
                      <a:pt x="166" y="70"/>
                    </a:lnTo>
                    <a:close/>
                  </a:path>
                </a:pathLst>
              </a:custGeom>
              <a:solidFill>
                <a:schemeClr val="bg1"/>
              </a:solidFill>
              <a:ln w="9525">
                <a:solidFill>
                  <a:srgbClr val="777777"/>
                </a:solidFill>
                <a:round/>
                <a:headEnd/>
                <a:tailEnd/>
              </a:ln>
            </p:spPr>
            <p:txBody>
              <a:bodyPr/>
              <a:lstStyle/>
              <a:p>
                <a:endParaRPr lang="it-IT"/>
              </a:p>
            </p:txBody>
          </p:sp>
          <p:sp>
            <p:nvSpPr>
              <p:cNvPr id="1061" name="Freeform 76"/>
              <p:cNvSpPr>
                <a:spLocks noEditPoints="1"/>
              </p:cNvSpPr>
              <p:nvPr/>
            </p:nvSpPr>
            <p:spPr bwMode="auto">
              <a:xfrm>
                <a:off x="1292" y="3207"/>
                <a:ext cx="398" cy="681"/>
              </a:xfrm>
              <a:custGeom>
                <a:avLst/>
                <a:gdLst>
                  <a:gd name="T0" fmla="*/ 1104 w 242"/>
                  <a:gd name="T1" fmla="*/ 3880 h 414"/>
                  <a:gd name="T2" fmla="*/ 827 w 242"/>
                  <a:gd name="T3" fmla="*/ 4394 h 414"/>
                  <a:gd name="T4" fmla="*/ 316 w 242"/>
                  <a:gd name="T5" fmla="*/ 3997 h 414"/>
                  <a:gd name="T6" fmla="*/ 35 w 242"/>
                  <a:gd name="T7" fmla="*/ 3721 h 414"/>
                  <a:gd name="T8" fmla="*/ 2459 w 242"/>
                  <a:gd name="T9" fmla="*/ 592 h 414"/>
                  <a:gd name="T10" fmla="*/ 3008 w 242"/>
                  <a:gd name="T11" fmla="*/ 952 h 414"/>
                  <a:gd name="T12" fmla="*/ 2485 w 242"/>
                  <a:gd name="T13" fmla="*/ 1421 h 414"/>
                  <a:gd name="T14" fmla="*/ 3528 w 242"/>
                  <a:gd name="T15" fmla="*/ 1589 h 414"/>
                  <a:gd name="T16" fmla="*/ 3197 w 242"/>
                  <a:gd name="T17" fmla="*/ 2421 h 414"/>
                  <a:gd name="T18" fmla="*/ 2816 w 242"/>
                  <a:gd name="T19" fmla="*/ 2857 h 414"/>
                  <a:gd name="T20" fmla="*/ 3131 w 242"/>
                  <a:gd name="T21" fmla="*/ 3045 h 414"/>
                  <a:gd name="T22" fmla="*/ 3600 w 242"/>
                  <a:gd name="T23" fmla="*/ 4394 h 414"/>
                  <a:gd name="T24" fmla="*/ 4044 w 242"/>
                  <a:gd name="T25" fmla="*/ 5308 h 414"/>
                  <a:gd name="T26" fmla="*/ 4112 w 242"/>
                  <a:gd name="T27" fmla="*/ 5747 h 414"/>
                  <a:gd name="T28" fmla="*/ 4355 w 242"/>
                  <a:gd name="T29" fmla="*/ 6017 h 414"/>
                  <a:gd name="T30" fmla="*/ 4271 w 242"/>
                  <a:gd name="T31" fmla="*/ 7095 h 414"/>
                  <a:gd name="T32" fmla="*/ 4200 w 242"/>
                  <a:gd name="T33" fmla="*/ 7489 h 414"/>
                  <a:gd name="T34" fmla="*/ 4235 w 242"/>
                  <a:gd name="T35" fmla="*/ 7841 h 414"/>
                  <a:gd name="T36" fmla="*/ 3248 w 242"/>
                  <a:gd name="T37" fmla="*/ 7887 h 414"/>
                  <a:gd name="T38" fmla="*/ 2727 w 242"/>
                  <a:gd name="T39" fmla="*/ 7804 h 414"/>
                  <a:gd name="T40" fmla="*/ 1779 w 242"/>
                  <a:gd name="T41" fmla="*/ 7766 h 414"/>
                  <a:gd name="T42" fmla="*/ 952 w 242"/>
                  <a:gd name="T43" fmla="*/ 7922 h 414"/>
                  <a:gd name="T44" fmla="*/ 520 w 242"/>
                  <a:gd name="T45" fmla="*/ 7922 h 414"/>
                  <a:gd name="T46" fmla="*/ 1268 w 242"/>
                  <a:gd name="T47" fmla="*/ 7371 h 414"/>
                  <a:gd name="T48" fmla="*/ 2021 w 242"/>
                  <a:gd name="T49" fmla="*/ 7211 h 414"/>
                  <a:gd name="T50" fmla="*/ 1658 w 242"/>
                  <a:gd name="T51" fmla="*/ 6970 h 414"/>
                  <a:gd name="T52" fmla="*/ 1104 w 242"/>
                  <a:gd name="T53" fmla="*/ 6734 h 414"/>
                  <a:gd name="T54" fmla="*/ 1033 w 242"/>
                  <a:gd name="T55" fmla="*/ 6382 h 414"/>
                  <a:gd name="T56" fmla="*/ 1472 w 242"/>
                  <a:gd name="T57" fmla="*/ 5660 h 414"/>
                  <a:gd name="T58" fmla="*/ 2181 w 242"/>
                  <a:gd name="T59" fmla="*/ 5433 h 414"/>
                  <a:gd name="T60" fmla="*/ 2459 w 242"/>
                  <a:gd name="T61" fmla="*/ 5073 h 414"/>
                  <a:gd name="T62" fmla="*/ 2421 w 242"/>
                  <a:gd name="T63" fmla="*/ 4632 h 414"/>
                  <a:gd name="T64" fmla="*/ 2575 w 242"/>
                  <a:gd name="T65" fmla="*/ 3926 h 414"/>
                  <a:gd name="T66" fmla="*/ 1904 w 242"/>
                  <a:gd name="T67" fmla="*/ 3844 h 414"/>
                  <a:gd name="T68" fmla="*/ 1544 w 242"/>
                  <a:gd name="T69" fmla="*/ 3961 h 414"/>
                  <a:gd name="T70" fmla="*/ 1939 w 242"/>
                  <a:gd name="T71" fmla="*/ 2857 h 414"/>
                  <a:gd name="T72" fmla="*/ 1738 w 242"/>
                  <a:gd name="T73" fmla="*/ 2693 h 414"/>
                  <a:gd name="T74" fmla="*/ 1472 w 242"/>
                  <a:gd name="T75" fmla="*/ 3204 h 414"/>
                  <a:gd name="T76" fmla="*/ 1510 w 242"/>
                  <a:gd name="T77" fmla="*/ 2614 h 414"/>
                  <a:gd name="T78" fmla="*/ 1510 w 242"/>
                  <a:gd name="T79" fmla="*/ 2145 h 414"/>
                  <a:gd name="T80" fmla="*/ 1738 w 242"/>
                  <a:gd name="T81" fmla="*/ 1749 h 414"/>
                  <a:gd name="T82" fmla="*/ 1816 w 242"/>
                  <a:gd name="T83" fmla="*/ 1069 h 414"/>
                  <a:gd name="T84" fmla="*/ 2296 w 242"/>
                  <a:gd name="T85" fmla="*/ 760 h 414"/>
                  <a:gd name="T86" fmla="*/ 987 w 242"/>
                  <a:gd name="T87" fmla="*/ 1385 h 414"/>
                  <a:gd name="T88" fmla="*/ 952 w 242"/>
                  <a:gd name="T89" fmla="*/ 952 h 414"/>
                  <a:gd name="T90" fmla="*/ 1192 w 242"/>
                  <a:gd name="T91" fmla="*/ 2816 h 414"/>
                  <a:gd name="T92" fmla="*/ 952 w 242"/>
                  <a:gd name="T93" fmla="*/ 2145 h 414"/>
                  <a:gd name="T94" fmla="*/ 1419 w 242"/>
                  <a:gd name="T95" fmla="*/ 671 h 414"/>
                  <a:gd name="T96" fmla="*/ 1587 w 242"/>
                  <a:gd name="T97" fmla="*/ 671 h 414"/>
                  <a:gd name="T98" fmla="*/ 1192 w 242"/>
                  <a:gd name="T99" fmla="*/ 796 h 414"/>
                  <a:gd name="T100" fmla="*/ 1309 w 242"/>
                  <a:gd name="T101" fmla="*/ 2092 h 414"/>
                  <a:gd name="T102" fmla="*/ 1347 w 242"/>
                  <a:gd name="T103" fmla="*/ 2576 h 414"/>
                  <a:gd name="T104" fmla="*/ 1419 w 242"/>
                  <a:gd name="T105" fmla="*/ 1268 h 414"/>
                  <a:gd name="T106" fmla="*/ 1510 w 242"/>
                  <a:gd name="T107" fmla="*/ 1624 h 414"/>
                  <a:gd name="T108" fmla="*/ 1623 w 242"/>
                  <a:gd name="T109" fmla="*/ 5190 h 414"/>
                  <a:gd name="T110" fmla="*/ 1738 w 242"/>
                  <a:gd name="T111" fmla="*/ 3168 h 414"/>
                  <a:gd name="T112" fmla="*/ 1658 w 242"/>
                  <a:gd name="T113" fmla="*/ 4356 h 414"/>
                  <a:gd name="T114" fmla="*/ 2816 w 242"/>
                  <a:gd name="T115" fmla="*/ 8012 h 414"/>
                  <a:gd name="T116" fmla="*/ 3043 w 242"/>
                  <a:gd name="T117" fmla="*/ 360 h 414"/>
                  <a:gd name="T118" fmla="*/ 3168 w 242"/>
                  <a:gd name="T119" fmla="*/ 117 h 414"/>
                  <a:gd name="T120" fmla="*/ 3368 w 242"/>
                  <a:gd name="T121" fmla="*/ 395 h 414"/>
                  <a:gd name="T122" fmla="*/ 3437 w 242"/>
                  <a:gd name="T123" fmla="*/ 117 h 4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
                  <a:gd name="T187" fmla="*/ 0 h 414"/>
                  <a:gd name="T188" fmla="*/ 242 w 242"/>
                  <a:gd name="T189" fmla="*/ 414 h 41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 h="414">
                    <a:moveTo>
                      <a:pt x="34" y="168"/>
                    </a:moveTo>
                    <a:lnTo>
                      <a:pt x="34" y="168"/>
                    </a:lnTo>
                    <a:lnTo>
                      <a:pt x="40" y="168"/>
                    </a:lnTo>
                    <a:lnTo>
                      <a:pt x="46" y="168"/>
                    </a:lnTo>
                    <a:lnTo>
                      <a:pt x="52" y="168"/>
                    </a:lnTo>
                    <a:lnTo>
                      <a:pt x="54" y="168"/>
                    </a:lnTo>
                    <a:lnTo>
                      <a:pt x="56" y="174"/>
                    </a:lnTo>
                    <a:lnTo>
                      <a:pt x="56" y="180"/>
                    </a:lnTo>
                    <a:lnTo>
                      <a:pt x="58" y="184"/>
                    </a:lnTo>
                    <a:lnTo>
                      <a:pt x="58" y="190"/>
                    </a:lnTo>
                    <a:lnTo>
                      <a:pt x="56" y="196"/>
                    </a:lnTo>
                    <a:lnTo>
                      <a:pt x="56" y="198"/>
                    </a:lnTo>
                    <a:lnTo>
                      <a:pt x="58" y="198"/>
                    </a:lnTo>
                    <a:lnTo>
                      <a:pt x="62" y="200"/>
                    </a:lnTo>
                    <a:lnTo>
                      <a:pt x="62" y="202"/>
                    </a:lnTo>
                    <a:lnTo>
                      <a:pt x="62" y="206"/>
                    </a:lnTo>
                    <a:lnTo>
                      <a:pt x="60" y="212"/>
                    </a:lnTo>
                    <a:lnTo>
                      <a:pt x="58" y="216"/>
                    </a:lnTo>
                    <a:lnTo>
                      <a:pt x="54" y="218"/>
                    </a:lnTo>
                    <a:lnTo>
                      <a:pt x="44" y="222"/>
                    </a:lnTo>
                    <a:lnTo>
                      <a:pt x="42" y="222"/>
                    </a:lnTo>
                    <a:lnTo>
                      <a:pt x="40" y="218"/>
                    </a:lnTo>
                    <a:lnTo>
                      <a:pt x="38" y="218"/>
                    </a:lnTo>
                    <a:lnTo>
                      <a:pt x="36" y="216"/>
                    </a:lnTo>
                    <a:lnTo>
                      <a:pt x="32" y="216"/>
                    </a:lnTo>
                    <a:lnTo>
                      <a:pt x="30" y="214"/>
                    </a:lnTo>
                    <a:lnTo>
                      <a:pt x="28" y="210"/>
                    </a:lnTo>
                    <a:lnTo>
                      <a:pt x="22" y="202"/>
                    </a:lnTo>
                    <a:lnTo>
                      <a:pt x="20" y="200"/>
                    </a:lnTo>
                    <a:lnTo>
                      <a:pt x="18" y="198"/>
                    </a:lnTo>
                    <a:lnTo>
                      <a:pt x="16" y="202"/>
                    </a:lnTo>
                    <a:lnTo>
                      <a:pt x="16" y="208"/>
                    </a:lnTo>
                    <a:lnTo>
                      <a:pt x="14" y="212"/>
                    </a:lnTo>
                    <a:lnTo>
                      <a:pt x="12" y="212"/>
                    </a:lnTo>
                    <a:lnTo>
                      <a:pt x="6" y="210"/>
                    </a:lnTo>
                    <a:lnTo>
                      <a:pt x="4" y="208"/>
                    </a:lnTo>
                    <a:lnTo>
                      <a:pt x="2" y="202"/>
                    </a:lnTo>
                    <a:lnTo>
                      <a:pt x="0" y="196"/>
                    </a:lnTo>
                    <a:lnTo>
                      <a:pt x="0" y="192"/>
                    </a:lnTo>
                    <a:lnTo>
                      <a:pt x="2" y="188"/>
                    </a:lnTo>
                    <a:lnTo>
                      <a:pt x="6" y="188"/>
                    </a:lnTo>
                    <a:lnTo>
                      <a:pt x="12" y="186"/>
                    </a:lnTo>
                    <a:lnTo>
                      <a:pt x="14" y="184"/>
                    </a:lnTo>
                    <a:lnTo>
                      <a:pt x="16" y="182"/>
                    </a:lnTo>
                    <a:lnTo>
                      <a:pt x="18" y="178"/>
                    </a:lnTo>
                    <a:lnTo>
                      <a:pt x="22" y="174"/>
                    </a:lnTo>
                    <a:lnTo>
                      <a:pt x="28" y="168"/>
                    </a:lnTo>
                    <a:lnTo>
                      <a:pt x="34" y="168"/>
                    </a:lnTo>
                    <a:close/>
                    <a:moveTo>
                      <a:pt x="120" y="22"/>
                    </a:moveTo>
                    <a:lnTo>
                      <a:pt x="120" y="22"/>
                    </a:lnTo>
                    <a:lnTo>
                      <a:pt x="124" y="24"/>
                    </a:lnTo>
                    <a:lnTo>
                      <a:pt x="124" y="26"/>
                    </a:lnTo>
                    <a:lnTo>
                      <a:pt x="124" y="30"/>
                    </a:lnTo>
                    <a:lnTo>
                      <a:pt x="126" y="30"/>
                    </a:lnTo>
                    <a:lnTo>
                      <a:pt x="130" y="28"/>
                    </a:lnTo>
                    <a:lnTo>
                      <a:pt x="134" y="26"/>
                    </a:lnTo>
                    <a:lnTo>
                      <a:pt x="136" y="26"/>
                    </a:lnTo>
                    <a:lnTo>
                      <a:pt x="138" y="26"/>
                    </a:lnTo>
                    <a:lnTo>
                      <a:pt x="158" y="26"/>
                    </a:lnTo>
                    <a:lnTo>
                      <a:pt x="162" y="30"/>
                    </a:lnTo>
                    <a:lnTo>
                      <a:pt x="164" y="34"/>
                    </a:lnTo>
                    <a:lnTo>
                      <a:pt x="162" y="36"/>
                    </a:lnTo>
                    <a:lnTo>
                      <a:pt x="158" y="44"/>
                    </a:lnTo>
                    <a:lnTo>
                      <a:pt x="152" y="48"/>
                    </a:lnTo>
                    <a:lnTo>
                      <a:pt x="146" y="52"/>
                    </a:lnTo>
                    <a:lnTo>
                      <a:pt x="140" y="54"/>
                    </a:lnTo>
                    <a:lnTo>
                      <a:pt x="134" y="58"/>
                    </a:lnTo>
                    <a:lnTo>
                      <a:pt x="132" y="60"/>
                    </a:lnTo>
                    <a:lnTo>
                      <a:pt x="132" y="62"/>
                    </a:lnTo>
                    <a:lnTo>
                      <a:pt x="134" y="64"/>
                    </a:lnTo>
                    <a:lnTo>
                      <a:pt x="132" y="68"/>
                    </a:lnTo>
                    <a:lnTo>
                      <a:pt x="128" y="70"/>
                    </a:lnTo>
                    <a:lnTo>
                      <a:pt x="126" y="72"/>
                    </a:lnTo>
                    <a:lnTo>
                      <a:pt x="128" y="72"/>
                    </a:lnTo>
                    <a:lnTo>
                      <a:pt x="132" y="72"/>
                    </a:lnTo>
                    <a:lnTo>
                      <a:pt x="136" y="72"/>
                    </a:lnTo>
                    <a:lnTo>
                      <a:pt x="142" y="72"/>
                    </a:lnTo>
                    <a:lnTo>
                      <a:pt x="146" y="70"/>
                    </a:lnTo>
                    <a:lnTo>
                      <a:pt x="150" y="70"/>
                    </a:lnTo>
                    <a:lnTo>
                      <a:pt x="158" y="72"/>
                    </a:lnTo>
                    <a:lnTo>
                      <a:pt x="170" y="78"/>
                    </a:lnTo>
                    <a:lnTo>
                      <a:pt x="174" y="80"/>
                    </a:lnTo>
                    <a:lnTo>
                      <a:pt x="178" y="80"/>
                    </a:lnTo>
                    <a:lnTo>
                      <a:pt x="180" y="80"/>
                    </a:lnTo>
                    <a:lnTo>
                      <a:pt x="182" y="80"/>
                    </a:lnTo>
                    <a:lnTo>
                      <a:pt x="184" y="82"/>
                    </a:lnTo>
                    <a:lnTo>
                      <a:pt x="182" y="86"/>
                    </a:lnTo>
                    <a:lnTo>
                      <a:pt x="180" y="90"/>
                    </a:lnTo>
                    <a:lnTo>
                      <a:pt x="178" y="94"/>
                    </a:lnTo>
                    <a:lnTo>
                      <a:pt x="178" y="98"/>
                    </a:lnTo>
                    <a:lnTo>
                      <a:pt x="172" y="106"/>
                    </a:lnTo>
                    <a:lnTo>
                      <a:pt x="166" y="118"/>
                    </a:lnTo>
                    <a:lnTo>
                      <a:pt x="164" y="120"/>
                    </a:lnTo>
                    <a:lnTo>
                      <a:pt x="162" y="122"/>
                    </a:lnTo>
                    <a:lnTo>
                      <a:pt x="154" y="126"/>
                    </a:lnTo>
                    <a:lnTo>
                      <a:pt x="144" y="128"/>
                    </a:lnTo>
                    <a:lnTo>
                      <a:pt x="144" y="130"/>
                    </a:lnTo>
                    <a:lnTo>
                      <a:pt x="148" y="132"/>
                    </a:lnTo>
                    <a:lnTo>
                      <a:pt x="150" y="134"/>
                    </a:lnTo>
                    <a:lnTo>
                      <a:pt x="152" y="138"/>
                    </a:lnTo>
                    <a:lnTo>
                      <a:pt x="154" y="140"/>
                    </a:lnTo>
                    <a:lnTo>
                      <a:pt x="152" y="142"/>
                    </a:lnTo>
                    <a:lnTo>
                      <a:pt x="150" y="142"/>
                    </a:lnTo>
                    <a:lnTo>
                      <a:pt x="142" y="144"/>
                    </a:lnTo>
                    <a:lnTo>
                      <a:pt x="136" y="146"/>
                    </a:lnTo>
                    <a:lnTo>
                      <a:pt x="124" y="146"/>
                    </a:lnTo>
                    <a:lnTo>
                      <a:pt x="126" y="146"/>
                    </a:lnTo>
                    <a:lnTo>
                      <a:pt x="134" y="152"/>
                    </a:lnTo>
                    <a:lnTo>
                      <a:pt x="138" y="152"/>
                    </a:lnTo>
                    <a:lnTo>
                      <a:pt x="146" y="150"/>
                    </a:lnTo>
                    <a:lnTo>
                      <a:pt x="152" y="148"/>
                    </a:lnTo>
                    <a:lnTo>
                      <a:pt x="154" y="150"/>
                    </a:lnTo>
                    <a:lnTo>
                      <a:pt x="156" y="152"/>
                    </a:lnTo>
                    <a:lnTo>
                      <a:pt x="158" y="154"/>
                    </a:lnTo>
                    <a:lnTo>
                      <a:pt x="162" y="156"/>
                    </a:lnTo>
                    <a:lnTo>
                      <a:pt x="164" y="160"/>
                    </a:lnTo>
                    <a:lnTo>
                      <a:pt x="166" y="166"/>
                    </a:lnTo>
                    <a:lnTo>
                      <a:pt x="170" y="172"/>
                    </a:lnTo>
                    <a:lnTo>
                      <a:pt x="174" y="180"/>
                    </a:lnTo>
                    <a:lnTo>
                      <a:pt x="176" y="188"/>
                    </a:lnTo>
                    <a:lnTo>
                      <a:pt x="176" y="196"/>
                    </a:lnTo>
                    <a:lnTo>
                      <a:pt x="174" y="198"/>
                    </a:lnTo>
                    <a:lnTo>
                      <a:pt x="174" y="216"/>
                    </a:lnTo>
                    <a:lnTo>
                      <a:pt x="176" y="220"/>
                    </a:lnTo>
                    <a:lnTo>
                      <a:pt x="182" y="222"/>
                    </a:lnTo>
                    <a:lnTo>
                      <a:pt x="184" y="224"/>
                    </a:lnTo>
                    <a:lnTo>
                      <a:pt x="188" y="224"/>
                    </a:lnTo>
                    <a:lnTo>
                      <a:pt x="192" y="230"/>
                    </a:lnTo>
                    <a:lnTo>
                      <a:pt x="196" y="238"/>
                    </a:lnTo>
                    <a:lnTo>
                      <a:pt x="200" y="246"/>
                    </a:lnTo>
                    <a:lnTo>
                      <a:pt x="202" y="250"/>
                    </a:lnTo>
                    <a:lnTo>
                      <a:pt x="200" y="250"/>
                    </a:lnTo>
                    <a:lnTo>
                      <a:pt x="200" y="252"/>
                    </a:lnTo>
                    <a:lnTo>
                      <a:pt x="202" y="260"/>
                    </a:lnTo>
                    <a:lnTo>
                      <a:pt x="204" y="268"/>
                    </a:lnTo>
                    <a:lnTo>
                      <a:pt x="200" y="268"/>
                    </a:lnTo>
                    <a:lnTo>
                      <a:pt x="196" y="266"/>
                    </a:lnTo>
                    <a:lnTo>
                      <a:pt x="192" y="264"/>
                    </a:lnTo>
                    <a:lnTo>
                      <a:pt x="188" y="264"/>
                    </a:lnTo>
                    <a:lnTo>
                      <a:pt x="188" y="266"/>
                    </a:lnTo>
                    <a:lnTo>
                      <a:pt x="188" y="268"/>
                    </a:lnTo>
                    <a:lnTo>
                      <a:pt x="196" y="270"/>
                    </a:lnTo>
                    <a:lnTo>
                      <a:pt x="198" y="272"/>
                    </a:lnTo>
                    <a:lnTo>
                      <a:pt x="202" y="278"/>
                    </a:lnTo>
                    <a:lnTo>
                      <a:pt x="208" y="290"/>
                    </a:lnTo>
                    <a:lnTo>
                      <a:pt x="208" y="294"/>
                    </a:lnTo>
                    <a:lnTo>
                      <a:pt x="206" y="298"/>
                    </a:lnTo>
                    <a:lnTo>
                      <a:pt x="200" y="302"/>
                    </a:lnTo>
                    <a:lnTo>
                      <a:pt x="200" y="304"/>
                    </a:lnTo>
                    <a:lnTo>
                      <a:pt x="200" y="306"/>
                    </a:lnTo>
                    <a:lnTo>
                      <a:pt x="204" y="310"/>
                    </a:lnTo>
                    <a:lnTo>
                      <a:pt x="206" y="312"/>
                    </a:lnTo>
                    <a:lnTo>
                      <a:pt x="208" y="310"/>
                    </a:lnTo>
                    <a:lnTo>
                      <a:pt x="212" y="308"/>
                    </a:lnTo>
                    <a:lnTo>
                      <a:pt x="216" y="306"/>
                    </a:lnTo>
                    <a:lnTo>
                      <a:pt x="220" y="304"/>
                    </a:lnTo>
                    <a:lnTo>
                      <a:pt x="226" y="306"/>
                    </a:lnTo>
                    <a:lnTo>
                      <a:pt x="232" y="310"/>
                    </a:lnTo>
                    <a:lnTo>
                      <a:pt x="236" y="312"/>
                    </a:lnTo>
                    <a:lnTo>
                      <a:pt x="240" y="316"/>
                    </a:lnTo>
                    <a:lnTo>
                      <a:pt x="242" y="322"/>
                    </a:lnTo>
                    <a:lnTo>
                      <a:pt x="242" y="332"/>
                    </a:lnTo>
                    <a:lnTo>
                      <a:pt x="238" y="340"/>
                    </a:lnTo>
                    <a:lnTo>
                      <a:pt x="236" y="350"/>
                    </a:lnTo>
                    <a:lnTo>
                      <a:pt x="232" y="354"/>
                    </a:lnTo>
                    <a:lnTo>
                      <a:pt x="228" y="356"/>
                    </a:lnTo>
                    <a:lnTo>
                      <a:pt x="216" y="358"/>
                    </a:lnTo>
                    <a:lnTo>
                      <a:pt x="212" y="360"/>
                    </a:lnTo>
                    <a:lnTo>
                      <a:pt x="214" y="362"/>
                    </a:lnTo>
                    <a:lnTo>
                      <a:pt x="216" y="364"/>
                    </a:lnTo>
                    <a:lnTo>
                      <a:pt x="214" y="366"/>
                    </a:lnTo>
                    <a:lnTo>
                      <a:pt x="210" y="368"/>
                    </a:lnTo>
                    <a:lnTo>
                      <a:pt x="208" y="370"/>
                    </a:lnTo>
                    <a:lnTo>
                      <a:pt x="206" y="372"/>
                    </a:lnTo>
                    <a:lnTo>
                      <a:pt x="208" y="374"/>
                    </a:lnTo>
                    <a:lnTo>
                      <a:pt x="210" y="376"/>
                    </a:lnTo>
                    <a:lnTo>
                      <a:pt x="212" y="378"/>
                    </a:lnTo>
                    <a:lnTo>
                      <a:pt x="216" y="380"/>
                    </a:lnTo>
                    <a:lnTo>
                      <a:pt x="220" y="380"/>
                    </a:lnTo>
                    <a:lnTo>
                      <a:pt x="228" y="380"/>
                    </a:lnTo>
                    <a:lnTo>
                      <a:pt x="230" y="382"/>
                    </a:lnTo>
                    <a:lnTo>
                      <a:pt x="228" y="388"/>
                    </a:lnTo>
                    <a:lnTo>
                      <a:pt x="226" y="390"/>
                    </a:lnTo>
                    <a:lnTo>
                      <a:pt x="222" y="392"/>
                    </a:lnTo>
                    <a:lnTo>
                      <a:pt x="218" y="394"/>
                    </a:lnTo>
                    <a:lnTo>
                      <a:pt x="214" y="396"/>
                    </a:lnTo>
                    <a:lnTo>
                      <a:pt x="212" y="398"/>
                    </a:lnTo>
                    <a:lnTo>
                      <a:pt x="208" y="398"/>
                    </a:lnTo>
                    <a:lnTo>
                      <a:pt x="198" y="400"/>
                    </a:lnTo>
                    <a:lnTo>
                      <a:pt x="190" y="404"/>
                    </a:lnTo>
                    <a:lnTo>
                      <a:pt x="188" y="406"/>
                    </a:lnTo>
                    <a:lnTo>
                      <a:pt x="186" y="402"/>
                    </a:lnTo>
                    <a:lnTo>
                      <a:pt x="184" y="400"/>
                    </a:lnTo>
                    <a:lnTo>
                      <a:pt x="180" y="398"/>
                    </a:lnTo>
                    <a:lnTo>
                      <a:pt x="176" y="396"/>
                    </a:lnTo>
                    <a:lnTo>
                      <a:pt x="172" y="396"/>
                    </a:lnTo>
                    <a:lnTo>
                      <a:pt x="164" y="398"/>
                    </a:lnTo>
                    <a:lnTo>
                      <a:pt x="160" y="400"/>
                    </a:lnTo>
                    <a:lnTo>
                      <a:pt x="160" y="398"/>
                    </a:lnTo>
                    <a:lnTo>
                      <a:pt x="158" y="398"/>
                    </a:lnTo>
                    <a:lnTo>
                      <a:pt x="154" y="394"/>
                    </a:lnTo>
                    <a:lnTo>
                      <a:pt x="150" y="394"/>
                    </a:lnTo>
                    <a:lnTo>
                      <a:pt x="146" y="392"/>
                    </a:lnTo>
                    <a:lnTo>
                      <a:pt x="142" y="392"/>
                    </a:lnTo>
                    <a:lnTo>
                      <a:pt x="142" y="394"/>
                    </a:lnTo>
                    <a:lnTo>
                      <a:pt x="138" y="394"/>
                    </a:lnTo>
                    <a:lnTo>
                      <a:pt x="132" y="396"/>
                    </a:lnTo>
                    <a:lnTo>
                      <a:pt x="126" y="396"/>
                    </a:lnTo>
                    <a:lnTo>
                      <a:pt x="126" y="398"/>
                    </a:lnTo>
                    <a:lnTo>
                      <a:pt x="126" y="400"/>
                    </a:lnTo>
                    <a:lnTo>
                      <a:pt x="124" y="400"/>
                    </a:lnTo>
                    <a:lnTo>
                      <a:pt x="118" y="400"/>
                    </a:lnTo>
                    <a:lnTo>
                      <a:pt x="108" y="396"/>
                    </a:lnTo>
                    <a:lnTo>
                      <a:pt x="102" y="394"/>
                    </a:lnTo>
                    <a:lnTo>
                      <a:pt x="98" y="392"/>
                    </a:lnTo>
                    <a:lnTo>
                      <a:pt x="90" y="392"/>
                    </a:lnTo>
                    <a:lnTo>
                      <a:pt x="80" y="396"/>
                    </a:lnTo>
                    <a:lnTo>
                      <a:pt x="78" y="398"/>
                    </a:lnTo>
                    <a:lnTo>
                      <a:pt x="76" y="404"/>
                    </a:lnTo>
                    <a:lnTo>
                      <a:pt x="74" y="408"/>
                    </a:lnTo>
                    <a:lnTo>
                      <a:pt x="72" y="410"/>
                    </a:lnTo>
                    <a:lnTo>
                      <a:pt x="70" y="410"/>
                    </a:lnTo>
                    <a:lnTo>
                      <a:pt x="64" y="404"/>
                    </a:lnTo>
                    <a:lnTo>
                      <a:pt x="56" y="402"/>
                    </a:lnTo>
                    <a:lnTo>
                      <a:pt x="48" y="400"/>
                    </a:lnTo>
                    <a:lnTo>
                      <a:pt x="42" y="402"/>
                    </a:lnTo>
                    <a:lnTo>
                      <a:pt x="38" y="404"/>
                    </a:lnTo>
                    <a:lnTo>
                      <a:pt x="30" y="412"/>
                    </a:lnTo>
                    <a:lnTo>
                      <a:pt x="28" y="414"/>
                    </a:lnTo>
                    <a:lnTo>
                      <a:pt x="24" y="410"/>
                    </a:lnTo>
                    <a:lnTo>
                      <a:pt x="22" y="406"/>
                    </a:lnTo>
                    <a:lnTo>
                      <a:pt x="18" y="404"/>
                    </a:lnTo>
                    <a:lnTo>
                      <a:pt x="16" y="404"/>
                    </a:lnTo>
                    <a:lnTo>
                      <a:pt x="18" y="402"/>
                    </a:lnTo>
                    <a:lnTo>
                      <a:pt x="22" y="400"/>
                    </a:lnTo>
                    <a:lnTo>
                      <a:pt x="26" y="400"/>
                    </a:lnTo>
                    <a:lnTo>
                      <a:pt x="30" y="398"/>
                    </a:lnTo>
                    <a:lnTo>
                      <a:pt x="34" y="396"/>
                    </a:lnTo>
                    <a:lnTo>
                      <a:pt x="42" y="390"/>
                    </a:lnTo>
                    <a:lnTo>
                      <a:pt x="54" y="380"/>
                    </a:lnTo>
                    <a:lnTo>
                      <a:pt x="56" y="376"/>
                    </a:lnTo>
                    <a:lnTo>
                      <a:pt x="56" y="372"/>
                    </a:lnTo>
                    <a:lnTo>
                      <a:pt x="58" y="370"/>
                    </a:lnTo>
                    <a:lnTo>
                      <a:pt x="60" y="370"/>
                    </a:lnTo>
                    <a:lnTo>
                      <a:pt x="64" y="372"/>
                    </a:lnTo>
                    <a:lnTo>
                      <a:pt x="64" y="374"/>
                    </a:lnTo>
                    <a:lnTo>
                      <a:pt x="64" y="372"/>
                    </a:lnTo>
                    <a:lnTo>
                      <a:pt x="66" y="368"/>
                    </a:lnTo>
                    <a:lnTo>
                      <a:pt x="68" y="366"/>
                    </a:lnTo>
                    <a:lnTo>
                      <a:pt x="74" y="364"/>
                    </a:lnTo>
                    <a:lnTo>
                      <a:pt x="80" y="366"/>
                    </a:lnTo>
                    <a:lnTo>
                      <a:pt x="82" y="366"/>
                    </a:lnTo>
                    <a:lnTo>
                      <a:pt x="88" y="368"/>
                    </a:lnTo>
                    <a:lnTo>
                      <a:pt x="96" y="370"/>
                    </a:lnTo>
                    <a:lnTo>
                      <a:pt x="100" y="370"/>
                    </a:lnTo>
                    <a:lnTo>
                      <a:pt x="102" y="368"/>
                    </a:lnTo>
                    <a:lnTo>
                      <a:pt x="102" y="364"/>
                    </a:lnTo>
                    <a:lnTo>
                      <a:pt x="110" y="358"/>
                    </a:lnTo>
                    <a:lnTo>
                      <a:pt x="116" y="352"/>
                    </a:lnTo>
                    <a:lnTo>
                      <a:pt x="116" y="350"/>
                    </a:lnTo>
                    <a:lnTo>
                      <a:pt x="114" y="350"/>
                    </a:lnTo>
                    <a:lnTo>
                      <a:pt x="108" y="354"/>
                    </a:lnTo>
                    <a:lnTo>
                      <a:pt x="100" y="356"/>
                    </a:lnTo>
                    <a:lnTo>
                      <a:pt x="94" y="358"/>
                    </a:lnTo>
                    <a:lnTo>
                      <a:pt x="90" y="358"/>
                    </a:lnTo>
                    <a:lnTo>
                      <a:pt x="86" y="356"/>
                    </a:lnTo>
                    <a:lnTo>
                      <a:pt x="84" y="352"/>
                    </a:lnTo>
                    <a:lnTo>
                      <a:pt x="82" y="348"/>
                    </a:lnTo>
                    <a:lnTo>
                      <a:pt x="80" y="348"/>
                    </a:lnTo>
                    <a:lnTo>
                      <a:pt x="78" y="348"/>
                    </a:lnTo>
                    <a:lnTo>
                      <a:pt x="72" y="346"/>
                    </a:lnTo>
                    <a:lnTo>
                      <a:pt x="68" y="346"/>
                    </a:lnTo>
                    <a:lnTo>
                      <a:pt x="68" y="342"/>
                    </a:lnTo>
                    <a:lnTo>
                      <a:pt x="68" y="340"/>
                    </a:lnTo>
                    <a:lnTo>
                      <a:pt x="66" y="338"/>
                    </a:lnTo>
                    <a:lnTo>
                      <a:pt x="62" y="338"/>
                    </a:lnTo>
                    <a:lnTo>
                      <a:pt x="56" y="340"/>
                    </a:lnTo>
                    <a:lnTo>
                      <a:pt x="56" y="342"/>
                    </a:lnTo>
                    <a:lnTo>
                      <a:pt x="52" y="340"/>
                    </a:lnTo>
                    <a:lnTo>
                      <a:pt x="46" y="338"/>
                    </a:lnTo>
                    <a:lnTo>
                      <a:pt x="44" y="336"/>
                    </a:lnTo>
                    <a:lnTo>
                      <a:pt x="44" y="334"/>
                    </a:lnTo>
                    <a:lnTo>
                      <a:pt x="46" y="328"/>
                    </a:lnTo>
                    <a:lnTo>
                      <a:pt x="46" y="326"/>
                    </a:lnTo>
                    <a:lnTo>
                      <a:pt x="44" y="324"/>
                    </a:lnTo>
                    <a:lnTo>
                      <a:pt x="44" y="322"/>
                    </a:lnTo>
                    <a:lnTo>
                      <a:pt x="46" y="322"/>
                    </a:lnTo>
                    <a:lnTo>
                      <a:pt x="52" y="322"/>
                    </a:lnTo>
                    <a:lnTo>
                      <a:pt x="60" y="320"/>
                    </a:lnTo>
                    <a:lnTo>
                      <a:pt x="72" y="316"/>
                    </a:lnTo>
                    <a:lnTo>
                      <a:pt x="76" y="314"/>
                    </a:lnTo>
                    <a:lnTo>
                      <a:pt x="80" y="308"/>
                    </a:lnTo>
                    <a:lnTo>
                      <a:pt x="84" y="300"/>
                    </a:lnTo>
                    <a:lnTo>
                      <a:pt x="84" y="292"/>
                    </a:lnTo>
                    <a:lnTo>
                      <a:pt x="84" y="288"/>
                    </a:lnTo>
                    <a:lnTo>
                      <a:pt x="82" y="288"/>
                    </a:lnTo>
                    <a:lnTo>
                      <a:pt x="78" y="286"/>
                    </a:lnTo>
                    <a:lnTo>
                      <a:pt x="74" y="286"/>
                    </a:lnTo>
                    <a:lnTo>
                      <a:pt x="72" y="284"/>
                    </a:lnTo>
                    <a:lnTo>
                      <a:pt x="72" y="282"/>
                    </a:lnTo>
                    <a:lnTo>
                      <a:pt x="74" y="280"/>
                    </a:lnTo>
                    <a:lnTo>
                      <a:pt x="80" y="278"/>
                    </a:lnTo>
                    <a:lnTo>
                      <a:pt x="84" y="274"/>
                    </a:lnTo>
                    <a:lnTo>
                      <a:pt x="90" y="270"/>
                    </a:lnTo>
                    <a:lnTo>
                      <a:pt x="94" y="268"/>
                    </a:lnTo>
                    <a:lnTo>
                      <a:pt x="96" y="270"/>
                    </a:lnTo>
                    <a:lnTo>
                      <a:pt x="104" y="270"/>
                    </a:lnTo>
                    <a:lnTo>
                      <a:pt x="110" y="272"/>
                    </a:lnTo>
                    <a:lnTo>
                      <a:pt x="110" y="274"/>
                    </a:lnTo>
                    <a:lnTo>
                      <a:pt x="112" y="272"/>
                    </a:lnTo>
                    <a:lnTo>
                      <a:pt x="118" y="270"/>
                    </a:lnTo>
                    <a:lnTo>
                      <a:pt x="122" y="272"/>
                    </a:lnTo>
                    <a:lnTo>
                      <a:pt x="124" y="276"/>
                    </a:lnTo>
                    <a:lnTo>
                      <a:pt x="126" y="274"/>
                    </a:lnTo>
                    <a:lnTo>
                      <a:pt x="126" y="270"/>
                    </a:lnTo>
                    <a:lnTo>
                      <a:pt x="122" y="264"/>
                    </a:lnTo>
                    <a:lnTo>
                      <a:pt x="122" y="260"/>
                    </a:lnTo>
                    <a:lnTo>
                      <a:pt x="122" y="258"/>
                    </a:lnTo>
                    <a:lnTo>
                      <a:pt x="124" y="256"/>
                    </a:lnTo>
                    <a:lnTo>
                      <a:pt x="124" y="254"/>
                    </a:lnTo>
                    <a:lnTo>
                      <a:pt x="124" y="252"/>
                    </a:lnTo>
                    <a:lnTo>
                      <a:pt x="122" y="246"/>
                    </a:lnTo>
                    <a:lnTo>
                      <a:pt x="122" y="244"/>
                    </a:lnTo>
                    <a:lnTo>
                      <a:pt x="126" y="242"/>
                    </a:lnTo>
                    <a:lnTo>
                      <a:pt x="128" y="240"/>
                    </a:lnTo>
                    <a:lnTo>
                      <a:pt x="130" y="238"/>
                    </a:lnTo>
                    <a:lnTo>
                      <a:pt x="128" y="236"/>
                    </a:lnTo>
                    <a:lnTo>
                      <a:pt x="126" y="234"/>
                    </a:lnTo>
                    <a:lnTo>
                      <a:pt x="122" y="234"/>
                    </a:lnTo>
                    <a:lnTo>
                      <a:pt x="118" y="234"/>
                    </a:lnTo>
                    <a:lnTo>
                      <a:pt x="118" y="232"/>
                    </a:lnTo>
                    <a:lnTo>
                      <a:pt x="118" y="228"/>
                    </a:lnTo>
                    <a:lnTo>
                      <a:pt x="118" y="224"/>
                    </a:lnTo>
                    <a:lnTo>
                      <a:pt x="116" y="222"/>
                    </a:lnTo>
                    <a:lnTo>
                      <a:pt x="114" y="218"/>
                    </a:lnTo>
                    <a:lnTo>
                      <a:pt x="114" y="214"/>
                    </a:lnTo>
                    <a:lnTo>
                      <a:pt x="118" y="206"/>
                    </a:lnTo>
                    <a:lnTo>
                      <a:pt x="120" y="204"/>
                    </a:lnTo>
                    <a:lnTo>
                      <a:pt x="124" y="202"/>
                    </a:lnTo>
                    <a:lnTo>
                      <a:pt x="128" y="200"/>
                    </a:lnTo>
                    <a:lnTo>
                      <a:pt x="130" y="198"/>
                    </a:lnTo>
                    <a:lnTo>
                      <a:pt x="130" y="196"/>
                    </a:lnTo>
                    <a:lnTo>
                      <a:pt x="122" y="194"/>
                    </a:lnTo>
                    <a:lnTo>
                      <a:pt x="118" y="194"/>
                    </a:lnTo>
                    <a:lnTo>
                      <a:pt x="116" y="196"/>
                    </a:lnTo>
                    <a:lnTo>
                      <a:pt x="112" y="196"/>
                    </a:lnTo>
                    <a:lnTo>
                      <a:pt x="108" y="198"/>
                    </a:lnTo>
                    <a:lnTo>
                      <a:pt x="104" y="198"/>
                    </a:lnTo>
                    <a:lnTo>
                      <a:pt x="98" y="194"/>
                    </a:lnTo>
                    <a:lnTo>
                      <a:pt x="96" y="194"/>
                    </a:lnTo>
                    <a:lnTo>
                      <a:pt x="96" y="196"/>
                    </a:lnTo>
                    <a:lnTo>
                      <a:pt x="94" y="198"/>
                    </a:lnTo>
                    <a:lnTo>
                      <a:pt x="92" y="200"/>
                    </a:lnTo>
                    <a:lnTo>
                      <a:pt x="90" y="200"/>
                    </a:lnTo>
                    <a:lnTo>
                      <a:pt x="88" y="198"/>
                    </a:lnTo>
                    <a:lnTo>
                      <a:pt x="84" y="194"/>
                    </a:lnTo>
                    <a:lnTo>
                      <a:pt x="82" y="192"/>
                    </a:lnTo>
                    <a:lnTo>
                      <a:pt x="82" y="194"/>
                    </a:lnTo>
                    <a:lnTo>
                      <a:pt x="82" y="198"/>
                    </a:lnTo>
                    <a:lnTo>
                      <a:pt x="80" y="200"/>
                    </a:lnTo>
                    <a:lnTo>
                      <a:pt x="78" y="200"/>
                    </a:lnTo>
                    <a:lnTo>
                      <a:pt x="78" y="186"/>
                    </a:lnTo>
                    <a:lnTo>
                      <a:pt x="80" y="180"/>
                    </a:lnTo>
                    <a:lnTo>
                      <a:pt x="82" y="178"/>
                    </a:lnTo>
                    <a:lnTo>
                      <a:pt x="90" y="172"/>
                    </a:lnTo>
                    <a:lnTo>
                      <a:pt x="94" y="162"/>
                    </a:lnTo>
                    <a:lnTo>
                      <a:pt x="94" y="158"/>
                    </a:lnTo>
                    <a:lnTo>
                      <a:pt x="94" y="152"/>
                    </a:lnTo>
                    <a:lnTo>
                      <a:pt x="96" y="146"/>
                    </a:lnTo>
                    <a:lnTo>
                      <a:pt x="96" y="144"/>
                    </a:lnTo>
                    <a:lnTo>
                      <a:pt x="98" y="144"/>
                    </a:lnTo>
                    <a:lnTo>
                      <a:pt x="102" y="144"/>
                    </a:lnTo>
                    <a:lnTo>
                      <a:pt x="102" y="142"/>
                    </a:lnTo>
                    <a:lnTo>
                      <a:pt x="98" y="140"/>
                    </a:lnTo>
                    <a:lnTo>
                      <a:pt x="94" y="140"/>
                    </a:lnTo>
                    <a:lnTo>
                      <a:pt x="92" y="142"/>
                    </a:lnTo>
                    <a:lnTo>
                      <a:pt x="90" y="142"/>
                    </a:lnTo>
                    <a:lnTo>
                      <a:pt x="88" y="142"/>
                    </a:lnTo>
                    <a:lnTo>
                      <a:pt x="86" y="140"/>
                    </a:lnTo>
                    <a:lnTo>
                      <a:pt x="88" y="136"/>
                    </a:lnTo>
                    <a:lnTo>
                      <a:pt x="88" y="132"/>
                    </a:lnTo>
                    <a:lnTo>
                      <a:pt x="88" y="130"/>
                    </a:lnTo>
                    <a:lnTo>
                      <a:pt x="86" y="132"/>
                    </a:lnTo>
                    <a:lnTo>
                      <a:pt x="82" y="136"/>
                    </a:lnTo>
                    <a:lnTo>
                      <a:pt x="80" y="138"/>
                    </a:lnTo>
                    <a:lnTo>
                      <a:pt x="80" y="140"/>
                    </a:lnTo>
                    <a:lnTo>
                      <a:pt x="80" y="146"/>
                    </a:lnTo>
                    <a:lnTo>
                      <a:pt x="78" y="150"/>
                    </a:lnTo>
                    <a:lnTo>
                      <a:pt x="76" y="156"/>
                    </a:lnTo>
                    <a:lnTo>
                      <a:pt x="74" y="162"/>
                    </a:lnTo>
                    <a:lnTo>
                      <a:pt x="70" y="164"/>
                    </a:lnTo>
                    <a:lnTo>
                      <a:pt x="68" y="166"/>
                    </a:lnTo>
                    <a:lnTo>
                      <a:pt x="66" y="164"/>
                    </a:lnTo>
                    <a:lnTo>
                      <a:pt x="66" y="162"/>
                    </a:lnTo>
                    <a:lnTo>
                      <a:pt x="68" y="158"/>
                    </a:lnTo>
                    <a:lnTo>
                      <a:pt x="70" y="154"/>
                    </a:lnTo>
                    <a:lnTo>
                      <a:pt x="72" y="148"/>
                    </a:lnTo>
                    <a:lnTo>
                      <a:pt x="74" y="144"/>
                    </a:lnTo>
                    <a:lnTo>
                      <a:pt x="74" y="138"/>
                    </a:lnTo>
                    <a:lnTo>
                      <a:pt x="76" y="132"/>
                    </a:lnTo>
                    <a:lnTo>
                      <a:pt x="78" y="128"/>
                    </a:lnTo>
                    <a:lnTo>
                      <a:pt x="80" y="124"/>
                    </a:lnTo>
                    <a:lnTo>
                      <a:pt x="86" y="116"/>
                    </a:lnTo>
                    <a:lnTo>
                      <a:pt x="92" y="108"/>
                    </a:lnTo>
                    <a:lnTo>
                      <a:pt x="94" y="106"/>
                    </a:lnTo>
                    <a:lnTo>
                      <a:pt x="90" y="106"/>
                    </a:lnTo>
                    <a:lnTo>
                      <a:pt x="86" y="106"/>
                    </a:lnTo>
                    <a:lnTo>
                      <a:pt x="82" y="110"/>
                    </a:lnTo>
                    <a:lnTo>
                      <a:pt x="80" y="112"/>
                    </a:lnTo>
                    <a:lnTo>
                      <a:pt x="78" y="112"/>
                    </a:lnTo>
                    <a:lnTo>
                      <a:pt x="76" y="108"/>
                    </a:lnTo>
                    <a:lnTo>
                      <a:pt x="72" y="104"/>
                    </a:lnTo>
                    <a:lnTo>
                      <a:pt x="70" y="102"/>
                    </a:lnTo>
                    <a:lnTo>
                      <a:pt x="74" y="100"/>
                    </a:lnTo>
                    <a:lnTo>
                      <a:pt x="76" y="98"/>
                    </a:lnTo>
                    <a:lnTo>
                      <a:pt x="78" y="96"/>
                    </a:lnTo>
                    <a:lnTo>
                      <a:pt x="82" y="94"/>
                    </a:lnTo>
                    <a:lnTo>
                      <a:pt x="86" y="96"/>
                    </a:lnTo>
                    <a:lnTo>
                      <a:pt x="88" y="94"/>
                    </a:lnTo>
                    <a:lnTo>
                      <a:pt x="88" y="92"/>
                    </a:lnTo>
                    <a:lnTo>
                      <a:pt x="88" y="88"/>
                    </a:lnTo>
                    <a:lnTo>
                      <a:pt x="88" y="82"/>
                    </a:lnTo>
                    <a:lnTo>
                      <a:pt x="88" y="78"/>
                    </a:lnTo>
                    <a:lnTo>
                      <a:pt x="92" y="76"/>
                    </a:lnTo>
                    <a:lnTo>
                      <a:pt x="92" y="72"/>
                    </a:lnTo>
                    <a:lnTo>
                      <a:pt x="92" y="70"/>
                    </a:lnTo>
                    <a:lnTo>
                      <a:pt x="90" y="70"/>
                    </a:lnTo>
                    <a:lnTo>
                      <a:pt x="88" y="70"/>
                    </a:lnTo>
                    <a:lnTo>
                      <a:pt x="88" y="68"/>
                    </a:lnTo>
                    <a:lnTo>
                      <a:pt x="88" y="64"/>
                    </a:lnTo>
                    <a:lnTo>
                      <a:pt x="88" y="60"/>
                    </a:lnTo>
                    <a:lnTo>
                      <a:pt x="92" y="54"/>
                    </a:lnTo>
                    <a:lnTo>
                      <a:pt x="94" y="52"/>
                    </a:lnTo>
                    <a:lnTo>
                      <a:pt x="98" y="52"/>
                    </a:lnTo>
                    <a:lnTo>
                      <a:pt x="106" y="52"/>
                    </a:lnTo>
                    <a:lnTo>
                      <a:pt x="106" y="50"/>
                    </a:lnTo>
                    <a:lnTo>
                      <a:pt x="104" y="46"/>
                    </a:lnTo>
                    <a:lnTo>
                      <a:pt x="102" y="42"/>
                    </a:lnTo>
                    <a:lnTo>
                      <a:pt x="102" y="40"/>
                    </a:lnTo>
                    <a:lnTo>
                      <a:pt x="104" y="38"/>
                    </a:lnTo>
                    <a:lnTo>
                      <a:pt x="108" y="38"/>
                    </a:lnTo>
                    <a:lnTo>
                      <a:pt x="116" y="38"/>
                    </a:lnTo>
                    <a:lnTo>
                      <a:pt x="116" y="36"/>
                    </a:lnTo>
                    <a:lnTo>
                      <a:pt x="116" y="34"/>
                    </a:lnTo>
                    <a:lnTo>
                      <a:pt x="116" y="32"/>
                    </a:lnTo>
                    <a:lnTo>
                      <a:pt x="114" y="26"/>
                    </a:lnTo>
                    <a:lnTo>
                      <a:pt x="114" y="24"/>
                    </a:lnTo>
                    <a:lnTo>
                      <a:pt x="120" y="22"/>
                    </a:lnTo>
                    <a:close/>
                    <a:moveTo>
                      <a:pt x="46" y="66"/>
                    </a:moveTo>
                    <a:lnTo>
                      <a:pt x="46" y="66"/>
                    </a:lnTo>
                    <a:lnTo>
                      <a:pt x="48" y="66"/>
                    </a:lnTo>
                    <a:lnTo>
                      <a:pt x="50" y="66"/>
                    </a:lnTo>
                    <a:lnTo>
                      <a:pt x="50" y="70"/>
                    </a:lnTo>
                    <a:lnTo>
                      <a:pt x="50" y="74"/>
                    </a:lnTo>
                    <a:lnTo>
                      <a:pt x="48" y="76"/>
                    </a:lnTo>
                    <a:lnTo>
                      <a:pt x="46" y="78"/>
                    </a:lnTo>
                    <a:lnTo>
                      <a:pt x="44" y="74"/>
                    </a:lnTo>
                    <a:lnTo>
                      <a:pt x="44" y="70"/>
                    </a:lnTo>
                    <a:lnTo>
                      <a:pt x="46" y="66"/>
                    </a:lnTo>
                    <a:close/>
                    <a:moveTo>
                      <a:pt x="48" y="56"/>
                    </a:moveTo>
                    <a:lnTo>
                      <a:pt x="46" y="56"/>
                    </a:lnTo>
                    <a:lnTo>
                      <a:pt x="46" y="54"/>
                    </a:lnTo>
                    <a:lnTo>
                      <a:pt x="46" y="52"/>
                    </a:lnTo>
                    <a:lnTo>
                      <a:pt x="48" y="48"/>
                    </a:lnTo>
                    <a:lnTo>
                      <a:pt x="52" y="50"/>
                    </a:lnTo>
                    <a:lnTo>
                      <a:pt x="54" y="52"/>
                    </a:lnTo>
                    <a:lnTo>
                      <a:pt x="56" y="56"/>
                    </a:lnTo>
                    <a:lnTo>
                      <a:pt x="54" y="58"/>
                    </a:lnTo>
                    <a:lnTo>
                      <a:pt x="50" y="58"/>
                    </a:lnTo>
                    <a:lnTo>
                      <a:pt x="48" y="56"/>
                    </a:lnTo>
                    <a:close/>
                    <a:moveTo>
                      <a:pt x="52" y="138"/>
                    </a:moveTo>
                    <a:lnTo>
                      <a:pt x="52" y="138"/>
                    </a:lnTo>
                    <a:lnTo>
                      <a:pt x="56" y="140"/>
                    </a:lnTo>
                    <a:lnTo>
                      <a:pt x="60" y="142"/>
                    </a:lnTo>
                    <a:lnTo>
                      <a:pt x="60" y="146"/>
                    </a:lnTo>
                    <a:lnTo>
                      <a:pt x="58" y="150"/>
                    </a:lnTo>
                    <a:lnTo>
                      <a:pt x="56" y="152"/>
                    </a:lnTo>
                    <a:lnTo>
                      <a:pt x="52" y="150"/>
                    </a:lnTo>
                    <a:lnTo>
                      <a:pt x="50" y="148"/>
                    </a:lnTo>
                    <a:lnTo>
                      <a:pt x="46" y="144"/>
                    </a:lnTo>
                    <a:lnTo>
                      <a:pt x="46" y="140"/>
                    </a:lnTo>
                    <a:lnTo>
                      <a:pt x="52" y="138"/>
                    </a:lnTo>
                    <a:close/>
                    <a:moveTo>
                      <a:pt x="50" y="108"/>
                    </a:moveTo>
                    <a:lnTo>
                      <a:pt x="48" y="108"/>
                    </a:lnTo>
                    <a:lnTo>
                      <a:pt x="48" y="106"/>
                    </a:lnTo>
                    <a:lnTo>
                      <a:pt x="50" y="104"/>
                    </a:lnTo>
                    <a:lnTo>
                      <a:pt x="54" y="104"/>
                    </a:lnTo>
                    <a:lnTo>
                      <a:pt x="54" y="108"/>
                    </a:lnTo>
                    <a:lnTo>
                      <a:pt x="52" y="108"/>
                    </a:lnTo>
                    <a:lnTo>
                      <a:pt x="50" y="108"/>
                    </a:lnTo>
                    <a:close/>
                    <a:moveTo>
                      <a:pt x="64" y="30"/>
                    </a:moveTo>
                    <a:lnTo>
                      <a:pt x="64" y="30"/>
                    </a:lnTo>
                    <a:lnTo>
                      <a:pt x="66" y="28"/>
                    </a:lnTo>
                    <a:lnTo>
                      <a:pt x="68" y="28"/>
                    </a:lnTo>
                    <a:lnTo>
                      <a:pt x="72" y="34"/>
                    </a:lnTo>
                    <a:lnTo>
                      <a:pt x="74" y="32"/>
                    </a:lnTo>
                    <a:lnTo>
                      <a:pt x="74" y="30"/>
                    </a:lnTo>
                    <a:lnTo>
                      <a:pt x="76" y="24"/>
                    </a:lnTo>
                    <a:lnTo>
                      <a:pt x="78" y="20"/>
                    </a:lnTo>
                    <a:lnTo>
                      <a:pt x="80" y="20"/>
                    </a:lnTo>
                    <a:lnTo>
                      <a:pt x="84" y="22"/>
                    </a:lnTo>
                    <a:lnTo>
                      <a:pt x="88" y="22"/>
                    </a:lnTo>
                    <a:lnTo>
                      <a:pt x="88" y="24"/>
                    </a:lnTo>
                    <a:lnTo>
                      <a:pt x="86" y="26"/>
                    </a:lnTo>
                    <a:lnTo>
                      <a:pt x="82" y="30"/>
                    </a:lnTo>
                    <a:lnTo>
                      <a:pt x="80" y="34"/>
                    </a:lnTo>
                    <a:lnTo>
                      <a:pt x="80" y="38"/>
                    </a:lnTo>
                    <a:lnTo>
                      <a:pt x="78" y="40"/>
                    </a:lnTo>
                    <a:lnTo>
                      <a:pt x="74" y="40"/>
                    </a:lnTo>
                    <a:lnTo>
                      <a:pt x="70" y="42"/>
                    </a:lnTo>
                    <a:lnTo>
                      <a:pt x="68" y="44"/>
                    </a:lnTo>
                    <a:lnTo>
                      <a:pt x="62" y="48"/>
                    </a:lnTo>
                    <a:lnTo>
                      <a:pt x="60" y="46"/>
                    </a:lnTo>
                    <a:lnTo>
                      <a:pt x="60" y="44"/>
                    </a:lnTo>
                    <a:lnTo>
                      <a:pt x="60" y="40"/>
                    </a:lnTo>
                    <a:lnTo>
                      <a:pt x="60" y="38"/>
                    </a:lnTo>
                    <a:lnTo>
                      <a:pt x="64" y="30"/>
                    </a:lnTo>
                    <a:close/>
                    <a:moveTo>
                      <a:pt x="62" y="120"/>
                    </a:moveTo>
                    <a:lnTo>
                      <a:pt x="62" y="120"/>
                    </a:lnTo>
                    <a:lnTo>
                      <a:pt x="60" y="118"/>
                    </a:lnTo>
                    <a:lnTo>
                      <a:pt x="64" y="118"/>
                    </a:lnTo>
                    <a:lnTo>
                      <a:pt x="66" y="116"/>
                    </a:lnTo>
                    <a:lnTo>
                      <a:pt x="68" y="114"/>
                    </a:lnTo>
                    <a:lnTo>
                      <a:pt x="66" y="110"/>
                    </a:lnTo>
                    <a:lnTo>
                      <a:pt x="64" y="108"/>
                    </a:lnTo>
                    <a:lnTo>
                      <a:pt x="66" y="106"/>
                    </a:lnTo>
                    <a:lnTo>
                      <a:pt x="68" y="106"/>
                    </a:lnTo>
                    <a:lnTo>
                      <a:pt x="70" y="108"/>
                    </a:lnTo>
                    <a:lnTo>
                      <a:pt x="74" y="112"/>
                    </a:lnTo>
                    <a:lnTo>
                      <a:pt x="76" y="116"/>
                    </a:lnTo>
                    <a:lnTo>
                      <a:pt x="76" y="118"/>
                    </a:lnTo>
                    <a:lnTo>
                      <a:pt x="74" y="122"/>
                    </a:lnTo>
                    <a:lnTo>
                      <a:pt x="72" y="124"/>
                    </a:lnTo>
                    <a:lnTo>
                      <a:pt x="68" y="122"/>
                    </a:lnTo>
                    <a:lnTo>
                      <a:pt x="62" y="120"/>
                    </a:lnTo>
                    <a:close/>
                    <a:moveTo>
                      <a:pt x="64" y="136"/>
                    </a:moveTo>
                    <a:lnTo>
                      <a:pt x="64" y="136"/>
                    </a:lnTo>
                    <a:lnTo>
                      <a:pt x="66" y="132"/>
                    </a:lnTo>
                    <a:lnTo>
                      <a:pt x="68" y="130"/>
                    </a:lnTo>
                    <a:lnTo>
                      <a:pt x="70" y="130"/>
                    </a:lnTo>
                    <a:lnTo>
                      <a:pt x="72" y="130"/>
                    </a:lnTo>
                    <a:lnTo>
                      <a:pt x="70" y="136"/>
                    </a:lnTo>
                    <a:lnTo>
                      <a:pt x="68" y="138"/>
                    </a:lnTo>
                    <a:lnTo>
                      <a:pt x="66" y="138"/>
                    </a:lnTo>
                    <a:lnTo>
                      <a:pt x="64" y="136"/>
                    </a:lnTo>
                    <a:close/>
                    <a:moveTo>
                      <a:pt x="66" y="62"/>
                    </a:moveTo>
                    <a:lnTo>
                      <a:pt x="66" y="62"/>
                    </a:lnTo>
                    <a:lnTo>
                      <a:pt x="66" y="60"/>
                    </a:lnTo>
                    <a:lnTo>
                      <a:pt x="70" y="62"/>
                    </a:lnTo>
                    <a:lnTo>
                      <a:pt x="72" y="64"/>
                    </a:lnTo>
                    <a:lnTo>
                      <a:pt x="72" y="62"/>
                    </a:lnTo>
                    <a:lnTo>
                      <a:pt x="74" y="58"/>
                    </a:lnTo>
                    <a:lnTo>
                      <a:pt x="76" y="54"/>
                    </a:lnTo>
                    <a:lnTo>
                      <a:pt x="78" y="58"/>
                    </a:lnTo>
                    <a:lnTo>
                      <a:pt x="80" y="68"/>
                    </a:lnTo>
                    <a:lnTo>
                      <a:pt x="84" y="78"/>
                    </a:lnTo>
                    <a:lnTo>
                      <a:pt x="82" y="82"/>
                    </a:lnTo>
                    <a:lnTo>
                      <a:pt x="80" y="84"/>
                    </a:lnTo>
                    <a:lnTo>
                      <a:pt x="78" y="84"/>
                    </a:lnTo>
                    <a:lnTo>
                      <a:pt x="76" y="82"/>
                    </a:lnTo>
                    <a:lnTo>
                      <a:pt x="72" y="78"/>
                    </a:lnTo>
                    <a:lnTo>
                      <a:pt x="66" y="72"/>
                    </a:lnTo>
                    <a:lnTo>
                      <a:pt x="64" y="70"/>
                    </a:lnTo>
                    <a:lnTo>
                      <a:pt x="64" y="66"/>
                    </a:lnTo>
                    <a:lnTo>
                      <a:pt x="66" y="62"/>
                    </a:lnTo>
                    <a:close/>
                    <a:moveTo>
                      <a:pt x="82" y="270"/>
                    </a:moveTo>
                    <a:lnTo>
                      <a:pt x="82" y="270"/>
                    </a:lnTo>
                    <a:lnTo>
                      <a:pt x="78" y="268"/>
                    </a:lnTo>
                    <a:lnTo>
                      <a:pt x="78" y="264"/>
                    </a:lnTo>
                    <a:lnTo>
                      <a:pt x="78" y="262"/>
                    </a:lnTo>
                    <a:lnTo>
                      <a:pt x="82" y="262"/>
                    </a:lnTo>
                    <a:lnTo>
                      <a:pt x="84" y="262"/>
                    </a:lnTo>
                    <a:lnTo>
                      <a:pt x="86" y="266"/>
                    </a:lnTo>
                    <a:lnTo>
                      <a:pt x="86" y="268"/>
                    </a:lnTo>
                    <a:lnTo>
                      <a:pt x="82" y="270"/>
                    </a:lnTo>
                    <a:close/>
                    <a:moveTo>
                      <a:pt x="80" y="156"/>
                    </a:moveTo>
                    <a:lnTo>
                      <a:pt x="80" y="156"/>
                    </a:lnTo>
                    <a:lnTo>
                      <a:pt x="82" y="152"/>
                    </a:lnTo>
                    <a:lnTo>
                      <a:pt x="84" y="154"/>
                    </a:lnTo>
                    <a:lnTo>
                      <a:pt x="88" y="156"/>
                    </a:lnTo>
                    <a:lnTo>
                      <a:pt x="88" y="160"/>
                    </a:lnTo>
                    <a:lnTo>
                      <a:pt x="88" y="164"/>
                    </a:lnTo>
                    <a:lnTo>
                      <a:pt x="84" y="166"/>
                    </a:lnTo>
                    <a:lnTo>
                      <a:pt x="80" y="164"/>
                    </a:lnTo>
                    <a:lnTo>
                      <a:pt x="80" y="162"/>
                    </a:lnTo>
                    <a:lnTo>
                      <a:pt x="80" y="156"/>
                    </a:lnTo>
                    <a:close/>
                    <a:moveTo>
                      <a:pt x="82" y="230"/>
                    </a:moveTo>
                    <a:lnTo>
                      <a:pt x="82" y="230"/>
                    </a:lnTo>
                    <a:lnTo>
                      <a:pt x="80" y="230"/>
                    </a:lnTo>
                    <a:lnTo>
                      <a:pt x="80" y="228"/>
                    </a:lnTo>
                    <a:lnTo>
                      <a:pt x="80" y="224"/>
                    </a:lnTo>
                    <a:lnTo>
                      <a:pt x="80" y="222"/>
                    </a:lnTo>
                    <a:lnTo>
                      <a:pt x="84" y="220"/>
                    </a:lnTo>
                    <a:lnTo>
                      <a:pt x="88" y="216"/>
                    </a:lnTo>
                    <a:lnTo>
                      <a:pt x="90" y="216"/>
                    </a:lnTo>
                    <a:lnTo>
                      <a:pt x="92" y="218"/>
                    </a:lnTo>
                    <a:lnTo>
                      <a:pt x="92" y="220"/>
                    </a:lnTo>
                    <a:lnTo>
                      <a:pt x="92" y="222"/>
                    </a:lnTo>
                    <a:lnTo>
                      <a:pt x="90" y="226"/>
                    </a:lnTo>
                    <a:lnTo>
                      <a:pt x="88" y="228"/>
                    </a:lnTo>
                    <a:lnTo>
                      <a:pt x="86" y="230"/>
                    </a:lnTo>
                    <a:lnTo>
                      <a:pt x="82" y="230"/>
                    </a:lnTo>
                    <a:close/>
                    <a:moveTo>
                      <a:pt x="142" y="404"/>
                    </a:moveTo>
                    <a:lnTo>
                      <a:pt x="142" y="404"/>
                    </a:lnTo>
                    <a:lnTo>
                      <a:pt x="142" y="400"/>
                    </a:lnTo>
                    <a:lnTo>
                      <a:pt x="142" y="398"/>
                    </a:lnTo>
                    <a:lnTo>
                      <a:pt x="148" y="398"/>
                    </a:lnTo>
                    <a:lnTo>
                      <a:pt x="150" y="398"/>
                    </a:lnTo>
                    <a:lnTo>
                      <a:pt x="150" y="400"/>
                    </a:lnTo>
                    <a:lnTo>
                      <a:pt x="152" y="404"/>
                    </a:lnTo>
                    <a:lnTo>
                      <a:pt x="150" y="406"/>
                    </a:lnTo>
                    <a:lnTo>
                      <a:pt x="146" y="406"/>
                    </a:lnTo>
                    <a:lnTo>
                      <a:pt x="144" y="406"/>
                    </a:lnTo>
                    <a:lnTo>
                      <a:pt x="142" y="404"/>
                    </a:lnTo>
                    <a:close/>
                    <a:moveTo>
                      <a:pt x="154" y="18"/>
                    </a:moveTo>
                    <a:lnTo>
                      <a:pt x="154" y="18"/>
                    </a:lnTo>
                    <a:lnTo>
                      <a:pt x="156" y="18"/>
                    </a:lnTo>
                    <a:lnTo>
                      <a:pt x="158" y="18"/>
                    </a:lnTo>
                    <a:lnTo>
                      <a:pt x="160" y="20"/>
                    </a:lnTo>
                    <a:lnTo>
                      <a:pt x="158" y="22"/>
                    </a:lnTo>
                    <a:lnTo>
                      <a:pt x="156" y="22"/>
                    </a:lnTo>
                    <a:lnTo>
                      <a:pt x="154" y="22"/>
                    </a:lnTo>
                    <a:lnTo>
                      <a:pt x="154" y="18"/>
                    </a:lnTo>
                    <a:close/>
                    <a:moveTo>
                      <a:pt x="160" y="8"/>
                    </a:moveTo>
                    <a:lnTo>
                      <a:pt x="160" y="6"/>
                    </a:lnTo>
                    <a:lnTo>
                      <a:pt x="160" y="4"/>
                    </a:lnTo>
                    <a:lnTo>
                      <a:pt x="164" y="4"/>
                    </a:lnTo>
                    <a:lnTo>
                      <a:pt x="166" y="6"/>
                    </a:lnTo>
                    <a:lnTo>
                      <a:pt x="168" y="8"/>
                    </a:lnTo>
                    <a:lnTo>
                      <a:pt x="172" y="10"/>
                    </a:lnTo>
                    <a:lnTo>
                      <a:pt x="174" y="16"/>
                    </a:lnTo>
                    <a:lnTo>
                      <a:pt x="176" y="20"/>
                    </a:lnTo>
                    <a:lnTo>
                      <a:pt x="170" y="20"/>
                    </a:lnTo>
                    <a:lnTo>
                      <a:pt x="168" y="20"/>
                    </a:lnTo>
                    <a:lnTo>
                      <a:pt x="166" y="16"/>
                    </a:lnTo>
                    <a:lnTo>
                      <a:pt x="162" y="14"/>
                    </a:lnTo>
                    <a:lnTo>
                      <a:pt x="160" y="14"/>
                    </a:lnTo>
                    <a:lnTo>
                      <a:pt x="158" y="10"/>
                    </a:lnTo>
                    <a:lnTo>
                      <a:pt x="160" y="8"/>
                    </a:lnTo>
                    <a:close/>
                    <a:moveTo>
                      <a:pt x="174" y="4"/>
                    </a:moveTo>
                    <a:lnTo>
                      <a:pt x="174" y="4"/>
                    </a:lnTo>
                    <a:lnTo>
                      <a:pt x="174" y="0"/>
                    </a:lnTo>
                    <a:lnTo>
                      <a:pt x="176" y="0"/>
                    </a:lnTo>
                    <a:lnTo>
                      <a:pt x="176" y="2"/>
                    </a:lnTo>
                    <a:lnTo>
                      <a:pt x="174" y="6"/>
                    </a:lnTo>
                    <a:lnTo>
                      <a:pt x="174" y="4"/>
                    </a:lnTo>
                    <a:close/>
                  </a:path>
                </a:pathLst>
              </a:custGeom>
              <a:solidFill>
                <a:schemeClr val="bg1"/>
              </a:solidFill>
              <a:ln w="9525">
                <a:solidFill>
                  <a:srgbClr val="777777"/>
                </a:solidFill>
                <a:round/>
                <a:headEnd/>
                <a:tailEnd/>
              </a:ln>
            </p:spPr>
            <p:txBody>
              <a:bodyPr/>
              <a:lstStyle/>
              <a:p>
                <a:endParaRPr lang="it-IT"/>
              </a:p>
            </p:txBody>
          </p:sp>
        </p:grpSp>
        <p:sp>
          <p:nvSpPr>
            <p:cNvPr id="1058" name="Rectangle 79"/>
            <p:cNvSpPr>
              <a:spLocks noChangeArrowheads="1"/>
            </p:cNvSpPr>
            <p:nvPr/>
          </p:nvSpPr>
          <p:spPr bwMode="auto">
            <a:xfrm>
              <a:off x="583" y="3067"/>
              <a:ext cx="1693" cy="861"/>
            </a:xfrm>
            <a:prstGeom prst="rect">
              <a:avLst/>
            </a:prstGeom>
            <a:noFill/>
            <a:ln w="9525">
              <a:solidFill>
                <a:srgbClr val="777777"/>
              </a:solidFill>
              <a:miter lim="800000"/>
              <a:headEnd/>
              <a:tailEnd/>
            </a:ln>
          </p:spPr>
          <p:txBody>
            <a:bodyPr wrap="none" anchor="ctr"/>
            <a:lstStyle/>
            <a:p>
              <a:endParaRPr lang="it-IT" sz="1800">
                <a:latin typeface="Calibri" pitchFamily="34" charset="0"/>
                <a:cs typeface="Arial" charset="0"/>
              </a:endParaRPr>
            </a:p>
          </p:txBody>
        </p:sp>
      </p:grpSp>
      <p:sp>
        <p:nvSpPr>
          <p:cNvPr id="1045" name="AutoShape 82"/>
          <p:cNvSpPr>
            <a:spLocks noChangeArrowheads="1"/>
          </p:cNvSpPr>
          <p:nvPr/>
        </p:nvSpPr>
        <p:spPr bwMode="auto">
          <a:xfrm rot="-5400000" flipH="1" flipV="1">
            <a:off x="1559719" y="2677319"/>
            <a:ext cx="1079500" cy="14716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5460 h 21600"/>
              <a:gd name="T20" fmla="*/ 19137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417" y="0"/>
                </a:moveTo>
                <a:lnTo>
                  <a:pt x="11234" y="7124"/>
                </a:lnTo>
                <a:lnTo>
                  <a:pt x="13697" y="7124"/>
                </a:lnTo>
                <a:lnTo>
                  <a:pt x="13697" y="15460"/>
                </a:lnTo>
                <a:lnTo>
                  <a:pt x="0" y="15460"/>
                </a:lnTo>
                <a:lnTo>
                  <a:pt x="0" y="21600"/>
                </a:lnTo>
                <a:lnTo>
                  <a:pt x="19137" y="21600"/>
                </a:lnTo>
                <a:lnTo>
                  <a:pt x="19137" y="7124"/>
                </a:lnTo>
                <a:lnTo>
                  <a:pt x="21600" y="7124"/>
                </a:lnTo>
                <a:close/>
              </a:path>
            </a:pathLst>
          </a:custGeom>
          <a:noFill/>
          <a:ln w="9525">
            <a:solidFill>
              <a:schemeClr val="tx1"/>
            </a:solidFill>
            <a:miter lim="800000"/>
            <a:headEnd/>
            <a:tailEnd/>
          </a:ln>
        </p:spPr>
        <p:txBody>
          <a:bodyPr rot="10800000" vert="eaVert" wrap="none" anchor="ctr"/>
          <a:lstStyle/>
          <a:p>
            <a:endParaRPr lang="it-IT"/>
          </a:p>
        </p:txBody>
      </p:sp>
      <p:sp>
        <p:nvSpPr>
          <p:cNvPr id="1046" name="Text Box 85"/>
          <p:cNvSpPr txBox="1">
            <a:spLocks noChangeArrowheads="1"/>
          </p:cNvSpPr>
          <p:nvPr/>
        </p:nvSpPr>
        <p:spPr bwMode="auto">
          <a:xfrm>
            <a:off x="342900" y="2514600"/>
            <a:ext cx="2055813" cy="579438"/>
          </a:xfrm>
          <a:prstGeom prst="rect">
            <a:avLst/>
          </a:prstGeom>
          <a:noFill/>
          <a:ln w="9525">
            <a:noFill/>
            <a:miter lim="800000"/>
            <a:headEnd/>
            <a:tailEnd/>
          </a:ln>
        </p:spPr>
        <p:txBody>
          <a:bodyPr wrap="none">
            <a:spAutoFit/>
          </a:bodyPr>
          <a:lstStyle/>
          <a:p>
            <a:r>
              <a:rPr lang="it-IT" sz="1400">
                <a:latin typeface="Calibri" pitchFamily="34" charset="0"/>
                <a:cs typeface="Arial" charset="0"/>
              </a:rPr>
              <a:t>Single Node </a:t>
            </a:r>
            <a:r>
              <a:rPr lang="en-US" sz="1400">
                <a:latin typeface="Calibri" pitchFamily="34" charset="0"/>
                <a:cs typeface="Arial" charset="0"/>
              </a:rPr>
              <a:t>lab Measures</a:t>
            </a:r>
          </a:p>
          <a:p>
            <a:endParaRPr lang="it-IT" sz="1800">
              <a:latin typeface="Calibri" pitchFamily="34" charset="0"/>
              <a:cs typeface="Arial" charset="0"/>
            </a:endParaRPr>
          </a:p>
        </p:txBody>
      </p:sp>
      <p:sp>
        <p:nvSpPr>
          <p:cNvPr id="1047" name="Text Box 86"/>
          <p:cNvSpPr txBox="1">
            <a:spLocks noChangeArrowheads="1"/>
          </p:cNvSpPr>
          <p:nvPr/>
        </p:nvSpPr>
        <p:spPr bwMode="auto">
          <a:xfrm>
            <a:off x="6262688" y="2705100"/>
            <a:ext cx="1822450" cy="304800"/>
          </a:xfrm>
          <a:prstGeom prst="rect">
            <a:avLst/>
          </a:prstGeom>
          <a:noFill/>
          <a:ln w="9525">
            <a:noFill/>
            <a:miter lim="800000"/>
            <a:headEnd/>
            <a:tailEnd/>
          </a:ln>
        </p:spPr>
        <p:txBody>
          <a:bodyPr wrap="none">
            <a:spAutoFit/>
          </a:bodyPr>
          <a:lstStyle/>
          <a:p>
            <a:r>
              <a:rPr lang="en-US" sz="1400">
                <a:latin typeface="Calibri" pitchFamily="34" charset="0"/>
                <a:cs typeface="Arial" charset="0"/>
              </a:rPr>
              <a:t>Network lab Measures</a:t>
            </a:r>
          </a:p>
        </p:txBody>
      </p:sp>
      <p:sp>
        <p:nvSpPr>
          <p:cNvPr id="1048" name="Text Box 88"/>
          <p:cNvSpPr txBox="1">
            <a:spLocks noChangeArrowheads="1"/>
          </p:cNvSpPr>
          <p:nvPr/>
        </p:nvSpPr>
        <p:spPr bwMode="auto">
          <a:xfrm>
            <a:off x="4137025" y="4778375"/>
            <a:ext cx="1909763" cy="376238"/>
          </a:xfrm>
          <a:prstGeom prst="rect">
            <a:avLst/>
          </a:prstGeom>
          <a:solidFill>
            <a:schemeClr val="bg1"/>
          </a:solidFill>
          <a:ln w="9525">
            <a:solidFill>
              <a:srgbClr val="777777"/>
            </a:solidFill>
            <a:miter lim="800000"/>
            <a:headEnd/>
            <a:tailEnd/>
          </a:ln>
        </p:spPr>
        <p:txBody>
          <a:bodyPr wrap="none">
            <a:spAutoFit/>
          </a:bodyPr>
          <a:lstStyle/>
          <a:p>
            <a:r>
              <a:rPr lang="it-IT" sz="1800">
                <a:latin typeface="Calibri" pitchFamily="34" charset="0"/>
                <a:cs typeface="Arial" charset="0"/>
              </a:rPr>
              <a:t>PARTIAL Networks</a:t>
            </a:r>
          </a:p>
        </p:txBody>
      </p:sp>
      <p:sp>
        <p:nvSpPr>
          <p:cNvPr id="1049" name="Text Box 89"/>
          <p:cNvSpPr txBox="1">
            <a:spLocks noChangeArrowheads="1"/>
          </p:cNvSpPr>
          <p:nvPr/>
        </p:nvSpPr>
        <p:spPr bwMode="auto">
          <a:xfrm>
            <a:off x="1030288" y="3836988"/>
            <a:ext cx="1319212" cy="366712"/>
          </a:xfrm>
          <a:prstGeom prst="rect">
            <a:avLst/>
          </a:prstGeom>
          <a:noFill/>
          <a:ln w="9525">
            <a:noFill/>
            <a:miter lim="800000"/>
            <a:headEnd/>
            <a:tailEnd/>
          </a:ln>
        </p:spPr>
        <p:txBody>
          <a:bodyPr wrap="none">
            <a:spAutoFit/>
          </a:bodyPr>
          <a:lstStyle/>
          <a:p>
            <a:r>
              <a:rPr lang="en-US" sz="1800" i="1">
                <a:latin typeface="Calibri" pitchFamily="34" charset="0"/>
                <a:cs typeface="Arial" charset="0"/>
              </a:rPr>
              <a:t>Extension to</a:t>
            </a:r>
          </a:p>
        </p:txBody>
      </p:sp>
      <p:sp>
        <p:nvSpPr>
          <p:cNvPr id="1050" name="Text Box 91"/>
          <p:cNvSpPr txBox="1">
            <a:spLocks noChangeArrowheads="1"/>
          </p:cNvSpPr>
          <p:nvPr/>
        </p:nvSpPr>
        <p:spPr bwMode="auto">
          <a:xfrm>
            <a:off x="4183063" y="6111875"/>
            <a:ext cx="1433512" cy="366713"/>
          </a:xfrm>
          <a:prstGeom prst="rect">
            <a:avLst/>
          </a:prstGeom>
          <a:noFill/>
          <a:ln w="9525">
            <a:noFill/>
            <a:miter lim="800000"/>
            <a:headEnd/>
            <a:tailEnd/>
          </a:ln>
        </p:spPr>
        <p:txBody>
          <a:bodyPr wrap="none">
            <a:spAutoFit/>
          </a:bodyPr>
          <a:lstStyle/>
          <a:p>
            <a:r>
              <a:rPr lang="en-US" sz="1800" i="1">
                <a:latin typeface="Calibri" pitchFamily="34" charset="0"/>
                <a:cs typeface="Arial" charset="0"/>
              </a:rPr>
              <a:t>Extrapolation</a:t>
            </a:r>
          </a:p>
        </p:txBody>
      </p:sp>
      <p:sp>
        <p:nvSpPr>
          <p:cNvPr id="1051" name="Cloud"/>
          <p:cNvSpPr>
            <a:spLocks noChangeAspect="1" noEditPoints="1" noChangeArrowheads="1"/>
          </p:cNvSpPr>
          <p:nvPr/>
        </p:nvSpPr>
        <p:spPr bwMode="auto">
          <a:xfrm>
            <a:off x="7100888" y="4178300"/>
            <a:ext cx="1693862" cy="873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a:solidFill>
              <a:srgbClr val="000000"/>
            </a:solidFill>
            <a:miter lim="800000"/>
            <a:headEnd/>
            <a:tailEnd/>
          </a:ln>
        </p:spPr>
        <p:txBody>
          <a:bodyPr/>
          <a:lstStyle/>
          <a:p>
            <a:pPr algn="ctr"/>
            <a:r>
              <a:rPr lang="en-US" sz="1400" i="1">
                <a:latin typeface="Calibri" pitchFamily="34" charset="0"/>
                <a:cs typeface="Arial" charset="0"/>
              </a:rPr>
              <a:t>GLOBAL</a:t>
            </a:r>
          </a:p>
          <a:p>
            <a:pPr algn="ctr"/>
            <a:r>
              <a:rPr lang="en-US" sz="1400" i="1">
                <a:latin typeface="Calibri" pitchFamily="34" charset="0"/>
                <a:cs typeface="Arial" charset="0"/>
              </a:rPr>
              <a:t>Networks</a:t>
            </a:r>
            <a:endParaRPr lang="en-US" sz="800" i="1">
              <a:latin typeface="Calibri" pitchFamily="34" charset="0"/>
              <a:cs typeface="Arial" charset="0"/>
            </a:endParaRPr>
          </a:p>
        </p:txBody>
      </p:sp>
      <p:sp>
        <p:nvSpPr>
          <p:cNvPr id="86" name="Right Arrow 85"/>
          <p:cNvSpPr/>
          <p:nvPr/>
        </p:nvSpPr>
        <p:spPr>
          <a:xfrm>
            <a:off x="2711450" y="1974850"/>
            <a:ext cx="3543300" cy="280988"/>
          </a:xfrm>
          <a:prstGeom prst="rightArrow">
            <a:avLst/>
          </a:prstGeom>
          <a:noFill/>
          <a:ln w="254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53" name="Cloud"/>
          <p:cNvSpPr>
            <a:spLocks noChangeAspect="1" noEditPoints="1" noChangeArrowheads="1"/>
          </p:cNvSpPr>
          <p:nvPr/>
        </p:nvSpPr>
        <p:spPr bwMode="auto">
          <a:xfrm>
            <a:off x="2076450" y="1319213"/>
            <a:ext cx="1192213" cy="7318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CFF99"/>
          </a:solidFill>
          <a:ln w="9525">
            <a:solidFill>
              <a:srgbClr val="000000"/>
            </a:solidFill>
            <a:miter lim="800000"/>
            <a:headEnd/>
            <a:tailEnd/>
          </a:ln>
        </p:spPr>
        <p:txBody>
          <a:bodyPr/>
          <a:lstStyle/>
          <a:p>
            <a:pPr algn="ctr"/>
            <a:r>
              <a:rPr lang="en-US" sz="1400" b="1" i="1">
                <a:solidFill>
                  <a:srgbClr val="006600"/>
                </a:solidFill>
                <a:latin typeface="Calibri" pitchFamily="34" charset="0"/>
                <a:cs typeface="Arial" charset="0"/>
              </a:rPr>
              <a:t>ETSI TS</a:t>
            </a:r>
          </a:p>
          <a:p>
            <a:pPr algn="ctr"/>
            <a:r>
              <a:rPr lang="en-US" sz="1400" b="1" i="1">
                <a:solidFill>
                  <a:srgbClr val="006600"/>
                </a:solidFill>
                <a:latin typeface="Calibri" pitchFamily="34" charset="0"/>
                <a:cs typeface="Arial" charset="0"/>
              </a:rPr>
              <a:t>102 706</a:t>
            </a:r>
          </a:p>
        </p:txBody>
      </p:sp>
      <p:sp>
        <p:nvSpPr>
          <p:cNvPr id="1054" name="Cloud"/>
          <p:cNvSpPr>
            <a:spLocks noChangeAspect="1" noEditPoints="1" noChangeArrowheads="1"/>
          </p:cNvSpPr>
          <p:nvPr/>
        </p:nvSpPr>
        <p:spPr bwMode="auto">
          <a:xfrm>
            <a:off x="3914775" y="1666875"/>
            <a:ext cx="1209675" cy="7318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a:solidFill>
              <a:srgbClr val="000000"/>
            </a:solidFill>
            <a:miter lim="800000"/>
            <a:headEnd/>
            <a:tailEnd/>
          </a:ln>
        </p:spPr>
        <p:txBody>
          <a:bodyPr/>
          <a:lstStyle/>
          <a:p>
            <a:pPr algn="ctr"/>
            <a:r>
              <a:rPr lang="en-US" sz="1400" i="1">
                <a:latin typeface="Calibri" pitchFamily="34" charset="0"/>
                <a:cs typeface="Arial" charset="0"/>
              </a:rPr>
              <a:t>Lower Priority</a:t>
            </a:r>
          </a:p>
        </p:txBody>
      </p:sp>
      <p:sp>
        <p:nvSpPr>
          <p:cNvPr id="1055" name="Cloud"/>
          <p:cNvSpPr>
            <a:spLocks noChangeAspect="1" noEditPoints="1" noChangeArrowheads="1"/>
          </p:cNvSpPr>
          <p:nvPr/>
        </p:nvSpPr>
        <p:spPr bwMode="auto">
          <a:xfrm>
            <a:off x="1363663" y="4465638"/>
            <a:ext cx="2674937" cy="15922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99"/>
          </a:solidFill>
          <a:ln w="9525">
            <a:solidFill>
              <a:srgbClr val="000000"/>
            </a:solidFill>
            <a:miter lim="800000"/>
            <a:headEnd/>
            <a:tailEnd/>
          </a:ln>
        </p:spPr>
        <p:txBody>
          <a:bodyPr/>
          <a:lstStyle/>
          <a:p>
            <a:pPr algn="ctr"/>
            <a:r>
              <a:rPr lang="en-US" sz="1600" b="1" i="1" dirty="0" smtClean="0">
                <a:solidFill>
                  <a:schemeClr val="accent2"/>
                </a:solidFill>
                <a:latin typeface="Calibri" pitchFamily="34" charset="0"/>
                <a:cs typeface="Arial" charset="0"/>
              </a:rPr>
              <a:t>TR 103 117</a:t>
            </a:r>
            <a:endParaRPr lang="en-US" sz="1600" b="1" i="1" dirty="0">
              <a:solidFill>
                <a:schemeClr val="accent2"/>
              </a:solidFill>
              <a:latin typeface="Calibri" pitchFamily="34" charset="0"/>
              <a:cs typeface="Arial" charset="0"/>
            </a:endParaRPr>
          </a:p>
          <a:p>
            <a:pPr algn="ctr"/>
            <a:r>
              <a:rPr lang="en-US" sz="1600" b="1" i="1" dirty="0">
                <a:solidFill>
                  <a:schemeClr val="accent2"/>
                </a:solidFill>
                <a:latin typeface="Calibri" pitchFamily="34" charset="0"/>
                <a:cs typeface="Arial" charset="0"/>
              </a:rPr>
              <a:t>(EE measurement of partial RAN)</a:t>
            </a:r>
          </a:p>
        </p:txBody>
      </p:sp>
      <p:sp>
        <p:nvSpPr>
          <p:cNvPr id="1056" name="AutoShape 82"/>
          <p:cNvSpPr>
            <a:spLocks noChangeArrowheads="1"/>
          </p:cNvSpPr>
          <p:nvPr/>
        </p:nvSpPr>
        <p:spPr bwMode="auto">
          <a:xfrm rot="-5400000" flipH="1" flipV="1">
            <a:off x="4810919" y="4949032"/>
            <a:ext cx="1079500" cy="14716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5460 h 21600"/>
              <a:gd name="T20" fmla="*/ 19137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417" y="0"/>
                </a:moveTo>
                <a:lnTo>
                  <a:pt x="11234" y="7124"/>
                </a:lnTo>
                <a:lnTo>
                  <a:pt x="13697" y="7124"/>
                </a:lnTo>
                <a:lnTo>
                  <a:pt x="13697" y="15460"/>
                </a:lnTo>
                <a:lnTo>
                  <a:pt x="0" y="15460"/>
                </a:lnTo>
                <a:lnTo>
                  <a:pt x="0" y="21600"/>
                </a:lnTo>
                <a:lnTo>
                  <a:pt x="19137" y="21600"/>
                </a:lnTo>
                <a:lnTo>
                  <a:pt x="19137" y="7124"/>
                </a:lnTo>
                <a:lnTo>
                  <a:pt x="21600" y="7124"/>
                </a:lnTo>
                <a:close/>
              </a:path>
            </a:pathLst>
          </a:custGeom>
          <a:noFill/>
          <a:ln w="9525">
            <a:solidFill>
              <a:schemeClr val="tx1"/>
            </a:solidFill>
            <a:miter lim="800000"/>
            <a:headEnd/>
            <a:tailEnd/>
          </a:ln>
        </p:spPr>
        <p:txBody>
          <a:bodyPr rot="10800000" vert="eaVert" wrap="none" anchor="ctr"/>
          <a:lstStyle/>
          <a:p>
            <a:endParaRPr lang="it-IT"/>
          </a:p>
        </p:txBody>
      </p:sp>
    </p:spTree>
  </p:cSld>
  <p:clrMapOvr>
    <a:masterClrMapping/>
  </p:clrMapOvr>
  <p:transition advClick="0" advTm="1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eaLnBrk="1" hangingPunct="1"/>
            <a:r>
              <a:rPr lang="en-US" sz="2400" smtClean="0"/>
              <a:t>Energy Efficiency deliverables for radio access networks</a:t>
            </a:r>
          </a:p>
        </p:txBody>
      </p:sp>
      <p:sp>
        <p:nvSpPr>
          <p:cNvPr id="17412" name="Rectangle 3"/>
          <p:cNvSpPr>
            <a:spLocks noChangeArrowheads="1"/>
          </p:cNvSpPr>
          <p:nvPr/>
        </p:nvSpPr>
        <p:spPr bwMode="auto">
          <a:xfrm>
            <a:off x="382588" y="2170113"/>
            <a:ext cx="8442325" cy="3468687"/>
          </a:xfrm>
          <a:prstGeom prst="rect">
            <a:avLst/>
          </a:prstGeom>
          <a:solidFill>
            <a:srgbClr val="CCFF99"/>
          </a:solidFill>
          <a:ln w="9525">
            <a:noFill/>
            <a:miter lim="800000"/>
            <a:headEnd/>
            <a:tailEnd/>
          </a:ln>
        </p:spPr>
        <p:txBody>
          <a:bodyPr/>
          <a:lstStyle/>
          <a:p>
            <a:pPr marL="342900" indent="-342900">
              <a:spcBef>
                <a:spcPct val="20000"/>
              </a:spcBef>
              <a:buSzPct val="90000"/>
              <a:buFontTx/>
              <a:buBlip>
                <a:blip r:embed="rId2"/>
              </a:buBlip>
            </a:pPr>
            <a:r>
              <a:rPr lang="en-US" sz="2000" b="1" dirty="0">
                <a:solidFill>
                  <a:srgbClr val="006600"/>
                </a:solidFill>
                <a:latin typeface="Calibri" pitchFamily="34" charset="0"/>
              </a:rPr>
              <a:t>Present activities</a:t>
            </a:r>
          </a:p>
          <a:p>
            <a:pPr marL="742950" lvl="1" indent="-285750">
              <a:spcBef>
                <a:spcPct val="20000"/>
              </a:spcBef>
              <a:buClr>
                <a:schemeClr val="tx2"/>
              </a:buClr>
              <a:buSzPct val="120000"/>
              <a:buFont typeface="Arial" charset="0"/>
              <a:buChar char="•"/>
            </a:pPr>
            <a:r>
              <a:rPr lang="en-US" sz="1800" b="1" dirty="0">
                <a:solidFill>
                  <a:srgbClr val="006600"/>
                </a:solidFill>
                <a:latin typeface="Calibri" pitchFamily="34" charset="0"/>
              </a:rPr>
              <a:t>Focus refinement on the Energy Efficiency (EE) partial networks in radio access for 2G, 3G and LTE</a:t>
            </a:r>
          </a:p>
          <a:p>
            <a:pPr marL="742950" lvl="1" indent="-285750">
              <a:spcBef>
                <a:spcPct val="20000"/>
              </a:spcBef>
              <a:buClr>
                <a:schemeClr val="tx2"/>
              </a:buClr>
              <a:buSzPct val="120000"/>
              <a:buFont typeface="Arial" charset="0"/>
              <a:buChar char="•"/>
            </a:pPr>
            <a:r>
              <a:rPr lang="en-US" sz="1800" b="1" dirty="0">
                <a:solidFill>
                  <a:srgbClr val="006600"/>
                </a:solidFill>
                <a:latin typeface="Calibri" pitchFamily="34" charset="0"/>
              </a:rPr>
              <a:t>Focus on the measurements of EE in such partial networks</a:t>
            </a:r>
          </a:p>
          <a:p>
            <a:pPr marL="742950" lvl="1" indent="-285750">
              <a:spcBef>
                <a:spcPct val="20000"/>
              </a:spcBef>
              <a:buClr>
                <a:schemeClr val="tx2"/>
              </a:buClr>
              <a:buSzPct val="120000"/>
              <a:buFont typeface="Arial" charset="0"/>
              <a:buChar char="•"/>
            </a:pPr>
            <a:r>
              <a:rPr lang="en-US" sz="1800" b="1" dirty="0">
                <a:solidFill>
                  <a:srgbClr val="006600"/>
                </a:solidFill>
                <a:latin typeface="Calibri" pitchFamily="34" charset="0"/>
              </a:rPr>
              <a:t>Definition of measurements metrics based on throughput and/or number of users with the Quality of Service/Quality of Experience</a:t>
            </a:r>
          </a:p>
          <a:p>
            <a:pPr marL="742950" lvl="1" indent="-285750">
              <a:spcBef>
                <a:spcPct val="20000"/>
              </a:spcBef>
              <a:buClr>
                <a:schemeClr val="tx2"/>
              </a:buClr>
              <a:buSzPct val="120000"/>
              <a:buFont typeface="Arial" charset="0"/>
              <a:buChar char="•"/>
            </a:pPr>
            <a:r>
              <a:rPr lang="en-US" sz="1800" b="1" dirty="0">
                <a:solidFill>
                  <a:srgbClr val="006600"/>
                </a:solidFill>
                <a:latin typeface="Calibri" pitchFamily="34" charset="0"/>
              </a:rPr>
              <a:t>Analysis of pros/cons of methods based on nodes counters or on test users</a:t>
            </a:r>
          </a:p>
          <a:p>
            <a:pPr marL="342900" indent="-342900">
              <a:spcBef>
                <a:spcPct val="20000"/>
              </a:spcBef>
              <a:buSzPct val="90000"/>
              <a:buFontTx/>
              <a:buBlip>
                <a:blip r:embed="rId2"/>
              </a:buBlip>
            </a:pPr>
            <a:r>
              <a:rPr lang="en-US" sz="2000" b="1" dirty="0">
                <a:solidFill>
                  <a:srgbClr val="006600"/>
                </a:solidFill>
                <a:latin typeface="Calibri" pitchFamily="34" charset="0"/>
              </a:rPr>
              <a:t>Extend the analysis from partial networks to global networks</a:t>
            </a:r>
          </a:p>
          <a:p>
            <a:pPr marL="342900" indent="-342900">
              <a:spcBef>
                <a:spcPct val="20000"/>
              </a:spcBef>
              <a:buSzPct val="90000"/>
              <a:buFontTx/>
              <a:buBlip>
                <a:blip r:embed="rId2"/>
              </a:buBlip>
            </a:pPr>
            <a:r>
              <a:rPr lang="en-US" sz="2000" b="1" dirty="0">
                <a:solidFill>
                  <a:srgbClr val="006600"/>
                </a:solidFill>
                <a:latin typeface="Calibri" pitchFamily="34" charset="0"/>
              </a:rPr>
              <a:t>TR 103 117 is the basis to compare different network energy efficiencies or to compare networks with different (innovative) features</a:t>
            </a:r>
          </a:p>
        </p:txBody>
      </p:sp>
      <p:sp>
        <p:nvSpPr>
          <p:cNvPr id="17413" name="Rectangle 3"/>
          <p:cNvSpPr>
            <a:spLocks noChangeArrowheads="1"/>
          </p:cNvSpPr>
          <p:nvPr/>
        </p:nvSpPr>
        <p:spPr bwMode="auto">
          <a:xfrm>
            <a:off x="2808288" y="1547813"/>
            <a:ext cx="3349625" cy="458787"/>
          </a:xfrm>
          <a:prstGeom prst="rect">
            <a:avLst/>
          </a:prstGeom>
          <a:solidFill>
            <a:srgbClr val="00FFFF"/>
          </a:solidFill>
          <a:ln w="9525">
            <a:noFill/>
            <a:miter lim="800000"/>
            <a:headEnd/>
            <a:tailEnd/>
          </a:ln>
        </p:spPr>
        <p:txBody>
          <a:bodyPr/>
          <a:lstStyle/>
          <a:p>
            <a:pPr algn="ctr">
              <a:buSzPct val="90000"/>
            </a:pPr>
            <a:r>
              <a:rPr lang="en-US" b="1" dirty="0">
                <a:solidFill>
                  <a:srgbClr val="0070C0"/>
                </a:solidFill>
                <a:latin typeface="Calibri" pitchFamily="34" charset="0"/>
              </a:rPr>
              <a:t>Radio Access Networks</a:t>
            </a:r>
          </a:p>
        </p:txBody>
      </p:sp>
    </p:spTree>
  </p:cSld>
  <p:clrMapOvr>
    <a:masterClrMapping/>
  </p:clrMapOvr>
  <p:transition advClick="0" advTm="1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156308" y="100013"/>
            <a:ext cx="8716596" cy="1057275"/>
          </a:xfrm>
        </p:spPr>
        <p:txBody>
          <a:bodyPr/>
          <a:lstStyle/>
          <a:p>
            <a:r>
              <a:rPr lang="it-IT" dirty="0" smtClean="0"/>
              <a:t>ETSI TR 103 117</a:t>
            </a:r>
            <a:endParaRPr lang="fr-FR" dirty="0" smtClean="0"/>
          </a:p>
        </p:txBody>
      </p:sp>
      <p:sp>
        <p:nvSpPr>
          <p:cNvPr id="5123" name="Espace réservé du contenu 2"/>
          <p:cNvSpPr>
            <a:spLocks noGrp="1"/>
          </p:cNvSpPr>
          <p:nvPr>
            <p:ph idx="1"/>
          </p:nvPr>
        </p:nvSpPr>
        <p:spPr>
          <a:xfrm>
            <a:off x="251558" y="1454176"/>
            <a:ext cx="8814288" cy="5103791"/>
          </a:xfrm>
        </p:spPr>
        <p:txBody>
          <a:bodyPr/>
          <a:lstStyle/>
          <a:p>
            <a:r>
              <a:rPr lang="en-US" dirty="0" err="1" smtClean="0"/>
              <a:t>Targetted</a:t>
            </a:r>
            <a:r>
              <a:rPr lang="fr-FR" dirty="0" smtClean="0"/>
              <a:t> use cases</a:t>
            </a:r>
          </a:p>
          <a:p>
            <a:pPr lvl="2"/>
            <a:r>
              <a:rPr lang="fr-FR" dirty="0" err="1" smtClean="0"/>
              <a:t>Generic</a:t>
            </a:r>
            <a:r>
              <a:rPr lang="fr-FR" dirty="0" smtClean="0"/>
              <a:t> cluster </a:t>
            </a:r>
            <a:r>
              <a:rPr lang="fr-FR" dirty="0" err="1" smtClean="0"/>
              <a:t>assessment</a:t>
            </a:r>
            <a:endParaRPr lang="fr-FR" dirty="0" smtClean="0"/>
          </a:p>
          <a:p>
            <a:pPr lvl="2"/>
            <a:r>
              <a:rPr lang="fr-FR" dirty="0" smtClean="0"/>
              <a:t>Live network </a:t>
            </a:r>
            <a:r>
              <a:rPr lang="fr-FR" dirty="0" err="1" smtClean="0"/>
              <a:t>assessment</a:t>
            </a:r>
            <a:endParaRPr lang="fr-FR" dirty="0" smtClean="0"/>
          </a:p>
          <a:p>
            <a:pPr lvl="2"/>
            <a:r>
              <a:rPr lang="fr-FR" dirty="0" smtClean="0"/>
              <a:t>Global network </a:t>
            </a:r>
            <a:r>
              <a:rPr lang="fr-FR" dirty="0" err="1" smtClean="0"/>
              <a:t>modeling</a:t>
            </a:r>
            <a:endParaRPr lang="fr-FR" dirty="0" smtClean="0"/>
          </a:p>
          <a:p>
            <a:r>
              <a:rPr lang="fr-FR" dirty="0" err="1" smtClean="0"/>
              <a:t>Definition</a:t>
            </a:r>
            <a:endParaRPr lang="fr-FR" dirty="0" smtClean="0"/>
          </a:p>
          <a:p>
            <a:pPr lvl="1"/>
            <a:r>
              <a:rPr lang="fr-FR" dirty="0" smtClean="0"/>
              <a:t>MNEE = MNPD / MNEC</a:t>
            </a:r>
          </a:p>
          <a:p>
            <a:pPr lvl="2"/>
            <a:r>
              <a:rPr lang="fr-FR" dirty="0" smtClean="0"/>
              <a:t>MNEC = mobile network </a:t>
            </a:r>
            <a:r>
              <a:rPr lang="fr-FR" dirty="0" err="1" smtClean="0"/>
              <a:t>energy</a:t>
            </a:r>
            <a:r>
              <a:rPr lang="fr-FR" dirty="0" smtClean="0"/>
              <a:t> </a:t>
            </a:r>
            <a:r>
              <a:rPr lang="fr-FR" dirty="0" err="1" smtClean="0"/>
              <a:t>consumption</a:t>
            </a:r>
            <a:endParaRPr lang="fr-FR" dirty="0" smtClean="0"/>
          </a:p>
          <a:p>
            <a:pPr lvl="2"/>
            <a:r>
              <a:rPr lang="fr-FR" dirty="0" smtClean="0"/>
              <a:t>MNPD = mobile network performance </a:t>
            </a:r>
            <a:r>
              <a:rPr lang="fr-FR" dirty="0" err="1" smtClean="0"/>
              <a:t>delivered</a:t>
            </a:r>
            <a:endParaRPr lang="fr-FR" dirty="0" smtClean="0"/>
          </a:p>
          <a:p>
            <a:pPr lvl="1"/>
            <a:r>
              <a:rPr lang="fr-FR" dirty="0" smtClean="0"/>
              <a:t>Scope</a:t>
            </a:r>
          </a:p>
          <a:p>
            <a:pPr lvl="2"/>
            <a:r>
              <a:rPr lang="fr-FR" dirty="0" smtClean="0"/>
              <a:t>Radio Access Network </a:t>
            </a:r>
            <a:r>
              <a:rPr lang="fr-FR" dirty="0" err="1" smtClean="0"/>
              <a:t>elements</a:t>
            </a:r>
            <a:r>
              <a:rPr lang="fr-FR" dirty="0" smtClean="0"/>
              <a:t> </a:t>
            </a:r>
            <a:r>
              <a:rPr lang="fr-FR" dirty="0" err="1" smtClean="0"/>
              <a:t>covering</a:t>
            </a:r>
            <a:r>
              <a:rPr lang="fr-FR" dirty="0" smtClean="0"/>
              <a:t> a </a:t>
            </a:r>
            <a:r>
              <a:rPr lang="fr-FR" dirty="0" err="1" smtClean="0"/>
              <a:t>given</a:t>
            </a:r>
            <a:r>
              <a:rPr lang="fr-FR" dirty="0" smtClean="0"/>
              <a:t> area</a:t>
            </a:r>
          </a:p>
          <a:p>
            <a:pPr lvl="2"/>
            <a:r>
              <a:rPr lang="en-GB" i="1" dirty="0" smtClean="0"/>
              <a:t>Technology: GSM, UMTS, LTE</a:t>
            </a:r>
          </a:p>
          <a:p>
            <a:pPr lvl="2"/>
            <a:r>
              <a:rPr lang="en-GB" i="1" dirty="0" smtClean="0"/>
              <a:t>Equipment that could be considered includes radio base stations,  backhauling systems, radio controllers, other infrastructure radio site equipment) </a:t>
            </a:r>
            <a:endParaRPr lang="fr-FR" dirty="0" smtClean="0"/>
          </a:p>
        </p:txBody>
      </p:sp>
      <p:pic>
        <p:nvPicPr>
          <p:cNvPr id="512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74166" y="1385905"/>
            <a:ext cx="3637680" cy="22818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spTree>
    <p:extLst>
      <p:ext uri="{BB962C8B-B14F-4D97-AF65-F5344CB8AC3E}">
        <p14:creationId xmlns="" xmlns:p14="http://schemas.microsoft.com/office/powerpoint/2010/main" val="3799149039"/>
      </p:ext>
    </p:extLst>
  </p:cSld>
  <p:clrMapOvr>
    <a:masterClrMapping/>
  </p:clrMapOvr>
  <p:transition advClick="0" advTm="10000">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p:txBody>
          <a:bodyPr/>
          <a:lstStyle/>
          <a:p>
            <a:r>
              <a:rPr lang="fr-FR" dirty="0" smtClean="0"/>
              <a:t>Mobile Networks </a:t>
            </a:r>
            <a:r>
              <a:rPr lang="fr-FR" dirty="0" err="1" smtClean="0"/>
              <a:t>Energy</a:t>
            </a:r>
            <a:r>
              <a:rPr lang="fr-FR" dirty="0" smtClean="0"/>
              <a:t> </a:t>
            </a:r>
            <a:r>
              <a:rPr lang="fr-FR" dirty="0" err="1" smtClean="0"/>
              <a:t>Efficiency</a:t>
            </a:r>
            <a:r>
              <a:rPr lang="fr-FR" dirty="0" smtClean="0"/>
              <a:t> (MNEE)</a:t>
            </a:r>
            <a:br>
              <a:rPr lang="fr-FR" dirty="0" smtClean="0"/>
            </a:br>
            <a:r>
              <a:rPr lang="fr-FR" dirty="0" err="1" smtClean="0"/>
              <a:t>Metrics</a:t>
            </a:r>
            <a:r>
              <a:rPr lang="fr-FR" dirty="0" smtClean="0"/>
              <a:t> </a:t>
            </a:r>
            <a:r>
              <a:rPr lang="fr-FR" dirty="0" err="1" smtClean="0"/>
              <a:t>selection</a:t>
            </a:r>
            <a:endParaRPr lang="fr-FR" dirty="0" smtClean="0"/>
          </a:p>
        </p:txBody>
      </p:sp>
      <p:sp>
        <p:nvSpPr>
          <p:cNvPr id="7171" name="Espace réservé du contenu 3"/>
          <p:cNvSpPr>
            <a:spLocks noGrp="1"/>
          </p:cNvSpPr>
          <p:nvPr>
            <p:ph sz="half" idx="1"/>
          </p:nvPr>
        </p:nvSpPr>
        <p:spPr>
          <a:xfrm>
            <a:off x="192942" y="1346207"/>
            <a:ext cx="4650521" cy="5165725"/>
          </a:xfrm>
          <a:ln>
            <a:solidFill>
              <a:srgbClr val="336699"/>
            </a:solidFill>
            <a:miter lim="800000"/>
            <a:headEnd/>
            <a:tailEnd/>
          </a:ln>
        </p:spPr>
        <p:txBody>
          <a:bodyPr/>
          <a:lstStyle/>
          <a:p>
            <a:r>
              <a:rPr lang="en-US" sz="2400" dirty="0" smtClean="0"/>
              <a:t>Proposed selection criteria (checked </a:t>
            </a:r>
            <a:r>
              <a:rPr lang="en-US" sz="2400" dirty="0"/>
              <a:t>with 3GPP TS </a:t>
            </a:r>
            <a:r>
              <a:rPr lang="en-US" sz="2400" dirty="0" smtClean="0"/>
              <a:t>32.450)</a:t>
            </a:r>
            <a:endParaRPr lang="en-US" sz="1800" dirty="0" smtClean="0"/>
          </a:p>
          <a:p>
            <a:pPr lvl="1"/>
            <a:r>
              <a:rPr lang="en-US" sz="1800" dirty="0" err="1" smtClean="0"/>
              <a:t>Representativity</a:t>
            </a:r>
            <a:endParaRPr lang="en-US" sz="1800" dirty="0" smtClean="0"/>
          </a:p>
          <a:p>
            <a:pPr lvl="2"/>
            <a:r>
              <a:rPr lang="en-US" sz="1400" dirty="0" smtClean="0"/>
              <a:t>Relevance of the metrics to the </a:t>
            </a:r>
            <a:r>
              <a:rPr lang="en-US" sz="1400" dirty="0" err="1" smtClean="0"/>
              <a:t>targetted</a:t>
            </a:r>
            <a:r>
              <a:rPr lang="en-US" sz="1400" dirty="0" smtClean="0"/>
              <a:t> use cases and completeness of the performance criteria </a:t>
            </a:r>
          </a:p>
          <a:p>
            <a:pPr lvl="1"/>
            <a:r>
              <a:rPr lang="en-US" sz="1800" dirty="0" smtClean="0"/>
              <a:t>Accuracy</a:t>
            </a:r>
          </a:p>
          <a:p>
            <a:pPr lvl="2"/>
            <a:r>
              <a:rPr lang="en-US" sz="1400" dirty="0" smtClean="0"/>
              <a:t>Based on the uncertainty analysis of the assessment process  </a:t>
            </a:r>
          </a:p>
          <a:p>
            <a:pPr lvl="1"/>
            <a:r>
              <a:rPr lang="en-US" sz="1800" dirty="0" smtClean="0"/>
              <a:t>Robustness</a:t>
            </a:r>
          </a:p>
          <a:p>
            <a:pPr lvl="2"/>
            <a:r>
              <a:rPr lang="en-US" sz="1400" dirty="0" smtClean="0"/>
              <a:t>Reproducibility of results in different configurations</a:t>
            </a:r>
          </a:p>
          <a:p>
            <a:pPr lvl="1"/>
            <a:r>
              <a:rPr lang="en-US" sz="1800" dirty="0" smtClean="0"/>
              <a:t>Implementation</a:t>
            </a:r>
          </a:p>
          <a:p>
            <a:pPr lvl="2"/>
            <a:r>
              <a:rPr lang="en-US" sz="1400" dirty="0" smtClean="0"/>
              <a:t>Practicality and simplicity of implementation for the </a:t>
            </a:r>
            <a:r>
              <a:rPr lang="en-US" sz="1400" dirty="0" err="1" smtClean="0"/>
              <a:t>targetted</a:t>
            </a:r>
            <a:r>
              <a:rPr lang="en-US" sz="1400" dirty="0" smtClean="0"/>
              <a:t> use cases</a:t>
            </a:r>
          </a:p>
          <a:p>
            <a:pPr lvl="1"/>
            <a:r>
              <a:rPr lang="en-US" sz="1800" dirty="0" smtClean="0"/>
              <a:t>Consistency</a:t>
            </a:r>
          </a:p>
          <a:p>
            <a:pPr lvl="2"/>
            <a:r>
              <a:rPr lang="en-US" sz="1400" dirty="0" smtClean="0"/>
              <a:t>Consistency with the existing international standards framework (3GPP, ITU, </a:t>
            </a:r>
            <a:r>
              <a:rPr lang="en-US" sz="1400" dirty="0" err="1" smtClean="0"/>
              <a:t>etc</a:t>
            </a:r>
            <a:r>
              <a:rPr lang="en-US" sz="1400" dirty="0" smtClean="0"/>
              <a:t>)</a:t>
            </a:r>
          </a:p>
          <a:p>
            <a:pPr lvl="1"/>
            <a:endParaRPr lang="en-US" dirty="0" smtClean="0"/>
          </a:p>
        </p:txBody>
      </p:sp>
      <p:pic>
        <p:nvPicPr>
          <p:cNvPr id="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86338" y="1487127"/>
            <a:ext cx="4157662" cy="18243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43479" y="3379542"/>
            <a:ext cx="4103687" cy="5606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spTree>
    <p:extLst>
      <p:ext uri="{BB962C8B-B14F-4D97-AF65-F5344CB8AC3E}">
        <p14:creationId xmlns="" xmlns:p14="http://schemas.microsoft.com/office/powerpoint/2010/main" val="783725070"/>
      </p:ext>
    </p:extLst>
  </p:cSld>
  <p:clrMapOvr>
    <a:masterClrMapping/>
  </p:clrMapOvr>
  <p:transition advClick="0" advTm="10000">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TotalTime>
  <Words>1497</Words>
  <Application>Microsoft Office PowerPoint</Application>
  <PresentationFormat>On-screen Show (4:3)</PresentationFormat>
  <Paragraphs>248</Paragraphs>
  <Slides>16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Office Theme</vt:lpstr>
      <vt:lpstr>Visio</vt:lpstr>
      <vt:lpstr>DES/EE-EEPS005 on Network Energy Efficiency</vt:lpstr>
      <vt:lpstr>TC “Environmental Engineering”</vt:lpstr>
      <vt:lpstr>TC “Environmental Engineering”</vt:lpstr>
      <vt:lpstr>Energy Efficiency deliverables for some TLC products in mobile networks</vt:lpstr>
      <vt:lpstr>Energy Efficiency deliverables for radio access networks</vt:lpstr>
      <vt:lpstr>Energy Efficiency deliverables for radio access networks</vt:lpstr>
      <vt:lpstr>Energy Efficiency deliverables for radio access networks</vt:lpstr>
      <vt:lpstr>ETSI TR 103 117</vt:lpstr>
      <vt:lpstr>Mobile Networks Energy Efficiency (MNEE) Metrics selection</vt:lpstr>
      <vt:lpstr>Review of DES /EE-EEPS005 WI description</vt:lpstr>
      <vt:lpstr>WI Roadmap</vt:lpstr>
      <vt:lpstr>Comments regarding 3GPP liaison works</vt:lpstr>
      <vt:lpstr>ETSI DES/EE-EEPS005 focus</vt:lpstr>
      <vt:lpstr>Comments regarding selected 3GPP works</vt:lpstr>
      <vt:lpstr>Select available 3GPP parameters from TS 32.425</vt:lpstr>
      <vt:lpstr>Questions for the liaison with 3GPP</vt:lpstr>
    </vt:vector>
  </TitlesOfParts>
  <Company>ETSI Secretariat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GA58(11)XX - POWERPOINT template</dc:title>
  <dc:creator>ETSI</dc:creator>
  <dc:description>© ETSI 2011. All rights reserved</dc:description>
  <cp:lastModifiedBy>bgorini</cp:lastModifiedBy>
  <cp:revision>640</cp:revision>
  <dcterms:created xsi:type="dcterms:W3CDTF">2010-02-05T13:52:04Z</dcterms:created>
  <dcterms:modified xsi:type="dcterms:W3CDTF">2013-03-12T09:15:07Z</dcterms:modified>
  <cp:contentStatus>Template 2011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(2)FQ+TAULxXkwhItRft+P7mjJQ1PhijkVlcw2H28mXTFhV1UvaJO3bYXNotp/VYGNPT3YC+BLy
LVL59ADoBG/zuQtO/+hyWtB6yjSNCi9SRZipxC/LpCTONVomQ2RPZwO0v3JV+3UI/18pulo0
VPZM/RAHP2DJpvZkMcC3Prta02StRneLNd3J5z2EFmW9Jqor3Hk/lEG4mYO42WVGxdyx7h1V
UGJ3Uy8WoE99MLRZwoyBu</vt:lpwstr>
  </property>
  <property fmtid="{D5CDD505-2E9C-101B-9397-08002B2CF9AE}" pid="3" name="_ms_pID_7253431">
    <vt:lpwstr>NfgNT2a7ue0H5F+CazghIoEcKOTEN61iC0UcSWcdOozqNM75Z0J
lstpUeR6dO647SIxqWcpcp8JwCVkRG8kjA0DCbN+dQ53ZdcS2FySDbGcXrRMYZMVIpqVZCyl
gNIL8lc86CnP8AMblkEkKG+P</vt:lpwstr>
  </property>
  <property fmtid="{D5CDD505-2E9C-101B-9397-08002B2CF9AE}" pid="4" name="sflag">
    <vt:lpwstr>1362388741</vt:lpwstr>
  </property>
  <property fmtid="{D5CDD505-2E9C-101B-9397-08002B2CF9AE}" pid="5" name="_NewReviewCycle">
    <vt:lpwstr/>
  </property>
</Properties>
</file>