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2"/>
  </p:notesMasterIdLst>
  <p:handoutMasterIdLst>
    <p:handoutMasterId r:id="rId13"/>
  </p:handoutMasterIdLst>
  <p:sldIdLst>
    <p:sldId id="303" r:id="rId7"/>
    <p:sldId id="945" r:id="rId8"/>
    <p:sldId id="946" r:id="rId9"/>
    <p:sldId id="947" r:id="rId10"/>
    <p:sldId id="704" r:id="rId1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5C88D0"/>
    <a:srgbClr val="72AF2F"/>
    <a:srgbClr val="FFFFCC"/>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00" autoAdjust="0"/>
    <p:restoredTop sz="92197" autoAdjust="0"/>
  </p:normalViewPr>
  <p:slideViewPr>
    <p:cSldViewPr snapToGrid="0">
      <p:cViewPr varScale="1">
        <p:scale>
          <a:sx n="124" d="100"/>
          <a:sy n="124" d="100"/>
        </p:scale>
        <p:origin x="734" y="10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5/17/2024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5/17/2024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14400" y="6460168"/>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S5-242737  </a:t>
            </a:r>
            <a:r>
              <a:rPr lang="en-US" sz="1100" b="1" spc="300" dirty="0">
                <a:ea typeface="+mn-ea"/>
                <a:cs typeface="Arial" panose="020B0604020202020204" pitchFamily="34" charset="0"/>
              </a:rPr>
              <a:t>Clarification on the Session Identifier in the </a:t>
            </a:r>
            <a:r>
              <a:rPr lang="en-US" sz="1100" b="1" spc="300" dirty="0" err="1">
                <a:ea typeface="+mn-ea"/>
                <a:cs typeface="Arial" panose="020B0604020202020204" pitchFamily="34" charset="0"/>
              </a:rPr>
              <a:t>Nchf</a:t>
            </a:r>
            <a:r>
              <a:rPr lang="en-GB" sz="1100" b="1" spc="300" dirty="0">
                <a:ea typeface="+mn-ea"/>
                <a:cs typeface="Arial" panose="020B0604020202020204" pitchFamily="34" charset="0"/>
              </a:rPr>
              <a:t>(SA5#155</a:t>
            </a:r>
            <a:r>
              <a:rPr lang="zh-CN" altLang="en-US" sz="1100" b="1" spc="300" dirty="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5.jpe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15138" y="3145201"/>
            <a:ext cx="10887560"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GB" sz="3600" dirty="0"/>
              <a:t>Clarification on the Session </a:t>
            </a:r>
            <a:r>
              <a:rPr lang="en-US" altLang="en-US" sz="3600" dirty="0">
                <a:latin typeface="Arial" panose="020B0604020202020204" pitchFamily="34" charset="0"/>
              </a:rPr>
              <a:t>I</a:t>
            </a:r>
            <a:r>
              <a:rPr lang="en-US" altLang="zh-CN" sz="3600" dirty="0"/>
              <a:t>dentifier</a:t>
            </a:r>
            <a:r>
              <a:rPr lang="en-GB" sz="3600" dirty="0"/>
              <a:t> in the </a:t>
            </a:r>
            <a:r>
              <a:rPr lang="en-GB" sz="3600" dirty="0" err="1"/>
              <a:t>Nchf</a:t>
            </a:r>
            <a:br>
              <a:rPr lang="en-US" altLang="zh-CN" sz="4400" b="1" dirty="0"/>
            </a:br>
            <a:r>
              <a:rPr lang="en-GB" altLang="zh-CN" sz="2800" b="1" dirty="0"/>
              <a:t> (SA5 #</a:t>
            </a:r>
            <a:r>
              <a:rPr lang="en-US" altLang="zh-CN" sz="2800" b="1" dirty="0"/>
              <a:t>155</a:t>
            </a:r>
            <a:r>
              <a:rPr lang="en-GB" altLang="zh-CN" sz="2800" b="1" dirty="0"/>
              <a:t>)</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 </a:t>
            </a:r>
          </a:p>
          <a:p>
            <a:pPr>
              <a:lnSpc>
                <a:spcPct val="80000"/>
              </a:lnSpc>
            </a:pPr>
            <a:r>
              <a:rPr lang="en-US" altLang="zh-CN" sz="2400" dirty="0">
                <a:latin typeface="Arial" charset="0"/>
              </a:rPr>
              <a:t>Huawei</a:t>
            </a:r>
            <a:endParaRPr lang="en-GB" sz="2400" dirty="0">
              <a:latin typeface="Arial"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370153" y="0"/>
            <a:ext cx="9936220" cy="1143000"/>
          </a:xfrm>
        </p:spPr>
        <p:txBody>
          <a:bodyPr/>
          <a:lstStyle/>
          <a:p>
            <a:r>
              <a:rPr lang="en-US" altLang="zh-CN" dirty="0"/>
              <a:t>Session Identifier in Charging</a:t>
            </a:r>
            <a:r>
              <a:rPr lang="zh-CN" altLang="en-US" dirty="0"/>
              <a:t> </a:t>
            </a:r>
            <a:r>
              <a:rPr lang="en-US" altLang="zh-CN" dirty="0"/>
              <a:t>Data Message</a:t>
            </a:r>
            <a:endParaRPr lang="zh-CN" altLang="en-US" dirty="0"/>
          </a:p>
        </p:txBody>
      </p:sp>
      <p:sp>
        <p:nvSpPr>
          <p:cNvPr id="9" name="内容占位符 2">
            <a:extLst>
              <a:ext uri="{FF2B5EF4-FFF2-40B4-BE49-F238E27FC236}">
                <a16:creationId xmlns:a16="http://schemas.microsoft.com/office/drawing/2014/main" id="{96C587AB-B822-49F5-86EC-F6D4B0742176}"/>
              </a:ext>
            </a:extLst>
          </p:cNvPr>
          <p:cNvSpPr txBox="1">
            <a:spLocks/>
          </p:cNvSpPr>
          <p:nvPr/>
        </p:nvSpPr>
        <p:spPr bwMode="auto">
          <a:xfrm>
            <a:off x="254186" y="978468"/>
            <a:ext cx="5864570" cy="68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49263" lvl="1" indent="-449263">
              <a:spcBef>
                <a:spcPct val="0"/>
              </a:spcBef>
              <a:buBlip>
                <a:blip r:embed="rId2"/>
              </a:buBlip>
              <a:tabLst>
                <a:tab pos="3317875" algn="l"/>
              </a:tabLst>
            </a:pPr>
            <a:r>
              <a:rPr lang="en-US" altLang="en-US" sz="1600" dirty="0">
                <a:latin typeface="Arial" panose="020B0604020202020204" pitchFamily="34" charset="0"/>
              </a:rPr>
              <a:t>The Session I</a:t>
            </a:r>
            <a:r>
              <a:rPr lang="en-US" altLang="zh-CN" sz="1600" dirty="0"/>
              <a:t>dentifier in the stage 2</a:t>
            </a:r>
            <a:endParaRPr lang="en-US" altLang="en-US" sz="1600" dirty="0">
              <a:latin typeface="Arial" panose="020B0604020202020204" pitchFamily="34" charset="0"/>
            </a:endParaRPr>
          </a:p>
        </p:txBody>
      </p:sp>
      <p:pic>
        <p:nvPicPr>
          <p:cNvPr id="3" name="图片 2">
            <a:extLst>
              <a:ext uri="{FF2B5EF4-FFF2-40B4-BE49-F238E27FC236}">
                <a16:creationId xmlns:a16="http://schemas.microsoft.com/office/drawing/2014/main" id="{20F87278-C4DB-4221-8C70-D119E61885B7}"/>
              </a:ext>
            </a:extLst>
          </p:cNvPr>
          <p:cNvPicPr>
            <a:picLocks noChangeAspect="1"/>
          </p:cNvPicPr>
          <p:nvPr/>
        </p:nvPicPr>
        <p:blipFill>
          <a:blip r:embed="rId5"/>
          <a:stretch>
            <a:fillRect/>
          </a:stretch>
        </p:blipFill>
        <p:spPr>
          <a:xfrm>
            <a:off x="818020" y="1919639"/>
            <a:ext cx="5365804" cy="822108"/>
          </a:xfrm>
          <a:prstGeom prst="rect">
            <a:avLst/>
          </a:prstGeom>
        </p:spPr>
      </p:pic>
      <p:pic>
        <p:nvPicPr>
          <p:cNvPr id="5" name="图片 4">
            <a:extLst>
              <a:ext uri="{FF2B5EF4-FFF2-40B4-BE49-F238E27FC236}">
                <a16:creationId xmlns:a16="http://schemas.microsoft.com/office/drawing/2014/main" id="{2ABB2808-EAF9-415D-9B03-4F2709FA2FFA}"/>
              </a:ext>
            </a:extLst>
          </p:cNvPr>
          <p:cNvPicPr>
            <a:picLocks noChangeAspect="1"/>
          </p:cNvPicPr>
          <p:nvPr/>
        </p:nvPicPr>
        <p:blipFill>
          <a:blip r:embed="rId6"/>
          <a:stretch>
            <a:fillRect/>
          </a:stretch>
        </p:blipFill>
        <p:spPr>
          <a:xfrm>
            <a:off x="6232900" y="1882703"/>
            <a:ext cx="5336584" cy="860173"/>
          </a:xfrm>
          <a:prstGeom prst="rect">
            <a:avLst/>
          </a:prstGeom>
        </p:spPr>
      </p:pic>
      <p:sp>
        <p:nvSpPr>
          <p:cNvPr id="12" name="矩形 11">
            <a:extLst>
              <a:ext uri="{FF2B5EF4-FFF2-40B4-BE49-F238E27FC236}">
                <a16:creationId xmlns:a16="http://schemas.microsoft.com/office/drawing/2014/main" id="{C1AF3C1F-2430-479C-B919-389F21554A2C}"/>
              </a:ext>
            </a:extLst>
          </p:cNvPr>
          <p:cNvSpPr/>
          <p:nvPr/>
        </p:nvSpPr>
        <p:spPr>
          <a:xfrm>
            <a:off x="731002" y="2890446"/>
            <a:ext cx="10729993" cy="292388"/>
          </a:xfrm>
          <a:prstGeom prst="rect">
            <a:avLst/>
          </a:prstGeom>
        </p:spPr>
        <p:txBody>
          <a:bodyPr wrap="square">
            <a:spAutoFit/>
          </a:bodyPr>
          <a:lstStyle/>
          <a:p>
            <a:pPr marL="285750" indent="-285750">
              <a:buClr>
                <a:srgbClr val="C00000"/>
              </a:buClr>
              <a:buFont typeface="Wingdings" panose="05000000000000000000" pitchFamily="2" charset="2"/>
              <a:buChar char="l"/>
            </a:pPr>
            <a:r>
              <a:rPr lang="en-US" altLang="zh-CN" dirty="0"/>
              <a:t>The Session Identifier specified in service special charging specifications based on the SCUR, ECUR, IEC and PEC charging scenarios. </a:t>
            </a:r>
          </a:p>
        </p:txBody>
      </p:sp>
      <p:sp>
        <p:nvSpPr>
          <p:cNvPr id="15" name="矩形 14">
            <a:extLst>
              <a:ext uri="{FF2B5EF4-FFF2-40B4-BE49-F238E27FC236}">
                <a16:creationId xmlns:a16="http://schemas.microsoft.com/office/drawing/2014/main" id="{87638B07-B742-4CDC-8981-B7BECFFDA6DC}"/>
              </a:ext>
            </a:extLst>
          </p:cNvPr>
          <p:cNvSpPr/>
          <p:nvPr/>
        </p:nvSpPr>
        <p:spPr>
          <a:xfrm>
            <a:off x="697424" y="1291538"/>
            <a:ext cx="10729993" cy="692497"/>
          </a:xfrm>
          <a:prstGeom prst="rect">
            <a:avLst/>
          </a:prstGeom>
        </p:spPr>
        <p:txBody>
          <a:bodyPr wrap="square">
            <a:spAutoFit/>
          </a:bodyPr>
          <a:lstStyle/>
          <a:p>
            <a:pPr marL="285750" indent="-285750">
              <a:buClr>
                <a:srgbClr val="C00000"/>
              </a:buClr>
              <a:buFont typeface="Wingdings" panose="05000000000000000000" pitchFamily="2" charset="2"/>
              <a:buChar char="l"/>
            </a:pPr>
            <a:r>
              <a:rPr lang="en-US" altLang="zh-CN" dirty="0"/>
              <a:t>The Session Identifier specified in the </a:t>
            </a:r>
            <a:r>
              <a:rPr lang="en-US" altLang="zh-CN" dirty="0">
                <a:highlight>
                  <a:srgbClr val="FFFF00"/>
                </a:highlight>
              </a:rPr>
              <a:t>TS 32.290 </a:t>
            </a:r>
            <a:r>
              <a:rPr lang="en-US" altLang="zh-CN" dirty="0"/>
              <a:t>clause 7 about the common message contents used for Converged charging or offline only charging which is performed by NF (CTF) consuming service operations exposed by CHF, achieved using Charging Data Request and Charging Data Response. </a:t>
            </a:r>
            <a:endParaRPr lang="zh-CN" altLang="en-US" dirty="0"/>
          </a:p>
        </p:txBody>
      </p:sp>
      <p:pic>
        <p:nvPicPr>
          <p:cNvPr id="13" name="图片 12">
            <a:extLst>
              <a:ext uri="{FF2B5EF4-FFF2-40B4-BE49-F238E27FC236}">
                <a16:creationId xmlns:a16="http://schemas.microsoft.com/office/drawing/2014/main" id="{D0D0975D-EE1D-4D33-8940-F9143F4A9D43}"/>
              </a:ext>
            </a:extLst>
          </p:cNvPr>
          <p:cNvPicPr>
            <a:picLocks noChangeAspect="1"/>
          </p:cNvPicPr>
          <p:nvPr/>
        </p:nvPicPr>
        <p:blipFill>
          <a:blip r:embed="rId7"/>
          <a:stretch>
            <a:fillRect/>
          </a:stretch>
        </p:blipFill>
        <p:spPr>
          <a:xfrm>
            <a:off x="635189" y="3402456"/>
            <a:ext cx="5765879" cy="1093753"/>
          </a:xfrm>
          <a:prstGeom prst="rect">
            <a:avLst/>
          </a:prstGeom>
        </p:spPr>
      </p:pic>
      <p:pic>
        <p:nvPicPr>
          <p:cNvPr id="17" name="图片 16">
            <a:extLst>
              <a:ext uri="{FF2B5EF4-FFF2-40B4-BE49-F238E27FC236}">
                <a16:creationId xmlns:a16="http://schemas.microsoft.com/office/drawing/2014/main" id="{DF1D98D7-BC9A-4BA1-B7C7-A6D00ABB6572}"/>
              </a:ext>
            </a:extLst>
          </p:cNvPr>
          <p:cNvPicPr>
            <a:picLocks noChangeAspect="1"/>
          </p:cNvPicPr>
          <p:nvPr/>
        </p:nvPicPr>
        <p:blipFill>
          <a:blip r:embed="rId8"/>
          <a:stretch>
            <a:fillRect/>
          </a:stretch>
        </p:blipFill>
        <p:spPr>
          <a:xfrm>
            <a:off x="643284" y="4551874"/>
            <a:ext cx="5718102" cy="1272816"/>
          </a:xfrm>
          <a:prstGeom prst="rect">
            <a:avLst/>
          </a:prstGeom>
        </p:spPr>
      </p:pic>
      <p:sp>
        <p:nvSpPr>
          <p:cNvPr id="18" name="矩形 17">
            <a:extLst>
              <a:ext uri="{FF2B5EF4-FFF2-40B4-BE49-F238E27FC236}">
                <a16:creationId xmlns:a16="http://schemas.microsoft.com/office/drawing/2014/main" id="{C4D431C2-E436-4DA3-8EF3-915C6749FB69}"/>
              </a:ext>
            </a:extLst>
          </p:cNvPr>
          <p:cNvSpPr/>
          <p:nvPr/>
        </p:nvSpPr>
        <p:spPr>
          <a:xfrm>
            <a:off x="1056167" y="3166569"/>
            <a:ext cx="3973332" cy="292388"/>
          </a:xfrm>
          <a:prstGeom prst="rect">
            <a:avLst/>
          </a:prstGeom>
        </p:spPr>
        <p:txBody>
          <a:bodyPr wrap="none">
            <a:spAutoFit/>
          </a:bodyPr>
          <a:lstStyle/>
          <a:p>
            <a:pPr marL="285750" indent="-285750">
              <a:buClr>
                <a:srgbClr val="C00000"/>
              </a:buClr>
              <a:buFont typeface="Arial" panose="020B0604020202020204" pitchFamily="34" charset="0"/>
              <a:buChar char="•"/>
            </a:pPr>
            <a:r>
              <a:rPr lang="en-US" altLang="zh-CN" dirty="0"/>
              <a:t>Take the SMF SCUR Charging as the example:</a:t>
            </a:r>
          </a:p>
        </p:txBody>
      </p:sp>
      <p:sp>
        <p:nvSpPr>
          <p:cNvPr id="19" name="矩形 18">
            <a:extLst>
              <a:ext uri="{FF2B5EF4-FFF2-40B4-BE49-F238E27FC236}">
                <a16:creationId xmlns:a16="http://schemas.microsoft.com/office/drawing/2014/main" id="{81C672E6-DD82-475B-83C1-E598933080CF}"/>
              </a:ext>
            </a:extLst>
          </p:cNvPr>
          <p:cNvSpPr/>
          <p:nvPr/>
        </p:nvSpPr>
        <p:spPr>
          <a:xfrm>
            <a:off x="6687219" y="3218231"/>
            <a:ext cx="4665829" cy="292388"/>
          </a:xfrm>
          <a:prstGeom prst="rect">
            <a:avLst/>
          </a:prstGeom>
        </p:spPr>
        <p:txBody>
          <a:bodyPr wrap="none">
            <a:spAutoFit/>
          </a:bodyPr>
          <a:lstStyle/>
          <a:p>
            <a:pPr marL="285750" indent="-285750">
              <a:buClr>
                <a:srgbClr val="C00000"/>
              </a:buClr>
              <a:buFont typeface="Arial" panose="020B0604020202020204" pitchFamily="34" charset="0"/>
              <a:buChar char="•"/>
            </a:pPr>
            <a:r>
              <a:rPr lang="en-US" altLang="zh-CN" dirty="0"/>
              <a:t>Take the NEF ECUR/IEC/PEC Charging as the example:</a:t>
            </a:r>
          </a:p>
        </p:txBody>
      </p:sp>
      <p:pic>
        <p:nvPicPr>
          <p:cNvPr id="20" name="图片 19">
            <a:extLst>
              <a:ext uri="{FF2B5EF4-FFF2-40B4-BE49-F238E27FC236}">
                <a16:creationId xmlns:a16="http://schemas.microsoft.com/office/drawing/2014/main" id="{25DCE1AD-F49B-43A8-AFDF-D27A1F40D53C}"/>
              </a:ext>
            </a:extLst>
          </p:cNvPr>
          <p:cNvPicPr>
            <a:picLocks noChangeAspect="1"/>
          </p:cNvPicPr>
          <p:nvPr/>
        </p:nvPicPr>
        <p:blipFill>
          <a:blip r:embed="rId9"/>
          <a:stretch>
            <a:fillRect/>
          </a:stretch>
        </p:blipFill>
        <p:spPr>
          <a:xfrm>
            <a:off x="6673090" y="3458386"/>
            <a:ext cx="5056455" cy="956627"/>
          </a:xfrm>
          <a:prstGeom prst="rect">
            <a:avLst/>
          </a:prstGeom>
        </p:spPr>
      </p:pic>
      <p:pic>
        <p:nvPicPr>
          <p:cNvPr id="21" name="图片 20">
            <a:extLst>
              <a:ext uri="{FF2B5EF4-FFF2-40B4-BE49-F238E27FC236}">
                <a16:creationId xmlns:a16="http://schemas.microsoft.com/office/drawing/2014/main" id="{41D693A5-41DC-4D0D-9C54-7EC773916BA9}"/>
              </a:ext>
            </a:extLst>
          </p:cNvPr>
          <p:cNvPicPr>
            <a:picLocks noChangeAspect="1"/>
          </p:cNvPicPr>
          <p:nvPr/>
        </p:nvPicPr>
        <p:blipFill>
          <a:blip r:embed="rId10"/>
          <a:stretch>
            <a:fillRect/>
          </a:stretch>
        </p:blipFill>
        <p:spPr>
          <a:xfrm>
            <a:off x="7060414" y="4917922"/>
            <a:ext cx="4814782" cy="780378"/>
          </a:xfrm>
          <a:prstGeom prst="rect">
            <a:avLst/>
          </a:prstGeom>
        </p:spPr>
      </p:pic>
      <p:sp>
        <p:nvSpPr>
          <p:cNvPr id="22" name="矩形 21">
            <a:extLst>
              <a:ext uri="{FF2B5EF4-FFF2-40B4-BE49-F238E27FC236}">
                <a16:creationId xmlns:a16="http://schemas.microsoft.com/office/drawing/2014/main" id="{BE303C67-7F64-493E-8D4E-825F2F485C7B}"/>
              </a:ext>
            </a:extLst>
          </p:cNvPr>
          <p:cNvSpPr/>
          <p:nvPr/>
        </p:nvSpPr>
        <p:spPr>
          <a:xfrm>
            <a:off x="6898307" y="4471410"/>
            <a:ext cx="5190371" cy="492443"/>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altLang="zh-CN" dirty="0">
                <a:solidFill>
                  <a:schemeClr val="tx1"/>
                </a:solidFill>
              </a:rPr>
              <a:t>Problem 1 : The Session Identifier can only be present in the Charging Data Request [Termination].</a:t>
            </a:r>
            <a:endParaRPr lang="zh-CN" altLang="en-US" dirty="0">
              <a:solidFill>
                <a:schemeClr val="tx1"/>
              </a:solidFill>
            </a:endParaRPr>
          </a:p>
        </p:txBody>
      </p:sp>
      <p:sp>
        <p:nvSpPr>
          <p:cNvPr id="23" name="矩形 22">
            <a:extLst>
              <a:ext uri="{FF2B5EF4-FFF2-40B4-BE49-F238E27FC236}">
                <a16:creationId xmlns:a16="http://schemas.microsoft.com/office/drawing/2014/main" id="{0F0CDE3C-1936-427A-90C1-51C2CE870B26}"/>
              </a:ext>
            </a:extLst>
          </p:cNvPr>
          <p:cNvSpPr/>
          <p:nvPr/>
        </p:nvSpPr>
        <p:spPr>
          <a:xfrm>
            <a:off x="6965822" y="5712165"/>
            <a:ext cx="5107358" cy="492443"/>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altLang="zh-CN" dirty="0">
                <a:solidFill>
                  <a:schemeClr val="tx1"/>
                </a:solidFill>
                <a:latin typeface="+mn-lt"/>
                <a:cs typeface="+mn-cs"/>
              </a:rPr>
              <a:t>Problem 2 : The Session Identifier can be present in the Charging Data Response [Initial and Event]</a:t>
            </a:r>
            <a:endParaRPr lang="zh-CN" altLang="en-US" dirty="0">
              <a:solidFill>
                <a:schemeClr val="tx1"/>
              </a:solidFill>
              <a:latin typeface="+mn-lt"/>
              <a:cs typeface="+mn-cs"/>
            </a:endParaRPr>
          </a:p>
        </p:txBody>
      </p:sp>
    </p:spTree>
    <p:extLst>
      <p:ext uri="{BB962C8B-B14F-4D97-AF65-F5344CB8AC3E}">
        <p14:creationId xmlns:p14="http://schemas.microsoft.com/office/powerpoint/2010/main" val="229527132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346906" y="0"/>
            <a:ext cx="9866477" cy="1143000"/>
          </a:xfrm>
        </p:spPr>
        <p:txBody>
          <a:bodyPr/>
          <a:lstStyle/>
          <a:p>
            <a:r>
              <a:rPr lang="en-US" altLang="zh-CN" dirty="0"/>
              <a:t>Session Identifier in Open API and CHF CDR</a:t>
            </a:r>
            <a:endParaRPr lang="zh-CN" altLang="en-US" dirty="0"/>
          </a:p>
        </p:txBody>
      </p:sp>
      <p:sp>
        <p:nvSpPr>
          <p:cNvPr id="9" name="内容占位符 2">
            <a:extLst>
              <a:ext uri="{FF2B5EF4-FFF2-40B4-BE49-F238E27FC236}">
                <a16:creationId xmlns:a16="http://schemas.microsoft.com/office/drawing/2014/main" id="{96C587AB-B822-49F5-86EC-F6D4B0742176}"/>
              </a:ext>
            </a:extLst>
          </p:cNvPr>
          <p:cNvSpPr txBox="1">
            <a:spLocks/>
          </p:cNvSpPr>
          <p:nvPr/>
        </p:nvSpPr>
        <p:spPr bwMode="auto">
          <a:xfrm>
            <a:off x="261935" y="978468"/>
            <a:ext cx="5864570" cy="68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49263" lvl="1" indent="-449263">
              <a:spcBef>
                <a:spcPct val="0"/>
              </a:spcBef>
              <a:buBlip>
                <a:blip r:embed="rId2"/>
              </a:buBlip>
              <a:tabLst>
                <a:tab pos="3317875" algn="l"/>
              </a:tabLst>
            </a:pPr>
            <a:r>
              <a:rPr lang="en-US" altLang="en-US" sz="1600" dirty="0">
                <a:latin typeface="Arial" panose="020B0604020202020204" pitchFamily="34" charset="0"/>
              </a:rPr>
              <a:t>The Session I</a:t>
            </a:r>
            <a:r>
              <a:rPr lang="en-US" altLang="zh-CN" sz="1600" dirty="0"/>
              <a:t>dentifier in the stage 3</a:t>
            </a:r>
            <a:endParaRPr lang="en-US" altLang="en-US" sz="1600" dirty="0">
              <a:latin typeface="Arial" panose="020B0604020202020204" pitchFamily="34" charset="0"/>
            </a:endParaRPr>
          </a:p>
        </p:txBody>
      </p:sp>
      <p:sp>
        <p:nvSpPr>
          <p:cNvPr id="15" name="矩形 14">
            <a:extLst>
              <a:ext uri="{FF2B5EF4-FFF2-40B4-BE49-F238E27FC236}">
                <a16:creationId xmlns:a16="http://schemas.microsoft.com/office/drawing/2014/main" id="{87638B07-B742-4CDC-8981-B7BECFFDA6DC}"/>
              </a:ext>
            </a:extLst>
          </p:cNvPr>
          <p:cNvSpPr/>
          <p:nvPr/>
        </p:nvSpPr>
        <p:spPr>
          <a:xfrm>
            <a:off x="720671" y="1376779"/>
            <a:ext cx="10729993" cy="492443"/>
          </a:xfrm>
          <a:prstGeom prst="rect">
            <a:avLst/>
          </a:prstGeom>
        </p:spPr>
        <p:txBody>
          <a:bodyPr wrap="square">
            <a:spAutoFit/>
          </a:bodyPr>
          <a:lstStyle/>
          <a:p>
            <a:pPr marL="285750" indent="-285750">
              <a:buClr>
                <a:srgbClr val="C00000"/>
              </a:buClr>
              <a:buFont typeface="Wingdings" panose="05000000000000000000" pitchFamily="2" charset="2"/>
              <a:buChar char="l"/>
            </a:pPr>
            <a:r>
              <a:rPr lang="en-US" altLang="zh-CN" dirty="0"/>
              <a:t>The Session Identifier specified in the </a:t>
            </a:r>
            <a:r>
              <a:rPr lang="en-US" altLang="zh-CN" dirty="0">
                <a:highlight>
                  <a:srgbClr val="FFFF00"/>
                </a:highlight>
              </a:rPr>
              <a:t>TS 32.291 </a:t>
            </a:r>
            <a:r>
              <a:rPr lang="en-US" altLang="zh-CN" dirty="0"/>
              <a:t>clause 7 and </a:t>
            </a:r>
            <a:r>
              <a:rPr lang="en-US" altLang="zh-CN" dirty="0" err="1"/>
              <a:t>Aabout</a:t>
            </a:r>
            <a:r>
              <a:rPr lang="en-US" altLang="zh-CN" dirty="0"/>
              <a:t> the Bindings common CDR field, IE and Resource attributes used for Converged charging or offline only charging which is </a:t>
            </a:r>
            <a:r>
              <a:rPr lang="en-US" altLang="zh-CN" dirty="0">
                <a:highlight>
                  <a:srgbClr val="FFFF00"/>
                </a:highlight>
              </a:rPr>
              <a:t>out of Charging Data Request and Charging Data Response. </a:t>
            </a:r>
            <a:endParaRPr lang="zh-CN" altLang="en-US" dirty="0">
              <a:highlight>
                <a:srgbClr val="FFFF00"/>
              </a:highlight>
            </a:endParaRPr>
          </a:p>
        </p:txBody>
      </p:sp>
      <p:pic>
        <p:nvPicPr>
          <p:cNvPr id="4" name="图片 3">
            <a:extLst>
              <a:ext uri="{FF2B5EF4-FFF2-40B4-BE49-F238E27FC236}">
                <a16:creationId xmlns:a16="http://schemas.microsoft.com/office/drawing/2014/main" id="{2FD62633-10FF-4117-AB83-DAAC0B62DD45}"/>
              </a:ext>
            </a:extLst>
          </p:cNvPr>
          <p:cNvPicPr>
            <a:picLocks noChangeAspect="1"/>
          </p:cNvPicPr>
          <p:nvPr/>
        </p:nvPicPr>
        <p:blipFill>
          <a:blip r:embed="rId5"/>
          <a:stretch>
            <a:fillRect/>
          </a:stretch>
        </p:blipFill>
        <p:spPr>
          <a:xfrm>
            <a:off x="782666" y="2170120"/>
            <a:ext cx="5532894" cy="1166371"/>
          </a:xfrm>
          <a:prstGeom prst="rect">
            <a:avLst/>
          </a:prstGeom>
        </p:spPr>
      </p:pic>
      <p:pic>
        <p:nvPicPr>
          <p:cNvPr id="6" name="图片 5">
            <a:extLst>
              <a:ext uri="{FF2B5EF4-FFF2-40B4-BE49-F238E27FC236}">
                <a16:creationId xmlns:a16="http://schemas.microsoft.com/office/drawing/2014/main" id="{284C379A-7619-4356-A404-C994A6640F02}"/>
              </a:ext>
            </a:extLst>
          </p:cNvPr>
          <p:cNvPicPr>
            <a:picLocks noChangeAspect="1"/>
          </p:cNvPicPr>
          <p:nvPr/>
        </p:nvPicPr>
        <p:blipFill>
          <a:blip r:embed="rId6"/>
          <a:stretch>
            <a:fillRect/>
          </a:stretch>
        </p:blipFill>
        <p:spPr>
          <a:xfrm>
            <a:off x="790416" y="4253160"/>
            <a:ext cx="5780866" cy="1471979"/>
          </a:xfrm>
          <a:prstGeom prst="rect">
            <a:avLst/>
          </a:prstGeom>
        </p:spPr>
      </p:pic>
      <p:sp>
        <p:nvSpPr>
          <p:cNvPr id="16" name="矩形 15">
            <a:extLst>
              <a:ext uri="{FF2B5EF4-FFF2-40B4-BE49-F238E27FC236}">
                <a16:creationId xmlns:a16="http://schemas.microsoft.com/office/drawing/2014/main" id="{6E435054-CBC6-4CB2-AC75-C4FF52E07CFC}"/>
              </a:ext>
            </a:extLst>
          </p:cNvPr>
          <p:cNvSpPr/>
          <p:nvPr/>
        </p:nvSpPr>
        <p:spPr>
          <a:xfrm>
            <a:off x="749086" y="3598202"/>
            <a:ext cx="5775700" cy="492443"/>
          </a:xfrm>
          <a:prstGeom prst="rect">
            <a:avLst/>
          </a:prstGeom>
        </p:spPr>
        <p:txBody>
          <a:bodyPr wrap="square">
            <a:spAutoFit/>
          </a:bodyPr>
          <a:lstStyle/>
          <a:p>
            <a:pPr marL="285750" indent="-285750">
              <a:buClr>
                <a:srgbClr val="C00000"/>
              </a:buClr>
              <a:buFont typeface="Wingdings" panose="05000000000000000000" pitchFamily="2" charset="2"/>
              <a:buChar char="l"/>
            </a:pPr>
            <a:r>
              <a:rPr lang="en-US" altLang="zh-CN" dirty="0"/>
              <a:t>The Session Identifier specified in the </a:t>
            </a:r>
            <a:r>
              <a:rPr lang="en-US" altLang="zh-CN" dirty="0">
                <a:highlight>
                  <a:srgbClr val="FFFF00"/>
                </a:highlight>
              </a:rPr>
              <a:t>TS 32.298 </a:t>
            </a:r>
            <a:r>
              <a:rPr lang="en-US" altLang="zh-CN" dirty="0"/>
              <a:t>clause 5.1.5 about the CHF CDR used for Converged charging or offline only charging . </a:t>
            </a:r>
            <a:endParaRPr lang="zh-CN" altLang="en-US" dirty="0"/>
          </a:p>
        </p:txBody>
      </p:sp>
      <p:pic>
        <p:nvPicPr>
          <p:cNvPr id="7" name="图片 6">
            <a:extLst>
              <a:ext uri="{FF2B5EF4-FFF2-40B4-BE49-F238E27FC236}">
                <a16:creationId xmlns:a16="http://schemas.microsoft.com/office/drawing/2014/main" id="{E00C81C8-2BB9-4B8B-BE02-B7BBA80F56B4}"/>
              </a:ext>
            </a:extLst>
          </p:cNvPr>
          <p:cNvPicPr>
            <a:picLocks noChangeAspect="1"/>
          </p:cNvPicPr>
          <p:nvPr/>
        </p:nvPicPr>
        <p:blipFill>
          <a:blip r:embed="rId7"/>
          <a:stretch>
            <a:fillRect/>
          </a:stretch>
        </p:blipFill>
        <p:spPr>
          <a:xfrm>
            <a:off x="7026142" y="1942621"/>
            <a:ext cx="4605336" cy="1851315"/>
          </a:xfrm>
          <a:prstGeom prst="rect">
            <a:avLst/>
          </a:prstGeom>
        </p:spPr>
      </p:pic>
      <p:sp>
        <p:nvSpPr>
          <p:cNvPr id="22" name="矩形 21">
            <a:extLst>
              <a:ext uri="{FF2B5EF4-FFF2-40B4-BE49-F238E27FC236}">
                <a16:creationId xmlns:a16="http://schemas.microsoft.com/office/drawing/2014/main" id="{7A2FC8D6-CEE5-4B4B-ACDE-A58F46D23EDA}"/>
              </a:ext>
            </a:extLst>
          </p:cNvPr>
          <p:cNvSpPr/>
          <p:nvPr/>
        </p:nvSpPr>
        <p:spPr>
          <a:xfrm>
            <a:off x="6879780" y="3914628"/>
            <a:ext cx="4937677" cy="249299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altLang="zh-CN" dirty="0">
                <a:solidFill>
                  <a:schemeClr val="tx1"/>
                </a:solidFill>
                <a:latin typeface="+mn-lt"/>
                <a:cs typeface="+mn-cs"/>
              </a:rPr>
              <a:t>Problem 3 : Mapping rel</a:t>
            </a:r>
            <a:r>
              <a:rPr lang="en-US" altLang="zh-CN" dirty="0">
                <a:solidFill>
                  <a:schemeClr val="tx1"/>
                </a:solidFill>
              </a:rPr>
              <a:t>ationship of Session Identifier should be aligned in the TSs of Stage 2 and Stage 3.</a:t>
            </a:r>
          </a:p>
          <a:p>
            <a:pPr marL="285750" indent="-285750">
              <a:buFont typeface="Arial" panose="020B0604020202020204" pitchFamily="34" charset="0"/>
              <a:buChar char="•"/>
            </a:pPr>
            <a:r>
              <a:rPr lang="en-US" altLang="zh-CN" dirty="0">
                <a:solidFill>
                  <a:schemeClr val="tx1"/>
                </a:solidFill>
              </a:rPr>
              <a:t>Stage 2:  TS 32.290 and TS 32.2XX/28/2XX</a:t>
            </a:r>
          </a:p>
          <a:p>
            <a:pPr marL="534988" lvl="1" indent="-263525">
              <a:buFont typeface="Wingdings" panose="05000000000000000000" pitchFamily="2" charset="2"/>
              <a:buChar char="ü"/>
            </a:pPr>
            <a:r>
              <a:rPr lang="en-US" altLang="zh-CN" dirty="0">
                <a:solidFill>
                  <a:schemeClr val="tx1"/>
                </a:solidFill>
              </a:rPr>
              <a:t>Session Identifier in the Charging Data Request/Response</a:t>
            </a:r>
          </a:p>
          <a:p>
            <a:pPr marL="285750" indent="-285750">
              <a:buFont typeface="Arial" panose="020B0604020202020204" pitchFamily="34" charset="0"/>
              <a:buChar char="•"/>
            </a:pPr>
            <a:r>
              <a:rPr lang="en-US" altLang="zh-CN" dirty="0">
                <a:solidFill>
                  <a:schemeClr val="tx1"/>
                </a:solidFill>
              </a:rPr>
              <a:t>Stage 3:   TS 32.298 </a:t>
            </a:r>
          </a:p>
          <a:p>
            <a:pPr marL="534988" lvl="1" indent="-263525">
              <a:buFont typeface="Wingdings" panose="05000000000000000000" pitchFamily="2" charset="2"/>
              <a:buChar char="ü"/>
            </a:pPr>
            <a:r>
              <a:rPr lang="en-US" altLang="zh-CN" dirty="0">
                <a:solidFill>
                  <a:schemeClr val="tx1"/>
                </a:solidFill>
              </a:rPr>
              <a:t>Session Identifier in CHF CDR  (No problem on Mapping )</a:t>
            </a:r>
          </a:p>
          <a:p>
            <a:pPr marL="285750" indent="-285750">
              <a:buFont typeface="Arial" panose="020B0604020202020204" pitchFamily="34" charset="0"/>
              <a:buChar char="•"/>
            </a:pPr>
            <a:r>
              <a:rPr lang="en-US" altLang="zh-CN" dirty="0">
                <a:solidFill>
                  <a:schemeClr val="tx1"/>
                </a:solidFill>
              </a:rPr>
              <a:t>Stage 3: 32.291  (Problem on Mapping)</a:t>
            </a:r>
          </a:p>
          <a:p>
            <a:pPr marL="534988" lvl="1" indent="-263525">
              <a:buFont typeface="Wingdings" panose="05000000000000000000" pitchFamily="2" charset="2"/>
              <a:buChar char="ü"/>
            </a:pPr>
            <a:r>
              <a:rPr lang="en-US" altLang="zh-CN" dirty="0">
                <a:solidFill>
                  <a:schemeClr val="tx1"/>
                </a:solidFill>
              </a:rPr>
              <a:t>In the Charging Data Request: The session id (</a:t>
            </a:r>
            <a:r>
              <a:rPr lang="en-US" altLang="zh-CN" dirty="0" err="1">
                <a:solidFill>
                  <a:schemeClr val="tx1"/>
                </a:solidFill>
              </a:rPr>
              <a:t>ChargingDataRef</a:t>
            </a:r>
            <a:r>
              <a:rPr lang="en-US" altLang="zh-CN" dirty="0">
                <a:solidFill>
                  <a:schemeClr val="tx1"/>
                </a:solidFill>
              </a:rPr>
              <a:t>) is present in the “URI” of the HTPP headers</a:t>
            </a:r>
          </a:p>
          <a:p>
            <a:pPr marL="534988" lvl="1" indent="-263525">
              <a:buFont typeface="Wingdings" panose="05000000000000000000" pitchFamily="2" charset="2"/>
              <a:buChar char="ü"/>
            </a:pPr>
            <a:r>
              <a:rPr lang="en-US" altLang="zh-CN" dirty="0">
                <a:solidFill>
                  <a:schemeClr val="tx1"/>
                </a:solidFill>
              </a:rPr>
              <a:t>In the Charging Data Response: The session id (</a:t>
            </a:r>
            <a:r>
              <a:rPr lang="en-US" altLang="zh-CN" dirty="0" err="1">
                <a:solidFill>
                  <a:schemeClr val="tx1"/>
                </a:solidFill>
              </a:rPr>
              <a:t>ChargingDataRef</a:t>
            </a:r>
            <a:r>
              <a:rPr lang="en-US" altLang="zh-CN" dirty="0">
                <a:solidFill>
                  <a:schemeClr val="tx1"/>
                </a:solidFill>
              </a:rPr>
              <a:t>) is present in the “Location” of the HTPP headers.</a:t>
            </a:r>
            <a:endParaRPr lang="zh-CN" altLang="en-US" dirty="0">
              <a:solidFill>
                <a:schemeClr val="tx1"/>
              </a:solidFill>
              <a:latin typeface="+mn-lt"/>
              <a:cs typeface="+mn-cs"/>
            </a:endParaRPr>
          </a:p>
        </p:txBody>
      </p:sp>
    </p:spTree>
    <p:extLst>
      <p:ext uri="{BB962C8B-B14F-4D97-AF65-F5344CB8AC3E}">
        <p14:creationId xmlns:p14="http://schemas.microsoft.com/office/powerpoint/2010/main" val="293158569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AD363E0-D312-4A45-9F24-4B99C3E585B1}"/>
              </a:ext>
            </a:extLst>
          </p:cNvPr>
          <p:cNvSpPr>
            <a:spLocks noGrp="1"/>
          </p:cNvSpPr>
          <p:nvPr>
            <p:ph type="title"/>
          </p:nvPr>
        </p:nvSpPr>
        <p:spPr>
          <a:xfrm>
            <a:off x="346906" y="0"/>
            <a:ext cx="9866477" cy="1143000"/>
          </a:xfrm>
        </p:spPr>
        <p:txBody>
          <a:bodyPr/>
          <a:lstStyle/>
          <a:p>
            <a:r>
              <a:rPr lang="en-US" altLang="zh-CN" dirty="0"/>
              <a:t>Correction Proposal on Session Identifier</a:t>
            </a:r>
            <a:endParaRPr lang="zh-CN" altLang="en-US" dirty="0"/>
          </a:p>
        </p:txBody>
      </p:sp>
      <p:sp>
        <p:nvSpPr>
          <p:cNvPr id="5" name="矩形 4">
            <a:extLst>
              <a:ext uri="{FF2B5EF4-FFF2-40B4-BE49-F238E27FC236}">
                <a16:creationId xmlns:a16="http://schemas.microsoft.com/office/drawing/2014/main" id="{C33DF938-925A-4E88-958E-94C3F7270E0B}"/>
              </a:ext>
            </a:extLst>
          </p:cNvPr>
          <p:cNvSpPr/>
          <p:nvPr/>
        </p:nvSpPr>
        <p:spPr>
          <a:xfrm>
            <a:off x="498528" y="1307484"/>
            <a:ext cx="10970218" cy="2818528"/>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25000"/>
              </a:lnSpc>
            </a:pPr>
            <a:r>
              <a:rPr lang="en-US" altLang="zh-CN" b="1" u="sng" dirty="0">
                <a:latin typeface="Arial" panose="020B0604020202020204" pitchFamily="34" charset="0"/>
                <a:cs typeface="Arial" panose="020B0604020202020204" pitchFamily="34" charset="0"/>
              </a:rPr>
              <a:t>Suggested Solution for Problem 1 &amp; Problem 2:</a:t>
            </a:r>
            <a:endParaRPr lang="en-US" altLang="zh-CN" dirty="0">
              <a:latin typeface="Arial" panose="020B0604020202020204" pitchFamily="34" charset="0"/>
              <a:cs typeface="Arial" panose="020B0604020202020204" pitchFamily="34" charset="0"/>
            </a:endParaRPr>
          </a:p>
          <a:p>
            <a:pPr>
              <a:lnSpc>
                <a:spcPct val="125000"/>
              </a:lnSpc>
            </a:pPr>
            <a:r>
              <a:rPr lang="en-US" altLang="zh-CN" dirty="0">
                <a:latin typeface="Arial" panose="020B0604020202020204" pitchFamily="34" charset="0"/>
                <a:cs typeface="Arial" panose="020B0604020202020204" pitchFamily="34" charset="0"/>
              </a:rPr>
              <a:t>Correction on the Session Identifier in the Stage 2 Charging (</a:t>
            </a:r>
            <a:r>
              <a:rPr lang="en-US" altLang="zh-CN" b="1" dirty="0">
                <a:latin typeface="Arial" panose="020B0604020202020204" pitchFamily="34" charset="0"/>
                <a:cs typeface="Arial" panose="020B0604020202020204" pitchFamily="34" charset="0"/>
              </a:rPr>
              <a:t>TS 32.2xx/28.2xx</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Charging Specifications </a:t>
            </a:r>
            <a:r>
              <a:rPr lang="en-GB" altLang="zh-CN" b="1" dirty="0">
                <a:latin typeface="Arial" panose="020B0604020202020204" pitchFamily="34" charset="0"/>
                <a:cs typeface="Arial" panose="020B0604020202020204" pitchFamily="34" charset="0"/>
              </a:rPr>
              <a:t>6.x.2 Detailed message format for converged charging</a:t>
            </a:r>
            <a:r>
              <a:rPr lang="en-US" altLang="zh-CN" dirty="0">
                <a:latin typeface="Arial" panose="020B0604020202020204" pitchFamily="34" charset="0"/>
                <a:cs typeface="Arial" panose="020B0604020202020204" pitchFamily="34" charset="0"/>
              </a:rPr>
              <a:t>).</a:t>
            </a:r>
          </a:p>
          <a:p>
            <a:pPr marL="285750" indent="-285750">
              <a:lnSpc>
                <a:spcPct val="125000"/>
              </a:lnSpc>
              <a:buFont typeface="Arial" panose="020B0604020202020204" pitchFamily="34" charset="0"/>
              <a:buChar char="•"/>
            </a:pPr>
            <a:r>
              <a:rPr lang="en-US" altLang="zh-CN" dirty="0">
                <a:latin typeface="Arial" panose="020B0604020202020204" pitchFamily="34" charset="0"/>
                <a:cs typeface="Arial" panose="020B0604020202020204" pitchFamily="34" charset="0"/>
              </a:rPr>
              <a:t>For SCUR Charging:</a:t>
            </a:r>
          </a:p>
          <a:p>
            <a:pPr marL="534988" lvl="1" indent="-263525">
              <a:lnSpc>
                <a:spcPct val="125000"/>
              </a:lnSpc>
              <a:buFont typeface="Wingdings" panose="05000000000000000000" pitchFamily="2" charset="2"/>
              <a:buChar char="Ø"/>
            </a:pPr>
            <a:r>
              <a:rPr lang="en-US" altLang="zh-CN" dirty="0">
                <a:latin typeface="Arial" panose="020B0604020202020204" pitchFamily="34" charset="0"/>
                <a:cs typeface="Arial" panose="020B0604020202020204" pitchFamily="34" charset="0"/>
              </a:rPr>
              <a:t>The Session Identifier shall be present in the </a:t>
            </a:r>
            <a:r>
              <a:rPr lang="en-US" altLang="zh-CN" dirty="0">
                <a:highlight>
                  <a:srgbClr val="FFFF00"/>
                </a:highlight>
                <a:latin typeface="Arial" panose="020B0604020202020204" pitchFamily="34" charset="0"/>
                <a:cs typeface="Arial" panose="020B0604020202020204" pitchFamily="34" charset="0"/>
              </a:rPr>
              <a:t>Charging Data Response [Initial]</a:t>
            </a:r>
            <a:endParaRPr lang="en-US" altLang="zh-CN" dirty="0">
              <a:latin typeface="Arial" panose="020B0604020202020204" pitchFamily="34" charset="0"/>
              <a:cs typeface="Arial" panose="020B0604020202020204" pitchFamily="34" charset="0"/>
            </a:endParaRPr>
          </a:p>
          <a:p>
            <a:pPr marL="534988" lvl="1" indent="-263525">
              <a:lnSpc>
                <a:spcPct val="125000"/>
              </a:lnSpc>
              <a:buFont typeface="Wingdings" panose="05000000000000000000" pitchFamily="2" charset="2"/>
              <a:buChar char="Ø"/>
            </a:pPr>
            <a:r>
              <a:rPr lang="en-US" altLang="zh-CN" dirty="0">
                <a:latin typeface="Arial" panose="020B0604020202020204" pitchFamily="34" charset="0"/>
                <a:cs typeface="Arial" panose="020B0604020202020204" pitchFamily="34" charset="0"/>
              </a:rPr>
              <a:t>The Session Identifier shall be present in the </a:t>
            </a:r>
            <a:r>
              <a:rPr lang="en-US" altLang="zh-CN" dirty="0">
                <a:highlight>
                  <a:srgbClr val="FFFF00"/>
                </a:highlight>
                <a:latin typeface="Arial" panose="020B0604020202020204" pitchFamily="34" charset="0"/>
                <a:cs typeface="Arial" panose="020B0604020202020204" pitchFamily="34" charset="0"/>
              </a:rPr>
              <a:t>Charging Data Request [Update/Termination]</a:t>
            </a:r>
          </a:p>
          <a:p>
            <a:pPr marL="285750" indent="-285750">
              <a:lnSpc>
                <a:spcPct val="125000"/>
              </a:lnSpc>
              <a:buFont typeface="Arial" panose="020B0604020202020204" pitchFamily="34" charset="0"/>
              <a:buChar char="•"/>
            </a:pPr>
            <a:r>
              <a:rPr lang="en-US" altLang="zh-CN" dirty="0">
                <a:latin typeface="Arial" panose="020B0604020202020204" pitchFamily="34" charset="0"/>
                <a:cs typeface="Arial" panose="020B0604020202020204" pitchFamily="34" charset="0"/>
              </a:rPr>
              <a:t>For ECUR Charging</a:t>
            </a:r>
          </a:p>
          <a:p>
            <a:pPr marL="534988" lvl="1" indent="-263525">
              <a:lnSpc>
                <a:spcPct val="125000"/>
              </a:lnSpc>
              <a:buFont typeface="Wingdings" panose="05000000000000000000" pitchFamily="2" charset="2"/>
              <a:buChar char="Ø"/>
            </a:pPr>
            <a:r>
              <a:rPr lang="en-US" altLang="zh-CN" dirty="0">
                <a:latin typeface="Arial" panose="020B0604020202020204" pitchFamily="34" charset="0"/>
                <a:cs typeface="Arial" panose="020B0604020202020204" pitchFamily="34" charset="0"/>
              </a:rPr>
              <a:t>The Session Identifier shall be present in the </a:t>
            </a:r>
            <a:r>
              <a:rPr lang="en-US" altLang="zh-CN" dirty="0">
                <a:highlight>
                  <a:srgbClr val="FFFF00"/>
                </a:highlight>
                <a:latin typeface="Arial" panose="020B0604020202020204" pitchFamily="34" charset="0"/>
                <a:cs typeface="Arial" panose="020B0604020202020204" pitchFamily="34" charset="0"/>
              </a:rPr>
              <a:t>Charging Data Response [Initial]</a:t>
            </a:r>
            <a:endParaRPr lang="en-US" altLang="zh-CN" dirty="0">
              <a:latin typeface="Arial" panose="020B0604020202020204" pitchFamily="34" charset="0"/>
              <a:cs typeface="Arial" panose="020B0604020202020204" pitchFamily="34" charset="0"/>
            </a:endParaRPr>
          </a:p>
          <a:p>
            <a:pPr marL="534988" lvl="1" indent="-263525">
              <a:lnSpc>
                <a:spcPct val="125000"/>
              </a:lnSpc>
              <a:buFont typeface="Wingdings" panose="05000000000000000000" pitchFamily="2" charset="2"/>
              <a:buChar char="Ø"/>
            </a:pPr>
            <a:r>
              <a:rPr lang="en-US" altLang="zh-CN" dirty="0">
                <a:latin typeface="Arial" panose="020B0604020202020204" pitchFamily="34" charset="0"/>
                <a:cs typeface="Arial" panose="020B0604020202020204" pitchFamily="34" charset="0"/>
              </a:rPr>
              <a:t>The Session Identifier shall be present in the </a:t>
            </a:r>
            <a:r>
              <a:rPr lang="en-US" altLang="zh-CN" dirty="0">
                <a:highlight>
                  <a:srgbClr val="FFFF00"/>
                </a:highlight>
                <a:latin typeface="Arial" panose="020B0604020202020204" pitchFamily="34" charset="0"/>
                <a:cs typeface="Arial" panose="020B0604020202020204" pitchFamily="34" charset="0"/>
              </a:rPr>
              <a:t>Charging Data Request [Termination]</a:t>
            </a:r>
          </a:p>
          <a:p>
            <a:pPr marL="285750" indent="-285750">
              <a:lnSpc>
                <a:spcPct val="125000"/>
              </a:lnSpc>
              <a:buFont typeface="Arial" panose="020B0604020202020204" pitchFamily="34" charset="0"/>
              <a:buChar char="•"/>
            </a:pPr>
            <a:r>
              <a:rPr lang="en-US" altLang="zh-CN" dirty="0">
                <a:latin typeface="Arial" panose="020B0604020202020204" pitchFamily="34" charset="0"/>
                <a:cs typeface="Arial" panose="020B0604020202020204" pitchFamily="34" charset="0"/>
              </a:rPr>
              <a:t>For IEC/PEC Charging</a:t>
            </a:r>
          </a:p>
          <a:p>
            <a:pPr marL="534988" lvl="1" indent="-263525">
              <a:lnSpc>
                <a:spcPct val="125000"/>
              </a:lnSpc>
              <a:buFont typeface="Wingdings" panose="05000000000000000000" pitchFamily="2" charset="2"/>
              <a:buChar char="Ø"/>
            </a:pPr>
            <a:r>
              <a:rPr lang="en-US" altLang="zh-CN" dirty="0">
                <a:latin typeface="Arial" panose="020B0604020202020204" pitchFamily="34" charset="0"/>
                <a:cs typeface="Arial" panose="020B0604020202020204" pitchFamily="34" charset="0"/>
              </a:rPr>
              <a:t>The Session Identifier shall be present in the </a:t>
            </a:r>
            <a:r>
              <a:rPr lang="en-US" altLang="zh-CN" dirty="0">
                <a:highlight>
                  <a:srgbClr val="FFFF00"/>
                </a:highlight>
                <a:latin typeface="Arial" panose="020B0604020202020204" pitchFamily="34" charset="0"/>
                <a:cs typeface="Arial" panose="020B0604020202020204" pitchFamily="34" charset="0"/>
              </a:rPr>
              <a:t>Charging Data Response [Event]</a:t>
            </a:r>
            <a:endParaRPr lang="zh-CN" altLang="en-US" dirty="0">
              <a:highlight>
                <a:srgbClr val="FFFF00"/>
              </a:highlight>
              <a:latin typeface="Arial" panose="020B0604020202020204" pitchFamily="34" charset="0"/>
              <a:cs typeface="Arial" panose="020B0604020202020204" pitchFamily="34" charset="0"/>
            </a:endParaRPr>
          </a:p>
        </p:txBody>
      </p:sp>
      <p:sp>
        <p:nvSpPr>
          <p:cNvPr id="6" name="矩形 5">
            <a:extLst>
              <a:ext uri="{FF2B5EF4-FFF2-40B4-BE49-F238E27FC236}">
                <a16:creationId xmlns:a16="http://schemas.microsoft.com/office/drawing/2014/main" id="{F59B4C97-ECA4-46C7-94D1-054FF5F557D5}"/>
              </a:ext>
            </a:extLst>
          </p:cNvPr>
          <p:cNvSpPr/>
          <p:nvPr/>
        </p:nvSpPr>
        <p:spPr>
          <a:xfrm>
            <a:off x="507429" y="4843156"/>
            <a:ext cx="11000063" cy="81798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nSpc>
                <a:spcPct val="125000"/>
              </a:lnSpc>
            </a:pPr>
            <a:r>
              <a:rPr lang="en-US" altLang="zh-CN" b="1" u="sng" dirty="0">
                <a:latin typeface="Arial" panose="020B0604020202020204" pitchFamily="34" charset="0"/>
                <a:cs typeface="Arial" panose="020B0604020202020204" pitchFamily="34" charset="0"/>
              </a:rPr>
              <a:t>Suggested Solution for Problem 3:</a:t>
            </a:r>
          </a:p>
          <a:p>
            <a:pPr>
              <a:lnSpc>
                <a:spcPct val="125000"/>
              </a:lnSpc>
            </a:pPr>
            <a:r>
              <a:rPr lang="en-US" altLang="zh-CN" dirty="0">
                <a:latin typeface="Arial" panose="020B0604020202020204" pitchFamily="34" charset="0"/>
                <a:cs typeface="Arial" panose="020B0604020202020204" pitchFamily="34" charset="0"/>
              </a:rPr>
              <a:t>Clarification on the Session Identifier in the Stage 3 Charging (</a:t>
            </a:r>
            <a:r>
              <a:rPr lang="en-US" altLang="zh-CN" b="1" dirty="0">
                <a:latin typeface="Arial" panose="020B0604020202020204" pitchFamily="34" charset="0"/>
                <a:cs typeface="Arial" panose="020B0604020202020204" pitchFamily="34" charset="0"/>
              </a:rPr>
              <a:t>TS 32.291 Clause 6.1.3</a:t>
            </a:r>
            <a:r>
              <a:rPr lang="en-US" altLang="zh-CN" dirty="0">
                <a:latin typeface="Arial" panose="020B0604020202020204" pitchFamily="34" charset="0"/>
                <a:cs typeface="Arial" panose="020B0604020202020204" pitchFamily="34" charset="0"/>
              </a:rPr>
              <a:t>)</a:t>
            </a:r>
          </a:p>
          <a:p>
            <a:pPr marL="285750" indent="-285750">
              <a:lnSpc>
                <a:spcPct val="125000"/>
              </a:lnSpc>
              <a:buFont typeface="Arial" panose="020B0604020202020204" pitchFamily="34" charset="0"/>
              <a:buChar char="•"/>
            </a:pPr>
            <a:r>
              <a:rPr lang="en-US" altLang="zh-CN" dirty="0">
                <a:solidFill>
                  <a:schemeClr val="dk1"/>
                </a:solidFill>
                <a:latin typeface="Arial" panose="020B0604020202020204" pitchFamily="34" charset="0"/>
                <a:cs typeface="Arial" panose="020B0604020202020204" pitchFamily="34" charset="0"/>
              </a:rPr>
              <a:t>Clarify the source of session identifier is </a:t>
            </a:r>
            <a:r>
              <a:rPr lang="en-US" altLang="zh-CN" dirty="0">
                <a:latin typeface="Arial" panose="020B0604020202020204" pitchFamily="34" charset="0"/>
                <a:cs typeface="Arial" panose="020B0604020202020204" pitchFamily="34" charset="0"/>
              </a:rPr>
              <a:t>the </a:t>
            </a:r>
            <a:r>
              <a:rPr lang="en-US" altLang="zh-CN" dirty="0" err="1">
                <a:latin typeface="Arial" panose="020B0604020202020204" pitchFamily="34" charset="0"/>
                <a:cs typeface="Arial" panose="020B0604020202020204" pitchFamily="34" charset="0"/>
              </a:rPr>
              <a:t>ChargingDataRef</a:t>
            </a:r>
            <a:r>
              <a:rPr lang="en-US" altLang="zh-CN" dirty="0">
                <a:latin typeface="Arial" panose="020B0604020202020204" pitchFamily="34" charset="0"/>
                <a:cs typeface="Arial" panose="020B0604020202020204" pitchFamily="34" charset="0"/>
              </a:rPr>
              <a:t> in the HTTP header specified in the TS 32.291. </a:t>
            </a:r>
            <a:endParaRPr lang="en-US" altLang="zh-CN"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118253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3.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4.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613C568A-0C46-4592-BB68-CDB41342D77A}">
  <ds:schemaRefs>
    <ds:schemaRef ds:uri="b4d06219-a142-4c5f-be55-53f74cb980c7"/>
    <ds:schemaRef ds:uri="http://schemas.microsoft.com/office/2006/documentManagement/types"/>
    <ds:schemaRef ds:uri="http://purl.org/dc/terms/"/>
    <ds:schemaRef ds:uri="http://purl.org/dc/elements/1.1/"/>
    <ds:schemaRef ds:uri="71c5aaf6-e6ce-465b-b873-5148d2a4c105"/>
    <ds:schemaRef ds:uri="http://purl.org/dc/dcmitype/"/>
    <ds:schemaRef ds:uri="http://www.w3.org/XML/1998/namespace"/>
    <ds:schemaRef ds:uri="http://schemas.microsoft.com/office/2006/metadata/properties"/>
    <ds:schemaRef ds:uri="687e87d0-d0a8-4c48-8f94-14f0c67212c5"/>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26179</TotalTime>
  <Words>530</Words>
  <Application>Microsoft Office PowerPoint</Application>
  <PresentationFormat>宽屏</PresentationFormat>
  <Paragraphs>40</Paragraphs>
  <Slides>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宋体</vt:lpstr>
      <vt:lpstr>Arial</vt:lpstr>
      <vt:lpstr>Calibri</vt:lpstr>
      <vt:lpstr>Times New Roman</vt:lpstr>
      <vt:lpstr>Wingdings</vt:lpstr>
      <vt:lpstr>Office Theme</vt:lpstr>
      <vt:lpstr>    Clarification on the Session Identifier in the Nchf  (SA5 #155)   </vt:lpstr>
      <vt:lpstr>Session Identifier in Charging Data Message</vt:lpstr>
      <vt:lpstr>Session Identifier in Open API and CHF CDR</vt:lpstr>
      <vt:lpstr>Correction Proposal on Session Identifier</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Huawei-155</cp:lastModifiedBy>
  <cp:revision>493</cp:revision>
  <dcterms:created xsi:type="dcterms:W3CDTF">2019-03-13T01:38:36Z</dcterms:created>
  <dcterms:modified xsi:type="dcterms:W3CDTF">2024-05-17T09:09:37Z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(3)mQ2PBlfIPiNZENLmWAGk4XO2ebxyZKmKfK3Z5ggwC2aM+q2x9CUkHAmIXobJYkw2vYS/aJgA
G9yDJpOuX362xB8dMa2yqoJZTf+1gCNtaZlOu8/pWlj/n3BKgvfL5IMDi+SH8wD/6eLhZXOS
606XJ9/3VMLdexL5evTl9e7nw80Csrv9UfBePyEnr079MNVnJML82WIKkaOuP4jw9Na8UAyb
XYcqxk/HliO12g7yu3</vt:lpwstr>
  </property>
  <property fmtid="{D5CDD505-2E9C-101B-9397-08002B2CF9AE}" pid="4" name="_2015_ms_pID_7253431">
    <vt:lpwstr>oWrmFEmz3hArfQFZgD732iOK1BvxSz7u0YGtLhitmB0gkbo7Ad3fbQ
kHaW3qPRUVglY3LWzE5RP6xlQ+HIrnzqh3wIU4lSCjjWn/6FYeJAji8NkrJngX1pBVCZlVPq
NYaiAkB0n33inUsqaHScq49K+4y4wnJw3x607lTslWLTxiK98nGZPjtmnj+Q9r/nR6GuK2dX
1E3gws3V8Z05rg3r0pFL0rP8G1Wcpmgk+rr9</vt:lpwstr>
  </property>
  <property fmtid="{D5CDD505-2E9C-101B-9397-08002B2CF9AE}" pid="5" name="_2015_ms_pID_7253432">
    <vt:lpwstr>G5uAS4D1KiV0CvIPik18APw=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1715933479</vt:lpwstr>
  </property>
</Properties>
</file>