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8"/>
  </p:notesMasterIdLst>
  <p:handoutMasterIdLst>
    <p:handoutMasterId r:id="rId9"/>
  </p:handoutMasterIdLst>
  <p:sldIdLst>
    <p:sldId id="303" r:id="rId2"/>
    <p:sldId id="929" r:id="rId3"/>
    <p:sldId id="930" r:id="rId4"/>
    <p:sldId id="933" r:id="rId5"/>
    <p:sldId id="931" r:id="rId6"/>
    <p:sldId id="932" r:id="rId7"/>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3300"/>
    <a:srgbClr val="6600FF"/>
    <a:srgbClr val="72AF2F"/>
    <a:srgbClr val="C1E442"/>
    <a:srgbClr val="FFFFCC"/>
    <a:srgbClr val="C6D254"/>
    <a:srgbClr val="000000"/>
    <a:srgbClr val="5C88D0"/>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666" autoAdjust="0"/>
    <p:restoredTop sz="97931" autoAdjust="0"/>
  </p:normalViewPr>
  <p:slideViewPr>
    <p:cSldViewPr snapToGrid="0">
      <p:cViewPr varScale="1">
        <p:scale>
          <a:sx n="79" d="100"/>
          <a:sy n="79" d="100"/>
        </p:scale>
        <p:origin x="208" y="6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200" d="100"/>
          <a:sy n="200" d="100"/>
        </p:scale>
        <p:origin x="278" y="-383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10/13/2023</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10/13/2023</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7"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88371" y="6501128"/>
            <a:ext cx="8904287" cy="256544"/>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altLang="zh-CN" sz="1800" dirty="0">
                <a:effectLst/>
                <a:latin typeface="Calibri" panose="020F0502020204030204" pitchFamily="34" charset="0"/>
                <a:ea typeface="宋体" panose="02010600030101010101" pitchFamily="2" charset="-122"/>
              </a:rPr>
              <a:t>S5-237217</a:t>
            </a:r>
            <a:r>
              <a:rPr lang="en-GB" sz="1400" b="1" spc="300" dirty="0">
                <a:ea typeface="+mn-ea"/>
                <a:cs typeface="Arial" panose="020B0604020202020204" pitchFamily="34" charset="0"/>
              </a:rPr>
              <a:t>, SA5#151, 9– 13 </a:t>
            </a:r>
            <a:r>
              <a:rPr lang="en-US" altLang="zh-CN" sz="1400" b="1" spc="300" dirty="0">
                <a:ea typeface="+mn-ea"/>
                <a:cs typeface="Arial" panose="020B0604020202020204" pitchFamily="34" charset="0"/>
              </a:rPr>
              <a:t>October</a:t>
            </a:r>
            <a:r>
              <a:rPr lang="en-GB" sz="1400" b="1" spc="300" dirty="0">
                <a:ea typeface="+mn-ea"/>
                <a:cs typeface="Arial" panose="020B0604020202020204" pitchFamily="34" charset="0"/>
              </a:rPr>
              <a:t> 2023</a:t>
            </a: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2023</a:t>
            </a:r>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5"/>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6"/>
        </a:buBlip>
        <a:defRPr sz="3200">
          <a:solidFill>
            <a:schemeClr val="tx1"/>
          </a:solidFill>
          <a:latin typeface="+mn-lt"/>
        </a:defRPr>
      </a:lvl2pPr>
      <a:lvl3pPr marL="1522413" indent="-303213" algn="l" rtl="0" eaLnBrk="0" fontAlgn="base" hangingPunct="0">
        <a:spcBef>
          <a:spcPct val="20000"/>
        </a:spcBef>
        <a:spcAft>
          <a:spcPct val="0"/>
        </a:spcAft>
        <a:buBlip>
          <a:blip r:embed="rId7"/>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https://forge.3gpp.org/rep/sa5/MnS/-/tree/Tag_Rel18_SA102/"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tmp"/><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054989" y="2518862"/>
            <a:ext cx="9544343"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US" altLang="zh-CN" sz="4800" b="1" dirty="0"/>
              <a:t>Forge migration breakout session</a:t>
            </a:r>
            <a:endParaRPr lang="en-US"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98646" y="4339138"/>
            <a:ext cx="8534400" cy="910195"/>
          </a:xfrm>
        </p:spPr>
        <p:txBody>
          <a:bodyPr/>
          <a:lstStyle/>
          <a:p>
            <a:pPr>
              <a:lnSpc>
                <a:spcPct val="80000"/>
              </a:lnSpc>
            </a:pPr>
            <a:r>
              <a:rPr lang="en-US" altLang="en-US" sz="2400" dirty="0">
                <a:latin typeface="Arial" charset="0"/>
              </a:rPr>
              <a:t>For Rel-18 Forge migration </a:t>
            </a:r>
          </a:p>
          <a:p>
            <a:pPr>
              <a:lnSpc>
                <a:spcPct val="80000"/>
              </a:lnSpc>
            </a:pPr>
            <a:r>
              <a:rPr lang="en-US" altLang="en-US" sz="2400" dirty="0">
                <a:latin typeface="Arial" charset="0"/>
              </a:rPr>
              <a:t>S5-236261/S5-236266</a:t>
            </a:r>
            <a:r>
              <a:rPr lang="es-ES" altLang="en-US" sz="2400" dirty="0">
                <a:latin typeface="Arial" charset="0"/>
              </a:rPr>
              <a:t> </a:t>
            </a:r>
            <a:endParaRPr lang="en-US" altLang="en-US" sz="2400" dirty="0">
              <a:latin typeface="Arial" charset="0"/>
            </a:endParaRPr>
          </a:p>
          <a:p>
            <a:pPr>
              <a:lnSpc>
                <a:spcPct val="80000"/>
              </a:lnSpc>
            </a:pPr>
            <a:endParaRPr lang="en-US" altLang="en-US" sz="2400" dirty="0">
              <a:latin typeface="Arial"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A3D25F-54AB-DA21-B9C6-8B140D245C95}"/>
              </a:ext>
            </a:extLst>
          </p:cNvPr>
          <p:cNvSpPr>
            <a:spLocks noGrp="1"/>
          </p:cNvSpPr>
          <p:nvPr>
            <p:ph type="title"/>
          </p:nvPr>
        </p:nvSpPr>
        <p:spPr>
          <a:xfrm>
            <a:off x="647700" y="762000"/>
            <a:ext cx="9102725" cy="778933"/>
          </a:xfrm>
        </p:spPr>
        <p:txBody>
          <a:bodyPr/>
          <a:lstStyle/>
          <a:p>
            <a:r>
              <a:rPr lang="en-US" altLang="zh-CN" dirty="0"/>
              <a:t>Topics 1:  </a:t>
            </a:r>
            <a:r>
              <a:rPr lang="en-US" altLang="zh-CN" sz="4400" dirty="0">
                <a:effectLst/>
                <a:latin typeface="Calibri" panose="020F0502020204030204" pitchFamily="34" charset="0"/>
                <a:ea typeface="等线" panose="02010600030101010101" pitchFamily="2" charset="-122"/>
                <a:cs typeface="Calibri" panose="020F0502020204030204" pitchFamily="34" charset="0"/>
              </a:rPr>
              <a:t>What forge link to be used for the stage3 location</a:t>
            </a:r>
            <a:br>
              <a:rPr lang="zh-CN" altLang="zh-CN" sz="4400" dirty="0">
                <a:effectLst/>
                <a:latin typeface="等线" panose="02010600030101010101" pitchFamily="2" charset="-122"/>
                <a:ea typeface="等线" panose="02010600030101010101" pitchFamily="2" charset="-122"/>
                <a:cs typeface="Calibri" panose="020F0502020204030204" pitchFamily="34" charset="0"/>
              </a:rPr>
            </a:br>
            <a:endParaRPr lang="zh-CN" altLang="en-US" dirty="0"/>
          </a:p>
        </p:txBody>
      </p:sp>
      <p:sp>
        <p:nvSpPr>
          <p:cNvPr id="3" name="Content Placeholder 2">
            <a:extLst>
              <a:ext uri="{FF2B5EF4-FFF2-40B4-BE49-F238E27FC236}">
                <a16:creationId xmlns:a16="http://schemas.microsoft.com/office/drawing/2014/main" id="{772EAF07-0546-9C76-BA9D-38B948BDDC77}"/>
              </a:ext>
            </a:extLst>
          </p:cNvPr>
          <p:cNvSpPr>
            <a:spLocks noGrp="1"/>
          </p:cNvSpPr>
          <p:nvPr>
            <p:ph idx="1"/>
          </p:nvPr>
        </p:nvSpPr>
        <p:spPr>
          <a:xfrm>
            <a:off x="647700" y="2125133"/>
            <a:ext cx="11183938" cy="4073300"/>
          </a:xfrm>
        </p:spPr>
        <p:txBody>
          <a:bodyPr/>
          <a:lstStyle/>
          <a:p>
            <a:pPr lvl="0" algn="just">
              <a:buFont typeface="Wingdings" panose="05000000000000000000" pitchFamily="2" charset="2"/>
              <a:buChar char="l"/>
            </a:pPr>
            <a:r>
              <a:rPr lang="en-US" altLang="zh-CN" sz="1600" dirty="0">
                <a:effectLst/>
                <a:latin typeface="Calibri" panose="020F0502020204030204" pitchFamily="34" charset="0"/>
                <a:ea typeface="等线" panose="02010600030101010101" pitchFamily="2" charset="-122"/>
                <a:cs typeface="Calibri" panose="020F0502020204030204" pitchFamily="34" charset="0"/>
              </a:rPr>
              <a:t>Top1: What forge link to be used for the stage3 location</a:t>
            </a:r>
            <a:endParaRPr lang="zh-CN" altLang="zh-CN" sz="1600" dirty="0">
              <a:effectLst/>
              <a:latin typeface="等线" panose="02010600030101010101" pitchFamily="2" charset="-122"/>
              <a:ea typeface="等线" panose="02010600030101010101" pitchFamily="2" charset="-122"/>
              <a:cs typeface="Calibri" panose="020F0502020204030204" pitchFamily="34" charset="0"/>
            </a:endParaRPr>
          </a:p>
          <a:p>
            <a:pPr marL="608028" lvl="1" algn="just"/>
            <a:r>
              <a:rPr lang="en-US" altLang="zh-CN" sz="1600" dirty="0">
                <a:latin typeface="等线" panose="02010600030101010101" pitchFamily="2" charset="-122"/>
                <a:ea typeface="等线" panose="02010600030101010101" pitchFamily="2" charset="-122"/>
                <a:cs typeface="Calibri" panose="020F0502020204030204" pitchFamily="34" charset="0"/>
              </a:rPr>
              <a:t>  Currently the following link is proposed A1&gt;:</a:t>
            </a:r>
          </a:p>
          <a:p>
            <a:pPr marL="608028" lvl="1" algn="just"/>
            <a:r>
              <a:rPr lang="en-GB" altLang="zh-CN" sz="1600" dirty="0">
                <a:effectLst/>
                <a:latin typeface="Times New Roman" panose="02020603050405020304" pitchFamily="18" charset="0"/>
                <a:ea typeface="Times New Roman" panose="02020603050405020304" pitchFamily="18" charset="0"/>
              </a:rPr>
              <a:t>  The definitions are specified in Forge at </a:t>
            </a:r>
            <a:r>
              <a:rPr lang="en-GB" altLang="zh-CN" sz="1600" u="sng" dirty="0">
                <a:solidFill>
                  <a:srgbClr val="0563C1"/>
                </a:solidFill>
                <a:effectLst/>
                <a:latin typeface="Times New Roman" panose="02020603050405020304" pitchFamily="18" charset="0"/>
                <a:ea typeface="Times New Roman" panose="02020603050405020304" pitchFamily="18" charset="0"/>
                <a:hlinkClick r:id="rId2"/>
              </a:rPr>
              <a:t>https://forge.3gpp.org/rep/sa5/MnS/-/tree/Tag_Rel18_SA102/</a:t>
            </a:r>
            <a:endParaRPr lang="en-GB" altLang="zh-CN" sz="1600" u="sng" dirty="0">
              <a:solidFill>
                <a:srgbClr val="0563C1"/>
              </a:solidFill>
              <a:effectLst/>
              <a:latin typeface="Times New Roman" panose="02020603050405020304" pitchFamily="18" charset="0"/>
              <a:ea typeface="Times New Roman" panose="02020603050405020304" pitchFamily="18" charset="0"/>
            </a:endParaRPr>
          </a:p>
          <a:p>
            <a:pPr marL="228615" lvl="1" indent="0" algn="just">
              <a:buNone/>
            </a:pPr>
            <a:endParaRPr lang="en-US" altLang="zh-CN" sz="1600" dirty="0">
              <a:effectLst/>
              <a:latin typeface="Times New Roman" panose="02020603050405020304" pitchFamily="18" charset="0"/>
              <a:ea typeface="Times New Roman" panose="02020603050405020304" pitchFamily="18" charset="0"/>
            </a:endParaRPr>
          </a:p>
          <a:p>
            <a:pPr marL="228615" lvl="1" indent="0" algn="just">
              <a:buNone/>
            </a:pPr>
            <a:r>
              <a:rPr lang="en-US" altLang="zh-CN" sz="1600" dirty="0">
                <a:latin typeface="Times New Roman" panose="02020603050405020304" pitchFamily="18" charset="0"/>
                <a:ea typeface="Times New Roman" panose="02020603050405020304" pitchFamily="18" charset="0"/>
              </a:rPr>
              <a:t>Alternative solutions:</a:t>
            </a:r>
          </a:p>
          <a:p>
            <a:pPr marL="228615" lvl="1" indent="0" algn="just">
              <a:buNone/>
            </a:pPr>
            <a:r>
              <a:rPr lang="en-US" altLang="zh-CN" sz="1600" dirty="0">
                <a:latin typeface="Times New Roman" panose="02020603050405020304" pitchFamily="18" charset="0"/>
                <a:ea typeface="Times New Roman" panose="02020603050405020304" pitchFamily="18" charset="0"/>
              </a:rPr>
              <a:t>A2&gt; use the readme file in SA5 OAM release branch, in the readme file, it includes the table of mapping of tag and  related URI location. Then each specification with Stage3 includes a reference to the readme file</a:t>
            </a:r>
          </a:p>
          <a:p>
            <a:pPr marL="228615" lvl="1" indent="0" algn="just">
              <a:buNone/>
            </a:pPr>
            <a:endParaRPr lang="en-US" altLang="zh-CN" sz="1600" dirty="0">
              <a:latin typeface="Times New Roman" panose="02020603050405020304" pitchFamily="18" charset="0"/>
              <a:ea typeface="Times New Roman" panose="02020603050405020304" pitchFamily="18" charset="0"/>
            </a:endParaRPr>
          </a:p>
          <a:p>
            <a:pPr marL="228615" lvl="1" indent="0" algn="just">
              <a:buNone/>
            </a:pPr>
            <a:r>
              <a:rPr lang="en-US" altLang="zh-CN" sz="1600" dirty="0">
                <a:effectLst/>
                <a:latin typeface="Times New Roman" panose="02020603050405020304" pitchFamily="18" charset="0"/>
                <a:ea typeface="Times New Roman" panose="02020603050405020304" pitchFamily="18" charset="0"/>
              </a:rPr>
              <a:t>Note:  </a:t>
            </a:r>
          </a:p>
          <a:p>
            <a:pPr marL="228615" lvl="1" indent="0" algn="just">
              <a:buNone/>
            </a:pPr>
            <a:r>
              <a:rPr lang="en-US" altLang="zh-CN" sz="1600" dirty="0">
                <a:latin typeface="Times New Roman" panose="02020603050405020304" pitchFamily="18" charset="0"/>
                <a:ea typeface="Times New Roman" panose="02020603050405020304" pitchFamily="18" charset="0"/>
              </a:rPr>
              <a:t>1&gt; tag: </a:t>
            </a:r>
            <a:r>
              <a:rPr lang="en-US" altLang="zh-CN" sz="1600" u="sng" dirty="0">
                <a:effectLst/>
                <a:latin typeface="Times New Roman" panose="02020603050405020304" pitchFamily="18" charset="0"/>
                <a:ea typeface="Times New Roman" panose="02020603050405020304" pitchFamily="18" charset="0"/>
              </a:rPr>
              <a:t>Tag_Rel18_SA102 </a:t>
            </a:r>
            <a:r>
              <a:rPr lang="en-US" altLang="zh-CN" sz="1600" dirty="0">
                <a:effectLst/>
                <a:latin typeface="Times New Roman" panose="02020603050405020304" pitchFamily="18" charset="0"/>
                <a:ea typeface="Times New Roman" panose="02020603050405020304" pitchFamily="18" charset="0"/>
              </a:rPr>
              <a:t>is a fixed version (just like release 2.0.0), with a self-explainable and human friend string</a:t>
            </a:r>
          </a:p>
          <a:p>
            <a:pPr marL="228615" lvl="1" indent="0" algn="just">
              <a:buNone/>
            </a:pPr>
            <a:r>
              <a:rPr lang="en-US" altLang="zh-CN" sz="1600" dirty="0">
                <a:latin typeface="Times New Roman" panose="02020603050405020304" pitchFamily="18" charset="0"/>
                <a:ea typeface="Times New Roman" panose="02020603050405020304" pitchFamily="18" charset="0"/>
              </a:rPr>
              <a:t>2&gt; </a:t>
            </a:r>
            <a:r>
              <a:rPr lang="en-US" altLang="zh-CN" sz="1600" dirty="0">
                <a:effectLst/>
                <a:latin typeface="Times New Roman" panose="02020603050405020304" pitchFamily="18" charset="0"/>
                <a:ea typeface="Times New Roman" panose="02020603050405020304" pitchFamily="18" charset="0"/>
              </a:rPr>
              <a:t>the above link point to a fixed URI for all (to be approved in SA102) stage 3 files</a:t>
            </a:r>
          </a:p>
          <a:p>
            <a:pPr marL="228615" lvl="1" indent="0" algn="just">
              <a:buNone/>
            </a:pPr>
            <a:r>
              <a:rPr lang="en-US" altLang="zh-CN" sz="1600" dirty="0">
                <a:latin typeface="Times New Roman" panose="02020603050405020304" pitchFamily="18" charset="0"/>
                <a:ea typeface="Times New Roman" panose="02020603050405020304" pitchFamily="18" charset="0"/>
              </a:rPr>
              <a:t>Action: to enhance the readme file, regarding the releases, tags with details, e.g., a table with one row for each release, including tag, commit code, brief summary of the release (informative), useful reference if there is any, etc.</a:t>
            </a:r>
            <a:endParaRPr lang="en-US" altLang="zh-CN" sz="1600" dirty="0">
              <a:effectLst/>
              <a:latin typeface="Times New Roman" panose="02020603050405020304" pitchFamily="18" charset="0"/>
              <a:ea typeface="Times New Roman" panose="02020603050405020304" pitchFamily="18" charset="0"/>
            </a:endParaRPr>
          </a:p>
          <a:p>
            <a:pPr marL="228615" lvl="1" indent="0" algn="just">
              <a:buNone/>
            </a:pPr>
            <a:endParaRPr lang="zh-CN" altLang="zh-CN" sz="16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037675047"/>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A3D25F-54AB-DA21-B9C6-8B140D245C95}"/>
              </a:ext>
            </a:extLst>
          </p:cNvPr>
          <p:cNvSpPr>
            <a:spLocks noGrp="1"/>
          </p:cNvSpPr>
          <p:nvPr>
            <p:ph type="title"/>
          </p:nvPr>
        </p:nvSpPr>
        <p:spPr>
          <a:xfrm>
            <a:off x="512234" y="711200"/>
            <a:ext cx="9102725" cy="778933"/>
          </a:xfrm>
        </p:spPr>
        <p:txBody>
          <a:bodyPr/>
          <a:lstStyle/>
          <a:p>
            <a:r>
              <a:rPr lang="en-US" altLang="zh-CN" dirty="0"/>
              <a:t>Topics 2: </a:t>
            </a:r>
            <a:r>
              <a:rPr lang="en-US" altLang="zh-CN" sz="4400" dirty="0">
                <a:latin typeface="Calibri" panose="020F0502020204030204" pitchFamily="34" charset="0"/>
                <a:ea typeface="等线" panose="02010600030101010101" pitchFamily="2" charset="-122"/>
                <a:cs typeface="Calibri" panose="020F0502020204030204" pitchFamily="34" charset="0"/>
              </a:rPr>
              <a:t>Where to put the forge location link</a:t>
            </a:r>
            <a:br>
              <a:rPr lang="zh-CN" altLang="zh-CN" sz="4400" dirty="0">
                <a:latin typeface="Calibri" panose="020F0502020204030204" pitchFamily="34" charset="0"/>
                <a:ea typeface="等线" panose="02010600030101010101" pitchFamily="2" charset="-122"/>
                <a:cs typeface="Calibri" panose="020F0502020204030204" pitchFamily="34" charset="0"/>
              </a:rPr>
            </a:br>
            <a:endParaRPr lang="zh-CN" altLang="en-US" dirty="0"/>
          </a:p>
        </p:txBody>
      </p:sp>
      <p:sp>
        <p:nvSpPr>
          <p:cNvPr id="3" name="Content Placeholder 2">
            <a:extLst>
              <a:ext uri="{FF2B5EF4-FFF2-40B4-BE49-F238E27FC236}">
                <a16:creationId xmlns:a16="http://schemas.microsoft.com/office/drawing/2014/main" id="{772EAF07-0546-9C76-BA9D-38B948BDDC77}"/>
              </a:ext>
            </a:extLst>
          </p:cNvPr>
          <p:cNvSpPr>
            <a:spLocks noGrp="1"/>
          </p:cNvSpPr>
          <p:nvPr>
            <p:ph idx="1"/>
          </p:nvPr>
        </p:nvSpPr>
        <p:spPr>
          <a:xfrm>
            <a:off x="292100" y="1397001"/>
            <a:ext cx="11183938" cy="4749800"/>
          </a:xfrm>
        </p:spPr>
        <p:txBody>
          <a:bodyPr/>
          <a:lstStyle/>
          <a:p>
            <a:pPr marL="608028" lvl="1" algn="just"/>
            <a:r>
              <a:rPr lang="en-GB" altLang="zh-CN" sz="2000" dirty="0">
                <a:effectLst/>
                <a:latin typeface="等线" panose="02010600030101010101" pitchFamily="2" charset="-122"/>
                <a:ea typeface="等线" panose="02010600030101010101" pitchFamily="2" charset="-122"/>
                <a:cs typeface="Calibri" panose="020F0502020204030204" pitchFamily="34" charset="0"/>
              </a:rPr>
              <a:t>Current proposal is to put the link to every specification, which has Stage 3 specification(s).</a:t>
            </a:r>
            <a:endParaRPr lang="zh-CN" altLang="zh-CN" sz="2000" dirty="0">
              <a:effectLst/>
              <a:latin typeface="等线" panose="02010600030101010101" pitchFamily="2" charset="-122"/>
              <a:ea typeface="等线" panose="02010600030101010101" pitchFamily="2" charset="-122"/>
              <a:cs typeface="Calibri" panose="020F0502020204030204" pitchFamily="34" charset="0"/>
            </a:endParaRPr>
          </a:p>
          <a:p>
            <a:pPr marL="608028" lvl="1" algn="just"/>
            <a:r>
              <a:rPr lang="en-GB" altLang="zh-CN" sz="2000" dirty="0">
                <a:effectLst/>
                <a:latin typeface="等线" panose="02010600030101010101" pitchFamily="2" charset="-122"/>
                <a:ea typeface="等线" panose="02010600030101010101" pitchFamily="2" charset="-122"/>
                <a:cs typeface="Calibri" panose="020F0502020204030204" pitchFamily="34" charset="0"/>
              </a:rPr>
              <a:t>Alternative solutions:</a:t>
            </a:r>
            <a:endParaRPr lang="zh-CN" altLang="zh-CN" sz="2000" dirty="0">
              <a:effectLst/>
              <a:latin typeface="等线" panose="02010600030101010101" pitchFamily="2" charset="-122"/>
              <a:ea typeface="等线" panose="02010600030101010101" pitchFamily="2" charset="-122"/>
              <a:cs typeface="Calibri" panose="020F0502020204030204" pitchFamily="34" charset="0"/>
            </a:endParaRPr>
          </a:p>
          <a:p>
            <a:pPr marL="722328" lvl="1" indent="-342900" algn="just">
              <a:buFont typeface="Wingdings" panose="05000000000000000000" pitchFamily="2" charset="2"/>
              <a:buChar char="p"/>
            </a:pPr>
            <a:r>
              <a:rPr lang="en-GB" altLang="zh-CN" sz="2000" dirty="0">
                <a:effectLst/>
                <a:latin typeface="等线" panose="02010600030101010101" pitchFamily="2" charset="-122"/>
                <a:ea typeface="等线" panose="02010600030101010101" pitchFamily="2" charset="-122"/>
                <a:cs typeface="Calibri" panose="020F0502020204030204" pitchFamily="34" charset="0"/>
              </a:rPr>
              <a:t>A0&gt; Put the link to each specification, stage 3 clause</a:t>
            </a:r>
          </a:p>
          <a:p>
            <a:pPr marL="722328" lvl="1" indent="-342900" algn="just">
              <a:buFont typeface="Wingdings" panose="05000000000000000000" pitchFamily="2" charset="2"/>
              <a:buChar char="p"/>
            </a:pPr>
            <a:r>
              <a:rPr lang="en-GB" altLang="zh-CN" sz="2000" dirty="0">
                <a:effectLst/>
                <a:latin typeface="等线" panose="02010600030101010101" pitchFamily="2" charset="-122"/>
                <a:ea typeface="等线" panose="02010600030101010101" pitchFamily="2" charset="-122"/>
                <a:cs typeface="Calibri" panose="020F0502020204030204" pitchFamily="34" charset="0"/>
              </a:rPr>
              <a:t>A1&gt; Put the link to reference clause (normally clause 2), then for every SA meeting with stage 3 change approved, we shall have an update to the reference for the impact specification</a:t>
            </a:r>
            <a:endParaRPr lang="zh-CN" altLang="zh-CN" sz="2000" dirty="0">
              <a:effectLst/>
              <a:latin typeface="等线" panose="02010600030101010101" pitchFamily="2" charset="-122"/>
              <a:ea typeface="等线" panose="02010600030101010101" pitchFamily="2" charset="-122"/>
              <a:cs typeface="Calibri" panose="020F0502020204030204" pitchFamily="34" charset="0"/>
            </a:endParaRPr>
          </a:p>
          <a:p>
            <a:pPr marL="806148" lvl="1" indent="266700" algn="just"/>
            <a:r>
              <a:rPr lang="en-GB" altLang="zh-CN" sz="2000" dirty="0">
                <a:effectLst/>
                <a:latin typeface="等线" panose="02010600030101010101" pitchFamily="2" charset="-122"/>
                <a:ea typeface="等线" panose="02010600030101010101" pitchFamily="2" charset="-122"/>
                <a:cs typeface="Calibri" panose="020F0502020204030204" pitchFamily="34" charset="0"/>
              </a:rPr>
              <a:t>Cons: Being not easy for end user as a convenient and immediately usable link</a:t>
            </a:r>
            <a:endParaRPr lang="zh-CN" altLang="zh-CN" sz="2000" dirty="0">
              <a:effectLst/>
              <a:latin typeface="等线" panose="02010600030101010101" pitchFamily="2" charset="-122"/>
              <a:ea typeface="等线" panose="02010600030101010101" pitchFamily="2" charset="-122"/>
              <a:cs typeface="Calibri" panose="020F0502020204030204" pitchFamily="34" charset="0"/>
            </a:endParaRPr>
          </a:p>
          <a:p>
            <a:pPr marL="806148" lvl="1" indent="266700" algn="just"/>
            <a:r>
              <a:rPr lang="en-GB" altLang="zh-CN" sz="2000" dirty="0">
                <a:effectLst/>
                <a:latin typeface="等线" panose="02010600030101010101" pitchFamily="2" charset="-122"/>
                <a:ea typeface="等线" panose="02010600030101010101" pitchFamily="2" charset="-122"/>
                <a:cs typeface="Calibri" panose="020F0502020204030204" pitchFamily="34" charset="0"/>
              </a:rPr>
              <a:t>Pros: Aligned normal drafting rule related to link reference</a:t>
            </a:r>
            <a:endParaRPr lang="zh-CN" altLang="zh-CN" sz="2000" dirty="0">
              <a:effectLst/>
              <a:latin typeface="等线" panose="02010600030101010101" pitchFamily="2" charset="-122"/>
              <a:ea typeface="等线" panose="02010600030101010101" pitchFamily="2" charset="-122"/>
              <a:cs typeface="Calibri" panose="020F0502020204030204" pitchFamily="34" charset="0"/>
            </a:endParaRPr>
          </a:p>
          <a:p>
            <a:pPr marL="722328" lvl="1" indent="-342900" algn="just">
              <a:buFont typeface="Wingdings" panose="05000000000000000000" pitchFamily="2" charset="2"/>
              <a:buChar char="p"/>
            </a:pPr>
            <a:r>
              <a:rPr lang="en-GB" altLang="zh-CN" sz="2000" dirty="0">
                <a:effectLst/>
                <a:latin typeface="等线" panose="02010600030101010101" pitchFamily="2" charset="-122"/>
                <a:ea typeface="等线" panose="02010600030101010101" pitchFamily="2" charset="-122"/>
                <a:cs typeface="Calibri" panose="020F0502020204030204" pitchFamily="34" charset="0"/>
              </a:rPr>
              <a:t>A2&gt; Put the link to one common specification (e.g., TS 28.623, then every spec just refer to TS 28.623) Every time, we just need to update the link after every SA meeting.</a:t>
            </a:r>
            <a:endParaRPr lang="zh-CN" altLang="zh-CN" sz="2000" dirty="0">
              <a:effectLst/>
              <a:latin typeface="等线" panose="02010600030101010101" pitchFamily="2" charset="-122"/>
              <a:ea typeface="等线" panose="02010600030101010101" pitchFamily="2" charset="-122"/>
              <a:cs typeface="Calibri" panose="020F0502020204030204" pitchFamily="34" charset="0"/>
            </a:endParaRPr>
          </a:p>
          <a:p>
            <a:pPr marL="806148" lvl="1" indent="266700" algn="just"/>
            <a:r>
              <a:rPr lang="en-GB" altLang="zh-CN" sz="2000" dirty="0">
                <a:latin typeface="等线" panose="02010600030101010101" pitchFamily="2" charset="-122"/>
                <a:ea typeface="等线" panose="02010600030101010101" pitchFamily="2" charset="-122"/>
                <a:cs typeface="Calibri" panose="020F0502020204030204" pitchFamily="34" charset="0"/>
              </a:rPr>
              <a:t>Cons: if there is no change to that specification (e.g., TS 28.623), the specification shall be still updated, just for the update of link, which can be very strange</a:t>
            </a:r>
            <a:endParaRPr lang="zh-CN" altLang="zh-CN" sz="2000" dirty="0">
              <a:latin typeface="等线" panose="02010600030101010101" pitchFamily="2" charset="-122"/>
              <a:ea typeface="等线" panose="02010600030101010101" pitchFamily="2" charset="-122"/>
              <a:cs typeface="Calibri" panose="020F0502020204030204" pitchFamily="34" charset="0"/>
            </a:endParaRPr>
          </a:p>
          <a:p>
            <a:pPr marL="806148" lvl="1" indent="266700" algn="just"/>
            <a:r>
              <a:rPr lang="en-GB" altLang="zh-CN" sz="2000" dirty="0">
                <a:latin typeface="等线" panose="02010600030101010101" pitchFamily="2" charset="-122"/>
                <a:ea typeface="等线" panose="02010600030101010101" pitchFamily="2" charset="-122"/>
                <a:cs typeface="Calibri" panose="020F0502020204030204" pitchFamily="34" charset="0"/>
              </a:rPr>
              <a:t>Pros: much less change to other specification</a:t>
            </a:r>
          </a:p>
          <a:p>
            <a:pPr marL="806148" lvl="1" indent="0" algn="just">
              <a:buNone/>
            </a:pPr>
            <a:endParaRPr lang="zh-CN" altLang="zh-CN" sz="1600" dirty="0">
              <a:latin typeface="等线" panose="02010600030101010101" pitchFamily="2" charset="-122"/>
              <a:ea typeface="等线" panose="02010600030101010101" pitchFamily="2" charset="-122"/>
              <a:cs typeface="Calibri" panose="020F0502020204030204" pitchFamily="34" charset="0"/>
            </a:endParaRPr>
          </a:p>
        </p:txBody>
      </p:sp>
    </p:spTree>
    <p:extLst>
      <p:ext uri="{BB962C8B-B14F-4D97-AF65-F5344CB8AC3E}">
        <p14:creationId xmlns:p14="http://schemas.microsoft.com/office/powerpoint/2010/main" val="3709014384"/>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646B44-6E26-F9B8-A98F-ACCAF2B6276C}"/>
              </a:ext>
            </a:extLst>
          </p:cNvPr>
          <p:cNvSpPr>
            <a:spLocks noGrp="1"/>
          </p:cNvSpPr>
          <p:nvPr>
            <p:ph type="title"/>
          </p:nvPr>
        </p:nvSpPr>
        <p:spPr>
          <a:xfrm>
            <a:off x="652463" y="228600"/>
            <a:ext cx="9102725" cy="655820"/>
          </a:xfrm>
        </p:spPr>
        <p:txBody>
          <a:bodyPr/>
          <a:lstStyle/>
          <a:p>
            <a:r>
              <a:rPr lang="en-US" altLang="zh-CN" dirty="0"/>
              <a:t>Agreed in breakout</a:t>
            </a:r>
            <a:endParaRPr lang="zh-CN" altLang="en-US" dirty="0"/>
          </a:p>
        </p:txBody>
      </p:sp>
      <p:pic>
        <p:nvPicPr>
          <p:cNvPr id="5" name="Content Placeholder 4" descr="A screenshot of a computer&#10;&#10;Description automatically generated">
            <a:extLst>
              <a:ext uri="{FF2B5EF4-FFF2-40B4-BE49-F238E27FC236}">
                <a16:creationId xmlns:a16="http://schemas.microsoft.com/office/drawing/2014/main" id="{D46E2023-32DA-12B1-DDAC-0776DED5667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37041" y="1073578"/>
            <a:ext cx="5054289" cy="5290925"/>
          </a:xfrm>
        </p:spPr>
      </p:pic>
    </p:spTree>
    <p:extLst>
      <p:ext uri="{BB962C8B-B14F-4D97-AF65-F5344CB8AC3E}">
        <p14:creationId xmlns:p14="http://schemas.microsoft.com/office/powerpoint/2010/main" val="3810358616"/>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A3D25F-54AB-DA21-B9C6-8B140D245C95}"/>
              </a:ext>
            </a:extLst>
          </p:cNvPr>
          <p:cNvSpPr>
            <a:spLocks noGrp="1"/>
          </p:cNvSpPr>
          <p:nvPr>
            <p:ph type="title"/>
          </p:nvPr>
        </p:nvSpPr>
        <p:spPr>
          <a:xfrm>
            <a:off x="647700" y="609600"/>
            <a:ext cx="9102725" cy="778933"/>
          </a:xfrm>
        </p:spPr>
        <p:txBody>
          <a:bodyPr/>
          <a:lstStyle/>
          <a:p>
            <a:r>
              <a:rPr lang="en-US" altLang="zh-CN" dirty="0"/>
              <a:t>Topics 3: </a:t>
            </a:r>
            <a:r>
              <a:rPr lang="en-US" altLang="zh-CN" sz="4400" dirty="0">
                <a:latin typeface="Calibri" panose="020F0502020204030204" pitchFamily="34" charset="0"/>
                <a:ea typeface="等线" panose="02010600030101010101" pitchFamily="2" charset="-122"/>
                <a:cs typeface="Calibri" panose="020F0502020204030204" pitchFamily="34" charset="0"/>
              </a:rPr>
              <a:t>How about OpenAPI of TS 28.623 moving to forge</a:t>
            </a:r>
            <a:endParaRPr lang="zh-CN" altLang="en-US" dirty="0"/>
          </a:p>
        </p:txBody>
      </p:sp>
      <p:sp>
        <p:nvSpPr>
          <p:cNvPr id="3" name="Content Placeholder 2">
            <a:extLst>
              <a:ext uri="{FF2B5EF4-FFF2-40B4-BE49-F238E27FC236}">
                <a16:creationId xmlns:a16="http://schemas.microsoft.com/office/drawing/2014/main" id="{772EAF07-0546-9C76-BA9D-38B948BDDC77}"/>
              </a:ext>
            </a:extLst>
          </p:cNvPr>
          <p:cNvSpPr>
            <a:spLocks noGrp="1"/>
          </p:cNvSpPr>
          <p:nvPr>
            <p:ph idx="1"/>
          </p:nvPr>
        </p:nvSpPr>
        <p:spPr>
          <a:xfrm>
            <a:off x="647700" y="1710267"/>
            <a:ext cx="11183938" cy="4614333"/>
          </a:xfrm>
        </p:spPr>
        <p:txBody>
          <a:bodyPr/>
          <a:lstStyle/>
          <a:p>
            <a:pPr marL="806148" lvl="1" indent="0" algn="just">
              <a:buNone/>
            </a:pPr>
            <a:endParaRPr lang="zh-CN" altLang="zh-CN" sz="1600" dirty="0">
              <a:latin typeface="等线" panose="02010600030101010101" pitchFamily="2" charset="-122"/>
              <a:ea typeface="等线" panose="02010600030101010101" pitchFamily="2" charset="-122"/>
              <a:cs typeface="Calibri" panose="020F0502020204030204" pitchFamily="34" charset="0"/>
            </a:endParaRPr>
          </a:p>
          <a:p>
            <a:pPr algn="just">
              <a:buFont typeface="Wingdings" panose="05000000000000000000" pitchFamily="2" charset="2"/>
              <a:buChar char="l"/>
            </a:pPr>
            <a:r>
              <a:rPr lang="en-GB" altLang="zh-CN" sz="1600" dirty="0">
                <a:effectLst/>
                <a:latin typeface="等线" panose="02010600030101010101" pitchFamily="2" charset="-122"/>
                <a:ea typeface="等线" panose="02010600030101010101" pitchFamily="2" charset="-122"/>
                <a:cs typeface="Calibri" panose="020F0502020204030204" pitchFamily="34" charset="0"/>
              </a:rPr>
              <a:t> </a:t>
            </a:r>
            <a:r>
              <a:rPr lang="en-GB" altLang="zh-CN" sz="1600" dirty="0">
                <a:latin typeface="等线" panose="02010600030101010101" pitchFamily="2" charset="-122"/>
                <a:ea typeface="等线" panose="02010600030101010101" pitchFamily="2" charset="-122"/>
                <a:cs typeface="Calibri" panose="020F0502020204030204" pitchFamily="34" charset="0"/>
              </a:rPr>
              <a:t>Nokia propose to move the OpenAPI definitions of TS28.623 to forge as well.</a:t>
            </a:r>
            <a:endParaRPr lang="zh-CN" altLang="zh-CN" sz="1600" dirty="0">
              <a:latin typeface="等线" panose="02010600030101010101" pitchFamily="2" charset="-122"/>
              <a:ea typeface="等线" panose="02010600030101010101" pitchFamily="2" charset="-122"/>
              <a:cs typeface="Calibri" panose="020F0502020204030204" pitchFamily="34" charset="0"/>
            </a:endParaRPr>
          </a:p>
        </p:txBody>
      </p:sp>
    </p:spTree>
    <p:extLst>
      <p:ext uri="{BB962C8B-B14F-4D97-AF65-F5344CB8AC3E}">
        <p14:creationId xmlns:p14="http://schemas.microsoft.com/office/powerpoint/2010/main" val="1025629881"/>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C1CAD9-6A25-2D4A-24B3-9B47FC56C425}"/>
              </a:ext>
            </a:extLst>
          </p:cNvPr>
          <p:cNvSpPr>
            <a:spLocks noGrp="1"/>
          </p:cNvSpPr>
          <p:nvPr>
            <p:ph type="title"/>
          </p:nvPr>
        </p:nvSpPr>
        <p:spPr/>
        <p:txBody>
          <a:bodyPr/>
          <a:lstStyle/>
          <a:p>
            <a:r>
              <a:rPr lang="en-US" altLang="zh-CN" dirty="0"/>
              <a:t>Summary</a:t>
            </a:r>
            <a:endParaRPr lang="zh-CN" altLang="en-US" dirty="0"/>
          </a:p>
        </p:txBody>
      </p:sp>
      <p:sp>
        <p:nvSpPr>
          <p:cNvPr id="3" name="Content Placeholder 2">
            <a:extLst>
              <a:ext uri="{FF2B5EF4-FFF2-40B4-BE49-F238E27FC236}">
                <a16:creationId xmlns:a16="http://schemas.microsoft.com/office/drawing/2014/main" id="{42CE1AF9-359A-F3E8-14EF-7C65FBA2C074}"/>
              </a:ext>
            </a:extLst>
          </p:cNvPr>
          <p:cNvSpPr>
            <a:spLocks noGrp="1"/>
          </p:cNvSpPr>
          <p:nvPr>
            <p:ph idx="1"/>
          </p:nvPr>
        </p:nvSpPr>
        <p:spPr/>
        <p:txBody>
          <a:bodyPr/>
          <a:lstStyle/>
          <a:p>
            <a:r>
              <a:rPr lang="en-US" altLang="zh-CN" dirty="0"/>
              <a:t>Top1: go with solution A1</a:t>
            </a:r>
          </a:p>
          <a:p>
            <a:r>
              <a:rPr lang="en-US" altLang="zh-CN" dirty="0"/>
              <a:t>Top2: go with solution A1</a:t>
            </a:r>
          </a:p>
          <a:p>
            <a:r>
              <a:rPr lang="en-US" altLang="zh-CN" dirty="0"/>
              <a:t>Top3: agree for the moving OpenAPI SS of TS 28.623 to forge</a:t>
            </a:r>
            <a:endParaRPr lang="zh-CN" altLang="en-US" dirty="0"/>
          </a:p>
        </p:txBody>
      </p:sp>
    </p:spTree>
    <p:extLst>
      <p:ext uri="{BB962C8B-B14F-4D97-AF65-F5344CB8AC3E}">
        <p14:creationId xmlns:p14="http://schemas.microsoft.com/office/powerpoint/2010/main" val="1043967582"/>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155463</TotalTime>
  <Words>474</Words>
  <Application>Microsoft Office PowerPoint</Application>
  <PresentationFormat>Widescreen</PresentationFormat>
  <Paragraphs>34</Paragraphs>
  <Slides>6</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等线</vt:lpstr>
      <vt:lpstr>Arial</vt:lpstr>
      <vt:lpstr>Calibri</vt:lpstr>
      <vt:lpstr>Times New Roman</vt:lpstr>
      <vt:lpstr>Wingdings</vt:lpstr>
      <vt:lpstr>Office Theme</vt:lpstr>
      <vt:lpstr>   Forge migration breakout session</vt:lpstr>
      <vt:lpstr>Topics 1:  What forge link to be used for the stage3 location </vt:lpstr>
      <vt:lpstr>Topics 2: Where to put the forge location link </vt:lpstr>
      <vt:lpstr>Agreed in breakout</vt:lpstr>
      <vt:lpstr>Topics 3: How about OpenAPI of TS 28.623 moving to forge</vt:lpstr>
      <vt:lpstr>Summary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Zou Lan</dc:creator>
  <dc:description>© 2009  All rights reserved</dc:description>
  <cp:lastModifiedBy>Sean Sun (NSB)</cp:lastModifiedBy>
  <cp:revision>3623</cp:revision>
  <dcterms:created xsi:type="dcterms:W3CDTF">2008-08-30T09:32:10Z</dcterms:created>
  <dcterms:modified xsi:type="dcterms:W3CDTF">2023-10-13T00:54:24Z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(3)foc4OhJ6wdTReSLnjeXprXdzhFeWmeE0OL4fEmot2pXwTrnUGCOhb0D0bwnhiDF9fHNoXLuo
q7D8judd5EtWRi7NPSOAVdXyRMUJsURRXhR1C3DdutoSZ5IVOJCJh/F5n7Osw+SrvOl9891z
Pz3rskFnEWsQiPyQT5BZVt9kEwJJBnObfnn74jkcGP1LBuJwTXKLb5ib6Wid/LT0CS8lhrLf
i7B4fsjJQgV4wNxVk1</vt:lpwstr>
  </property>
  <property fmtid="{D5CDD505-2E9C-101B-9397-08002B2CF9AE}" pid="3" name="_2015_ms_pID_7253431">
    <vt:lpwstr>FejvVsaOx/+THepTPbmXuOEYXe/1EF5qOmx6jrQ7Y/8LR098zVaKUq
wtHzVrDbA/VBqJIr2XavoJUUwaUT7jIVSlgEMpYSDA87gCAM9L76mgj5HW27zaRe6goswNZ0
WBGb3ynC6D7DdPval2xGQ0SvpGassQGwXf/ZW248QaVSj4o/SKsUcQ7Xnhn4l5wLlvNgCL8I
2FMdwOYrdyCtlrwN7unTUVdSasHS9mLKJ0zR</vt:lpwstr>
  </property>
  <property fmtid="{D5CDD505-2E9C-101B-9397-08002B2CF9AE}" pid="4" name="_2015_ms_pID_7253432">
    <vt:lpwstr>Cw==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1691751205</vt:lpwstr>
  </property>
</Properties>
</file>