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4"/>
  </p:notesMasterIdLst>
  <p:handoutMasterIdLst>
    <p:handoutMasterId r:id="rId15"/>
  </p:handoutMasterIdLst>
  <p:sldIdLst>
    <p:sldId id="303" r:id="rId7"/>
    <p:sldId id="954" r:id="rId8"/>
    <p:sldId id="958" r:id="rId9"/>
    <p:sldId id="955" r:id="rId10"/>
    <p:sldId id="956" r:id="rId11"/>
    <p:sldId id="957" r:id="rId12"/>
    <p:sldId id="704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FFFFCC"/>
    <a:srgbClr val="72AF2F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107" autoAdjust="0"/>
    <p:restoredTop sz="92197" autoAdjust="0"/>
  </p:normalViewPr>
  <p:slideViewPr>
    <p:cSldViewPr snapToGrid="0">
      <p:cViewPr varScale="1">
        <p:scale>
          <a:sx n="83" d="100"/>
          <a:sy n="83" d="100"/>
        </p:scale>
        <p:origin x="64" y="104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768" y="5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31653" y="6460167"/>
            <a:ext cx="8197006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S5-236596 DP on 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Charging Open API IN Forge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(SA5#151</a:t>
            </a:r>
            <a:r>
              <a:rPr lang="zh-CN" altLang="en-US" sz="1100" b="1" spc="300" dirty="0">
                <a:ea typeface="+mn-ea"/>
                <a:cs typeface="Arial" panose="020B0604020202020204" pitchFamily="34" charset="0"/>
              </a:rPr>
              <a:t>）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ge.3gpp.org/rep/all/5G_APIs/-/blob/REL-18/TS32291_Nchf_OfflineOnlyCharging.yaml" TargetMode="External"/><Relationship Id="rId11" Type="http://schemas.openxmlformats.org/officeDocument/2006/relationships/image" Target="../media/image12.png"/><Relationship Id="rId5" Type="http://schemas.openxmlformats.org/officeDocument/2006/relationships/hyperlink" Target="https://forge.3gpp.org/rep/all/5G_APIs/-/blob/REL-18/TS32291_Nchf_ConvergedCharging.yaml" TargetMode="External"/><Relationship Id="rId10" Type="http://schemas.openxmlformats.org/officeDocument/2006/relationships/image" Target="../media/image11.png"/><Relationship Id="rId4" Type="http://schemas.openxmlformats.org/officeDocument/2006/relationships/hyperlink" Target="https://forge.3gpp.org/rep/all/5G_APIs" TargetMode="Externa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27577" y="3129435"/>
            <a:ext cx="11530738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sz="4800" dirty="0"/>
              <a:t>C</a:t>
            </a:r>
            <a:r>
              <a:rPr lang="en-US" altLang="zh-CN" sz="4800" dirty="0" err="1"/>
              <a:t>harging</a:t>
            </a:r>
            <a:r>
              <a:rPr lang="en-US" altLang="zh-CN" sz="4800" dirty="0"/>
              <a:t> Open API in Forge</a:t>
            </a:r>
            <a:br>
              <a:rPr lang="en-US" altLang="zh-CN" sz="4800" dirty="0"/>
            </a:br>
            <a:r>
              <a:rPr lang="en-GB" altLang="zh-CN" sz="2800" b="1" dirty="0"/>
              <a:t> (SA5 #1</a:t>
            </a:r>
            <a:r>
              <a:rPr lang="en-US" altLang="zh-CN" sz="2800" b="1" dirty="0"/>
              <a:t>51</a:t>
            </a:r>
            <a:r>
              <a:rPr lang="en-GB" altLang="zh-CN" sz="2800" b="1" dirty="0"/>
              <a:t>)</a:t>
            </a:r>
            <a:br>
              <a:rPr lang="en-GB" altLang="zh-CN" sz="3200" b="1" i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944460" y="4680035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Chen Shan</a:t>
            </a: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Huawei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80A640-0510-41A8-BFEB-0E455AC7D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9753" y="-115277"/>
            <a:ext cx="10843968" cy="1143000"/>
          </a:xfrm>
        </p:spPr>
        <p:txBody>
          <a:bodyPr/>
          <a:lstStyle/>
          <a:p>
            <a:r>
              <a:rPr lang="en-US" altLang="zh-CN" dirty="0"/>
              <a:t>Forge Projects 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29A426-3372-41D8-8A1C-F8A8DEAD20F3}"/>
              </a:ext>
            </a:extLst>
          </p:cNvPr>
          <p:cNvSpPr/>
          <p:nvPr/>
        </p:nvSpPr>
        <p:spPr>
          <a:xfrm>
            <a:off x="59868" y="739183"/>
            <a:ext cx="850080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The Open API Repositories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400" dirty="0">
                <a:latin typeface="+mn-lt"/>
              </a:rPr>
              <a:t>Website: https://forge.3gpp.org/rep/explore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9A5C8D-D14B-4519-AF1A-557DBD8EF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60" y="1845578"/>
            <a:ext cx="7452206" cy="381449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FB467928-B89F-496A-911E-60954F010D03}"/>
              </a:ext>
            </a:extLst>
          </p:cNvPr>
          <p:cNvSpPr/>
          <p:nvPr/>
        </p:nvSpPr>
        <p:spPr bwMode="auto">
          <a:xfrm>
            <a:off x="2139193" y="4018327"/>
            <a:ext cx="5947793" cy="80534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A1FADD0-4556-47E4-BA7D-95B401698E7C}"/>
              </a:ext>
            </a:extLst>
          </p:cNvPr>
          <p:cNvSpPr/>
          <p:nvPr/>
        </p:nvSpPr>
        <p:spPr bwMode="auto">
          <a:xfrm>
            <a:off x="2139192" y="5219351"/>
            <a:ext cx="5989739" cy="45160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1FD5996-B1C4-4949-BFB6-111D77783507}"/>
              </a:ext>
            </a:extLst>
          </p:cNvPr>
          <p:cNvSpPr/>
          <p:nvPr/>
        </p:nvSpPr>
        <p:spPr>
          <a:xfrm>
            <a:off x="77582" y="1421145"/>
            <a:ext cx="1739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400" dirty="0">
                <a:latin typeface="+mn-lt"/>
              </a:rPr>
              <a:t>Projects</a:t>
            </a:r>
          </a:p>
        </p:txBody>
      </p:sp>
      <p:sp>
        <p:nvSpPr>
          <p:cNvPr id="24" name="箭头: 燕尾形 23">
            <a:extLst>
              <a:ext uri="{FF2B5EF4-FFF2-40B4-BE49-F238E27FC236}">
                <a16:creationId xmlns:a16="http://schemas.microsoft.com/office/drawing/2014/main" id="{9896FDB0-344A-4311-A4EB-58AFA52BD42A}"/>
              </a:ext>
            </a:extLst>
          </p:cNvPr>
          <p:cNvSpPr/>
          <p:nvPr/>
        </p:nvSpPr>
        <p:spPr bwMode="auto">
          <a:xfrm>
            <a:off x="7952762" y="4135772"/>
            <a:ext cx="1661020" cy="377505"/>
          </a:xfrm>
          <a:prstGeom prst="notch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箭头: 燕尾形 25">
            <a:extLst>
              <a:ext uri="{FF2B5EF4-FFF2-40B4-BE49-F238E27FC236}">
                <a16:creationId xmlns:a16="http://schemas.microsoft.com/office/drawing/2014/main" id="{B4411C04-EC9E-4F1B-859A-2D9CAFAEACEA}"/>
              </a:ext>
            </a:extLst>
          </p:cNvPr>
          <p:cNvSpPr/>
          <p:nvPr/>
        </p:nvSpPr>
        <p:spPr bwMode="auto">
          <a:xfrm>
            <a:off x="7962552" y="5269684"/>
            <a:ext cx="1661020" cy="377505"/>
          </a:xfrm>
          <a:prstGeom prst="notch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F0219B8-501E-4378-9D2B-25C1905D8FD6}"/>
              </a:ext>
            </a:extLst>
          </p:cNvPr>
          <p:cNvSpPr/>
          <p:nvPr/>
        </p:nvSpPr>
        <p:spPr>
          <a:xfrm>
            <a:off x="9357204" y="5189200"/>
            <a:ext cx="2337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2" lvl="1" indent="0">
              <a:spcBef>
                <a:spcPct val="20000"/>
              </a:spcBef>
              <a:buClr>
                <a:srgbClr val="C00000"/>
              </a:buClr>
            </a:pPr>
            <a:r>
              <a:rPr lang="en-US" altLang="zh-CN" sz="1400" b="1" dirty="0">
                <a:solidFill>
                  <a:schemeClr val="tx2"/>
                </a:solidFill>
                <a:latin typeface="+mn-lt"/>
              </a:rPr>
              <a:t>CTs APIs: including the SA5 Charging </a:t>
            </a:r>
            <a:r>
              <a:rPr lang="en-US" altLang="zh-CN" sz="1400" b="1" dirty="0" err="1">
                <a:solidFill>
                  <a:schemeClr val="tx2"/>
                </a:solidFill>
                <a:latin typeface="+mn-lt"/>
              </a:rPr>
              <a:t>OpenAPI</a:t>
            </a:r>
            <a:r>
              <a:rPr lang="en-US" altLang="zh-CN" sz="1400" b="1" dirty="0">
                <a:solidFill>
                  <a:schemeClr val="tx2"/>
                </a:solidFill>
                <a:latin typeface="+mn-lt"/>
              </a:rPr>
              <a:t>  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26845A3-F22B-4940-AB27-0519ADA6B716}"/>
              </a:ext>
            </a:extLst>
          </p:cNvPr>
          <p:cNvSpPr/>
          <p:nvPr/>
        </p:nvSpPr>
        <p:spPr>
          <a:xfrm>
            <a:off x="9345337" y="4091638"/>
            <a:ext cx="2593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2" lvl="1" indent="0">
              <a:spcBef>
                <a:spcPct val="20000"/>
              </a:spcBef>
              <a:buClr>
                <a:srgbClr val="C00000"/>
              </a:buClr>
            </a:pPr>
            <a:r>
              <a:rPr lang="en-US" altLang="zh-CN" sz="1400" b="1" dirty="0">
                <a:solidFill>
                  <a:schemeClr val="tx2"/>
                </a:solidFill>
                <a:latin typeface="+mn-lt"/>
              </a:rPr>
              <a:t>SA5 Management and Orchestration APIs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3E15C8B-F608-40C6-92CA-F38EAA0EBB25}"/>
              </a:ext>
            </a:extLst>
          </p:cNvPr>
          <p:cNvSpPr/>
          <p:nvPr/>
        </p:nvSpPr>
        <p:spPr>
          <a:xfrm>
            <a:off x="238370" y="6036488"/>
            <a:ext cx="83571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400" b="1" dirty="0">
                <a:highlight>
                  <a:srgbClr val="FFFF00"/>
                </a:highlight>
                <a:latin typeface="+mn-lt"/>
              </a:rPr>
              <a:t>Charging Open API and Management and </a:t>
            </a:r>
            <a:r>
              <a:rPr lang="en-US" altLang="zh-CN" sz="1400" b="1" dirty="0" err="1">
                <a:highlight>
                  <a:srgbClr val="FFFF00"/>
                </a:highlight>
                <a:latin typeface="+mn-lt"/>
              </a:rPr>
              <a:t>Orchecstration</a:t>
            </a:r>
            <a:r>
              <a:rPr lang="en-US" altLang="zh-CN" sz="1400" b="1" dirty="0">
                <a:highlight>
                  <a:srgbClr val="FFFF00"/>
                </a:highlight>
                <a:latin typeface="+mn-lt"/>
              </a:rPr>
              <a:t> APIs are located in the different projects. </a:t>
            </a:r>
            <a:endParaRPr lang="en-US" altLang="zh-CN" sz="1400" dirty="0">
              <a:highlight>
                <a:srgbClr val="FFFF00"/>
              </a:highligh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318280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80A640-0510-41A8-BFEB-0E455AC7D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9753" y="-115277"/>
            <a:ext cx="10843968" cy="1143000"/>
          </a:xfrm>
        </p:spPr>
        <p:txBody>
          <a:bodyPr/>
          <a:lstStyle/>
          <a:p>
            <a:r>
              <a:rPr lang="en-US" altLang="zh-CN" dirty="0"/>
              <a:t>Charging Open API Releases 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29A426-3372-41D8-8A1C-F8A8DEAD20F3}"/>
              </a:ext>
            </a:extLst>
          </p:cNvPr>
          <p:cNvSpPr/>
          <p:nvPr/>
        </p:nvSpPr>
        <p:spPr>
          <a:xfrm>
            <a:off x="59868" y="739183"/>
            <a:ext cx="850080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The Charging Open API Repositories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400" dirty="0">
                <a:latin typeface="+mn-lt"/>
              </a:rPr>
              <a:t>Website:  </a:t>
            </a:r>
            <a:r>
              <a:rPr lang="en-US" altLang="zh-CN" sz="1400" dirty="0">
                <a:latin typeface="+mn-lt"/>
                <a:hlinkClick r:id="rId4"/>
              </a:rPr>
              <a:t>https://forge.3gpp.org/rep/all/5G_APIs</a:t>
            </a:r>
            <a:r>
              <a:rPr lang="en-US" altLang="zh-CN" sz="1400" dirty="0">
                <a:latin typeface="+mn-lt"/>
              </a:rPr>
              <a:t>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1FD5996-B1C4-4949-BFB6-111D77783507}"/>
              </a:ext>
            </a:extLst>
          </p:cNvPr>
          <p:cNvSpPr/>
          <p:nvPr/>
        </p:nvSpPr>
        <p:spPr>
          <a:xfrm>
            <a:off x="77582" y="1421145"/>
            <a:ext cx="1132393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b="1" dirty="0">
                <a:hlinkClick r:id="rId5"/>
              </a:rPr>
              <a:t>TS32291_Nchf_ConvergedCharging.yaml </a:t>
            </a:r>
            <a:r>
              <a:rPr lang="en-US" altLang="zh-CN" b="1" dirty="0"/>
              <a:t>and </a:t>
            </a:r>
            <a:r>
              <a:rPr lang="en-US" altLang="zh-CN" dirty="0">
                <a:hlinkClick r:id="rId6"/>
              </a:rPr>
              <a:t> </a:t>
            </a:r>
            <a:r>
              <a:rPr lang="en-US" altLang="zh-CN" b="1" dirty="0">
                <a:hlinkClick r:id="rId6"/>
              </a:rPr>
              <a:t>TS32291_Nchf_OfflineOnlyCharging.yaml </a:t>
            </a:r>
            <a:r>
              <a:rPr lang="en-US" altLang="zh-CN" b="1" dirty="0"/>
              <a:t> are uploaded to Forge for R16/R17/R18.</a:t>
            </a:r>
            <a:endParaRPr lang="en-US" altLang="zh-CN" sz="1400" dirty="0">
              <a:latin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E4A3F2-6454-4AC9-9EC6-89214A00B1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173" y="1760916"/>
            <a:ext cx="7839448" cy="25426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68668B2-ECA7-4592-8EF1-F79C2F9799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0844" y="4502086"/>
            <a:ext cx="7868873" cy="123538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4D76C30-93C9-498E-80DC-97622BDF0FD5}"/>
              </a:ext>
            </a:extLst>
          </p:cNvPr>
          <p:cNvSpPr/>
          <p:nvPr/>
        </p:nvSpPr>
        <p:spPr bwMode="auto">
          <a:xfrm>
            <a:off x="419450" y="5075339"/>
            <a:ext cx="7877262" cy="77178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482B3A5-B048-40B9-BF4A-78C6E2A03F36}"/>
              </a:ext>
            </a:extLst>
          </p:cNvPr>
          <p:cNvSpPr/>
          <p:nvPr/>
        </p:nvSpPr>
        <p:spPr bwMode="auto">
          <a:xfrm>
            <a:off x="2014756" y="3927445"/>
            <a:ext cx="6273567" cy="46838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2C5CEF5-C0F0-4271-8243-028F517056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11680" y="2102841"/>
            <a:ext cx="2014113" cy="85847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077C931-A7E9-46CF-988C-11A77C44C5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4866" y="3010363"/>
            <a:ext cx="3016773" cy="33034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C93B5E9-9EBC-49FD-AF5C-1F18BAE204D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70202"/>
          <a:stretch/>
        </p:blipFill>
        <p:spPr>
          <a:xfrm>
            <a:off x="8391517" y="1785807"/>
            <a:ext cx="3800483" cy="29466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4B2ED033-BE19-4CE4-AF9B-B88932F65C17}"/>
              </a:ext>
            </a:extLst>
          </p:cNvPr>
          <p:cNvSpPr/>
          <p:nvPr/>
        </p:nvSpPr>
        <p:spPr>
          <a:xfrm>
            <a:off x="171259" y="6019710"/>
            <a:ext cx="70600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400" b="1" dirty="0">
                <a:highlight>
                  <a:srgbClr val="FFFF00"/>
                </a:highlight>
                <a:latin typeface="+mn-lt"/>
              </a:rPr>
              <a:t>CHF and related services is included in the Core Network, not 3GPP SA5 models. </a:t>
            </a:r>
            <a:endParaRPr lang="en-US" altLang="zh-CN" sz="1400" dirty="0">
              <a:highlight>
                <a:srgbClr val="FFFF00"/>
              </a:highlight>
              <a:latin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9D69B92-D672-4292-81B1-8ACE19D0D901}"/>
              </a:ext>
            </a:extLst>
          </p:cNvPr>
          <p:cNvSpPr/>
          <p:nvPr/>
        </p:nvSpPr>
        <p:spPr bwMode="auto">
          <a:xfrm>
            <a:off x="8558169" y="3231159"/>
            <a:ext cx="3488422" cy="307736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B28056E-9201-469F-B8F3-4961C72D6392}"/>
              </a:ext>
            </a:extLst>
          </p:cNvPr>
          <p:cNvSpPr/>
          <p:nvPr/>
        </p:nvSpPr>
        <p:spPr>
          <a:xfrm>
            <a:off x="9798343" y="4771146"/>
            <a:ext cx="25935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2" lvl="1" indent="0">
              <a:spcBef>
                <a:spcPct val="20000"/>
              </a:spcBef>
              <a:buClr>
                <a:srgbClr val="C00000"/>
              </a:buClr>
            </a:pPr>
            <a:r>
              <a:rPr lang="en-US" altLang="zh-CN" sz="1400" b="1" dirty="0">
                <a:solidFill>
                  <a:srgbClr val="C00000"/>
                </a:solidFill>
                <a:latin typeface="+mn-lt"/>
              </a:rPr>
              <a:t>Not included in the 5G_APIs Specifications Files</a:t>
            </a:r>
          </a:p>
        </p:txBody>
      </p:sp>
    </p:spTree>
    <p:extLst>
      <p:ext uri="{BB962C8B-B14F-4D97-AF65-F5344CB8AC3E}">
        <p14:creationId xmlns:p14="http://schemas.microsoft.com/office/powerpoint/2010/main" val="63317904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80A640-0510-41A8-BFEB-0E455AC7D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9753" y="-115277"/>
            <a:ext cx="10843968" cy="1143000"/>
          </a:xfrm>
        </p:spPr>
        <p:txBody>
          <a:bodyPr/>
          <a:lstStyle/>
          <a:p>
            <a:r>
              <a:rPr lang="en-US" altLang="zh-CN" dirty="0"/>
              <a:t>Charging Open API in Forge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29A426-3372-41D8-8A1C-F8A8DEAD20F3}"/>
              </a:ext>
            </a:extLst>
          </p:cNvPr>
          <p:cNvSpPr/>
          <p:nvPr/>
        </p:nvSpPr>
        <p:spPr>
          <a:xfrm>
            <a:off x="59868" y="739183"/>
            <a:ext cx="8500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The Charging Open API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F0219B8-501E-4378-9D2B-25C1905D8FD6}"/>
              </a:ext>
            </a:extLst>
          </p:cNvPr>
          <p:cNvSpPr/>
          <p:nvPr/>
        </p:nvSpPr>
        <p:spPr>
          <a:xfrm>
            <a:off x="8389" y="1145707"/>
            <a:ext cx="76209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400" dirty="0"/>
              <a:t>Based on the Nokia, Nokia Shanghai Bell contributions (S5-235736) for SA5 #100,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78E520C-91F5-4083-9981-BAF6195B144A}"/>
              </a:ext>
            </a:extLst>
          </p:cNvPr>
          <p:cNvGrpSpPr/>
          <p:nvPr/>
        </p:nvGrpSpPr>
        <p:grpSpPr>
          <a:xfrm>
            <a:off x="2491530" y="1551963"/>
            <a:ext cx="9177556" cy="4482760"/>
            <a:chOff x="257452" y="811430"/>
            <a:chExt cx="10048273" cy="5516909"/>
          </a:xfrm>
        </p:grpSpPr>
        <p:pic>
          <p:nvPicPr>
            <p:cNvPr id="30" name="Picture 4" descr="Graphical user interface, text&#10;&#10;Description automatically generated">
              <a:extLst>
                <a:ext uri="{FF2B5EF4-FFF2-40B4-BE49-F238E27FC236}">
                  <a16:creationId xmlns:a16="http://schemas.microsoft.com/office/drawing/2014/main" id="{0DB0646E-8245-4485-8E13-0947B4CF1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2773" y="811430"/>
              <a:ext cx="7762952" cy="5516909"/>
            </a:xfrm>
            <a:prstGeom prst="rect">
              <a:avLst/>
            </a:prstGeom>
          </p:spPr>
        </p:pic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0B6718B8-D3D9-44D3-BD66-8D10C893AF20}"/>
                </a:ext>
              </a:extLst>
            </p:cNvPr>
            <p:cNvSpPr/>
            <p:nvPr/>
          </p:nvSpPr>
          <p:spPr>
            <a:xfrm>
              <a:off x="7846119" y="3499166"/>
              <a:ext cx="1452685" cy="307777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0000FF"/>
                  </a:solidFill>
                </a:rPr>
                <a:t>SA5 Repository</a:t>
              </a:r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id="{6FC74FA4-E4D5-4F52-AD68-DA6853A7A2E8}"/>
                </a:ext>
              </a:extLst>
            </p:cNvPr>
            <p:cNvSpPr/>
            <p:nvPr/>
          </p:nvSpPr>
          <p:spPr>
            <a:xfrm>
              <a:off x="4301488" y="2007564"/>
              <a:ext cx="3336716" cy="307777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0000FF"/>
                  </a:solidFill>
                </a:rPr>
                <a:t>Common validation scripts used in SA5</a:t>
              </a:r>
            </a:p>
          </p:txBody>
        </p:sp>
        <p:sp>
          <p:nvSpPr>
            <p:cNvPr id="33" name="Rectangle 1">
              <a:extLst>
                <a:ext uri="{FF2B5EF4-FFF2-40B4-BE49-F238E27FC236}">
                  <a16:creationId xmlns:a16="http://schemas.microsoft.com/office/drawing/2014/main" id="{5C84044D-592B-484F-B750-79D1DFCD210B}"/>
                </a:ext>
              </a:extLst>
            </p:cNvPr>
            <p:cNvSpPr/>
            <p:nvPr/>
          </p:nvSpPr>
          <p:spPr>
            <a:xfrm>
              <a:off x="4301488" y="2994502"/>
              <a:ext cx="3673341" cy="307777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0000FF"/>
                  </a:solidFill>
                </a:rPr>
                <a:t>CT repository: also including SA5 OpenAPI</a:t>
              </a:r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1E50B97A-EDFF-4397-8FA0-0A7DB159ACF7}"/>
                </a:ext>
              </a:extLst>
            </p:cNvPr>
            <p:cNvSpPr/>
            <p:nvPr/>
          </p:nvSpPr>
          <p:spPr>
            <a:xfrm>
              <a:off x="257452" y="3047885"/>
              <a:ext cx="2112886" cy="73866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FF0000"/>
                  </a:solidFill>
                </a:rPr>
                <a:t>Remove “Charging Open API in TS 32.291” to SA5 Repository?  </a:t>
              </a:r>
            </a:p>
          </p:txBody>
        </p:sp>
        <p:sp>
          <p:nvSpPr>
            <p:cNvPr id="35" name="箭头: 左弧形 34">
              <a:extLst>
                <a:ext uri="{FF2B5EF4-FFF2-40B4-BE49-F238E27FC236}">
                  <a16:creationId xmlns:a16="http://schemas.microsoft.com/office/drawing/2014/main" id="{5C941566-F6FA-433A-8947-B7020B2C65FA}"/>
                </a:ext>
              </a:extLst>
            </p:cNvPr>
            <p:cNvSpPr/>
            <p:nvPr/>
          </p:nvSpPr>
          <p:spPr bwMode="auto">
            <a:xfrm>
              <a:off x="2246051" y="3116063"/>
              <a:ext cx="337352" cy="612559"/>
            </a:xfrm>
            <a:prstGeom prst="curvedRightArrow">
              <a:avLst/>
            </a:prstGeom>
            <a:solidFill>
              <a:srgbClr val="FF00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B057D84D-75F7-4710-8AEE-C4AA656DCFED}"/>
                </a:ext>
              </a:extLst>
            </p:cNvPr>
            <p:cNvSpPr/>
            <p:nvPr/>
          </p:nvSpPr>
          <p:spPr>
            <a:xfrm>
              <a:off x="7701397" y="3006416"/>
              <a:ext cx="24176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</a:rPr>
                <a:t>Charging Open API in TS 32.291</a:t>
              </a:r>
              <a:endParaRPr lang="zh-CN" altLang="en-US" sz="1200" dirty="0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928F51E-BFD1-405D-A791-E27CA7F0EA5D}"/>
                </a:ext>
              </a:extLst>
            </p:cNvPr>
            <p:cNvSpPr/>
            <p:nvPr/>
          </p:nvSpPr>
          <p:spPr bwMode="auto">
            <a:xfrm>
              <a:off x="5166804" y="3480047"/>
              <a:ext cx="1961965" cy="177553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7B724BD-68DB-4236-A5A2-439BA9CF7BFF}"/>
                </a:ext>
              </a:extLst>
            </p:cNvPr>
            <p:cNvSpPr/>
            <p:nvPr/>
          </p:nvSpPr>
          <p:spPr>
            <a:xfrm>
              <a:off x="4239105" y="3823161"/>
              <a:ext cx="35007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FF0000"/>
                  </a:solidFill>
                </a:rPr>
                <a:t>Charging Open API and Charging ASA.1?</a:t>
              </a:r>
              <a:endParaRPr lang="zh-CN" alt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C66554C2-B8A4-4190-B705-4DE960889D06}"/>
              </a:ext>
            </a:extLst>
          </p:cNvPr>
          <p:cNvSpPr/>
          <p:nvPr/>
        </p:nvSpPr>
        <p:spPr>
          <a:xfrm>
            <a:off x="-109057" y="3082167"/>
            <a:ext cx="5025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2" lvl="1" indent="0">
              <a:spcBef>
                <a:spcPct val="20000"/>
              </a:spcBef>
              <a:buClr>
                <a:srgbClr val="C00000"/>
              </a:buClr>
            </a:pPr>
            <a:r>
              <a:rPr lang="en-US" altLang="zh-CN" sz="1800" b="1" dirty="0">
                <a:solidFill>
                  <a:srgbClr val="C00000"/>
                </a:solidFill>
              </a:rPr>
              <a:t>Questions for S5 Charging Subgroup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3A33BEB-C1FD-4921-8832-552F2D0CEA3B}"/>
              </a:ext>
            </a:extLst>
          </p:cNvPr>
          <p:cNvSpPr/>
          <p:nvPr/>
        </p:nvSpPr>
        <p:spPr>
          <a:xfrm>
            <a:off x="0" y="1556703"/>
            <a:ext cx="4745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200" dirty="0"/>
              <a:t>Charging Open API refer to the CTs API and Management Open API</a:t>
            </a:r>
          </a:p>
        </p:txBody>
      </p:sp>
    </p:spTree>
    <p:extLst>
      <p:ext uri="{BB962C8B-B14F-4D97-AF65-F5344CB8AC3E}">
        <p14:creationId xmlns:p14="http://schemas.microsoft.com/office/powerpoint/2010/main" val="18984320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80A640-0510-41A8-BFEB-0E455AC7D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9753" y="-115277"/>
            <a:ext cx="10843968" cy="1143000"/>
          </a:xfrm>
        </p:spPr>
        <p:txBody>
          <a:bodyPr/>
          <a:lstStyle/>
          <a:p>
            <a:r>
              <a:rPr lang="en-US" altLang="zh-CN" dirty="0"/>
              <a:t>SA5 Forge Work procedure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29A426-3372-41D8-8A1C-F8A8DEAD20F3}"/>
              </a:ext>
            </a:extLst>
          </p:cNvPr>
          <p:cNvSpPr/>
          <p:nvPr/>
        </p:nvSpPr>
        <p:spPr>
          <a:xfrm>
            <a:off x="59868" y="739183"/>
            <a:ext cx="9998532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The SA5 Forge process are defined in the SA5 Working Procedures (Version 18.7.0)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nb-NO" altLang="zh-CN" sz="1600" dirty="0">
                <a:latin typeface="+mn-lt"/>
              </a:rPr>
              <a:t>Clause 23  3GPP Forge process for SA5</a:t>
            </a:r>
            <a:endParaRPr lang="en-US" altLang="zh-CN" sz="1600" dirty="0">
              <a:latin typeface="+mn-lt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7B320DC-4457-4FAD-8B29-CF5A8287C9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675890"/>
              </p:ext>
            </p:extLst>
          </p:nvPr>
        </p:nvGraphicFramePr>
        <p:xfrm>
          <a:off x="535812" y="1409677"/>
          <a:ext cx="11183607" cy="3624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9491">
                  <a:extLst>
                    <a:ext uri="{9D8B030D-6E8A-4147-A177-3AD203B41FA5}">
                      <a16:colId xmlns:a16="http://schemas.microsoft.com/office/drawing/2014/main" val="606961969"/>
                    </a:ext>
                  </a:extLst>
                </a:gridCol>
                <a:gridCol w="1367405">
                  <a:extLst>
                    <a:ext uri="{9D8B030D-6E8A-4147-A177-3AD203B41FA5}">
                      <a16:colId xmlns:a16="http://schemas.microsoft.com/office/drawing/2014/main" val="3220563620"/>
                    </a:ext>
                  </a:extLst>
                </a:gridCol>
                <a:gridCol w="3464653">
                  <a:extLst>
                    <a:ext uri="{9D8B030D-6E8A-4147-A177-3AD203B41FA5}">
                      <a16:colId xmlns:a16="http://schemas.microsoft.com/office/drawing/2014/main" val="4097886956"/>
                    </a:ext>
                  </a:extLst>
                </a:gridCol>
                <a:gridCol w="4832058">
                  <a:extLst>
                    <a:ext uri="{9D8B030D-6E8A-4147-A177-3AD203B41FA5}">
                      <a16:colId xmlns:a16="http://schemas.microsoft.com/office/drawing/2014/main" val="3558769391"/>
                    </a:ext>
                  </a:extLst>
                </a:gridCol>
              </a:tblGrid>
              <a:tr h="37167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Action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Action Owner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Timeline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Notes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 anchor="ctr"/>
                </a:tc>
                <a:extLst>
                  <a:ext uri="{0D108BD9-81ED-4DB2-BD59-A6C34878D82A}">
                    <a16:rowId xmlns:a16="http://schemas.microsoft.com/office/drawing/2014/main" val="2275076153"/>
                  </a:ext>
                </a:extLst>
              </a:tr>
              <a:tr h="136479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The stage 3 code must be in Forge and validated by Forge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CR author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 dirty="0">
                          <a:effectLst/>
                        </a:rPr>
                        <a:t>Initial change:</a:t>
                      </a:r>
                      <a:endParaRPr lang="zh-CN" sz="1200" dirty="0">
                        <a:effectLst/>
                      </a:endParaRPr>
                    </a:p>
                    <a:p>
                      <a:pPr marL="742950" lvl="1" indent="-285750">
                        <a:spcAft>
                          <a:spcPts val="3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effectLst/>
                        </a:rPr>
                        <a:t>Contribution submission deadline</a:t>
                      </a:r>
                      <a:endParaRPr lang="zh-CN" sz="12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 dirty="0">
                          <a:effectLst/>
                        </a:rPr>
                        <a:t>Final change:</a:t>
                      </a:r>
                      <a:endParaRPr lang="zh-CN" sz="1200" dirty="0">
                        <a:effectLst/>
                      </a:endParaRPr>
                    </a:p>
                    <a:p>
                      <a:pPr marL="742950" lvl="1" indent="-285750">
                        <a:spcAft>
                          <a:spcPts val="3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effectLst/>
                        </a:rPr>
                        <a:t>Stage 3 change shall be implemented in Forge and validated before agreeing in SA5 meeting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Consequence: the whole contribution shall  be noted in the meeting if:</a:t>
                      </a:r>
                      <a:endParaRPr lang="zh-CN" sz="1200" dirty="0">
                        <a:effectLst/>
                      </a:endParaRPr>
                    </a:p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1) the stage3 change is missing (either from word CR contribution, or from Forge), or </a:t>
                      </a:r>
                      <a:endParaRPr lang="zh-CN" sz="1200" dirty="0">
                        <a:effectLst/>
                      </a:endParaRPr>
                    </a:p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2) the validation is not done successfully (Exception: when Release branch validation is not green)</a:t>
                      </a:r>
                      <a:endParaRPr lang="zh-CN" sz="1200" dirty="0">
                        <a:effectLst/>
                      </a:endParaRPr>
                    </a:p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Copy commit SHA (example: "7f73c7e7", at least first 8 characters of the full SHA) as proofs into cover page.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extLst>
                  <a:ext uri="{0D108BD9-81ED-4DB2-BD59-A6C34878D82A}">
                    <a16:rowId xmlns:a16="http://schemas.microsoft.com/office/drawing/2014/main" val="1378183654"/>
                  </a:ext>
                </a:extLst>
              </a:tr>
              <a:tr h="61154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Send merge request from CR branch to integration branch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CR author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Time Window of sending merge request:</a:t>
                      </a:r>
                      <a:endParaRPr lang="zh-CN" sz="12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>
                          <a:effectLst/>
                        </a:rPr>
                        <a:t>Start: When CR is agreed in SA5 meeting </a:t>
                      </a:r>
                      <a:endParaRPr lang="zh-CN" sz="12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>
                          <a:effectLst/>
                        </a:rPr>
                        <a:t>End: 3 working days after window start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Consequence: If the CR author missed the merge request or as for late Merge request with exceptional approval, if it is later than 8 (calendar) days before SA plenary starts, the CR shall be removed from the SA submission.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extLst>
                  <a:ext uri="{0D108BD9-81ED-4DB2-BD59-A6C34878D82A}">
                    <a16:rowId xmlns:a16="http://schemas.microsoft.com/office/drawing/2014/main" val="2375498772"/>
                  </a:ext>
                </a:extLst>
              </a:tr>
              <a:tr h="123376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When the merge request shall be addressed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Code moderator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>
                          <a:effectLst/>
                        </a:rPr>
                        <a:t>Ideally after the SA plenary, </a:t>
                      </a:r>
                      <a:endParaRPr lang="zh-CN" sz="1200">
                        <a:effectLst/>
                      </a:endParaRPr>
                    </a:p>
                    <a:p>
                      <a:pPr marL="342900" lvl="0" indent="-342900"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>
                          <a:effectLst/>
                        </a:rPr>
                        <a:t>Or before the SA plenary, like, after SA5 level agreement</a:t>
                      </a:r>
                      <a:endParaRPr lang="zh-CN" sz="1200">
                        <a:effectLst/>
                      </a:endParaRPr>
                    </a:p>
                    <a:p>
                      <a:pPr marL="742950" lvl="1" indent="-285750">
                        <a:spcAft>
                          <a:spcPts val="3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>
                          <a:effectLst/>
                        </a:rPr>
                        <a:t>6 working days after approval at SA5 level, </a:t>
                      </a:r>
                      <a:endParaRPr lang="zh-CN" sz="1200">
                        <a:effectLst/>
                      </a:endParaRPr>
                    </a:p>
                    <a:p>
                      <a:pPr marL="742950" lvl="1" indent="-285750">
                        <a:spcAft>
                          <a:spcPts val="3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>
                          <a:effectLst/>
                        </a:rPr>
                        <a:t>and 5 working days ahead of SA plenary meeting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If it is done before the SA plenary, the following applies:  merged CR might be removed due to change in the SA plenary.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3675" marR="53675" marT="0" marB="0"/>
                </a:tc>
                <a:extLst>
                  <a:ext uri="{0D108BD9-81ED-4DB2-BD59-A6C34878D82A}">
                    <a16:rowId xmlns:a16="http://schemas.microsoft.com/office/drawing/2014/main" val="2516103872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5D6F1993-E241-4AB5-9FD9-3B6E932C8066}"/>
              </a:ext>
            </a:extLst>
          </p:cNvPr>
          <p:cNvSpPr/>
          <p:nvPr/>
        </p:nvSpPr>
        <p:spPr>
          <a:xfrm>
            <a:off x="187101" y="5086078"/>
            <a:ext cx="114064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The Charging Open API Working Procedures (Current)</a:t>
            </a:r>
          </a:p>
          <a:p>
            <a:pPr marL="898525" lvl="1" indent="-449263">
              <a:spcBef>
                <a:spcPts val="0"/>
              </a:spcBef>
              <a:buClr>
                <a:srgbClr val="C00000"/>
              </a:buClr>
              <a:buBlip>
                <a:blip r:embed="rId3">
                  <a:extLst/>
                </a:blip>
              </a:buBlip>
            </a:pPr>
            <a:r>
              <a:rPr lang="nb-NO" altLang="zh-CN" sz="1600" dirty="0">
                <a:latin typeface="+mn-lt"/>
              </a:rPr>
              <a:t>CR author submits the contributions with the updated Open API in the A.2 and A.3  (CR template Word) in the SA5.</a:t>
            </a:r>
          </a:p>
          <a:p>
            <a:pPr marL="898525" lvl="1" indent="-449263">
              <a:spcBef>
                <a:spcPts val="0"/>
              </a:spcBef>
              <a:buClr>
                <a:srgbClr val="C00000"/>
              </a:buClr>
              <a:buBlip>
                <a:blip r:embed="rId3">
                  <a:extLst/>
                </a:blip>
              </a:buBlip>
            </a:pPr>
            <a:r>
              <a:rPr lang="nb-NO" altLang="zh-CN" sz="1600" dirty="0">
                <a:latin typeface="+mn-lt"/>
              </a:rPr>
              <a:t>Code moderator checks and compiles Open API in the agreed CRs and CR author submits the revision if needed before SA.</a:t>
            </a:r>
          </a:p>
          <a:p>
            <a:pPr marL="898525" lvl="1" indent="-449263">
              <a:spcBef>
                <a:spcPts val="0"/>
              </a:spcBef>
              <a:buClr>
                <a:srgbClr val="C00000"/>
              </a:buClr>
              <a:buBlip>
                <a:blip r:embed="rId3">
                  <a:extLst/>
                </a:blip>
              </a:buBlip>
            </a:pPr>
            <a:r>
              <a:rPr lang="nb-NO" altLang="zh-CN" sz="1600" dirty="0">
                <a:latin typeface="+mn-lt"/>
              </a:rPr>
              <a:t>MCC merges the changes in the A.2 and A.3 (TS Work) during the CR implementation after SA. </a:t>
            </a:r>
          </a:p>
          <a:p>
            <a:pPr marL="898525" lvl="1" indent="-449263">
              <a:spcBef>
                <a:spcPts val="0"/>
              </a:spcBef>
              <a:buClr>
                <a:srgbClr val="C00000"/>
              </a:buClr>
              <a:buBlip>
                <a:blip r:embed="rId3">
                  <a:extLst/>
                </a:blip>
              </a:buBlip>
            </a:pPr>
            <a:r>
              <a:rPr lang="nb-NO" altLang="zh-CN" sz="1600" dirty="0">
                <a:latin typeface="+mn-lt"/>
              </a:rPr>
              <a:t>The updated version of the OpenAPI is uploaded in the Forge after the new version is published.</a:t>
            </a:r>
            <a:endParaRPr lang="en-US" altLang="zh-CN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905814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88652A-0138-4364-A9E4-8C3355DF0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	Question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483BE8B-FA9E-43E9-B316-495BF2DD7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172" y="2523826"/>
            <a:ext cx="11183938" cy="1884668"/>
          </a:xfrm>
        </p:spPr>
        <p:txBody>
          <a:bodyPr/>
          <a:lstStyle/>
          <a:p>
            <a:r>
              <a:rPr lang="en-US" altLang="zh-CN" sz="3200" dirty="0"/>
              <a:t>The way for SA5 Charging Open API work procedure? 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91C21C0-BFF7-4BB2-9CDB-E256CB464810}"/>
              </a:ext>
            </a:extLst>
          </p:cNvPr>
          <p:cNvSpPr/>
          <p:nvPr/>
        </p:nvSpPr>
        <p:spPr>
          <a:xfrm>
            <a:off x="520142" y="1762801"/>
            <a:ext cx="8982528" cy="102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2000" dirty="0">
                <a:latin typeface="+mn-lt"/>
              </a:rPr>
              <a:t>CTs API in the 5G_APIs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2000" dirty="0">
                <a:latin typeface="+mn-lt"/>
              </a:rPr>
              <a:t>Management API in the SA5 Management and Orchestration APIs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endParaRPr lang="en-US" altLang="zh-CN" sz="1400" dirty="0">
              <a:latin typeface="+mn-lt"/>
            </a:endParaRPr>
          </a:p>
        </p:txBody>
      </p:sp>
      <p:sp>
        <p:nvSpPr>
          <p:cNvPr id="7" name="内容占位符 4">
            <a:extLst>
              <a:ext uri="{FF2B5EF4-FFF2-40B4-BE49-F238E27FC236}">
                <a16:creationId xmlns:a16="http://schemas.microsoft.com/office/drawing/2014/main" id="{91A211C0-D827-47E4-8034-EDFC95911A6E}"/>
              </a:ext>
            </a:extLst>
          </p:cNvPr>
          <p:cNvSpPr txBox="1">
            <a:spLocks/>
          </p:cNvSpPr>
          <p:nvPr/>
        </p:nvSpPr>
        <p:spPr bwMode="auto">
          <a:xfrm>
            <a:off x="485671" y="3314662"/>
            <a:ext cx="11183938" cy="188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3200" kern="0" dirty="0"/>
              <a:t>The way for SA5 Charging ASN.1? </a:t>
            </a:r>
            <a:endParaRPr lang="zh-CN" altLang="en-US" sz="3200" kern="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9B41870-6F22-4166-8E34-1929CAB3CB93}"/>
              </a:ext>
            </a:extLst>
          </p:cNvPr>
          <p:cNvSpPr/>
          <p:nvPr/>
        </p:nvSpPr>
        <p:spPr>
          <a:xfrm>
            <a:off x="680851" y="4727411"/>
            <a:ext cx="8982528" cy="102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2000" dirty="0">
                <a:latin typeface="+mn-lt"/>
              </a:rPr>
              <a:t>In Forge 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2000" dirty="0">
                <a:latin typeface="+mn-lt"/>
              </a:rPr>
              <a:t>Only in the TS (Word)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endParaRPr lang="en-US" altLang="zh-CN" sz="1400" dirty="0">
              <a:latin typeface="+mn-lt"/>
            </a:endParaRPr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6531D66D-767B-417B-BA1F-40DD3861DFAB}"/>
              </a:ext>
            </a:extLst>
          </p:cNvPr>
          <p:cNvSpPr txBox="1">
            <a:spLocks/>
          </p:cNvSpPr>
          <p:nvPr/>
        </p:nvSpPr>
        <p:spPr bwMode="auto">
          <a:xfrm>
            <a:off x="565894" y="4048326"/>
            <a:ext cx="11183938" cy="540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3200" kern="0" dirty="0"/>
              <a:t>YAML in the Forge VS Word</a:t>
            </a:r>
            <a:endParaRPr lang="zh-CN" altLang="en-US" sz="3200" kern="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B727B79-1781-4E9D-83DC-836DFFE577EA}"/>
              </a:ext>
            </a:extLst>
          </p:cNvPr>
          <p:cNvSpPr/>
          <p:nvPr/>
        </p:nvSpPr>
        <p:spPr>
          <a:xfrm>
            <a:off x="493647" y="1228673"/>
            <a:ext cx="6620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3"/>
              </a:buBlip>
            </a:pPr>
            <a:r>
              <a:rPr lang="en-US" altLang="zh-CN" sz="3200" dirty="0">
                <a:latin typeface="+mn-lt"/>
                <a:cs typeface="+mn-cs"/>
              </a:rPr>
              <a:t>The Charging Open API Repositories</a:t>
            </a:r>
          </a:p>
        </p:txBody>
      </p:sp>
    </p:spTree>
    <p:extLst>
      <p:ext uri="{BB962C8B-B14F-4D97-AF65-F5344CB8AC3E}">
        <p14:creationId xmlns:p14="http://schemas.microsoft.com/office/powerpoint/2010/main" val="339224032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infopath/2007/PartnerControls"/>
    <ds:schemaRef ds:uri="http://www.w3.org/XML/1998/namespace"/>
    <ds:schemaRef ds:uri="b4d06219-a142-4c5f-be55-53f74cb980c7"/>
    <ds:schemaRef ds:uri="http://purl.org/dc/dcmitype/"/>
    <ds:schemaRef ds:uri="687e87d0-d0a8-4c48-8f94-14f0c67212c5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71c5aaf6-e6ce-465b-b873-5148d2a4c105"/>
    <ds:schemaRef ds:uri="http://schemas.microsoft.com/office/2006/metadata/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25822</TotalTime>
  <Words>696</Words>
  <Application>Microsoft Office PowerPoint</Application>
  <PresentationFormat>宽屏</PresentationFormat>
  <Paragraphs>74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宋体</vt:lpstr>
      <vt:lpstr>Arial</vt:lpstr>
      <vt:lpstr>Calibri</vt:lpstr>
      <vt:lpstr>Courier New</vt:lpstr>
      <vt:lpstr>Symbol</vt:lpstr>
      <vt:lpstr>Times New Roman</vt:lpstr>
      <vt:lpstr>Office Theme</vt:lpstr>
      <vt:lpstr>    Charging Open API in Forge  (SA5 #151)   </vt:lpstr>
      <vt:lpstr>Forge Projects </vt:lpstr>
      <vt:lpstr>Charging Open API Releases </vt:lpstr>
      <vt:lpstr>Charging Open API in Forge</vt:lpstr>
      <vt:lpstr>SA5 Forge Work procedure</vt:lpstr>
      <vt:lpstr> Question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Huawei</cp:lastModifiedBy>
  <cp:revision>722</cp:revision>
  <dcterms:created xsi:type="dcterms:W3CDTF">2019-03-13T01:38:36Z</dcterms:created>
  <dcterms:modified xsi:type="dcterms:W3CDTF">2023-09-29T07:12:12Z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(3)2IceiW7msSZ9RYCcRsPDo3aqxfSHmBUbMR9wvSm8UTstyEq5YyOLx4ErGlwRuGL4+pj3ldFj
MiaGvU0n5GT8I83uuHo6flPIrfBeiQvQaiDQj65yrnmWUutUsbaWsyda6pt83nvHz+4OdpaD
a2jlzooTjazwUbV4XbIJVz8pRFC7qf6Ojdvq035tCWUbduAUzo6C+Jx2joe1/M9yl2bLIyqB
FI8q6cHac9X0wdJvLC</vt:lpwstr>
  </property>
  <property fmtid="{D5CDD505-2E9C-101B-9397-08002B2CF9AE}" pid="4" name="_2015_ms_pID_7253431">
    <vt:lpwstr>rhua1/cZWyNndd32sQ6sVSh5uIZGrFylJdKO/RJLi//Xdu3BtLpJ8n
mHI2hHSsrtK5IgedqVnmavLWotOdxK++xw/KKVAflY9PTqOksC+MexWg6zL68UhbVmZvaMKT
I7TuYPEGS7GF0hQ/GDfEj80s6Yhdm/J+xu3wvNArey/GpsGhD/aHhERMwSshUolkg2xP+r8m
vRDpeI53WQDc7MrSTYlF8tBfuBUQzK54xaiB</vt:lpwstr>
  </property>
  <property fmtid="{D5CDD505-2E9C-101B-9397-08002B2CF9AE}" pid="5" name="_2015_ms_pID_7253432">
    <vt:lpwstr>w1iPp52NpjCqqnucLdApBsk=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1695971512</vt:lpwstr>
  </property>
</Properties>
</file>