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1211" r:id="rId3"/>
    <p:sldId id="1207" r:id="rId4"/>
    <p:sldId id="1212" r:id="rId5"/>
    <p:sldId id="1213" r:id="rId6"/>
    <p:sldId id="1214" r:id="rId7"/>
    <p:sldId id="1215" r:id="rId8"/>
    <p:sldId id="257" r:id="rId9"/>
    <p:sldId id="258" r:id="rId10"/>
    <p:sldId id="259" r:id="rId11"/>
    <p:sldId id="1210" r:id="rId12"/>
    <p:sldId id="704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6D254"/>
    <a:srgbClr val="0000FF"/>
    <a:srgbClr val="FF3300"/>
    <a:srgbClr val="72AF2F"/>
    <a:srgbClr val="0066FF"/>
    <a:srgbClr val="FFFFCC"/>
    <a:srgbClr val="C1E442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95" autoAdjust="0"/>
    <p:restoredTop sz="97931" autoAdjust="0"/>
  </p:normalViewPr>
  <p:slideViewPr>
    <p:cSldViewPr snapToGrid="0">
      <p:cViewPr varScale="1">
        <p:scale>
          <a:sx n="114" d="100"/>
          <a:sy n="114" d="100"/>
        </p:scale>
        <p:origin x="4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S5-22abcd, SA5#146-e ad hoc, 16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19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January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2023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</a:t>
            </a:r>
            <a:r>
              <a:rPr lang="en-US" altLang="zh-CN" sz="1067" dirty="0"/>
              <a:t>22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US" altLang="zh-CN" sz="4800" b="1" dirty="0"/>
              <a:t>Rel-18 WI/SI analysis proposal</a:t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SA5#146-e ad hoc, 16 – 19 </a:t>
            </a:r>
            <a:r>
              <a:rPr lang="en-US" altLang="zh-CN" sz="2400" dirty="0">
                <a:latin typeface="Arial" pitchFamily="34" charset="0"/>
              </a:rPr>
              <a:t>January</a:t>
            </a:r>
            <a:r>
              <a:rPr lang="en-US" sz="2400" dirty="0">
                <a:latin typeface="Arial" pitchFamily="34" charset="0"/>
              </a:rPr>
              <a:t>, 2023</a:t>
            </a:r>
            <a:br>
              <a:rPr lang="fr-FR" sz="2400" dirty="0">
                <a:latin typeface="Arial" pitchFamily="34" charset="0"/>
              </a:rPr>
            </a:br>
            <a:r>
              <a:rPr lang="fr-FR" sz="2400" dirty="0">
                <a:latin typeface="Arial" pitchFamily="34" charset="0"/>
              </a:rPr>
              <a:t> 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zh-CN" sz="2400" dirty="0">
                <a:latin typeface="Arial" charset="0"/>
              </a:rPr>
              <a:t>HUAWEI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4EAAEA71-1595-44DB-8146-C9DDA153B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694790"/>
              </p:ext>
            </p:extLst>
          </p:nvPr>
        </p:nvGraphicFramePr>
        <p:xfrm>
          <a:off x="6458091" y="979665"/>
          <a:ext cx="5543746" cy="335280"/>
        </p:xfrm>
        <a:graphic>
          <a:graphicData uri="http://schemas.openxmlformats.org/drawingml/2006/table">
            <a:tbl>
              <a:tblPr/>
              <a:tblGrid>
                <a:gridCol w="305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1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of EE for 5G Phase 2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EE5GPLUS_Ph2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SP-211441</a:t>
                      </a:r>
                      <a:endParaRPr lang="zh-CN" alt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标题 1">
            <a:extLst>
              <a:ext uri="{FF2B5EF4-FFF2-40B4-BE49-F238E27FC236}">
                <a16:creationId xmlns:a16="http://schemas.microsoft.com/office/drawing/2014/main" id="{3CBBC317-7CB3-4D97-BA23-8D93BF4EFA18}"/>
              </a:ext>
            </a:extLst>
          </p:cNvPr>
          <p:cNvSpPr txBox="1">
            <a:spLocks/>
          </p:cNvSpPr>
          <p:nvPr/>
        </p:nvSpPr>
        <p:spPr bwMode="auto">
          <a:xfrm>
            <a:off x="120651" y="0"/>
            <a:ext cx="9759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lang="en-US" altLang="zh-CN" sz="3600" kern="0" dirty="0">
                <a:latin typeface="Calibri"/>
              </a:rPr>
              <a:t>Support of New Services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F43097-594C-4A20-A3F5-8535336E4127}"/>
              </a:ext>
            </a:extLst>
          </p:cNvPr>
          <p:cNvSpPr txBox="1"/>
          <p:nvPr/>
        </p:nvSpPr>
        <p:spPr>
          <a:xfrm>
            <a:off x="9133705" y="722740"/>
            <a:ext cx="1160895" cy="338554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Work item</a:t>
            </a:r>
            <a:endParaRPr lang="zh-CN" altLang="en-US" sz="1600" b="1" dirty="0"/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090B1C20-9F9D-496E-A3E9-BDA7373239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28797"/>
              </p:ext>
            </p:extLst>
          </p:nvPr>
        </p:nvGraphicFramePr>
        <p:xfrm>
          <a:off x="362091" y="979665"/>
          <a:ext cx="5543747" cy="2073593"/>
        </p:xfrm>
        <a:graphic>
          <a:graphicData uri="http://schemas.openxmlformats.org/drawingml/2006/table">
            <a:tbl>
              <a:tblPr/>
              <a:tblGrid>
                <a:gridCol w="26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5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44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065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00" b="1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 of management of non-public networks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FS_OAM_eNPN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SP-211436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new aspects of EE for 5G networks Phase 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FS_EE5G_Ph2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SP-211440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Network and Service Operations for Energy Utilities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  <a:p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FS_NSOEU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SP-211622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9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on Key Quality Indicators(KQIs)for 5G service experience </a:t>
                      </a: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FS_KQI_5G</a:t>
                      </a: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SP-211433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Deterministic Communication Service Assurance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FS_DCSA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network slice management capability exposure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Alibaba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FS_NSCE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alignment with ETSI MEC for Edge computing management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FS_MEC_ECM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SP-220147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Arrow: Down 7">
            <a:extLst>
              <a:ext uri="{FF2B5EF4-FFF2-40B4-BE49-F238E27FC236}">
                <a16:creationId xmlns:a16="http://schemas.microsoft.com/office/drawing/2014/main" id="{6E144CB0-964B-42DE-B052-1A376B5F5D2D}"/>
              </a:ext>
            </a:extLst>
          </p:cNvPr>
          <p:cNvSpPr/>
          <p:nvPr/>
        </p:nvSpPr>
        <p:spPr>
          <a:xfrm>
            <a:off x="6033701" y="2860126"/>
            <a:ext cx="296526" cy="314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AAC22E-541E-4CC4-9378-81CF472A2C2F}"/>
              </a:ext>
            </a:extLst>
          </p:cNvPr>
          <p:cNvSpPr txBox="1"/>
          <p:nvPr/>
        </p:nvSpPr>
        <p:spPr>
          <a:xfrm>
            <a:off x="282361" y="3179350"/>
            <a:ext cx="116272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Potential combination of WID topics: 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Management exposure mechanisms (</a:t>
            </a:r>
            <a:r>
              <a:rPr lang="en-US" altLang="zh-CN" sz="1400" dirty="0">
                <a:highlight>
                  <a:srgbClr val="00FFFF"/>
                </a:highlight>
              </a:rPr>
              <a:t>FS_NSCE, FS_MEC_ECM, FS_NSOEU, </a:t>
            </a:r>
            <a:r>
              <a:rPr lang="en-US" altLang="zh-CN" sz="1400" dirty="0">
                <a:highlight>
                  <a:srgbClr val="00FF00"/>
                </a:highlight>
              </a:rPr>
              <a:t>MSAC</a:t>
            </a:r>
            <a:r>
              <a:rPr lang="en-US" altLang="zh-CN" sz="1400" dirty="0"/>
              <a:t>)</a:t>
            </a:r>
          </a:p>
          <a:p>
            <a:pPr marL="342900" indent="-342900">
              <a:buFontTx/>
              <a:buAutoNum type="arabicPeriod"/>
            </a:pPr>
            <a:r>
              <a:rPr lang="en-US" altLang="zh-CN" sz="1400" dirty="0"/>
              <a:t>Non-Public network management (</a:t>
            </a:r>
            <a:r>
              <a:rPr lang="en-US" altLang="zh-CN" sz="1400" dirty="0" err="1">
                <a:highlight>
                  <a:srgbClr val="00FFFF"/>
                </a:highlight>
              </a:rPr>
              <a:t>FS_OAM_eNPN</a:t>
            </a:r>
            <a:r>
              <a:rPr lang="en-US" altLang="zh-CN" sz="1400" dirty="0"/>
              <a:t>)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EE5GPLUS_ph2 (</a:t>
            </a:r>
            <a:r>
              <a:rPr lang="en-US" altLang="zh-CN" sz="1400" dirty="0">
                <a:highlight>
                  <a:srgbClr val="00FF00"/>
                </a:highlight>
              </a:rPr>
              <a:t>EE5GPLUS_Ph2</a:t>
            </a:r>
            <a:r>
              <a:rPr lang="en-US" altLang="zh-CN" sz="1400" dirty="0"/>
              <a:t>, </a:t>
            </a:r>
            <a:r>
              <a:rPr lang="en-US" altLang="zh-CN" sz="1400" dirty="0">
                <a:highlight>
                  <a:srgbClr val="00FFFF"/>
                </a:highlight>
              </a:rPr>
              <a:t>FS_EE5G_Ph2</a:t>
            </a:r>
            <a:r>
              <a:rPr lang="en-US" altLang="zh-CN" sz="1400" dirty="0"/>
              <a:t>)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Potential continuation of Rel-18 studies: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400" dirty="0">
                <a:highlight>
                  <a:srgbClr val="00FFFF"/>
                </a:highlight>
              </a:rPr>
              <a:t>FS_KQI_5G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400" dirty="0">
                <a:highlight>
                  <a:srgbClr val="00FFFF"/>
                </a:highlight>
              </a:rPr>
              <a:t>FS_DCSA</a:t>
            </a:r>
            <a:endParaRPr lang="en-US" altLang="zh-CN" sz="1400" dirty="0"/>
          </a:p>
          <a:p>
            <a:endParaRPr lang="en-US" altLang="zh-CN" sz="1400" b="1" dirty="0"/>
          </a:p>
          <a:p>
            <a:r>
              <a:rPr lang="en-US" altLang="zh-CN" sz="1400" b="1" dirty="0"/>
              <a:t>Considerations: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Management Exposure: need to clarify the role of SA5 with regard to exposure.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400" dirty="0"/>
              <a:t>Provide overall picture for the 3GPP exposure paradigm including SA2/SA5/SA6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400" dirty="0"/>
              <a:t>Provide management capability exposure with coordination with other non-3GPP management standard groups. (e.g. TMF, ETSI ZSM, IETF etc.)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E879ED-F939-4FD8-A0B4-EF32125B1F0E}"/>
              </a:ext>
            </a:extLst>
          </p:cNvPr>
          <p:cNvSpPr txBox="1"/>
          <p:nvPr/>
        </p:nvSpPr>
        <p:spPr>
          <a:xfrm>
            <a:off x="3004843" y="722740"/>
            <a:ext cx="1191352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Study item</a:t>
            </a:r>
            <a:endParaRPr lang="zh-CN" altLang="en-US" sz="1600" b="1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02C046B-5D0F-477E-A994-D14E1CA9C35C}"/>
              </a:ext>
            </a:extLst>
          </p:cNvPr>
          <p:cNvSpPr/>
          <p:nvPr/>
        </p:nvSpPr>
        <p:spPr>
          <a:xfrm>
            <a:off x="7067753" y="2342248"/>
            <a:ext cx="11737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FF"/>
                </a:highlight>
              </a:rPr>
              <a:t>Ongoing study</a:t>
            </a:r>
            <a:endParaRPr lang="zh-CN" altLang="en-US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713FC48E-291A-4696-B60C-771B2C143813}"/>
              </a:ext>
            </a:extLst>
          </p:cNvPr>
          <p:cNvSpPr/>
          <p:nvPr/>
        </p:nvSpPr>
        <p:spPr>
          <a:xfrm>
            <a:off x="8175451" y="2344876"/>
            <a:ext cx="7633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C0C0C0"/>
                </a:highlight>
              </a:rPr>
              <a:t>Finished</a:t>
            </a:r>
            <a:endParaRPr lang="zh-CN" altLang="en-US" dirty="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B70732DB-FCE5-420D-80D6-A98EC2C8CC24}"/>
              </a:ext>
            </a:extLst>
          </p:cNvPr>
          <p:cNvSpPr/>
          <p:nvPr/>
        </p:nvSpPr>
        <p:spPr>
          <a:xfrm>
            <a:off x="8938802" y="2344876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FFFF00"/>
                </a:highlight>
              </a:rPr>
              <a:t>Finished </a:t>
            </a:r>
            <a:r>
              <a:rPr lang="en-US" altLang="zh-CN" sz="1200" dirty="0" err="1">
                <a:highlight>
                  <a:srgbClr val="FFFF00"/>
                </a:highlight>
              </a:rPr>
              <a:t>workitem</a:t>
            </a:r>
            <a:endParaRPr lang="zh-CN" altLang="en-US" sz="1100" dirty="0">
              <a:highlight>
                <a:srgbClr val="FFFF00"/>
              </a:highlight>
            </a:endParaRP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D065E821-2591-49FB-9DF6-08335EB1BF90}"/>
              </a:ext>
            </a:extLst>
          </p:cNvPr>
          <p:cNvSpPr/>
          <p:nvPr/>
        </p:nvSpPr>
        <p:spPr>
          <a:xfrm>
            <a:off x="10249717" y="2353141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00"/>
                </a:highlight>
              </a:rPr>
              <a:t>Ongoing </a:t>
            </a:r>
            <a:r>
              <a:rPr lang="en-US" altLang="zh-CN" sz="1200" dirty="0" err="1">
                <a:highlight>
                  <a:srgbClr val="00FF00"/>
                </a:highlight>
              </a:rPr>
              <a:t>workitem</a:t>
            </a:r>
            <a:endParaRPr lang="zh-CN" altLang="en-US" sz="11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14003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18">
            <a:extLst>
              <a:ext uri="{FF2B5EF4-FFF2-40B4-BE49-F238E27FC236}">
                <a16:creationId xmlns:a16="http://schemas.microsoft.com/office/drawing/2014/main" id="{9EDF0A38-93DD-4957-95F0-C215F520B44D}"/>
              </a:ext>
            </a:extLst>
          </p:cNvPr>
          <p:cNvSpPr/>
          <p:nvPr/>
        </p:nvSpPr>
        <p:spPr bwMode="auto">
          <a:xfrm>
            <a:off x="9664737" y="688045"/>
            <a:ext cx="1524292" cy="43620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ysClr val="windowText" lastClr="0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00B0F0"/>
                </a:solidFill>
                <a:ea typeface="宋体" panose="02010600030101010101" pitchFamily="2" charset="-122"/>
              </a:rPr>
              <a:t>Rel-18 SI</a:t>
            </a:r>
            <a:endParaRPr lang="zh-CN" altLang="en-US" sz="1400" b="1" kern="0" dirty="0">
              <a:solidFill>
                <a:srgbClr val="00B0F0"/>
              </a:solidFill>
              <a:ea typeface="宋体" panose="02010600030101010101" pitchFamily="2" charset="-122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EC585FE7-C4CF-4410-AF4C-59D04FD14CE3}"/>
              </a:ext>
            </a:extLst>
          </p:cNvPr>
          <p:cNvSpPr/>
          <p:nvPr/>
        </p:nvSpPr>
        <p:spPr bwMode="auto">
          <a:xfrm>
            <a:off x="7808089" y="3855366"/>
            <a:ext cx="1711929" cy="1059127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50" kern="0" dirty="0">
                <a:ea typeface="微软雅黑" panose="020B0503020204020204" pitchFamily="34" charset="-122"/>
              </a:rPr>
              <a:t>13.Management architecture and mechanisms (</a:t>
            </a:r>
            <a:r>
              <a:rPr lang="en-US" altLang="zh-CN" sz="1050" kern="0" dirty="0" err="1">
                <a:highlight>
                  <a:srgbClr val="00FFFF"/>
                </a:highlight>
                <a:ea typeface="微软雅黑" panose="020B0503020204020204" pitchFamily="34" charset="-122"/>
              </a:rPr>
              <a:t>FS_eSBMA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  <a:r>
              <a:rPr lang="en-US" altLang="zh-CN" sz="1050" kern="0" dirty="0" err="1">
                <a:highlight>
                  <a:srgbClr val="C6D254"/>
                </a:highlight>
                <a:ea typeface="微软雅黑" panose="020B0503020204020204" pitchFamily="34" charset="-122"/>
              </a:rPr>
              <a:t>FS_eSBMAe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  <a:r>
              <a:rPr lang="en-US" altLang="zh-CN" sz="1050" kern="0" dirty="0" err="1">
                <a:highlight>
                  <a:srgbClr val="C0C0C0"/>
                </a:highlight>
                <a:ea typeface="微软雅黑" panose="020B0503020204020204" pitchFamily="34" charset="-122"/>
              </a:rPr>
              <a:t>OAM_MetDep</a:t>
            </a:r>
            <a:r>
              <a:rPr lang="en-US" altLang="zh-CN" sz="105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矩形 18">
            <a:extLst>
              <a:ext uri="{FF2B5EF4-FFF2-40B4-BE49-F238E27FC236}">
                <a16:creationId xmlns:a16="http://schemas.microsoft.com/office/drawing/2014/main" id="{FA96835D-0713-4CF8-91E2-A24D6510D71D}"/>
              </a:ext>
            </a:extLst>
          </p:cNvPr>
          <p:cNvSpPr/>
          <p:nvPr/>
        </p:nvSpPr>
        <p:spPr bwMode="auto">
          <a:xfrm>
            <a:off x="750651" y="688045"/>
            <a:ext cx="8854744" cy="4362012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kern="0" dirty="0">
                <a:solidFill>
                  <a:srgbClr val="00B0F0"/>
                </a:solidFill>
                <a:ea typeface="宋体" panose="02010600030101010101" pitchFamily="2" charset="-122"/>
              </a:rPr>
              <a:t>Rel-18 potential WI planning</a:t>
            </a:r>
            <a:endParaRPr lang="zh-CN" altLang="en-US" sz="1400" b="1" kern="0" dirty="0">
              <a:solidFill>
                <a:srgbClr val="00B0F0"/>
              </a:solidFill>
              <a:ea typeface="宋体" panose="02010600030101010101" pitchFamily="2" charset="-122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B738F055-FE03-4826-9F42-D293CBB9064B}"/>
              </a:ext>
            </a:extLst>
          </p:cNvPr>
          <p:cNvSpPr txBox="1">
            <a:spLocks/>
          </p:cNvSpPr>
          <p:nvPr/>
        </p:nvSpPr>
        <p:spPr bwMode="auto">
          <a:xfrm>
            <a:off x="247311" y="195474"/>
            <a:ext cx="11648127" cy="49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indent="0" defTabSz="672629" eaLnBrk="0" fontAlgn="base" hangingPunct="0">
              <a:lnSpc>
                <a:spcPts val="3428"/>
              </a:lnSpc>
              <a:spcBef>
                <a:spcPts val="0"/>
              </a:spcBef>
              <a:spcAft>
                <a:spcPct val="20000"/>
              </a:spcAft>
              <a:buClr>
                <a:srgbClr val="595959"/>
              </a:buClr>
              <a:buSzPct val="100000"/>
              <a:buFont typeface="微软雅黑" pitchFamily="34" charset="-122"/>
              <a:buNone/>
              <a:defRPr sz="2400" b="1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 defTabSz="672629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rgbClr val="595959"/>
              </a:buClr>
              <a:buSzPct val="100000"/>
              <a:buFont typeface="FrutigerNext LT Regular" pitchFamily="34" charset="0"/>
              <a:buNone/>
              <a:defRPr sz="2596">
                <a:latin typeface="+mn-lt"/>
              </a:defRPr>
            </a:lvl2pPr>
            <a:lvl3pPr marL="1186848" indent="0" algn="ctr" defTabSz="672629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rgbClr val="595959"/>
              </a:buClr>
              <a:buSzPct val="80000"/>
              <a:buFont typeface="FrutigerNext LT Regular" pitchFamily="34" charset="0"/>
              <a:buNone/>
              <a:defRPr sz="2336">
                <a:latin typeface="+mn-lt"/>
              </a:defRPr>
            </a:lvl3pPr>
            <a:lvl4pPr marL="1780274" indent="0" algn="ctr" defTabSz="672629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None/>
              <a:defRPr sz="2077">
                <a:latin typeface="+mn-lt"/>
              </a:defRPr>
            </a:lvl4pPr>
            <a:lvl5pPr marL="2373698" indent="0" algn="ctr" defTabSz="672629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Font typeface="Trebuchet MS" pitchFamily="34" charset="0"/>
              <a:buNone/>
              <a:defRPr sz="2077">
                <a:latin typeface="+mn-lt"/>
              </a:defRPr>
            </a:lvl5pPr>
            <a:lvl6pPr marL="2967122" indent="0" algn="ctr" defTabSz="672706" fontAlgn="base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Font typeface="Trebuchet MS" pitchFamily="34" charset="0"/>
              <a:buNone/>
              <a:defRPr sz="2077">
                <a:latin typeface="+mn-lt"/>
              </a:defRPr>
            </a:lvl6pPr>
            <a:lvl7pPr marL="3560546" indent="0" algn="ctr" defTabSz="672706" fontAlgn="base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Font typeface="Trebuchet MS" pitchFamily="34" charset="0"/>
              <a:buNone/>
              <a:defRPr sz="2077">
                <a:latin typeface="+mn-lt"/>
              </a:defRPr>
            </a:lvl7pPr>
            <a:lvl8pPr marL="4153972" indent="0" algn="ctr" defTabSz="672706" fontAlgn="base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Font typeface="Trebuchet MS" pitchFamily="34" charset="0"/>
              <a:buNone/>
              <a:defRPr sz="2077">
                <a:latin typeface="+mn-lt"/>
              </a:defRPr>
            </a:lvl8pPr>
            <a:lvl9pPr marL="4747395" indent="0" algn="ctr" defTabSz="672706" fontAlgn="base">
              <a:lnSpc>
                <a:spcPct val="140000"/>
              </a:lnSpc>
              <a:spcBef>
                <a:spcPct val="0"/>
              </a:spcBef>
              <a:spcAft>
                <a:spcPct val="20000"/>
              </a:spcAft>
              <a:buClr>
                <a:schemeClr val="bg2"/>
              </a:buClr>
              <a:buSzPct val="60000"/>
              <a:buFont typeface="Trebuchet MS" pitchFamily="34" charset="0"/>
              <a:buNone/>
              <a:defRPr sz="2077">
                <a:latin typeface="+mn-lt"/>
              </a:defRPr>
            </a:lvl9pPr>
          </a:lstStyle>
          <a:p>
            <a:pPr marL="0" marR="0" lvl="0" indent="0" defTabSz="672629" eaLnBrk="0" fontAlgn="base" latinLnBrk="0" hangingPunct="0">
              <a:lnSpc>
                <a:spcPts val="3428"/>
              </a:lnSpc>
              <a:spcBef>
                <a:spcPts val="0"/>
              </a:spcBef>
              <a:spcAft>
                <a:spcPct val="20000"/>
              </a:spcAft>
              <a:buClr>
                <a:srgbClr val="595959"/>
              </a:buClr>
              <a:buSzPct val="100000"/>
              <a:buFont typeface="微软雅黑" pitchFamily="34" charset="-122"/>
              <a:buNone/>
              <a:tabLst/>
              <a:defRPr/>
            </a:pPr>
            <a:r>
              <a: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Overview of Rel-18 potential WISI feature planning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圆角矩形 5">
            <a:extLst>
              <a:ext uri="{FF2B5EF4-FFF2-40B4-BE49-F238E27FC236}">
                <a16:creationId xmlns:a16="http://schemas.microsoft.com/office/drawing/2014/main" id="{EF3CCBF0-852A-495B-8A0B-546AE09B5616}"/>
              </a:ext>
            </a:extLst>
          </p:cNvPr>
          <p:cNvSpPr/>
          <p:nvPr/>
        </p:nvSpPr>
        <p:spPr bwMode="auto">
          <a:xfrm>
            <a:off x="1575952" y="3094037"/>
            <a:ext cx="1822511" cy="1897297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050" kern="0" dirty="0">
                <a:ea typeface="微软雅黑" panose="020B0503020204020204" pitchFamily="34" charset="-122"/>
              </a:rPr>
              <a:t>Management Support of 5G/5G advanced network features including NRM and PM data :</a:t>
            </a:r>
          </a:p>
          <a:p>
            <a:pPr>
              <a:buAutoNum type="arabicPeriod"/>
            </a:pPr>
            <a:r>
              <a:rPr lang="en-US" altLang="zh-CN" sz="1050" kern="0" dirty="0" err="1">
                <a:highlight>
                  <a:srgbClr val="00FF00"/>
                </a:highlight>
                <a:ea typeface="微软雅黑" panose="020B0503020204020204" pitchFamily="34" charset="-122"/>
              </a:rPr>
              <a:t>eECM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</a:p>
          <a:p>
            <a:pPr>
              <a:buAutoNum type="arabicPeriod"/>
            </a:pPr>
            <a:r>
              <a:rPr lang="en-US" altLang="zh-CN" sz="105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FS_5GLAN_mgt</a:t>
            </a:r>
            <a:r>
              <a:rPr lang="en-US" altLang="zh-CN" sz="1050" kern="0" dirty="0">
                <a:ea typeface="微软雅黑" panose="020B0503020204020204" pitchFamily="34" charset="-122"/>
              </a:rPr>
              <a:t>,</a:t>
            </a:r>
          </a:p>
          <a:p>
            <a:pPr>
              <a:buAutoNum type="arabicPeriod"/>
            </a:pPr>
            <a:r>
              <a:rPr lang="en-US" altLang="zh-CN" sz="105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FS_MCVNF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</a:p>
          <a:p>
            <a:pPr>
              <a:buAutoNum type="arabicPeriod"/>
            </a:pPr>
            <a:r>
              <a:rPr lang="en-US" altLang="zh-CN" sz="1050" kern="0" dirty="0" err="1">
                <a:highlight>
                  <a:srgbClr val="00FFFF"/>
                </a:highlight>
                <a:ea typeface="微软雅黑" panose="020B0503020204020204" pitchFamily="34" charset="-122"/>
              </a:rPr>
              <a:t>FS_URLLC_mgt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</a:p>
          <a:p>
            <a:pPr>
              <a:buAutoNum type="arabicPeriod"/>
            </a:pPr>
            <a:r>
              <a:rPr lang="en-US" altLang="zh-CN" sz="105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FS_MANS_ph2</a:t>
            </a:r>
            <a:r>
              <a:rPr lang="en-US" altLang="zh-CN" sz="1050" kern="0" dirty="0">
                <a:ea typeface="微软雅黑" panose="020B0503020204020204" pitchFamily="34" charset="-122"/>
              </a:rPr>
              <a:t>, </a:t>
            </a:r>
          </a:p>
          <a:p>
            <a:pPr>
              <a:buAutoNum type="arabicPeriod"/>
            </a:pPr>
            <a:r>
              <a:rPr lang="en-US" altLang="zh-CN" sz="105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FS_IOT_NTN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FE0500B-F894-499E-8F81-CA8664CCBAE1}"/>
              </a:ext>
            </a:extLst>
          </p:cNvPr>
          <p:cNvSpPr/>
          <p:nvPr/>
        </p:nvSpPr>
        <p:spPr>
          <a:xfrm>
            <a:off x="1626400" y="2063458"/>
            <a:ext cx="1374383" cy="92557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14.Autonomous network levels (</a:t>
            </a:r>
            <a:r>
              <a:rPr lang="en-US" altLang="zh-CN" sz="1100" kern="0" dirty="0" err="1">
                <a:highlight>
                  <a:srgbClr val="C6D254"/>
                </a:highlight>
                <a:ea typeface="微软雅黑" panose="020B0503020204020204" pitchFamily="34" charset="-122"/>
              </a:rPr>
              <a:t>FS_eANL,FS_ANLEVA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FE899EE-8B75-47DC-93A3-909BD9BFCF84}"/>
              </a:ext>
            </a:extLst>
          </p:cNvPr>
          <p:cNvSpPr/>
          <p:nvPr/>
        </p:nvSpPr>
        <p:spPr>
          <a:xfrm>
            <a:off x="3060124" y="2071216"/>
            <a:ext cx="1866196" cy="92333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15.Management Data analytics and collaboration with NWDAF (</a:t>
            </a:r>
            <a:r>
              <a:rPr lang="en-US" altLang="zh-CN" sz="110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eMDAS_ph2</a:t>
            </a:r>
            <a:r>
              <a:rPr lang="en-US" altLang="zh-CN" sz="1100" kern="0" dirty="0">
                <a:ea typeface="微软雅黑" panose="020B0503020204020204" pitchFamily="34" charset="-122"/>
              </a:rPr>
              <a:t>, </a:t>
            </a:r>
            <a:r>
              <a:rPr lang="en-US" altLang="zh-CN" sz="110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FS_MANWDAF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BEC5A90-635C-407A-913E-AC8C4715CC97}"/>
              </a:ext>
            </a:extLst>
          </p:cNvPr>
          <p:cNvSpPr/>
          <p:nvPr/>
        </p:nvSpPr>
        <p:spPr>
          <a:xfrm>
            <a:off x="4985661" y="2066789"/>
            <a:ext cx="2061092" cy="26161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16.Self-X (</a:t>
            </a:r>
            <a:r>
              <a:rPr lang="en-US" altLang="zh-CN" sz="110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RANSC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8904A9F-DC87-486D-8FE7-D686322AC481}"/>
              </a:ext>
            </a:extLst>
          </p:cNvPr>
          <p:cNvSpPr/>
          <p:nvPr/>
        </p:nvSpPr>
        <p:spPr>
          <a:xfrm>
            <a:off x="4985662" y="2374212"/>
            <a:ext cx="2061092" cy="614817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17.Intent driven management (</a:t>
            </a:r>
            <a:r>
              <a:rPr lang="en-US" altLang="zh-CN" sz="1100" kern="0" dirty="0" err="1">
                <a:highlight>
                  <a:srgbClr val="00FFFF"/>
                </a:highlight>
                <a:ea typeface="微软雅黑" panose="020B0503020204020204" pitchFamily="34" charset="-122"/>
              </a:rPr>
              <a:t>FS_eIDMS_MN</a:t>
            </a:r>
            <a:r>
              <a:rPr lang="en-US" altLang="zh-CN" sz="1100" kern="0" dirty="0">
                <a:ea typeface="微软雅黑" panose="020B0503020204020204" pitchFamily="34" charset="-122"/>
              </a:rPr>
              <a:t>, </a:t>
            </a: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FS_NETSLICE_IDMS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DC1DA0-8536-489D-A338-553F21D7363B}"/>
              </a:ext>
            </a:extLst>
          </p:cNvPr>
          <p:cNvSpPr/>
          <p:nvPr/>
        </p:nvSpPr>
        <p:spPr>
          <a:xfrm>
            <a:off x="9812244" y="1161491"/>
            <a:ext cx="1193922" cy="280218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1. FS_KQI_5G</a:t>
            </a:r>
            <a:endParaRPr lang="en-US" altLang="zh-CN" sz="1100" kern="0" dirty="0">
              <a:ea typeface="微软雅黑" panose="020B0503020204020204" pitchFamily="34" charset="-122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847AE16-1A66-47E4-92FD-5FE14DAD72DB}"/>
              </a:ext>
            </a:extLst>
          </p:cNvPr>
          <p:cNvSpPr/>
          <p:nvPr/>
        </p:nvSpPr>
        <p:spPr>
          <a:xfrm>
            <a:off x="3768010" y="1000774"/>
            <a:ext cx="2051154" cy="92333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20.Non-Public network management and support of new services (</a:t>
            </a:r>
            <a:r>
              <a:rPr lang="en-US" altLang="zh-CN" sz="1100" kern="0" dirty="0" err="1">
                <a:highlight>
                  <a:srgbClr val="00FFFF"/>
                </a:highlight>
                <a:ea typeface="微软雅黑" panose="020B0503020204020204" pitchFamily="34" charset="-122"/>
              </a:rPr>
              <a:t>FS_OAM_eNPN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90A43D9-A890-4742-B1F0-FBD1EF79F1F3}"/>
              </a:ext>
            </a:extLst>
          </p:cNvPr>
          <p:cNvSpPr/>
          <p:nvPr/>
        </p:nvSpPr>
        <p:spPr>
          <a:xfrm>
            <a:off x="1626400" y="998614"/>
            <a:ext cx="2071413" cy="919503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19.Management exposure mechanisms using network slice </a:t>
            </a:r>
          </a:p>
          <a:p>
            <a:pPr algn="ctr"/>
            <a:r>
              <a:rPr lang="en-US" altLang="zh-CN" sz="1100" kern="0" dirty="0">
                <a:ea typeface="微软雅黑" panose="020B0503020204020204" pitchFamily="34" charset="-122"/>
              </a:rPr>
              <a:t>(</a:t>
            </a:r>
            <a:r>
              <a:rPr lang="en-US" altLang="zh-CN" sz="110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FS_NSCE</a:t>
            </a:r>
            <a:r>
              <a:rPr lang="en-US" altLang="zh-CN" sz="1100" kern="0" dirty="0">
                <a:ea typeface="微软雅黑" panose="020B0503020204020204" pitchFamily="34" charset="-122"/>
              </a:rPr>
              <a:t>, </a:t>
            </a: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FS_MEC_ECM</a:t>
            </a:r>
            <a:r>
              <a:rPr lang="en-US" altLang="zh-CN" sz="1100" kern="0" dirty="0">
                <a:ea typeface="微软雅黑" panose="020B0503020204020204" pitchFamily="34" charset="-122"/>
              </a:rPr>
              <a:t>, </a:t>
            </a: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FS_NSOEU, </a:t>
            </a:r>
            <a:r>
              <a:rPr lang="en-US" altLang="zh-CN" sz="110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MSAC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836E851-C7A5-4EA7-97F6-13D74D275A9C}"/>
              </a:ext>
            </a:extLst>
          </p:cNvPr>
          <p:cNvSpPr/>
          <p:nvPr/>
        </p:nvSpPr>
        <p:spPr>
          <a:xfrm>
            <a:off x="5886006" y="997069"/>
            <a:ext cx="1335823" cy="80629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21.EE5G_ph2 (</a:t>
            </a:r>
            <a:r>
              <a:rPr lang="en-US" altLang="zh-CN" sz="110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EE5GPLUS_Ph2</a:t>
            </a:r>
            <a:r>
              <a:rPr lang="en-US" altLang="zh-CN" sz="1100" kern="0" dirty="0">
                <a:ea typeface="微软雅黑" panose="020B0503020204020204" pitchFamily="34" charset="-122"/>
              </a:rPr>
              <a:t>, </a:t>
            </a: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FS_EE5G_Ph2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9D0FBF3-0C93-4E58-9955-C3CCFEF048F1}"/>
              </a:ext>
            </a:extLst>
          </p:cNvPr>
          <p:cNvCxnSpPr>
            <a:cxnSpLocks/>
          </p:cNvCxnSpPr>
          <p:nvPr/>
        </p:nvCxnSpPr>
        <p:spPr>
          <a:xfrm>
            <a:off x="750651" y="3054357"/>
            <a:ext cx="10438378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6E7D74F-EA49-4E9E-BA5F-952F57D71919}"/>
              </a:ext>
            </a:extLst>
          </p:cNvPr>
          <p:cNvCxnSpPr>
            <a:cxnSpLocks/>
          </p:cNvCxnSpPr>
          <p:nvPr/>
        </p:nvCxnSpPr>
        <p:spPr>
          <a:xfrm>
            <a:off x="750651" y="1981263"/>
            <a:ext cx="10438378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224FF547-302E-4A23-975C-540B6FF7E94D}"/>
              </a:ext>
            </a:extLst>
          </p:cNvPr>
          <p:cNvSpPr/>
          <p:nvPr/>
        </p:nvSpPr>
        <p:spPr>
          <a:xfrm>
            <a:off x="7112013" y="2073344"/>
            <a:ext cx="1292883" cy="920993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18. AIML management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ea typeface="微软雅黑" panose="020B0503020204020204" pitchFamily="34" charset="-122"/>
              </a:rPr>
              <a:t>(</a:t>
            </a:r>
            <a:r>
              <a:rPr lang="en-US" altLang="zh-CN" sz="1100" kern="0" dirty="0">
                <a:highlight>
                  <a:srgbClr val="00FFFF"/>
                </a:highlight>
                <a:ea typeface="微软雅黑" panose="020B0503020204020204" pitchFamily="34" charset="-122"/>
              </a:rPr>
              <a:t>FS_AIML_MGMT</a:t>
            </a:r>
            <a:r>
              <a:rPr lang="en-US" altLang="zh-CN" sz="1100" kern="0" dirty="0">
                <a:ea typeface="微软雅黑" panose="020B0503020204020204" pitchFamily="34" charset="-122"/>
              </a:rPr>
              <a:t>,</a:t>
            </a:r>
            <a:r>
              <a:rPr lang="en-US" altLang="zh-CN" sz="1100" kern="0" dirty="0">
                <a:highlight>
                  <a:srgbClr val="C0C0C0"/>
                </a:highlight>
                <a:ea typeface="微软雅黑" panose="020B0503020204020204" pitchFamily="34" charset="-122"/>
              </a:rPr>
              <a:t>FS_MEDACO_RAN</a:t>
            </a:r>
            <a:r>
              <a:rPr lang="en-US" altLang="zh-CN" sz="110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739BB73-6BED-4A58-B5F8-9538B13475A2}"/>
              </a:ext>
            </a:extLst>
          </p:cNvPr>
          <p:cNvSpPr txBox="1"/>
          <p:nvPr/>
        </p:nvSpPr>
        <p:spPr>
          <a:xfrm>
            <a:off x="771031" y="3235230"/>
            <a:ext cx="788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00B0F0"/>
                </a:solidFill>
              </a:rPr>
              <a:t>Management architecture and mechanisms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481B613-18C6-4182-A3E9-DA4D46EACEDA}"/>
              </a:ext>
            </a:extLst>
          </p:cNvPr>
          <p:cNvSpPr txBox="1"/>
          <p:nvPr/>
        </p:nvSpPr>
        <p:spPr>
          <a:xfrm>
            <a:off x="779003" y="2024360"/>
            <a:ext cx="788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00B050"/>
                </a:solidFill>
              </a:rPr>
              <a:t>Intelligence and Automation</a:t>
            </a:r>
            <a:endParaRPr lang="zh-CN" altLang="en-US" sz="1200" b="1" dirty="0">
              <a:solidFill>
                <a:srgbClr val="00B050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5A254AA-D632-4256-B60B-386454E81E7B}"/>
              </a:ext>
            </a:extLst>
          </p:cNvPr>
          <p:cNvSpPr txBox="1"/>
          <p:nvPr/>
        </p:nvSpPr>
        <p:spPr>
          <a:xfrm>
            <a:off x="763290" y="1111268"/>
            <a:ext cx="80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accent2"/>
                </a:solidFill>
              </a:rPr>
              <a:t>Support of new services</a:t>
            </a:r>
            <a:endParaRPr lang="zh-CN" altLang="en-US" sz="1200" b="1" dirty="0">
              <a:solidFill>
                <a:schemeClr val="accent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4C99C5-C693-4B72-A7E2-9EA71FC99DC3}"/>
              </a:ext>
            </a:extLst>
          </p:cNvPr>
          <p:cNvSpPr/>
          <p:nvPr/>
        </p:nvSpPr>
        <p:spPr>
          <a:xfrm>
            <a:off x="656187" y="5224583"/>
            <a:ext cx="15422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>
                <a:solidFill>
                  <a:prstClr val="black"/>
                </a:solidFill>
                <a:highlight>
                  <a:srgbClr val="C6D254"/>
                </a:highlight>
                <a:ea typeface="微软雅黑" panose="020B0503020204020204" pitchFamily="34" charset="-122"/>
              </a:rPr>
              <a:t>Ongoing Rel-18 study completion rate &lt; 70%</a:t>
            </a:r>
            <a:endParaRPr lang="zh-CN" altLang="en-US" dirty="0"/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69AE14F8-FA84-4FFA-91E6-538EE57FD54F}"/>
              </a:ext>
            </a:extLst>
          </p:cNvPr>
          <p:cNvSpPr/>
          <p:nvPr/>
        </p:nvSpPr>
        <p:spPr bwMode="auto">
          <a:xfrm>
            <a:off x="2032239" y="5245924"/>
            <a:ext cx="262425" cy="49650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C69EC7-E4CA-4B2C-A75A-774367B10D82}"/>
              </a:ext>
            </a:extLst>
          </p:cNvPr>
          <p:cNvSpPr/>
          <p:nvPr/>
        </p:nvSpPr>
        <p:spPr>
          <a:xfrm>
            <a:off x="2367732" y="5149262"/>
            <a:ext cx="34588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>
                <a:solidFill>
                  <a:prstClr val="black"/>
                </a:solidFill>
                <a:highlight>
                  <a:srgbClr val="C6D254"/>
                </a:highlight>
                <a:ea typeface="微软雅黑" panose="020B0503020204020204" pitchFamily="34" charset="-122"/>
              </a:rPr>
              <a:t>Continue study with no planned corresponding normative work in Rel-18</a:t>
            </a:r>
            <a:endParaRPr lang="zh-CN" alt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FE77BB1-0841-472A-B59F-7F0F0A516211}"/>
              </a:ext>
            </a:extLst>
          </p:cNvPr>
          <p:cNvSpPr/>
          <p:nvPr/>
        </p:nvSpPr>
        <p:spPr>
          <a:xfrm>
            <a:off x="2383259" y="5636787"/>
            <a:ext cx="33008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 err="1">
                <a:solidFill>
                  <a:prstClr val="black"/>
                </a:solidFill>
                <a:highlight>
                  <a:srgbClr val="C6D254"/>
                </a:highlight>
                <a:ea typeface="微软雅黑" panose="020B0503020204020204" pitchFamily="34" charset="-122"/>
              </a:rPr>
              <a:t>Downscoping</a:t>
            </a:r>
            <a:r>
              <a:rPr lang="en-US" altLang="zh-CN" sz="1100" kern="0" dirty="0">
                <a:solidFill>
                  <a:prstClr val="black"/>
                </a:solidFill>
                <a:highlight>
                  <a:srgbClr val="C6D254"/>
                </a:highlight>
                <a:ea typeface="微软雅黑" panose="020B0503020204020204" pitchFamily="34" charset="-122"/>
              </a:rPr>
              <a:t> Rel-18 and move some content to Rel-19</a:t>
            </a:r>
            <a:endParaRPr lang="zh-CN" alt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3B7CE02-BF22-44D2-8AC5-3AD51CB26A67}"/>
              </a:ext>
            </a:extLst>
          </p:cNvPr>
          <p:cNvSpPr/>
          <p:nvPr/>
        </p:nvSpPr>
        <p:spPr>
          <a:xfrm>
            <a:off x="5947892" y="5162353"/>
            <a:ext cx="128800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>
                <a:solidFill>
                  <a:prstClr val="black"/>
                </a:solidFill>
                <a:highlight>
                  <a:srgbClr val="00FF00"/>
                </a:highlight>
                <a:ea typeface="微软雅黑" panose="020B0503020204020204" pitchFamily="34" charset="-122"/>
              </a:rPr>
              <a:t>Ongoing Rel-18 work items with related topics</a:t>
            </a:r>
            <a:endParaRPr lang="zh-CN" altLang="en-US" dirty="0">
              <a:highlight>
                <a:srgbClr val="00FF00"/>
              </a:highlight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E8D50B5-3ACD-4356-9F6A-3438204F8A73}"/>
              </a:ext>
            </a:extLst>
          </p:cNvPr>
          <p:cNvSpPr/>
          <p:nvPr/>
        </p:nvSpPr>
        <p:spPr>
          <a:xfrm>
            <a:off x="7357166" y="5154977"/>
            <a:ext cx="43522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>
                <a:solidFill>
                  <a:prstClr val="black"/>
                </a:solidFill>
                <a:highlight>
                  <a:srgbClr val="00FF00"/>
                </a:highlight>
                <a:ea typeface="微软雅黑" panose="020B0503020204020204" pitchFamily="34" charset="-122"/>
              </a:rPr>
              <a:t>Need to consider whether merging of the work is needed</a:t>
            </a:r>
            <a:endParaRPr lang="zh-CN" altLang="en-US" dirty="0">
              <a:highlight>
                <a:srgbClr val="00FF00"/>
              </a:highlight>
            </a:endParaRPr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8A6525BB-BE99-4692-B163-4A04BEC714F9}"/>
              </a:ext>
            </a:extLst>
          </p:cNvPr>
          <p:cNvSpPr/>
          <p:nvPr/>
        </p:nvSpPr>
        <p:spPr bwMode="auto">
          <a:xfrm>
            <a:off x="7152691" y="5232567"/>
            <a:ext cx="262425" cy="49650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12E061-6EE5-4880-BC38-739E93277E41}"/>
              </a:ext>
            </a:extLst>
          </p:cNvPr>
          <p:cNvSpPr/>
          <p:nvPr/>
        </p:nvSpPr>
        <p:spPr>
          <a:xfrm>
            <a:off x="7357166" y="5582072"/>
            <a:ext cx="39679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kern="0" dirty="0">
                <a:solidFill>
                  <a:prstClr val="black"/>
                </a:solidFill>
                <a:highlight>
                  <a:srgbClr val="00FF00"/>
                </a:highlight>
                <a:ea typeface="微软雅黑" panose="020B0503020204020204" pitchFamily="34" charset="-122"/>
              </a:rPr>
              <a:t>Recognize the potential overlapping content to be coordinated</a:t>
            </a:r>
            <a:endParaRPr lang="zh-CN" altLang="en-US" dirty="0"/>
          </a:p>
        </p:txBody>
      </p:sp>
      <p:sp>
        <p:nvSpPr>
          <p:cNvPr id="33" name="圆角矩形 5">
            <a:extLst>
              <a:ext uri="{FF2B5EF4-FFF2-40B4-BE49-F238E27FC236}">
                <a16:creationId xmlns:a16="http://schemas.microsoft.com/office/drawing/2014/main" id="{83A42E2E-8F63-4A89-92D8-055F47BC8BC0}"/>
              </a:ext>
            </a:extLst>
          </p:cNvPr>
          <p:cNvSpPr/>
          <p:nvPr/>
        </p:nvSpPr>
        <p:spPr bwMode="auto">
          <a:xfrm>
            <a:off x="3440655" y="3119686"/>
            <a:ext cx="1094070" cy="538435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50" kern="0" dirty="0">
                <a:ea typeface="微软雅黑" panose="020B0503020204020204" pitchFamily="34" charset="-122"/>
              </a:rPr>
              <a:t>7. Other NRM (</a:t>
            </a:r>
            <a:r>
              <a:rPr lang="en-US" altLang="zh-CN" sz="105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adNRM_ph2</a:t>
            </a:r>
            <a:r>
              <a:rPr lang="en-US" altLang="zh-CN" sz="105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4" name="圆角矩形 5">
            <a:extLst>
              <a:ext uri="{FF2B5EF4-FFF2-40B4-BE49-F238E27FC236}">
                <a16:creationId xmlns:a16="http://schemas.microsoft.com/office/drawing/2014/main" id="{3FCCA1C1-1F09-49B2-8E1A-EBE82FE838CB}"/>
              </a:ext>
            </a:extLst>
          </p:cNvPr>
          <p:cNvSpPr/>
          <p:nvPr/>
        </p:nvSpPr>
        <p:spPr bwMode="auto">
          <a:xfrm>
            <a:off x="4604866" y="3133972"/>
            <a:ext cx="1439477" cy="523133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50" dirty="0"/>
              <a:t>9.Other PM data:</a:t>
            </a:r>
            <a:r>
              <a:rPr lang="en-US" altLang="zh-CN" sz="1050" dirty="0">
                <a:solidFill>
                  <a:prstClr val="black"/>
                </a:solidFill>
              </a:rPr>
              <a:t> (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00"/>
                </a:highlight>
              </a:rPr>
              <a:t>PM_KPI_5G_Ph3</a:t>
            </a:r>
            <a:r>
              <a:rPr lang="en-US" altLang="zh-CN" sz="1050" dirty="0">
                <a:solidFill>
                  <a:prstClr val="black"/>
                </a:solidFill>
              </a:rPr>
              <a:t>)</a:t>
            </a:r>
            <a:endParaRPr lang="en-US" altLang="zh-CN" sz="1050" kern="0" dirty="0">
              <a:ea typeface="微软雅黑" panose="020B0503020204020204" pitchFamily="34" charset="-122"/>
            </a:endParaRPr>
          </a:p>
        </p:txBody>
      </p:sp>
      <p:sp>
        <p:nvSpPr>
          <p:cNvPr id="35" name="圆角矩形 5">
            <a:extLst>
              <a:ext uri="{FF2B5EF4-FFF2-40B4-BE49-F238E27FC236}">
                <a16:creationId xmlns:a16="http://schemas.microsoft.com/office/drawing/2014/main" id="{6F9753C9-B218-4CBA-B28D-E918D63C99F1}"/>
              </a:ext>
            </a:extLst>
          </p:cNvPr>
          <p:cNvSpPr/>
          <p:nvPr/>
        </p:nvSpPr>
        <p:spPr bwMode="auto">
          <a:xfrm>
            <a:off x="4590343" y="3763068"/>
            <a:ext cx="1476094" cy="1159508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050" dirty="0"/>
              <a:t>10.</a:t>
            </a:r>
            <a:r>
              <a:rPr lang="en-US" altLang="zh-CN" sz="1050" dirty="0">
                <a:solidFill>
                  <a:prstClr val="black"/>
                </a:solidFill>
              </a:rPr>
              <a:t> MDT data collection management: (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FF"/>
                </a:highlight>
              </a:rPr>
              <a:t>FS_5GMDT_Ph2,</a:t>
            </a:r>
            <a:r>
              <a:rPr lang="en-US" altLang="zh-CN" sz="1050" dirty="0">
                <a:solidFill>
                  <a:prstClr val="black"/>
                </a:solidFill>
              </a:rPr>
              <a:t> 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00"/>
                </a:highlight>
              </a:rPr>
              <a:t>5GMDT_Ph3</a:t>
            </a:r>
            <a:r>
              <a:rPr lang="en-US" altLang="zh-CN" sz="1050" dirty="0">
                <a:solidFill>
                  <a:prstClr val="black"/>
                </a:solidFill>
              </a:rPr>
              <a:t>)</a:t>
            </a:r>
          </a:p>
          <a:p>
            <a:endParaRPr lang="en-US" altLang="zh-CN" sz="1050" kern="0" dirty="0">
              <a:ea typeface="微软雅黑" panose="020B0503020204020204" pitchFamily="34" charset="-122"/>
            </a:endParaRPr>
          </a:p>
        </p:txBody>
      </p:sp>
      <p:sp>
        <p:nvSpPr>
          <p:cNvPr id="36" name="圆角矩形 5">
            <a:extLst>
              <a:ext uri="{FF2B5EF4-FFF2-40B4-BE49-F238E27FC236}">
                <a16:creationId xmlns:a16="http://schemas.microsoft.com/office/drawing/2014/main" id="{25E03340-D9E0-41C2-9A5D-9C0233868873}"/>
              </a:ext>
            </a:extLst>
          </p:cNvPr>
          <p:cNvSpPr/>
          <p:nvPr/>
        </p:nvSpPr>
        <p:spPr bwMode="auto">
          <a:xfrm>
            <a:off x="3459781" y="3754985"/>
            <a:ext cx="1074944" cy="1159508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050" kern="0" dirty="0">
                <a:ea typeface="微软雅黑" panose="020B0503020204020204" pitchFamily="34" charset="-122"/>
              </a:rPr>
              <a:t>8.QoE data collection management </a:t>
            </a:r>
          </a:p>
          <a:p>
            <a:r>
              <a:rPr lang="en-US" altLang="zh-CN" sz="1050" kern="0" dirty="0">
                <a:ea typeface="微软雅黑" panose="020B0503020204020204" pitchFamily="34" charset="-122"/>
              </a:rPr>
              <a:t>(</a:t>
            </a:r>
            <a:r>
              <a:rPr lang="en-US" altLang="zh-CN" sz="1050" kern="0" dirty="0" err="1">
                <a:highlight>
                  <a:srgbClr val="00FF00"/>
                </a:highlight>
                <a:ea typeface="微软雅黑" panose="020B0503020204020204" pitchFamily="34" charset="-122"/>
              </a:rPr>
              <a:t>eQoE</a:t>
            </a:r>
            <a:r>
              <a:rPr lang="en-US" altLang="zh-CN" sz="1050" kern="0" dirty="0"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7" name="圆角矩形 5">
            <a:extLst>
              <a:ext uri="{FF2B5EF4-FFF2-40B4-BE49-F238E27FC236}">
                <a16:creationId xmlns:a16="http://schemas.microsoft.com/office/drawing/2014/main" id="{82E026BC-47A3-435E-BC63-003BED4A1B50}"/>
              </a:ext>
            </a:extLst>
          </p:cNvPr>
          <p:cNvSpPr/>
          <p:nvPr/>
        </p:nvSpPr>
        <p:spPr bwMode="auto">
          <a:xfrm>
            <a:off x="6118358" y="3136480"/>
            <a:ext cx="1615717" cy="1784280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050" kern="0" dirty="0">
                <a:ea typeface="微软雅黑" panose="020B0503020204020204" pitchFamily="34" charset="-122"/>
              </a:rPr>
              <a:t>11.</a:t>
            </a:r>
            <a:r>
              <a:rPr lang="en-US" altLang="zh-CN" sz="1050" dirty="0">
                <a:solidFill>
                  <a:prstClr val="black"/>
                </a:solidFill>
              </a:rPr>
              <a:t> Data collection mechanisms for 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00"/>
                </a:highlight>
              </a:rPr>
              <a:t>PM_KPI_5G_Ph3, 5GMDT_Ph3, </a:t>
            </a:r>
            <a:r>
              <a:rPr lang="en-US" altLang="zh-CN" sz="1050" dirty="0" err="1">
                <a:solidFill>
                  <a:prstClr val="black"/>
                </a:solidFill>
                <a:highlight>
                  <a:srgbClr val="00FF00"/>
                </a:highlight>
              </a:rPr>
              <a:t>eQoE</a:t>
            </a:r>
            <a:r>
              <a:rPr lang="en-US" altLang="zh-CN" sz="1050" dirty="0">
                <a:solidFill>
                  <a:prstClr val="black"/>
                </a:solidFill>
              </a:rPr>
              <a:t>, 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FF"/>
                </a:highlight>
              </a:rPr>
              <a:t>FS_5GMDT_Ph2, </a:t>
            </a:r>
            <a:r>
              <a:rPr lang="en-US" altLang="zh-CN" sz="1050" dirty="0" err="1">
                <a:solidFill>
                  <a:prstClr val="black"/>
                </a:solidFill>
                <a:highlight>
                  <a:srgbClr val="00FFFF"/>
                </a:highlight>
              </a:rPr>
              <a:t>FS_URLLC_mgt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FF"/>
                </a:highlight>
              </a:rPr>
              <a:t>, FS_MANS_ph2,</a:t>
            </a:r>
            <a:r>
              <a:rPr lang="zh-CN" altLang="en-US" sz="1050" dirty="0">
                <a:solidFill>
                  <a:prstClr val="black"/>
                </a:solidFill>
                <a:highlight>
                  <a:srgbClr val="00FFFF"/>
                </a:highlight>
              </a:rPr>
              <a:t> 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FF"/>
                </a:highlight>
              </a:rPr>
              <a:t>FS_5GLAN_mgt,</a:t>
            </a:r>
            <a:r>
              <a:rPr lang="zh-CN" altLang="en-US" sz="1050" dirty="0">
                <a:solidFill>
                  <a:prstClr val="black"/>
                </a:solidFill>
                <a:highlight>
                  <a:srgbClr val="00FFFF"/>
                </a:highlight>
              </a:rPr>
              <a:t> </a:t>
            </a:r>
            <a:r>
              <a:rPr lang="en-US" altLang="zh-CN" sz="1050" dirty="0">
                <a:solidFill>
                  <a:prstClr val="black"/>
                </a:solidFill>
                <a:highlight>
                  <a:srgbClr val="00FFFF"/>
                </a:highlight>
              </a:rPr>
              <a:t>FS_MADCOL_ph2</a:t>
            </a:r>
          </a:p>
        </p:txBody>
      </p:sp>
      <p:sp>
        <p:nvSpPr>
          <p:cNvPr id="38" name="圆角矩形 5">
            <a:extLst>
              <a:ext uri="{FF2B5EF4-FFF2-40B4-BE49-F238E27FC236}">
                <a16:creationId xmlns:a16="http://schemas.microsoft.com/office/drawing/2014/main" id="{F575C536-7D4E-4A3A-A1B8-74E13D068EFF}"/>
              </a:ext>
            </a:extLst>
          </p:cNvPr>
          <p:cNvSpPr/>
          <p:nvPr/>
        </p:nvSpPr>
        <p:spPr bwMode="auto">
          <a:xfrm>
            <a:off x="7785996" y="3099261"/>
            <a:ext cx="1734022" cy="718807"/>
          </a:xfrm>
          <a:prstGeom prst="round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50" kern="0" dirty="0">
                <a:ea typeface="微软雅黑" panose="020B0503020204020204" pitchFamily="34" charset="-122"/>
              </a:rPr>
              <a:t>12.Network slicing provisioning management (</a:t>
            </a:r>
            <a:r>
              <a:rPr lang="en-US" altLang="zh-CN" sz="1050" kern="0" dirty="0">
                <a:highlight>
                  <a:srgbClr val="00FF00"/>
                </a:highlight>
                <a:ea typeface="微软雅黑" panose="020B0503020204020204" pitchFamily="34" charset="-122"/>
              </a:rPr>
              <a:t>NSRULE, </a:t>
            </a:r>
            <a:r>
              <a:rPr lang="en-US" altLang="zh-CN" sz="1050" kern="0" dirty="0" err="1">
                <a:highlight>
                  <a:srgbClr val="00FF00"/>
                </a:highlight>
                <a:ea typeface="微软雅黑" panose="020B0503020204020204" pitchFamily="34" charset="-122"/>
              </a:rPr>
              <a:t>eNETSLICE_PRO</a:t>
            </a:r>
            <a:r>
              <a:rPr lang="en-US" altLang="zh-CN" sz="1050" kern="0" dirty="0">
                <a:ea typeface="微软雅黑" panose="020B0503020204020204" pitchFamily="34" charset="-122"/>
              </a:rPr>
              <a:t>)</a:t>
            </a:r>
            <a:endParaRPr lang="zh-CN" altLang="en-US" sz="1050" kern="0" dirty="0">
              <a:ea typeface="微软雅黑" panose="020B0503020204020204" pitchFamily="34" charset="-122"/>
            </a:endParaRPr>
          </a:p>
        </p:txBody>
      </p:sp>
      <p:sp>
        <p:nvSpPr>
          <p:cNvPr id="39" name="Rectangle 47">
            <a:extLst>
              <a:ext uri="{FF2B5EF4-FFF2-40B4-BE49-F238E27FC236}">
                <a16:creationId xmlns:a16="http://schemas.microsoft.com/office/drawing/2014/main" id="{E952C332-F5C2-4BC7-8052-D4EE1460BED8}"/>
              </a:ext>
            </a:extLst>
          </p:cNvPr>
          <p:cNvSpPr/>
          <p:nvPr/>
        </p:nvSpPr>
        <p:spPr>
          <a:xfrm>
            <a:off x="9812244" y="2084485"/>
            <a:ext cx="1193922" cy="26161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 3. FS_FSEV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100" kern="0" dirty="0">
              <a:ea typeface="微软雅黑" panose="020B0503020204020204" pitchFamily="34" charset="-122"/>
            </a:endParaRPr>
          </a:p>
        </p:txBody>
      </p:sp>
      <p:sp>
        <p:nvSpPr>
          <p:cNvPr id="40" name="Rectangle 50">
            <a:extLst>
              <a:ext uri="{FF2B5EF4-FFF2-40B4-BE49-F238E27FC236}">
                <a16:creationId xmlns:a16="http://schemas.microsoft.com/office/drawing/2014/main" id="{9342DEE6-DE88-42C7-AE83-7D45D363EA1A}"/>
              </a:ext>
            </a:extLst>
          </p:cNvPr>
          <p:cNvSpPr/>
          <p:nvPr/>
        </p:nvSpPr>
        <p:spPr>
          <a:xfrm>
            <a:off x="9812244" y="1493599"/>
            <a:ext cx="1193922" cy="29784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highlight>
                  <a:srgbClr val="C6D254"/>
                </a:highlight>
                <a:ea typeface="微软雅黑" panose="020B0503020204020204" pitchFamily="34" charset="-122"/>
              </a:rPr>
              <a:t>2. FS_DCSA</a:t>
            </a:r>
            <a:endParaRPr lang="en-US" altLang="zh-CN" sz="1100" kern="0" dirty="0">
              <a:ea typeface="微软雅黑" panose="020B0503020204020204" pitchFamily="34" charset="-122"/>
            </a:endParaRPr>
          </a:p>
        </p:txBody>
      </p:sp>
      <p:sp>
        <p:nvSpPr>
          <p:cNvPr id="42" name="Rectangle 2">
            <a:extLst>
              <a:ext uri="{FF2B5EF4-FFF2-40B4-BE49-F238E27FC236}">
                <a16:creationId xmlns:a16="http://schemas.microsoft.com/office/drawing/2014/main" id="{46266B54-9CD0-4A3B-9C30-B427DFB064BA}"/>
              </a:ext>
            </a:extLst>
          </p:cNvPr>
          <p:cNvSpPr/>
          <p:nvPr/>
        </p:nvSpPr>
        <p:spPr>
          <a:xfrm>
            <a:off x="6256774" y="6102950"/>
            <a:ext cx="11737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FF"/>
                </a:highlight>
              </a:rPr>
              <a:t>Ongoing study</a:t>
            </a:r>
            <a:endParaRPr lang="zh-CN" altLang="en-US" dirty="0"/>
          </a:p>
        </p:txBody>
      </p:sp>
      <p:sp>
        <p:nvSpPr>
          <p:cNvPr id="43" name="Rectangle 4">
            <a:extLst>
              <a:ext uri="{FF2B5EF4-FFF2-40B4-BE49-F238E27FC236}">
                <a16:creationId xmlns:a16="http://schemas.microsoft.com/office/drawing/2014/main" id="{244A22D9-79EC-4A77-AF3D-F4D4BEE283A0}"/>
              </a:ext>
            </a:extLst>
          </p:cNvPr>
          <p:cNvSpPr/>
          <p:nvPr/>
        </p:nvSpPr>
        <p:spPr>
          <a:xfrm>
            <a:off x="7364472" y="6105578"/>
            <a:ext cx="7633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C0C0C0"/>
                </a:highlight>
              </a:rPr>
              <a:t>Finished</a:t>
            </a:r>
            <a:endParaRPr lang="zh-CN" altLang="en-US" dirty="0"/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87A22EB9-34D2-4600-845E-0B78DFEAC540}"/>
              </a:ext>
            </a:extLst>
          </p:cNvPr>
          <p:cNvSpPr/>
          <p:nvPr/>
        </p:nvSpPr>
        <p:spPr>
          <a:xfrm>
            <a:off x="8163917" y="6111606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FFFF00"/>
                </a:highlight>
              </a:rPr>
              <a:t>Finished </a:t>
            </a:r>
            <a:r>
              <a:rPr lang="en-US" altLang="zh-CN" sz="1200" dirty="0" err="1">
                <a:highlight>
                  <a:srgbClr val="FFFF00"/>
                </a:highlight>
              </a:rPr>
              <a:t>workitem</a:t>
            </a:r>
            <a:endParaRPr lang="zh-CN" altLang="en-US" sz="1100" dirty="0">
              <a:highlight>
                <a:srgbClr val="FFFF00"/>
              </a:highlight>
            </a:endParaRPr>
          </a:p>
        </p:txBody>
      </p:sp>
      <p:sp>
        <p:nvSpPr>
          <p:cNvPr id="50" name="Rectangle 10">
            <a:extLst>
              <a:ext uri="{FF2B5EF4-FFF2-40B4-BE49-F238E27FC236}">
                <a16:creationId xmlns:a16="http://schemas.microsoft.com/office/drawing/2014/main" id="{94B5AE43-7D29-4467-826B-2BFC41F8C7CD}"/>
              </a:ext>
            </a:extLst>
          </p:cNvPr>
          <p:cNvSpPr/>
          <p:nvPr/>
        </p:nvSpPr>
        <p:spPr>
          <a:xfrm>
            <a:off x="9474832" y="6119871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00"/>
                </a:highlight>
              </a:rPr>
              <a:t>Ongoing </a:t>
            </a:r>
            <a:r>
              <a:rPr lang="en-US" altLang="zh-CN" sz="1200" dirty="0" err="1">
                <a:highlight>
                  <a:srgbClr val="00FF00"/>
                </a:highlight>
              </a:rPr>
              <a:t>workitem</a:t>
            </a:r>
            <a:endParaRPr lang="zh-CN" altLang="en-US" sz="11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95258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4868" y="3044937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E97DFB-BACD-46BB-85E6-91D489F92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Objectives of this contribution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4D328-0359-4027-B23D-D7ADF7D96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S5-216551 Discussion on structuring Rel-18 work in </a:t>
            </a:r>
            <a:r>
              <a:rPr lang="en-US" altLang="zh-CN" sz="2400"/>
              <a:t>SA5 was </a:t>
            </a:r>
            <a:r>
              <a:rPr lang="en-US" altLang="zh-CN" sz="2400" dirty="0"/>
              <a:t>endorsed with the following limitation of max 20 WI/SI </a:t>
            </a:r>
          </a:p>
          <a:p>
            <a:pPr lvl="1"/>
            <a:r>
              <a:rPr lang="en-US" altLang="zh-CN" sz="1900" dirty="0"/>
              <a:t>c)	Consider limiting the number of WI and SI in SA5 at each release. For Rel-18, an indicative limit of max. 20 WI / SI totally is proposed. </a:t>
            </a:r>
          </a:p>
          <a:p>
            <a:endParaRPr lang="en-US" altLang="zh-CN" sz="2400" dirty="0"/>
          </a:p>
          <a:p>
            <a:r>
              <a:rPr lang="en-US" altLang="zh-CN" sz="2400" dirty="0"/>
              <a:t>This contribution gives a try to provide grouping of the related topics for the potential </a:t>
            </a:r>
            <a:r>
              <a:rPr lang="en-US" altLang="zh-CN" sz="2400" dirty="0" err="1"/>
              <a:t>WIs.</a:t>
            </a:r>
            <a:r>
              <a:rPr lang="en-US" altLang="zh-CN" sz="2400" dirty="0"/>
              <a:t>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686912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9CD7981-4E60-41D1-BFE6-D7E1ADDCAB83}"/>
              </a:ext>
            </a:extLst>
          </p:cNvPr>
          <p:cNvSpPr txBox="1">
            <a:spLocks/>
          </p:cNvSpPr>
          <p:nvPr/>
        </p:nvSpPr>
        <p:spPr bwMode="auto">
          <a:xfrm>
            <a:off x="120651" y="0"/>
            <a:ext cx="11867574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Overview of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Rel-18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SA5 OAM ongoing WIs/Sis(ref:S5-226004)</a:t>
            </a:r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BB50DBB6-D378-480D-AB72-458B1F03BA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33503" y="3322861"/>
          <a:ext cx="5543746" cy="3482340"/>
        </p:xfrm>
        <a:graphic>
          <a:graphicData uri="http://schemas.openxmlformats.org/drawingml/2006/table">
            <a:tbl>
              <a:tblPr/>
              <a:tblGrid>
                <a:gridCol w="305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1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320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Operations, Administration, Maintenance and Provisioning (OAM&amp;P)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Self-Configuration of RAN NEs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RANSC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SP-211431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28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Management Data Analytics phase 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eMDAS_Ph2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SP-220981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939380"/>
                  </a:ext>
                </a:extLst>
              </a:tr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slicing provisioning rules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 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NSRULE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SP-211449</a:t>
                      </a:r>
                      <a:endParaRPr lang="zh-CN" alt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NRM features Phase 2 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AdNRM_ph2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SP-220351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Edge Computing Management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Samsung,</a:t>
                      </a:r>
                      <a:r>
                        <a:rPr lang="en-US" altLang="zh-CN" sz="9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Intel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eECM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SP-220154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performance measurements and KPIs phase 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Telecom, Intel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PM_KPI_5G_Ph3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SP-220489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</a:t>
                      </a:r>
                      <a:r>
                        <a:rPr lang="en-GB" altLang="zh-CN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altLang="zh-CN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Measurement Collection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eQoE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Access control on </a:t>
                      </a: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service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MSAC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SP-210859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</a:t>
                      </a: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provisioning enhancement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eNETSLICE_PRO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SP-211434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36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methodology for deprecation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OAM_MetDep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SP-220843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Management of Trace/MDT phase 2 (for SA approval)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5GMDT_Ph3</a:t>
                      </a:r>
                      <a:endParaRPr lang="zh-CN" altLang="en-US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S5‑227041	</a:t>
                      </a:r>
                      <a:endParaRPr lang="zh-CN" alt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424132"/>
                  </a:ext>
                </a:extLst>
              </a:tr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of EE for 5G Phase 2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EE5GPLUS_Ph2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SP-211441</a:t>
                      </a:r>
                      <a:endParaRPr lang="zh-CN" alt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6F38F914-9A77-4D7F-A759-E3364E7676C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3775" y="1007737"/>
          <a:ext cx="6082029" cy="5302689"/>
        </p:xfrm>
        <a:graphic>
          <a:graphicData uri="http://schemas.openxmlformats.org/drawingml/2006/table">
            <a:tbl>
              <a:tblPr/>
              <a:tblGrid>
                <a:gridCol w="29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21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3222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OAM&amp;P Studies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095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autonomous network levels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FS_eANL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SP-211446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evaluation of autonomous network levels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FS_ANLEVA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SP-211445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intent driven management services for mobile networks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FS_eIDMS_MN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SP-211450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900" baseline="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intent-driven management for network slicing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FS_NETSLICE_IDMS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SP-220278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AI/ ML management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FS_AIML_MGMT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SP-211443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the management aspects related to NWDAF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FS_MANWDAF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Fault Supervision Evolution 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Mobile, Huawei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FS_FSEV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SP-220153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(finished)Study on measurement data collection to support RAN intelligence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China Mobile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FS_MEDACO_RAN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SP-220488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0095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service based management architecture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Basic SBMA enabler enhancements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S5-221506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URLLC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FS_URLLC_Mgt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5GLAN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FS_5GLAN_Mgt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SP-220324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of Cloud Native Virtualized Network Function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Mobile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FS_MCVNF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5G MOCN Network Sharing Phase2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FS_MANS_ph2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continuous integration continuous delivery support for 3GPP NFs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Lenovo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FS_CICDNS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SP-211427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of Trace/MDT phase 2 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FS_5GMDT_Ph2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(finished)Study on YANG P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USH (stopped at SA5#144e)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FS_YANG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SP-200765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Management Aspects of IoT NTN Enhancements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Unicom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FS_IOT_NTN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SP-220490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2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19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Data management phase 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FS_MADCOL_ph2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SP-220842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80FB4F0D-E18C-42B9-9F4F-23726D5981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33503" y="1004896"/>
          <a:ext cx="5543747" cy="2275523"/>
        </p:xfrm>
        <a:graphic>
          <a:graphicData uri="http://schemas.openxmlformats.org/drawingml/2006/table">
            <a:tbl>
              <a:tblPr/>
              <a:tblGrid>
                <a:gridCol w="26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5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44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151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OAM&amp;P Studies</a:t>
                      </a:r>
                      <a:endParaRPr lang="zh-CN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65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00" b="1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 of management of non-public networks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FS_OAM_eNPN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SP-211436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new aspects of EE for 5G networks Phase 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FS_EE5G_Ph2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SP-211440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Network and Service Operations for Energy Utilities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  <a:p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FS_NSOEU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SP-211622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9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on Key Quality Indicators(KQIs)for 5G service experience </a:t>
                      </a: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altLang="zh-CN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FS_KQI_5G</a:t>
                      </a:r>
                    </a:p>
                  </a:txBody>
                  <a:tcPr marL="4763" marR="4763" marT="4763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SP-211433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Deterministic Communication Service Assurance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FS_DCSA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network slice management capability exposure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Alibaba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FS_NSCE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alignment with ETSI MEC for Edge computing management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FS_MEC_ECM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SP-220147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矩形 8">
            <a:extLst>
              <a:ext uri="{FF2B5EF4-FFF2-40B4-BE49-F238E27FC236}">
                <a16:creationId xmlns:a16="http://schemas.microsoft.com/office/drawing/2014/main" id="{77B93E3B-E70B-4180-ABD1-77EA540792BC}"/>
              </a:ext>
            </a:extLst>
          </p:cNvPr>
          <p:cNvSpPr/>
          <p:nvPr/>
        </p:nvSpPr>
        <p:spPr>
          <a:xfrm>
            <a:off x="411846" y="739001"/>
            <a:ext cx="8773296" cy="276999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Altogether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38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WIs/Sis, including 23 ongoing Sis and 11 ongoing </a:t>
            </a:r>
            <a:r>
              <a:rPr kumimoji="0" lang="en-US" altLang="zh-CN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Wis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, 1 WI is waiting for SA approval</a:t>
            </a:r>
            <a:r>
              <a:rPr kumimoji="0" lang="en-US" altLang="zh-CN" sz="1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, 3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studies are finished. </a:t>
            </a:r>
          </a:p>
        </p:txBody>
      </p:sp>
    </p:spTree>
    <p:extLst>
      <p:ext uri="{BB962C8B-B14F-4D97-AF65-F5344CB8AC3E}">
        <p14:creationId xmlns:p14="http://schemas.microsoft.com/office/powerpoint/2010/main" val="25906976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AF4C56-D9D8-4746-8E8D-E23693C2F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73" y="281925"/>
            <a:ext cx="11210387" cy="595732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9056D3E-D1EE-4104-8FD6-57D3370C7B4D}"/>
              </a:ext>
            </a:extLst>
          </p:cNvPr>
          <p:cNvSpPr/>
          <p:nvPr/>
        </p:nvSpPr>
        <p:spPr>
          <a:xfrm>
            <a:off x="8210554" y="6239247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0" dirty="0">
                <a:solidFill>
                  <a:srgbClr val="FF0000"/>
                </a:solidFill>
                <a:latin typeface="Calibri"/>
              </a:rPr>
              <a:t>(ref:SP-221275)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903540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74B5B8E-34AF-42A9-9B5E-B0202B99F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94" y="380924"/>
            <a:ext cx="10897725" cy="594216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B1BD385-000D-485D-A4B7-2F89E1D13E58}"/>
              </a:ext>
            </a:extLst>
          </p:cNvPr>
          <p:cNvSpPr/>
          <p:nvPr/>
        </p:nvSpPr>
        <p:spPr>
          <a:xfrm>
            <a:off x="8546114" y="6043479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0" dirty="0">
                <a:solidFill>
                  <a:srgbClr val="FF0000"/>
                </a:solidFill>
                <a:latin typeface="Calibri"/>
              </a:rPr>
              <a:t>(ref:SP-221275)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843034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4A95D2F-7B5B-4D44-96DE-82826A6C2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93" y="217563"/>
            <a:ext cx="11140226" cy="622153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3CEA363-D376-4FE5-8B13-74E09D183E9B}"/>
              </a:ext>
            </a:extLst>
          </p:cNvPr>
          <p:cNvSpPr/>
          <p:nvPr/>
        </p:nvSpPr>
        <p:spPr>
          <a:xfrm>
            <a:off x="8453835" y="6186092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0" dirty="0">
                <a:solidFill>
                  <a:srgbClr val="FF0000"/>
                </a:solidFill>
                <a:latin typeface="Calibri"/>
              </a:rPr>
              <a:t>(ref:SP-221275)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9693657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F3C1012-141D-4B0B-AA1B-EB1E3F6C1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84" y="427372"/>
            <a:ext cx="11426232" cy="581656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806D32C-1FB3-46D6-BC93-E87E8CC67A19}"/>
              </a:ext>
            </a:extLst>
          </p:cNvPr>
          <p:cNvSpPr/>
          <p:nvPr/>
        </p:nvSpPr>
        <p:spPr>
          <a:xfrm>
            <a:off x="8386723" y="6243933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kern="0" dirty="0">
                <a:solidFill>
                  <a:srgbClr val="FF0000"/>
                </a:solidFill>
                <a:latin typeface="Calibri"/>
              </a:rPr>
              <a:t>(ref:SP-221275)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9838785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4EAAEA71-1595-44DB-8146-C9DDA153B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016375"/>
              </p:ext>
            </p:extLst>
          </p:nvPr>
        </p:nvGraphicFramePr>
        <p:xfrm>
          <a:off x="6561453" y="908045"/>
          <a:ext cx="5543746" cy="1996440"/>
        </p:xfrm>
        <a:graphic>
          <a:graphicData uri="http://schemas.openxmlformats.org/drawingml/2006/table">
            <a:tbl>
              <a:tblPr/>
              <a:tblGrid>
                <a:gridCol w="305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1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slicing provisioning rules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 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NSRULE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SP-211449</a:t>
                      </a:r>
                      <a:endParaRPr lang="zh-CN" alt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 NRM features Phase 2 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AdNRM_ph2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SP-220351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Edge Computing Management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Samsung,</a:t>
                      </a:r>
                      <a:r>
                        <a:rPr lang="en-US" altLang="zh-CN" sz="9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Intel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eECM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SP-220154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performance measurements and KPIs phase 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Telecom, Intel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PM_KPI_5G_Ph3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SP-220489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</a:t>
                      </a:r>
                      <a:r>
                        <a:rPr lang="en-GB" altLang="zh-CN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altLang="zh-CN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Measurement Collection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eQoE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Access control on </a:t>
                      </a: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service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MSAC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SP-210859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provisioning enhancement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eNETSLICE_PRO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SP-211434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47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36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methodology for deprecation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OAM_MetDep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SP-220843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Management of Trace/MDT phase 2 (for SA approval)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5GMDT_Ph3</a:t>
                      </a:r>
                      <a:endParaRPr lang="zh-CN" altLang="en-US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S5‑227041	</a:t>
                      </a:r>
                      <a:endParaRPr lang="zh-CN" altLang="zh-CN" sz="9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424132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A866CCC0-B1CB-4DD6-B33B-DBEA54D9F724}"/>
              </a:ext>
            </a:extLst>
          </p:cNvPr>
          <p:cNvSpPr txBox="1">
            <a:spLocks/>
          </p:cNvSpPr>
          <p:nvPr/>
        </p:nvSpPr>
        <p:spPr bwMode="auto">
          <a:xfrm>
            <a:off x="120651" y="0"/>
            <a:ext cx="9759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lang="en-US" altLang="zh-CN" sz="3600" kern="0" dirty="0">
                <a:latin typeface="Calibri"/>
              </a:rPr>
              <a:t>Management Architecture and Mechanisms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3559F-5A60-459D-9AF5-E4F68E65B71A}"/>
              </a:ext>
            </a:extLst>
          </p:cNvPr>
          <p:cNvSpPr txBox="1"/>
          <p:nvPr/>
        </p:nvSpPr>
        <p:spPr>
          <a:xfrm>
            <a:off x="9445999" y="681870"/>
            <a:ext cx="1160895" cy="338554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Work item</a:t>
            </a:r>
            <a:endParaRPr lang="zh-CN" altLang="en-US" sz="1600" b="1" dirty="0"/>
          </a:p>
        </p:txBody>
      </p:sp>
      <p:graphicFrame>
        <p:nvGraphicFramePr>
          <p:cNvPr id="10" name="表格 6">
            <a:extLst>
              <a:ext uri="{FF2B5EF4-FFF2-40B4-BE49-F238E27FC236}">
                <a16:creationId xmlns:a16="http://schemas.microsoft.com/office/drawing/2014/main" id="{9C1F2B0D-ED65-4D79-BCDA-1684A953E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744426"/>
              </p:ext>
            </p:extLst>
          </p:nvPr>
        </p:nvGraphicFramePr>
        <p:xfrm>
          <a:off x="203775" y="881902"/>
          <a:ext cx="6082029" cy="2719509"/>
        </p:xfrm>
        <a:graphic>
          <a:graphicData uri="http://schemas.openxmlformats.org/drawingml/2006/table">
            <a:tbl>
              <a:tblPr/>
              <a:tblGrid>
                <a:gridCol w="29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21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0095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service based management architecture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Basic SBMA enabler enhancements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S5-221506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URLLC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FS_URLLC_Mgt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5GLAN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FS_5GLAN_Mgt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SP-220324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of Cloud Native Virtualized Network Function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Mobile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FS_MCVNF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5G MOCN Network Sharing Phase2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FS_MANS_ph2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(finished)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continuous integration continuous delivery support for 3GPP NFs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Lenovo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FS_CICDNS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SP-211427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of Trace/MDT phase 2 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FS_5GMDT_Ph2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(finished)Study on YANG P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USH (stopped at SA5#144e)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FS_YANG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SP-200765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Management Aspects of IoT NTN Enhancements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Unicom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FS_IOT_NTN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SP-220490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2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19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Data management phase 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FS_MADCOL_ph2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SP-220842</a:t>
                      </a:r>
                      <a:endParaRPr lang="zh-CN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1" name="Arrow: Down 10">
            <a:extLst>
              <a:ext uri="{FF2B5EF4-FFF2-40B4-BE49-F238E27FC236}">
                <a16:creationId xmlns:a16="http://schemas.microsoft.com/office/drawing/2014/main" id="{D83E9062-23A2-434A-9D80-0ABFC4B72FBF}"/>
              </a:ext>
            </a:extLst>
          </p:cNvPr>
          <p:cNvSpPr/>
          <p:nvPr/>
        </p:nvSpPr>
        <p:spPr>
          <a:xfrm>
            <a:off x="6561453" y="3406605"/>
            <a:ext cx="296526" cy="314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4B2917-C89A-4705-8B14-3DD1FFAB886E}"/>
              </a:ext>
            </a:extLst>
          </p:cNvPr>
          <p:cNvSpPr txBox="1"/>
          <p:nvPr/>
        </p:nvSpPr>
        <p:spPr>
          <a:xfrm>
            <a:off x="203775" y="3721399"/>
            <a:ext cx="515084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Potential combination of WID topics: </a:t>
            </a:r>
          </a:p>
          <a:p>
            <a:pPr marL="342900" indent="-342900">
              <a:buAutoNum type="arabicPeriod"/>
            </a:pPr>
            <a:r>
              <a:rPr lang="en-US" altLang="zh-CN" sz="1200" dirty="0"/>
              <a:t>Management Support of 5G/5G advanced network features including NRM and PM data :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 err="1">
                <a:highlight>
                  <a:srgbClr val="00FF00"/>
                </a:highlight>
              </a:rPr>
              <a:t>eECM</a:t>
            </a:r>
            <a:endParaRPr lang="en-US" altLang="zh-CN" sz="1200" dirty="0">
              <a:highlight>
                <a:srgbClr val="00FF00"/>
              </a:highlight>
            </a:endParaRP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>
                <a:highlight>
                  <a:srgbClr val="00FFFF"/>
                </a:highlight>
              </a:rPr>
              <a:t>FS_5GLAN_mgt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>
                <a:highlight>
                  <a:srgbClr val="00FFFF"/>
                </a:highlight>
              </a:rPr>
              <a:t>FS_MCVNF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 err="1">
                <a:highlight>
                  <a:srgbClr val="00FFFF"/>
                </a:highlight>
              </a:rPr>
              <a:t>FS_URLLC_mgt</a:t>
            </a:r>
            <a:endParaRPr lang="en-US" altLang="zh-CN" sz="1200" dirty="0">
              <a:highlight>
                <a:srgbClr val="00FFFF"/>
              </a:highlight>
            </a:endParaRP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>
                <a:highlight>
                  <a:srgbClr val="00FFFF"/>
                </a:highlight>
              </a:rPr>
              <a:t>FS_MANS_ph2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US" altLang="zh-CN" sz="1200" dirty="0">
                <a:highlight>
                  <a:srgbClr val="00FFFF"/>
                </a:highlight>
              </a:rPr>
              <a:t>FS_IOT_NTN</a:t>
            </a:r>
            <a:endParaRPr lang="en-US" altLang="zh-CN" sz="1200" dirty="0"/>
          </a:p>
          <a:p>
            <a:pPr marL="342900" indent="-342900">
              <a:buAutoNum type="arabicPeriod"/>
            </a:pPr>
            <a:r>
              <a:rPr lang="en-US" altLang="zh-CN" sz="1200" dirty="0"/>
              <a:t>Other NRM: </a:t>
            </a:r>
            <a:r>
              <a:rPr lang="en-US" altLang="zh-CN" sz="1200" dirty="0">
                <a:highlight>
                  <a:srgbClr val="00FF00"/>
                </a:highlight>
              </a:rPr>
              <a:t>adNRM_ph2</a:t>
            </a:r>
          </a:p>
          <a:p>
            <a:pPr marL="342900" indent="-342900">
              <a:buAutoNum type="arabicPeriod"/>
            </a:pPr>
            <a:r>
              <a:rPr lang="en-US" altLang="zh-CN" sz="1200" dirty="0"/>
              <a:t>Other PM data:</a:t>
            </a:r>
            <a:r>
              <a:rPr lang="en-US" altLang="zh-CN" sz="1200" dirty="0">
                <a:solidFill>
                  <a:prstClr val="black"/>
                </a:solidFill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00"/>
                </a:highlight>
              </a:rPr>
              <a:t>PM_KPI_5G_Ph3</a:t>
            </a:r>
          </a:p>
          <a:p>
            <a:pPr marL="342900" indent="-342900">
              <a:buFontTx/>
              <a:buAutoNum type="arabicPeriod"/>
            </a:pPr>
            <a:r>
              <a:rPr lang="en-US" altLang="zh-CN" sz="1200" dirty="0">
                <a:solidFill>
                  <a:prstClr val="black"/>
                </a:solidFill>
              </a:rPr>
              <a:t>MDT data collection management: (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FS_5GMDT_Ph2,</a:t>
            </a:r>
            <a:r>
              <a:rPr lang="en-US" altLang="zh-CN" sz="1200" dirty="0">
                <a:solidFill>
                  <a:prstClr val="black"/>
                </a:solidFill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00"/>
                </a:highlight>
              </a:rPr>
              <a:t>5GMDT_Ph3</a:t>
            </a:r>
            <a:r>
              <a:rPr lang="en-US" altLang="zh-CN" sz="1200" dirty="0">
                <a:solidFill>
                  <a:prstClr val="black"/>
                </a:solidFill>
              </a:rPr>
              <a:t>)</a:t>
            </a:r>
          </a:p>
          <a:p>
            <a:pPr marL="342900" indent="-342900">
              <a:buFontTx/>
              <a:buAutoNum type="arabicPeriod"/>
            </a:pPr>
            <a:r>
              <a:rPr lang="en-US" altLang="zh-CN" sz="1200" dirty="0" err="1">
                <a:solidFill>
                  <a:prstClr val="black"/>
                </a:solidFill>
              </a:rPr>
              <a:t>QoE</a:t>
            </a:r>
            <a:r>
              <a:rPr lang="en-US" altLang="zh-CN" sz="1200" dirty="0">
                <a:solidFill>
                  <a:prstClr val="black"/>
                </a:solidFill>
              </a:rPr>
              <a:t> data collection management (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00FF00"/>
                </a:highlight>
              </a:rPr>
              <a:t>eQoE</a:t>
            </a:r>
            <a:r>
              <a:rPr lang="en-US" altLang="zh-CN" sz="1200" dirty="0">
                <a:solidFill>
                  <a:prstClr val="black"/>
                </a:solidFill>
              </a:rPr>
              <a:t>)</a:t>
            </a:r>
            <a:endParaRPr lang="en-US" altLang="zh-CN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C380B7-AE0C-438D-9BE9-9A9F19E87B87}"/>
              </a:ext>
            </a:extLst>
          </p:cNvPr>
          <p:cNvSpPr txBox="1"/>
          <p:nvPr/>
        </p:nvSpPr>
        <p:spPr>
          <a:xfrm>
            <a:off x="3052165" y="649954"/>
            <a:ext cx="1191352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Study item</a:t>
            </a:r>
            <a:endParaRPr lang="zh-CN" altLang="en-US" sz="1600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3645627-05EB-43C3-A5C4-F1F663A46F9B}"/>
              </a:ext>
            </a:extLst>
          </p:cNvPr>
          <p:cNvSpPr/>
          <p:nvPr/>
        </p:nvSpPr>
        <p:spPr>
          <a:xfrm>
            <a:off x="5500381" y="3721399"/>
            <a:ext cx="6487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prstClr val="black"/>
                </a:solidFill>
              </a:rPr>
              <a:t>6. Network performance/trace/MDT/</a:t>
            </a:r>
            <a:r>
              <a:rPr lang="en-US" altLang="zh-CN" sz="1200" dirty="0" err="1">
                <a:solidFill>
                  <a:prstClr val="black"/>
                </a:solidFill>
              </a:rPr>
              <a:t>QoE</a:t>
            </a:r>
            <a:r>
              <a:rPr lang="en-US" altLang="zh-CN" sz="1200" dirty="0">
                <a:solidFill>
                  <a:prstClr val="black"/>
                </a:solidFill>
              </a:rPr>
              <a:t> data collection mechanisms: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</a:rPr>
              <a:t>Data collection mechanisms for PM_KPI_5G_Ph3, 5GMDT_Ph3, </a:t>
            </a:r>
            <a:r>
              <a:rPr lang="en-US" altLang="zh-CN" sz="1200" dirty="0" err="1">
                <a:solidFill>
                  <a:prstClr val="black"/>
                </a:solidFill>
              </a:rPr>
              <a:t>eQoE</a:t>
            </a:r>
            <a:r>
              <a:rPr lang="en-US" altLang="zh-CN" sz="1200" dirty="0">
                <a:solidFill>
                  <a:prstClr val="black"/>
                </a:solidFill>
              </a:rPr>
              <a:t>, 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FS_5GMDT_Ph2, 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00FFFF"/>
                </a:highlight>
              </a:rPr>
              <a:t>FS_URLLC_mgt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, FS_MANS_ph2,</a:t>
            </a:r>
            <a:r>
              <a:rPr lang="zh-CN" altLang="en-US" sz="1200" dirty="0">
                <a:solidFill>
                  <a:prstClr val="black"/>
                </a:solidFill>
                <a:highlight>
                  <a:srgbClr val="00FFFF"/>
                </a:highlight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FS_5GLAN_mgt,</a:t>
            </a:r>
            <a:r>
              <a:rPr lang="zh-CN" altLang="en-US" sz="1200" dirty="0">
                <a:solidFill>
                  <a:prstClr val="black"/>
                </a:solidFill>
                <a:highlight>
                  <a:srgbClr val="00FFFF"/>
                </a:highlight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FS_MADCOL_ph2</a:t>
            </a:r>
          </a:p>
          <a:p>
            <a:r>
              <a:rPr lang="en-US" altLang="zh-CN" sz="1200" dirty="0">
                <a:solidFill>
                  <a:prstClr val="black"/>
                </a:solidFill>
              </a:rPr>
              <a:t>7. Network slicing provisioning management (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00"/>
                </a:highlight>
              </a:rPr>
              <a:t>NSRULE, 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00FF00"/>
                </a:highlight>
              </a:rPr>
              <a:t>eNETSLICE_PRO</a:t>
            </a:r>
            <a:r>
              <a:rPr lang="en-US" altLang="zh-CN" sz="1200" dirty="0">
                <a:solidFill>
                  <a:prstClr val="black"/>
                </a:solidFill>
              </a:rPr>
              <a:t>)</a:t>
            </a:r>
          </a:p>
          <a:p>
            <a:r>
              <a:rPr lang="en-US" altLang="zh-CN" sz="1200" dirty="0">
                <a:solidFill>
                  <a:prstClr val="black"/>
                </a:solidFill>
              </a:rPr>
              <a:t>8. Management architecture and mechanisms (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00FFFF"/>
                </a:highlight>
              </a:rPr>
              <a:t>FS_eSBMA</a:t>
            </a:r>
            <a:r>
              <a:rPr lang="en-US" altLang="zh-CN" sz="1200" dirty="0">
                <a:solidFill>
                  <a:prstClr val="black"/>
                </a:solidFill>
                <a:highlight>
                  <a:srgbClr val="00FFFF"/>
                </a:highlight>
              </a:rPr>
              <a:t>, 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00FFFF"/>
                </a:highlight>
              </a:rPr>
              <a:t>FS_eSBMAe</a:t>
            </a:r>
            <a:r>
              <a:rPr lang="en-US" altLang="zh-CN" sz="1200" dirty="0">
                <a:solidFill>
                  <a:prstClr val="black"/>
                </a:solidFill>
              </a:rPr>
              <a:t>, </a:t>
            </a:r>
            <a:r>
              <a:rPr lang="en-US" altLang="zh-CN" sz="1200" dirty="0" err="1">
                <a:solidFill>
                  <a:prstClr val="black"/>
                </a:solidFill>
                <a:highlight>
                  <a:srgbClr val="FFFF00"/>
                </a:highlight>
              </a:rPr>
              <a:t>OAM_MetDep</a:t>
            </a:r>
            <a:r>
              <a:rPr lang="en-US" altLang="zh-CN" sz="1200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21D85A-CF61-45D6-A522-81E46C11BFD6}"/>
              </a:ext>
            </a:extLst>
          </p:cNvPr>
          <p:cNvSpPr/>
          <p:nvPr/>
        </p:nvSpPr>
        <p:spPr>
          <a:xfrm>
            <a:off x="5500381" y="515947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1200" b="1" dirty="0">
                <a:solidFill>
                  <a:prstClr val="black"/>
                </a:solidFill>
              </a:rPr>
              <a:t>Considerations:</a:t>
            </a:r>
          </a:p>
          <a:p>
            <a:pPr marL="342900" lvl="0" indent="-342900">
              <a:buFontTx/>
              <a:buAutoNum type="arabicPeriod"/>
            </a:pPr>
            <a:r>
              <a:rPr lang="en-US" altLang="zh-CN" sz="1200" dirty="0">
                <a:solidFill>
                  <a:prstClr val="black"/>
                </a:solidFill>
              </a:rPr>
              <a:t>Whether we should have 1 to 1 mapping of management function work item for the 5G advanced features?</a:t>
            </a:r>
            <a:endParaRPr lang="zh-CN" altLang="en-US" sz="1200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7D61A0B4-0D5D-4D3F-A2F1-23D0F969AF65}"/>
              </a:ext>
            </a:extLst>
          </p:cNvPr>
          <p:cNvSpPr/>
          <p:nvPr/>
        </p:nvSpPr>
        <p:spPr>
          <a:xfrm>
            <a:off x="6779988" y="3030363"/>
            <a:ext cx="11737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FF"/>
                </a:highlight>
              </a:rPr>
              <a:t>Ongoing study</a:t>
            </a:r>
            <a:endParaRPr lang="zh-CN" altLang="en-US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29790480-E2FA-46E0-8DD4-7BF9E6740E62}"/>
              </a:ext>
            </a:extLst>
          </p:cNvPr>
          <p:cNvSpPr/>
          <p:nvPr/>
        </p:nvSpPr>
        <p:spPr>
          <a:xfrm>
            <a:off x="7887686" y="3032991"/>
            <a:ext cx="7633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C0C0C0"/>
                </a:highlight>
              </a:rPr>
              <a:t>Finished</a:t>
            </a:r>
            <a:endParaRPr lang="zh-CN" altLang="en-US" dirty="0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957F954D-9D90-4653-B531-3C915A1F235A}"/>
              </a:ext>
            </a:extLst>
          </p:cNvPr>
          <p:cNvSpPr/>
          <p:nvPr/>
        </p:nvSpPr>
        <p:spPr>
          <a:xfrm>
            <a:off x="8569686" y="3039019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FFFF00"/>
                </a:highlight>
              </a:rPr>
              <a:t>Finished </a:t>
            </a:r>
            <a:r>
              <a:rPr lang="en-US" altLang="zh-CN" sz="1200" dirty="0" err="1">
                <a:highlight>
                  <a:srgbClr val="FFFF00"/>
                </a:highlight>
              </a:rPr>
              <a:t>workitem</a:t>
            </a:r>
            <a:endParaRPr lang="zh-CN" altLang="en-US" sz="1100" dirty="0">
              <a:highlight>
                <a:srgbClr val="FFFF00"/>
              </a:highlight>
            </a:endParaRP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BA3B2632-6571-4567-BEAC-169B7FD3F6FA}"/>
              </a:ext>
            </a:extLst>
          </p:cNvPr>
          <p:cNvSpPr/>
          <p:nvPr/>
        </p:nvSpPr>
        <p:spPr>
          <a:xfrm>
            <a:off x="9880601" y="3047284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00"/>
                </a:highlight>
              </a:rPr>
              <a:t>Ongoing </a:t>
            </a:r>
            <a:r>
              <a:rPr lang="en-US" altLang="zh-CN" sz="1200" dirty="0" err="1">
                <a:highlight>
                  <a:srgbClr val="00FF00"/>
                </a:highlight>
              </a:rPr>
              <a:t>workitem</a:t>
            </a:r>
            <a:endParaRPr lang="zh-CN" altLang="en-US" sz="11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85279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4EAAEA71-1595-44DB-8146-C9DDA153B5A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65221" y="971550"/>
          <a:ext cx="5543746" cy="765810"/>
        </p:xfrm>
        <a:graphic>
          <a:graphicData uri="http://schemas.openxmlformats.org/drawingml/2006/table">
            <a:tbl>
              <a:tblPr/>
              <a:tblGrid>
                <a:gridCol w="305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1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13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105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Self-Configuration of RAN NEs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RANSC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SP-211431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2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28</a:t>
                      </a:r>
                      <a:endParaRPr lang="zh-C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Management Data Analytics phase 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eMDAS_Ph2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SP-220981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939380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CCEE6E-F925-4170-919F-AEDB840E3B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5932" y="971550"/>
          <a:ext cx="6082029" cy="2381250"/>
        </p:xfrm>
        <a:graphic>
          <a:graphicData uri="http://schemas.openxmlformats.org/drawingml/2006/table">
            <a:tbl>
              <a:tblPr/>
              <a:tblGrid>
                <a:gridCol w="290725">
                  <a:extLst>
                    <a:ext uri="{9D8B030D-6E8A-4147-A177-3AD203B41FA5}">
                      <a16:colId xmlns:a16="http://schemas.microsoft.com/office/drawing/2014/main" val="1449986648"/>
                    </a:ext>
                  </a:extLst>
                </a:gridCol>
                <a:gridCol w="2774381">
                  <a:extLst>
                    <a:ext uri="{9D8B030D-6E8A-4147-A177-3AD203B41FA5}">
                      <a16:colId xmlns:a16="http://schemas.microsoft.com/office/drawing/2014/main" val="1871669907"/>
                    </a:ext>
                  </a:extLst>
                </a:gridCol>
                <a:gridCol w="987393">
                  <a:extLst>
                    <a:ext uri="{9D8B030D-6E8A-4147-A177-3AD203B41FA5}">
                      <a16:colId xmlns:a16="http://schemas.microsoft.com/office/drawing/2014/main" val="1770529748"/>
                    </a:ext>
                  </a:extLst>
                </a:gridCol>
                <a:gridCol w="1107376">
                  <a:extLst>
                    <a:ext uri="{9D8B030D-6E8A-4147-A177-3AD203B41FA5}">
                      <a16:colId xmlns:a16="http://schemas.microsoft.com/office/drawing/2014/main" val="3040587095"/>
                    </a:ext>
                  </a:extLst>
                </a:gridCol>
                <a:gridCol w="922154">
                  <a:extLst>
                    <a:ext uri="{9D8B030D-6E8A-4147-A177-3AD203B41FA5}">
                      <a16:colId xmlns:a16="http://schemas.microsoft.com/office/drawing/2014/main" val="179254499"/>
                    </a:ext>
                  </a:extLst>
                </a:gridCol>
              </a:tblGrid>
              <a:tr h="130095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60269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autonomous network levels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FS_eANL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SP-211446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304273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evaluation of autonomous network levels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FS_ANLEVA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SP-211445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113038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intent driven management services for mobile networks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FS_eIDMS_MN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SP-211450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62857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900" baseline="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intent-driven management for network slicing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Ericsson, Huawei</a:t>
                      </a:r>
                      <a:endParaRPr lang="zh-CN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FS_NETSLICE_IDMS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SP-220278</a:t>
                      </a:r>
                      <a:endParaRPr lang="zh-CN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069730"/>
                  </a:ext>
                </a:extLst>
              </a:tr>
              <a:tr h="1185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AI/ ML management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FS_AIML_MGMT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SP-211443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012616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the management aspects related to NWDAF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FS_MANWDAF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SP-211435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153125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Fault Supervision Evolution 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Mobile, Huawei</a:t>
                      </a: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FS_FSEV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SP-220153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73753"/>
                  </a:ext>
                </a:extLst>
              </a:tr>
              <a:tr h="222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(finished)Study on measurement data collection to support RAN intelligence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China Mobile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FS_MEDACO_RAN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SP-220488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4153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7BD8FCC-C386-4109-B045-AB8DB3ECE2C5}"/>
              </a:ext>
            </a:extLst>
          </p:cNvPr>
          <p:cNvSpPr txBox="1"/>
          <p:nvPr/>
        </p:nvSpPr>
        <p:spPr>
          <a:xfrm>
            <a:off x="255932" y="3586397"/>
            <a:ext cx="11228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Potential combination of WID topics: 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ANL (</a:t>
            </a:r>
            <a:r>
              <a:rPr lang="en-US" altLang="zh-CN" sz="1400" dirty="0" err="1">
                <a:highlight>
                  <a:srgbClr val="00FFFF"/>
                </a:highlight>
              </a:rPr>
              <a:t>FS_eANL,FS_ANLEVA</a:t>
            </a:r>
            <a:r>
              <a:rPr lang="en-US" altLang="zh-CN" sz="1400" dirty="0">
                <a:highlight>
                  <a:srgbClr val="00FFFF"/>
                </a:highlight>
              </a:rPr>
              <a:t>) (with </a:t>
            </a:r>
            <a:r>
              <a:rPr lang="en-US" altLang="zh-CN" sz="1400" dirty="0" err="1">
                <a:highlight>
                  <a:srgbClr val="00FFFF"/>
                </a:highlight>
              </a:rPr>
              <a:t>downscoping</a:t>
            </a:r>
            <a:r>
              <a:rPr lang="en-US" altLang="zh-CN" sz="1400" dirty="0">
                <a:highlight>
                  <a:srgbClr val="00FFFF"/>
                </a:highlight>
              </a:rPr>
              <a:t>)</a:t>
            </a:r>
            <a:endParaRPr lang="en-US" altLang="zh-CN" sz="1400" dirty="0"/>
          </a:p>
          <a:p>
            <a:pPr marL="342900" indent="-342900">
              <a:buAutoNum type="arabicPeriod"/>
            </a:pPr>
            <a:r>
              <a:rPr lang="en-US" altLang="zh-CN" sz="1400" dirty="0"/>
              <a:t>Management Data analytics and collaboration with NWDAF (</a:t>
            </a:r>
            <a:r>
              <a:rPr lang="en-US" altLang="zh-CN" sz="1400" dirty="0">
                <a:highlight>
                  <a:srgbClr val="00FF00"/>
                </a:highlight>
              </a:rPr>
              <a:t>eMDAS_ph2</a:t>
            </a:r>
            <a:r>
              <a:rPr lang="en-US" altLang="zh-CN" sz="1400" dirty="0"/>
              <a:t>, </a:t>
            </a:r>
            <a:r>
              <a:rPr lang="en-US" altLang="zh-CN" sz="1400" dirty="0">
                <a:highlight>
                  <a:srgbClr val="00FFFF"/>
                </a:highlight>
              </a:rPr>
              <a:t>FS_MANWDAF</a:t>
            </a:r>
            <a:r>
              <a:rPr lang="en-US" altLang="zh-CN" sz="1400" dirty="0"/>
              <a:t>)</a:t>
            </a:r>
          </a:p>
          <a:p>
            <a:pPr marL="342900" indent="-342900">
              <a:buFontTx/>
              <a:buAutoNum type="arabicPeriod"/>
            </a:pPr>
            <a:r>
              <a:rPr lang="en-US" altLang="zh-CN" sz="1400" dirty="0"/>
              <a:t>Self-X (</a:t>
            </a:r>
            <a:r>
              <a:rPr lang="en-US" altLang="zh-CN" sz="1400" dirty="0">
                <a:highlight>
                  <a:srgbClr val="00FF00"/>
                </a:highlight>
              </a:rPr>
              <a:t>RANSC</a:t>
            </a:r>
            <a:r>
              <a:rPr lang="en-US" altLang="zh-CN" sz="1400" dirty="0"/>
              <a:t>)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Intent driven management (</a:t>
            </a:r>
            <a:r>
              <a:rPr lang="en-US" altLang="zh-CN" sz="1400" dirty="0" err="1">
                <a:highlight>
                  <a:srgbClr val="00FFFF"/>
                </a:highlight>
              </a:rPr>
              <a:t>FS_eIDMS_MN</a:t>
            </a:r>
            <a:r>
              <a:rPr lang="en-US" altLang="zh-CN" sz="1400" dirty="0">
                <a:highlight>
                  <a:srgbClr val="00FFFF"/>
                </a:highlight>
              </a:rPr>
              <a:t>, FS_NETSLICE_IDMS</a:t>
            </a:r>
            <a:r>
              <a:rPr lang="en-US" altLang="zh-CN" sz="1400" dirty="0"/>
              <a:t>)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AIML management (</a:t>
            </a:r>
            <a:r>
              <a:rPr lang="en-US" altLang="zh-CN" sz="1400" dirty="0">
                <a:highlight>
                  <a:srgbClr val="00FFFF"/>
                </a:highlight>
              </a:rPr>
              <a:t>FS_AIML_MGMT, </a:t>
            </a:r>
            <a:r>
              <a:rPr lang="en-US" altLang="zh-CN" sz="1400" dirty="0">
                <a:highlight>
                  <a:srgbClr val="C0C0C0"/>
                </a:highlight>
              </a:rPr>
              <a:t>FS_MEDACO_RAN</a:t>
            </a:r>
            <a:r>
              <a:rPr lang="en-US" altLang="zh-CN" sz="1400" dirty="0"/>
              <a:t>)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1A78614F-0263-4A79-902C-647B9B70EF7A}"/>
              </a:ext>
            </a:extLst>
          </p:cNvPr>
          <p:cNvSpPr txBox="1">
            <a:spLocks/>
          </p:cNvSpPr>
          <p:nvPr/>
        </p:nvSpPr>
        <p:spPr bwMode="auto">
          <a:xfrm>
            <a:off x="120651" y="0"/>
            <a:ext cx="9759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Intelligence </a:t>
            </a:r>
            <a:r>
              <a:rPr lang="en-US" altLang="zh-CN" sz="3600" kern="0" dirty="0">
                <a:latin typeface="Calibri"/>
              </a:rPr>
              <a:t>and</a:t>
            </a:r>
            <a:r>
              <a:rPr lang="zh-CN" altLang="en-US" sz="3600" kern="0" dirty="0">
                <a:latin typeface="Calibri"/>
              </a:rPr>
              <a:t> </a:t>
            </a:r>
            <a:r>
              <a:rPr lang="en-US" altLang="zh-CN" sz="3600" kern="0" dirty="0">
                <a:latin typeface="Calibri"/>
              </a:rPr>
              <a:t>Automation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AA520E65-637D-4DFD-94D0-DD6F948B6275}"/>
              </a:ext>
            </a:extLst>
          </p:cNvPr>
          <p:cNvSpPr/>
          <p:nvPr/>
        </p:nvSpPr>
        <p:spPr>
          <a:xfrm>
            <a:off x="5173832" y="3429000"/>
            <a:ext cx="296526" cy="314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7C475A-DC73-45F8-A8D2-8C91C1A950E1}"/>
              </a:ext>
            </a:extLst>
          </p:cNvPr>
          <p:cNvSpPr txBox="1"/>
          <p:nvPr/>
        </p:nvSpPr>
        <p:spPr>
          <a:xfrm>
            <a:off x="2530797" y="802273"/>
            <a:ext cx="1279517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Study items</a:t>
            </a:r>
            <a:endParaRPr lang="zh-CN" altLang="en-US" sz="16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04E83B-F5B5-493B-A046-3DE3E0384FFA}"/>
              </a:ext>
            </a:extLst>
          </p:cNvPr>
          <p:cNvSpPr txBox="1"/>
          <p:nvPr/>
        </p:nvSpPr>
        <p:spPr>
          <a:xfrm>
            <a:off x="8752879" y="802273"/>
            <a:ext cx="1249060" cy="338554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Work items</a:t>
            </a:r>
            <a:endParaRPr lang="zh-CN" altLang="en-US" sz="1600" b="1" dirty="0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BD670448-7890-44CA-AA93-6E24A7890C1F}"/>
              </a:ext>
            </a:extLst>
          </p:cNvPr>
          <p:cNvSpPr txBox="1"/>
          <p:nvPr/>
        </p:nvSpPr>
        <p:spPr>
          <a:xfrm>
            <a:off x="255932" y="4971392"/>
            <a:ext cx="11228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Potential continuation of Rel-18 studies: </a:t>
            </a:r>
          </a:p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00FFFF"/>
                </a:highlight>
              </a:rPr>
              <a:t>FS_FSEV</a:t>
            </a:r>
            <a:endParaRPr lang="en-US" altLang="zh-CN" sz="1400" dirty="0"/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24440D3C-E3EA-4791-8BE3-3B3F55F20B86}"/>
              </a:ext>
            </a:extLst>
          </p:cNvPr>
          <p:cNvSpPr txBox="1"/>
          <p:nvPr/>
        </p:nvSpPr>
        <p:spPr>
          <a:xfrm>
            <a:off x="255932" y="5685159"/>
            <a:ext cx="11228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Potential continuation Rel-19 studies: 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ANL (</a:t>
            </a:r>
            <a:r>
              <a:rPr lang="en-US" altLang="zh-CN" sz="1400" dirty="0" err="1">
                <a:highlight>
                  <a:srgbClr val="00FFFF"/>
                </a:highlight>
              </a:rPr>
              <a:t>FS_eANL,FS_ANLEVA</a:t>
            </a:r>
            <a:r>
              <a:rPr lang="en-US" altLang="zh-CN" sz="1400" dirty="0"/>
              <a:t>)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BE21EF1-F3B3-48AC-BEBE-0DD19ABEE5A5}"/>
              </a:ext>
            </a:extLst>
          </p:cNvPr>
          <p:cNvSpPr/>
          <p:nvPr/>
        </p:nvSpPr>
        <p:spPr>
          <a:xfrm>
            <a:off x="6662543" y="2453020"/>
            <a:ext cx="11737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FF"/>
                </a:highlight>
              </a:rPr>
              <a:t>Ongoing study</a:t>
            </a:r>
            <a:endParaRPr lang="zh-CN" altLang="en-US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9660E063-2F49-4BB7-888C-9F98715B86DA}"/>
              </a:ext>
            </a:extLst>
          </p:cNvPr>
          <p:cNvSpPr/>
          <p:nvPr/>
        </p:nvSpPr>
        <p:spPr>
          <a:xfrm>
            <a:off x="7770241" y="2455648"/>
            <a:ext cx="11737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C0C0C0"/>
                </a:highlight>
              </a:rPr>
              <a:t>Finished study</a:t>
            </a:r>
            <a:endParaRPr lang="zh-CN" altLang="en-US" dirty="0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16B29711-668F-4B38-9E84-F3608DEBC517}"/>
              </a:ext>
            </a:extLst>
          </p:cNvPr>
          <p:cNvSpPr/>
          <p:nvPr/>
        </p:nvSpPr>
        <p:spPr>
          <a:xfrm>
            <a:off x="8863301" y="2461676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FFFF00"/>
                </a:highlight>
              </a:rPr>
              <a:t>Finished </a:t>
            </a:r>
            <a:r>
              <a:rPr lang="en-US" altLang="zh-CN" sz="1200" dirty="0" err="1">
                <a:highlight>
                  <a:srgbClr val="FFFF00"/>
                </a:highlight>
              </a:rPr>
              <a:t>workitem</a:t>
            </a:r>
            <a:endParaRPr lang="zh-CN" altLang="en-US" sz="1100" dirty="0">
              <a:highlight>
                <a:srgbClr val="FFFF00"/>
              </a:highlight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D52F03F0-4050-4B5B-9E67-707E1E79A9E3}"/>
              </a:ext>
            </a:extLst>
          </p:cNvPr>
          <p:cNvSpPr/>
          <p:nvPr/>
        </p:nvSpPr>
        <p:spPr>
          <a:xfrm>
            <a:off x="10174216" y="2469941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highlight>
                  <a:srgbClr val="00FF00"/>
                </a:highlight>
              </a:rPr>
              <a:t>Ongoing </a:t>
            </a:r>
            <a:r>
              <a:rPr lang="en-US" altLang="zh-CN" sz="1200" dirty="0" err="1">
                <a:highlight>
                  <a:srgbClr val="00FF00"/>
                </a:highlight>
              </a:rPr>
              <a:t>workitem</a:t>
            </a:r>
            <a:endParaRPr lang="zh-CN" altLang="en-US" sz="11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6528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210365</TotalTime>
  <Words>2265</Words>
  <Application>Microsoft Office PowerPoint</Application>
  <PresentationFormat>宽屏</PresentationFormat>
  <Paragraphs>516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宋体</vt:lpstr>
      <vt:lpstr>微软雅黑</vt:lpstr>
      <vt:lpstr>微软雅黑</vt:lpstr>
      <vt:lpstr>Arial</vt:lpstr>
      <vt:lpstr>Calibri</vt:lpstr>
      <vt:lpstr>Times New Roman</vt:lpstr>
      <vt:lpstr>Wingdings</vt:lpstr>
      <vt:lpstr>Office Theme</vt:lpstr>
      <vt:lpstr>    Rel-18 WI/SI analysis proposal SA5#146-e ad hoc, 16 – 19 January, 2023  </vt:lpstr>
      <vt:lpstr>Objectives of this contribution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5205</cp:revision>
  <dcterms:created xsi:type="dcterms:W3CDTF">2008-08-30T09:32:10Z</dcterms:created>
  <dcterms:modified xsi:type="dcterms:W3CDTF">2023-01-06T11:05:50Z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(3)L6ihKZOsB0VcAEFWta4JdQs+E6rcF0nuYQBgWxN79VYqIkzTxmModSiEPo6zwnoQbkpp00BQ
BNfXvhmYLvxO2fUZZRpfW/IP9OSPJ3Scv2X7xbhnKXh0aWvm193UwvD5pAgRJglckgPl1C3i
pak2Lwj3fsjsAbVaLRIJLLGxRrcGWBJIxFY7crfPqumiY0Jvu+6zLijT6l+GdX3f5dEjWSmb
8BQKymW/ck+QY4rHJg</vt:lpwstr>
  </property>
  <property fmtid="{D5CDD505-2E9C-101B-9397-08002B2CF9AE}" pid="3" name="_2015_ms_pID_7253431">
    <vt:lpwstr>V3eE9Z3wOsh5TMVX4q+a59OQQBYwGQnnywknfQUUcLH3F0Xk9nmIpE
FVSxgy875KXVzx2bXaNkTBfDyPJIr3oEYp0tbFv+/FzXPuzmbhf0cRYT1MDEVR7wJqaMKlcW
uba97Woii++JehBuXWFsi0FqkoCSprkWlh3fUkBRBOJVSMOFJduyonJ8p0eIiUBFtBPLN2ND
uk7ldDxLmVmSKXSDWPyta03OJRwTpBxp+jYk</vt:lpwstr>
  </property>
  <property fmtid="{D5CDD505-2E9C-101B-9397-08002B2CF9AE}" pid="4" name="_2015_ms_pID_7253432">
    <vt:lpwstr>qjVfkYE/5Xl3EN9jZkNBwtg=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1673003142</vt:lpwstr>
  </property>
</Properties>
</file>