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303" r:id="rId2"/>
    <p:sldId id="895" r:id="rId3"/>
    <p:sldId id="896" r:id="rId4"/>
    <p:sldId id="897" r:id="rId5"/>
    <p:sldId id="900" r:id="rId6"/>
    <p:sldId id="902" r:id="rId7"/>
    <p:sldId id="899" r:id="rId8"/>
    <p:sldId id="905" r:id="rId9"/>
    <p:sldId id="877" r:id="rId10"/>
    <p:sldId id="704" r:id="rId11"/>
    <p:sldId id="898" r:id="rId12"/>
    <p:sldId id="889" r:id="rId13"/>
    <p:sldId id="869" r:id="rId14"/>
    <p:sldId id="868" r:id="rId15"/>
    <p:sldId id="873" r:id="rId1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114" d="100"/>
          <a:sy n="114" d="100"/>
        </p:scale>
        <p:origin x="19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S5-231032, SA5#146Bis-e, 16 – 19 </a:t>
            </a:r>
            <a:r>
              <a:rPr lang="en-US" altLang="zh-CN" sz="1100" b="1" spc="300" dirty="0">
                <a:ea typeface="+mn-ea"/>
                <a:cs typeface="Arial" panose="020B0604020202020204" pitchFamily="34" charset="0"/>
              </a:rPr>
              <a:t>January</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146Bis-e, 16 – 19 </a:t>
            </a:r>
            <a:r>
              <a:rPr lang="en-US" altLang="zh-CN" sz="2400" dirty="0">
                <a:latin typeface="Arial" pitchFamily="34" charset="0"/>
              </a:rPr>
              <a:t>January,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a:t>
            </a:r>
            <a:r>
              <a:rPr lang="en-GB" altLang="zh-CN" sz="2400">
                <a:latin typeface="Arial" charset="0"/>
              </a:rPr>
              <a:t>,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865267590"/>
              </p:ext>
            </p:extLst>
          </p:nvPr>
        </p:nvGraphicFramePr>
        <p:xfrm>
          <a:off x="791778" y="1694675"/>
          <a:ext cx="10506842" cy="137160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b="0" dirty="0"/>
                        <a:t>SA5 #141e</a:t>
                      </a:r>
                      <a:endParaRPr lang="zh-CN" altLang="en-US" b="0" dirty="0"/>
                    </a:p>
                  </a:txBody>
                  <a:tcPr/>
                </a:tc>
                <a:tc>
                  <a:txBody>
                    <a:bodyPr/>
                    <a:lstStyle/>
                    <a:p>
                      <a:r>
                        <a:rPr lang="en-US" altLang="zh-CN" b="0" dirty="0"/>
                        <a:t>S5-221173 SA5 Rel-18 time plan proposal for OAM</a:t>
                      </a:r>
                      <a:endParaRPr lang="zh-CN" altLang="en-US" b="0" dirty="0"/>
                    </a:p>
                  </a:txBody>
                  <a:tcPr/>
                </a:tc>
                <a:extLst>
                  <a:ext uri="{0D108BD9-81ED-4DB2-BD59-A6C34878D82A}">
                    <a16:rowId xmlns:a16="http://schemas.microsoft.com/office/drawing/2014/main" val="10000"/>
                  </a:ext>
                </a:extLst>
              </a:tr>
              <a:tr h="0">
                <a:tc>
                  <a:txBody>
                    <a:bodyPr/>
                    <a:lstStyle/>
                    <a:p>
                      <a:r>
                        <a:rPr lang="en-US" altLang="zh-CN" b="0" dirty="0"/>
                        <a:t>SA5 #146</a:t>
                      </a:r>
                      <a:endParaRPr lang="zh-CN" altLang="en-US" b="0" dirty="0"/>
                    </a:p>
                  </a:txBody>
                  <a:tcPr/>
                </a:tc>
                <a:tc>
                  <a:txBody>
                    <a:bodyPr/>
                    <a:lstStyle/>
                    <a:p>
                      <a:r>
                        <a:rPr lang="en-US" altLang="zh-CN" b="0" dirty="0"/>
                        <a:t>S5-226377 Rel-18&amp;Rel-19 Time Plan Proposal for OAM</a:t>
                      </a:r>
                      <a:endParaRPr lang="zh-CN" altLang="en-US" b="0" dirty="0"/>
                    </a:p>
                  </a:txBody>
                  <a:tcPr/>
                </a:tc>
                <a:extLst>
                  <a:ext uri="{0D108BD9-81ED-4DB2-BD59-A6C34878D82A}">
                    <a16:rowId xmlns:a16="http://schemas.microsoft.com/office/drawing/2014/main" val="10001"/>
                  </a:ext>
                </a:extLst>
              </a:tr>
              <a:tr h="0">
                <a:tc>
                  <a:txBody>
                    <a:bodyPr/>
                    <a:lstStyle/>
                    <a:p>
                      <a:r>
                        <a:rPr lang="en-US" altLang="zh-CN" b="0" dirty="0"/>
                        <a:t>SA5#146bis-e</a:t>
                      </a:r>
                      <a:endParaRPr lang="zh-CN" altLang="en-US"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b="0" dirty="0"/>
                        <a:t>S5-231032 Rel-18&amp;Rel-19 Time Plan Proposal for OAM</a:t>
                      </a:r>
                      <a:endParaRPr lang="zh-CN" altLang="en-US" b="0" dirty="0"/>
                    </a:p>
                  </a:txBody>
                  <a:tcPr/>
                </a:tc>
                <a:extLst>
                  <a:ext uri="{0D108BD9-81ED-4DB2-BD59-A6C34878D82A}">
                    <a16:rowId xmlns:a16="http://schemas.microsoft.com/office/drawing/2014/main" val="2286597508"/>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Dec. 2022</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(1/2) </a:t>
            </a:r>
            <a:endParaRPr lang="en-US" sz="32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702635" y="2631563"/>
            <a:ext cx="1800155" cy="1692771"/>
          </a:xfrm>
          <a:prstGeom prst="rect">
            <a:avLst/>
          </a:prstGeom>
        </p:spPr>
        <p:txBody>
          <a:bodyPr wrap="square">
            <a:spAutoFit/>
          </a:bodyPr>
          <a:lstStyle/>
          <a:p>
            <a:r>
              <a:rPr lang="en-US" altLang="zh-CN" dirty="0"/>
              <a:t>So far SA5 Rel-18 time plan is not specifically shown in the latest 3GPP work plan, chair has started communication with MCC. </a:t>
            </a:r>
          </a:p>
        </p:txBody>
      </p:sp>
      <p:pic>
        <p:nvPicPr>
          <p:cNvPr id="9" name="图片 8">
            <a:extLst>
              <a:ext uri="{FF2B5EF4-FFF2-40B4-BE49-F238E27FC236}">
                <a16:creationId xmlns:a16="http://schemas.microsoft.com/office/drawing/2014/main" id="{2D1BCDE0-C4F3-465B-AAE6-D89354E750E9}"/>
              </a:ext>
            </a:extLst>
          </p:cNvPr>
          <p:cNvPicPr>
            <a:picLocks noChangeAspect="1"/>
          </p:cNvPicPr>
          <p:nvPr/>
        </p:nvPicPr>
        <p:blipFill>
          <a:blip r:embed="rId2"/>
          <a:stretch>
            <a:fillRect/>
          </a:stretch>
        </p:blipFill>
        <p:spPr>
          <a:xfrm>
            <a:off x="352689" y="968940"/>
            <a:ext cx="9114310" cy="5066215"/>
          </a:xfrm>
          <a:prstGeom prst="rect">
            <a:avLst/>
          </a:prstGeom>
        </p:spPr>
      </p:pic>
      <p:sp>
        <p:nvSpPr>
          <p:cNvPr id="7" name="Rectangle: Rounded Corners 1">
            <a:extLst>
              <a:ext uri="{FF2B5EF4-FFF2-40B4-BE49-F238E27FC236}">
                <a16:creationId xmlns:a16="http://schemas.microsoft.com/office/drawing/2014/main" id="{D885B9F8-F88D-4EC2-B641-3B86528B5DCA}"/>
              </a:ext>
            </a:extLst>
          </p:cNvPr>
          <p:cNvSpPr/>
          <p:nvPr/>
        </p:nvSpPr>
        <p:spPr bwMode="auto">
          <a:xfrm>
            <a:off x="246993" y="2631563"/>
            <a:ext cx="5650467" cy="30777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(2/2)</a:t>
            </a:r>
            <a:endParaRPr lang="en-US" sz="3200" dirty="0"/>
          </a:p>
        </p:txBody>
      </p:sp>
      <p:pic>
        <p:nvPicPr>
          <p:cNvPr id="2" name="图片 1">
            <a:extLst>
              <a:ext uri="{FF2B5EF4-FFF2-40B4-BE49-F238E27FC236}">
                <a16:creationId xmlns:a16="http://schemas.microsoft.com/office/drawing/2014/main" id="{86CA088B-7399-4F55-817E-9816D2C1BA6C}"/>
              </a:ext>
            </a:extLst>
          </p:cNvPr>
          <p:cNvPicPr>
            <a:picLocks noChangeAspect="1"/>
          </p:cNvPicPr>
          <p:nvPr/>
        </p:nvPicPr>
        <p:blipFill>
          <a:blip r:embed="rId2"/>
          <a:stretch>
            <a:fillRect/>
          </a:stretch>
        </p:blipFill>
        <p:spPr>
          <a:xfrm>
            <a:off x="1471659" y="960041"/>
            <a:ext cx="8326683" cy="4937917"/>
          </a:xfrm>
          <a:prstGeom prst="rect">
            <a:avLst/>
          </a:prstGeom>
        </p:spPr>
      </p:pic>
      <p:sp>
        <p:nvSpPr>
          <p:cNvPr id="6" name="矩形 51">
            <a:extLst>
              <a:ext uri="{FF2B5EF4-FFF2-40B4-BE49-F238E27FC236}">
                <a16:creationId xmlns:a16="http://schemas.microsoft.com/office/drawing/2014/main" id="{27DAF102-B850-4F08-BEC5-0CBAB644E2AE}"/>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294698" y="509490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48233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FDBB25-9F4F-4655-8261-0BC8B21C175A}"/>
              </a:ext>
            </a:extLst>
          </p:cNvPr>
          <p:cNvSpPr>
            <a:spLocks noGrp="1"/>
          </p:cNvSpPr>
          <p:nvPr>
            <p:ph type="title"/>
          </p:nvPr>
        </p:nvSpPr>
        <p:spPr>
          <a:xfrm>
            <a:off x="117053" y="44669"/>
            <a:ext cx="10773369" cy="817179"/>
          </a:xfrm>
        </p:spPr>
        <p:txBody>
          <a:bodyPr/>
          <a:lstStyle/>
          <a:p>
            <a:pPr algn="l"/>
            <a:r>
              <a:rPr lang="en-US" altLang="zh-CN" sz="3600" dirty="0"/>
              <a:t>Release 18 timelines – with SA5 OAM text</a:t>
            </a:r>
            <a:endParaRPr lang="en-US" sz="3600" dirty="0"/>
          </a:p>
        </p:txBody>
      </p:sp>
      <p:sp>
        <p:nvSpPr>
          <p:cNvPr id="3" name="Content Placeholder 5">
            <a:extLst>
              <a:ext uri="{FF2B5EF4-FFF2-40B4-BE49-F238E27FC236}">
                <a16:creationId xmlns:a16="http://schemas.microsoft.com/office/drawing/2014/main" id="{162552F7-B776-43A9-A506-7AD02C6A7DC5}"/>
              </a:ext>
            </a:extLst>
          </p:cNvPr>
          <p:cNvSpPr>
            <a:spLocks noGrp="1"/>
          </p:cNvSpPr>
          <p:nvPr>
            <p:ph idx="1"/>
          </p:nvPr>
        </p:nvSpPr>
        <p:spPr>
          <a:xfrm>
            <a:off x="75863" y="927752"/>
            <a:ext cx="6769779"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a:t>
            </a:r>
          </a:p>
          <a:p>
            <a:pPr lvl="2">
              <a:defRPr/>
            </a:pPr>
            <a:r>
              <a:rPr lang="en-GB" altLang="en-US" sz="1050" dirty="0"/>
              <a:t>SA2 Work Items prioritization</a:t>
            </a:r>
          </a:p>
          <a:p>
            <a:pPr lvl="2">
              <a:defRPr/>
            </a:pPr>
            <a:r>
              <a:rPr lang="en-GB" altLang="en-US" sz="1050" dirty="0"/>
              <a:t>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Sept 2022 (#97) and Dec 2022 (#98)</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Freeze</a:t>
            </a:r>
          </a:p>
          <a:p>
            <a:pPr lvl="1">
              <a:defRPr/>
            </a:pPr>
            <a:r>
              <a:rPr lang="en-US" altLang="en-US" sz="1400" dirty="0"/>
              <a:t>Sep 2023 (TSG#101): </a:t>
            </a:r>
            <a:r>
              <a:rPr lang="en-US" altLang="en-US" sz="1100" dirty="0"/>
              <a:t>RAN1 freeze before maintenance</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(CT&amp;SA)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4" name="Oval 1">
            <a:extLst>
              <a:ext uri="{FF2B5EF4-FFF2-40B4-BE49-F238E27FC236}">
                <a16:creationId xmlns:a16="http://schemas.microsoft.com/office/drawing/2014/main" id="{3EC7042F-7E2D-4EE8-ADA2-907FF1FFDAD0}"/>
              </a:ext>
            </a:extLst>
          </p:cNvPr>
          <p:cNvSpPr>
            <a:spLocks noChangeArrowheads="1"/>
          </p:cNvSpPr>
          <p:nvPr/>
        </p:nvSpPr>
        <p:spPr bwMode="auto">
          <a:xfrm>
            <a:off x="697985" y="2772977"/>
            <a:ext cx="5052026" cy="28159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5" name="Straight Arrow Connector 6">
            <a:extLst>
              <a:ext uri="{FF2B5EF4-FFF2-40B4-BE49-F238E27FC236}">
                <a16:creationId xmlns:a16="http://schemas.microsoft.com/office/drawing/2014/main" id="{00ABC485-C032-4FAE-8E80-5F0065260A3D}"/>
              </a:ext>
            </a:extLst>
          </p:cNvPr>
          <p:cNvCxnSpPr>
            <a:cxnSpLocks noChangeShapeType="1"/>
          </p:cNvCxnSpPr>
          <p:nvPr/>
        </p:nvCxnSpPr>
        <p:spPr bwMode="auto">
          <a:xfrm>
            <a:off x="93148" y="2931727"/>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 name="Straight Arrow Connector 6">
            <a:extLst>
              <a:ext uri="{FF2B5EF4-FFF2-40B4-BE49-F238E27FC236}">
                <a16:creationId xmlns:a16="http://schemas.microsoft.com/office/drawing/2014/main" id="{DB348D5D-7734-4CF3-88B0-498D962F7C28}"/>
              </a:ext>
            </a:extLst>
          </p:cNvPr>
          <p:cNvCxnSpPr>
            <a:cxnSpLocks noChangeShapeType="1"/>
            <a:stCxn id="7" idx="3"/>
          </p:cNvCxnSpPr>
          <p:nvPr/>
        </p:nvCxnSpPr>
        <p:spPr bwMode="auto">
          <a:xfrm flipV="1">
            <a:off x="2260964" y="5774338"/>
            <a:ext cx="408095" cy="311996"/>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63D86C00-CF92-4771-9130-B6FBD062FF02}"/>
              </a:ext>
            </a:extLst>
          </p:cNvPr>
          <p:cNvSpPr txBox="1">
            <a:spLocks noChangeArrowheads="1"/>
          </p:cNvSpPr>
          <p:nvPr/>
        </p:nvSpPr>
        <p:spPr bwMode="auto">
          <a:xfrm>
            <a:off x="1087802" y="5824724"/>
            <a:ext cx="1173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FF0000"/>
                </a:solidFill>
              </a:rPr>
              <a:t>Updated at TSG#98</a:t>
            </a:r>
          </a:p>
        </p:txBody>
      </p:sp>
      <p:sp>
        <p:nvSpPr>
          <p:cNvPr id="8" name="Rectangle 12">
            <a:extLst>
              <a:ext uri="{FF2B5EF4-FFF2-40B4-BE49-F238E27FC236}">
                <a16:creationId xmlns:a16="http://schemas.microsoft.com/office/drawing/2014/main" id="{7ACEE7C9-B837-47CF-BC70-18844B4EE4D4}"/>
              </a:ext>
            </a:extLst>
          </p:cNvPr>
          <p:cNvSpPr>
            <a:spLocks noChangeArrowheads="1"/>
          </p:cNvSpPr>
          <p:nvPr/>
        </p:nvSpPr>
        <p:spPr bwMode="auto">
          <a:xfrm>
            <a:off x="521773" y="3092065"/>
            <a:ext cx="4483100" cy="26447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 name="Content Placeholder 5">
            <a:extLst>
              <a:ext uri="{FF2B5EF4-FFF2-40B4-BE49-F238E27FC236}">
                <a16:creationId xmlns:a16="http://schemas.microsoft.com/office/drawing/2014/main" id="{10EF31F0-A925-4D19-946C-FB721EFFC83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(SA#99) and Jun 2023(SA#100):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1" name="Rectangle 12">
            <a:extLst>
              <a:ext uri="{FF2B5EF4-FFF2-40B4-BE49-F238E27FC236}">
                <a16:creationId xmlns:a16="http://schemas.microsoft.com/office/drawing/2014/main" id="{0080FC9A-5B41-45C5-AA58-C1E8C1BFA784}"/>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Straight Arrow Connector 6">
            <a:extLst>
              <a:ext uri="{FF2B5EF4-FFF2-40B4-BE49-F238E27FC236}">
                <a16:creationId xmlns:a16="http://schemas.microsoft.com/office/drawing/2014/main" id="{C47A323D-90FC-48C0-A762-51AA9941C1D0}"/>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3" name="TextBox 12">
            <a:extLst>
              <a:ext uri="{FF2B5EF4-FFF2-40B4-BE49-F238E27FC236}">
                <a16:creationId xmlns:a16="http://schemas.microsoft.com/office/drawing/2014/main" id="{AECA8C4B-802C-4740-9F85-9BA7C953775A}"/>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22" name="直接箭头连接符 13">
            <a:extLst>
              <a:ext uri="{FF2B5EF4-FFF2-40B4-BE49-F238E27FC236}">
                <a16:creationId xmlns:a16="http://schemas.microsoft.com/office/drawing/2014/main" id="{1942E667-AC33-4A76-A542-EA85E4ABDC0B}"/>
              </a:ext>
            </a:extLst>
          </p:cNvPr>
          <p:cNvCxnSpPr>
            <a:cxnSpLocks noChangeShapeType="1"/>
          </p:cNvCxnSpPr>
          <p:nvPr/>
        </p:nvCxnSpPr>
        <p:spPr bwMode="auto">
          <a:xfrm flipH="1" flipV="1">
            <a:off x="4765487" y="3170326"/>
            <a:ext cx="2480937" cy="121768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 name="直接箭头连接符 11">
            <a:extLst>
              <a:ext uri="{FF2B5EF4-FFF2-40B4-BE49-F238E27FC236}">
                <a16:creationId xmlns:a16="http://schemas.microsoft.com/office/drawing/2014/main" id="{D24B01BA-44B7-403E-9CF3-07B13D6841D0}"/>
              </a:ext>
            </a:extLst>
          </p:cNvPr>
          <p:cNvCxnSpPr>
            <a:cxnSpLocks noChangeShapeType="1"/>
          </p:cNvCxnSpPr>
          <p:nvPr/>
        </p:nvCxnSpPr>
        <p:spPr bwMode="auto">
          <a:xfrm flipH="1" flipV="1">
            <a:off x="2763324" y="4341389"/>
            <a:ext cx="4528228" cy="505847"/>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24" name="文本框 27">
            <a:extLst>
              <a:ext uri="{FF2B5EF4-FFF2-40B4-BE49-F238E27FC236}">
                <a16:creationId xmlns:a16="http://schemas.microsoft.com/office/drawing/2014/main" id="{BA06810D-B5E2-495C-BD90-6F6D931E2D31}"/>
              </a:ext>
            </a:extLst>
          </p:cNvPr>
          <p:cNvSpPr txBox="1"/>
          <p:nvPr/>
        </p:nvSpPr>
        <p:spPr>
          <a:xfrm>
            <a:off x="5474044" y="2963827"/>
            <a:ext cx="1367481" cy="646331"/>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25" name="文本框 28">
            <a:extLst>
              <a:ext uri="{FF2B5EF4-FFF2-40B4-BE49-F238E27FC236}">
                <a16:creationId xmlns:a16="http://schemas.microsoft.com/office/drawing/2014/main" id="{B858C8BB-320D-4BAE-AA2D-743B56244DEB}"/>
              </a:ext>
            </a:extLst>
          </p:cNvPr>
          <p:cNvSpPr txBox="1"/>
          <p:nvPr/>
        </p:nvSpPr>
        <p:spPr>
          <a:xfrm>
            <a:off x="5255566" y="4388009"/>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Tree>
    <p:extLst>
      <p:ext uri="{BB962C8B-B14F-4D97-AF65-F5344CB8AC3E}">
        <p14:creationId xmlns:p14="http://schemas.microsoft.com/office/powerpoint/2010/main" val="22485913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1BCB1F8-4B48-442E-AF24-C1D8B127CCBC}"/>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7C431D4B-5DDA-4DF2-B323-8CEDB214E626}"/>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A7F64422-42F2-4FF1-92E6-945C2979AEB2}"/>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7B11A6A6-5F91-444F-AF37-80F9D7349CEE}"/>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D705CD9A-3A0D-443B-A6A9-B513FE375F79}"/>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9" name="Straight Connector 115">
            <a:extLst>
              <a:ext uri="{FF2B5EF4-FFF2-40B4-BE49-F238E27FC236}">
                <a16:creationId xmlns:a16="http://schemas.microsoft.com/office/drawing/2014/main" id="{003767B3-1485-4566-982F-610F4CAD542A}"/>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45302652-F971-467F-AB77-3793A9803A03}"/>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A71C547F-2043-4862-AB6B-D6986D6A561B}"/>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6BFF75-E2A8-4A0B-8823-C18F1EC20A47}"/>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141653C7-4EAF-4A46-95DD-6486BF39F77F}"/>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913D18A5-08DA-4AFB-8754-FAD0500B0F7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B3CDBA60-EE59-4246-BD2E-BC6448F3713B}"/>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DE57439D-7DB0-4EAB-84BC-9FAE5D66E1B9}"/>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248568B0-F5FC-4D6C-A4E8-716DE71B30A4}"/>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C492214A-3A0D-477E-A8DB-2AE2E4EFF56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19" name="Chevron 60">
            <a:extLst>
              <a:ext uri="{FF2B5EF4-FFF2-40B4-BE49-F238E27FC236}">
                <a16:creationId xmlns:a16="http://schemas.microsoft.com/office/drawing/2014/main" id="{57B26B5D-D395-4A2F-BFA6-167CF340DACC}"/>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20" name="Chevron 60">
            <a:extLst>
              <a:ext uri="{FF2B5EF4-FFF2-40B4-BE49-F238E27FC236}">
                <a16:creationId xmlns:a16="http://schemas.microsoft.com/office/drawing/2014/main" id="{C9324E99-6A7D-40C1-A9AE-DE3E8B4A0C6C}"/>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 name="TextBox 1">
            <a:extLst>
              <a:ext uri="{FF2B5EF4-FFF2-40B4-BE49-F238E27FC236}">
                <a16:creationId xmlns:a16="http://schemas.microsoft.com/office/drawing/2014/main" id="{46C466EB-AAF0-4B6B-8456-3395146F0664}"/>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 name="TextBox 86">
            <a:extLst>
              <a:ext uri="{FF2B5EF4-FFF2-40B4-BE49-F238E27FC236}">
                <a16:creationId xmlns:a16="http://schemas.microsoft.com/office/drawing/2014/main" id="{460E6380-7D72-4B41-900F-E80D6294B07C}"/>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3" name="TextBox 86">
            <a:extLst>
              <a:ext uri="{FF2B5EF4-FFF2-40B4-BE49-F238E27FC236}">
                <a16:creationId xmlns:a16="http://schemas.microsoft.com/office/drawing/2014/main" id="{4F69D51D-6DFD-4DA7-A971-EBC9C3DEFFBD}"/>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24" name="TextBox 86">
            <a:extLst>
              <a:ext uri="{FF2B5EF4-FFF2-40B4-BE49-F238E27FC236}">
                <a16:creationId xmlns:a16="http://schemas.microsoft.com/office/drawing/2014/main" id="{E68F0C07-BA20-48A0-BE77-1D6D92EA84C1}"/>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25" name="TextBox 86">
            <a:extLst>
              <a:ext uri="{FF2B5EF4-FFF2-40B4-BE49-F238E27FC236}">
                <a16:creationId xmlns:a16="http://schemas.microsoft.com/office/drawing/2014/main" id="{6FCDB327-77A3-41F2-A384-BF885756A3FB}"/>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26" name="TextBox 86">
            <a:extLst>
              <a:ext uri="{FF2B5EF4-FFF2-40B4-BE49-F238E27FC236}">
                <a16:creationId xmlns:a16="http://schemas.microsoft.com/office/drawing/2014/main" id="{5ED71587-FB59-4011-B6BF-B498F9B21311}"/>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27" name="TextBox 86">
            <a:extLst>
              <a:ext uri="{FF2B5EF4-FFF2-40B4-BE49-F238E27FC236}">
                <a16:creationId xmlns:a16="http://schemas.microsoft.com/office/drawing/2014/main" id="{18751668-8ACE-4CE6-945F-8B82F0C9CF7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28" name="TextBox 86">
            <a:extLst>
              <a:ext uri="{FF2B5EF4-FFF2-40B4-BE49-F238E27FC236}">
                <a16:creationId xmlns:a16="http://schemas.microsoft.com/office/drawing/2014/main" id="{A121EAC6-FED7-47BA-A38D-360DF71090E2}"/>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29" name="TextBox 86">
            <a:extLst>
              <a:ext uri="{FF2B5EF4-FFF2-40B4-BE49-F238E27FC236}">
                <a16:creationId xmlns:a16="http://schemas.microsoft.com/office/drawing/2014/main" id="{AF0B6D19-D230-4BBC-9541-E926EDA21E45}"/>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30" name="TextBox 86">
            <a:extLst>
              <a:ext uri="{FF2B5EF4-FFF2-40B4-BE49-F238E27FC236}">
                <a16:creationId xmlns:a16="http://schemas.microsoft.com/office/drawing/2014/main" id="{56676C6F-1F9C-429C-975C-79B00376F862}"/>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1" name="TextBox 86">
            <a:extLst>
              <a:ext uri="{FF2B5EF4-FFF2-40B4-BE49-F238E27FC236}">
                <a16:creationId xmlns:a16="http://schemas.microsoft.com/office/drawing/2014/main" id="{85B6DA4A-15FA-4AB7-8181-E9A52EF22218}"/>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2" name="TextBox 86">
            <a:extLst>
              <a:ext uri="{FF2B5EF4-FFF2-40B4-BE49-F238E27FC236}">
                <a16:creationId xmlns:a16="http://schemas.microsoft.com/office/drawing/2014/main" id="{2C0BEBFC-F254-4AB4-8E1C-EC294EEFC948}"/>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3" name="TextBox 86">
            <a:extLst>
              <a:ext uri="{FF2B5EF4-FFF2-40B4-BE49-F238E27FC236}">
                <a16:creationId xmlns:a16="http://schemas.microsoft.com/office/drawing/2014/main" id="{4169E0DE-52A5-4AAE-A6AC-8686C494AE9B}"/>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34" name="Chevron 60">
            <a:extLst>
              <a:ext uri="{FF2B5EF4-FFF2-40B4-BE49-F238E27FC236}">
                <a16:creationId xmlns:a16="http://schemas.microsoft.com/office/drawing/2014/main" id="{C405CC6B-2C39-4614-BB12-5DAD35B476EA}"/>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35" name="Chevron 60">
            <a:extLst>
              <a:ext uri="{FF2B5EF4-FFF2-40B4-BE49-F238E27FC236}">
                <a16:creationId xmlns:a16="http://schemas.microsoft.com/office/drawing/2014/main" id="{213D01A6-D54C-4AED-958A-0FCE0677966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6" name="TextBox 35">
            <a:extLst>
              <a:ext uri="{FF2B5EF4-FFF2-40B4-BE49-F238E27FC236}">
                <a16:creationId xmlns:a16="http://schemas.microsoft.com/office/drawing/2014/main" id="{863295AA-3E28-40C6-99AE-D4BEF5E5CEDE}"/>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37" name="TextBox 36">
            <a:extLst>
              <a:ext uri="{FF2B5EF4-FFF2-40B4-BE49-F238E27FC236}">
                <a16:creationId xmlns:a16="http://schemas.microsoft.com/office/drawing/2014/main" id="{A50C24A8-C29A-4A9E-A673-056AEB7D37AC}"/>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38" name="TextBox 2">
            <a:extLst>
              <a:ext uri="{FF2B5EF4-FFF2-40B4-BE49-F238E27FC236}">
                <a16:creationId xmlns:a16="http://schemas.microsoft.com/office/drawing/2014/main" id="{070D4B00-0245-4474-A1AC-69F079FA6005}"/>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39" name="TextBox 59">
            <a:extLst>
              <a:ext uri="{FF2B5EF4-FFF2-40B4-BE49-F238E27FC236}">
                <a16:creationId xmlns:a16="http://schemas.microsoft.com/office/drawing/2014/main" id="{7BD8F652-4A2E-4852-A846-6E484A7B42E2}"/>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0" name="TextBox 60">
            <a:extLst>
              <a:ext uri="{FF2B5EF4-FFF2-40B4-BE49-F238E27FC236}">
                <a16:creationId xmlns:a16="http://schemas.microsoft.com/office/drawing/2014/main" id="{CA656B1A-2B92-40F3-9BF3-B5C6C9429DA1}"/>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1" name="TextBox 61">
            <a:extLst>
              <a:ext uri="{FF2B5EF4-FFF2-40B4-BE49-F238E27FC236}">
                <a16:creationId xmlns:a16="http://schemas.microsoft.com/office/drawing/2014/main" id="{D9B23562-BC4B-4A7A-9FC3-8480E565B050}"/>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2" name="TextBox 62">
            <a:extLst>
              <a:ext uri="{FF2B5EF4-FFF2-40B4-BE49-F238E27FC236}">
                <a16:creationId xmlns:a16="http://schemas.microsoft.com/office/drawing/2014/main" id="{D86B2628-2754-4E02-999B-35775E573BAC}"/>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3" name="TextBox 63">
            <a:extLst>
              <a:ext uri="{FF2B5EF4-FFF2-40B4-BE49-F238E27FC236}">
                <a16:creationId xmlns:a16="http://schemas.microsoft.com/office/drawing/2014/main" id="{C219461A-2AFC-4CF6-809C-32CBCE71C9F6}"/>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4" name="TextBox 64">
            <a:extLst>
              <a:ext uri="{FF2B5EF4-FFF2-40B4-BE49-F238E27FC236}">
                <a16:creationId xmlns:a16="http://schemas.microsoft.com/office/drawing/2014/main" id="{210E3A7F-CF4C-4389-9B6B-D493E703D3B1}"/>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5" name="TextBox 65">
            <a:extLst>
              <a:ext uri="{FF2B5EF4-FFF2-40B4-BE49-F238E27FC236}">
                <a16:creationId xmlns:a16="http://schemas.microsoft.com/office/drawing/2014/main" id="{1763548E-1148-4B07-9FC6-3D228DAD9C5C}"/>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6" name="TextBox 66">
            <a:extLst>
              <a:ext uri="{FF2B5EF4-FFF2-40B4-BE49-F238E27FC236}">
                <a16:creationId xmlns:a16="http://schemas.microsoft.com/office/drawing/2014/main" id="{2CA7B7C3-779E-41F1-B83C-27BA58D1CCC8}"/>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7" name="TextBox 67">
            <a:extLst>
              <a:ext uri="{FF2B5EF4-FFF2-40B4-BE49-F238E27FC236}">
                <a16:creationId xmlns:a16="http://schemas.microsoft.com/office/drawing/2014/main" id="{569756DC-CD2A-4BC1-828F-8178943583F6}"/>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8" name="TextBox 69">
            <a:extLst>
              <a:ext uri="{FF2B5EF4-FFF2-40B4-BE49-F238E27FC236}">
                <a16:creationId xmlns:a16="http://schemas.microsoft.com/office/drawing/2014/main" id="{69D1948E-385A-4C2D-A72A-D57236A3400A}"/>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9" name="TextBox 70">
            <a:extLst>
              <a:ext uri="{FF2B5EF4-FFF2-40B4-BE49-F238E27FC236}">
                <a16:creationId xmlns:a16="http://schemas.microsoft.com/office/drawing/2014/main" id="{930EF657-FC4A-4D22-AF13-3E6FA0E6D72B}"/>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0" name="TextBox 71">
            <a:extLst>
              <a:ext uri="{FF2B5EF4-FFF2-40B4-BE49-F238E27FC236}">
                <a16:creationId xmlns:a16="http://schemas.microsoft.com/office/drawing/2014/main" id="{07CA8426-7216-4A69-BA35-3CAEB482676C}"/>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1" name="TextBox 50">
            <a:extLst>
              <a:ext uri="{FF2B5EF4-FFF2-40B4-BE49-F238E27FC236}">
                <a16:creationId xmlns:a16="http://schemas.microsoft.com/office/drawing/2014/main" id="{6757183B-B863-476F-9B60-546E4832EEA7}"/>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2" name="Rectangle 12">
            <a:extLst>
              <a:ext uri="{FF2B5EF4-FFF2-40B4-BE49-F238E27FC236}">
                <a16:creationId xmlns:a16="http://schemas.microsoft.com/office/drawing/2014/main" id="{B3D63751-ADAB-4B72-8E89-920FA8DA9E3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53" name="Straight Connector 114">
            <a:extLst>
              <a:ext uri="{FF2B5EF4-FFF2-40B4-BE49-F238E27FC236}">
                <a16:creationId xmlns:a16="http://schemas.microsoft.com/office/drawing/2014/main" id="{D381B3A9-6CEA-4092-8306-B3CF819035B8}"/>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54" name="Diamond 3">
            <a:extLst>
              <a:ext uri="{FF2B5EF4-FFF2-40B4-BE49-F238E27FC236}">
                <a16:creationId xmlns:a16="http://schemas.microsoft.com/office/drawing/2014/main" id="{B8A28668-320D-442A-BB12-FBB75D12F8C4}"/>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5" name="TextBox 6">
            <a:extLst>
              <a:ext uri="{FF2B5EF4-FFF2-40B4-BE49-F238E27FC236}">
                <a16:creationId xmlns:a16="http://schemas.microsoft.com/office/drawing/2014/main" id="{4D431F45-B03C-4E67-B8ED-513AA08D0BD4}"/>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56" name="Diamond 16">
            <a:extLst>
              <a:ext uri="{FF2B5EF4-FFF2-40B4-BE49-F238E27FC236}">
                <a16:creationId xmlns:a16="http://schemas.microsoft.com/office/drawing/2014/main" id="{ACAD4E59-ED13-4F15-B9FF-3528707B141A}"/>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7" name="TextBox 7">
            <a:extLst>
              <a:ext uri="{FF2B5EF4-FFF2-40B4-BE49-F238E27FC236}">
                <a16:creationId xmlns:a16="http://schemas.microsoft.com/office/drawing/2014/main" id="{BCE56D8A-13F9-40E9-B984-69B937180B10}"/>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pitchFamily="50" charset="0"/>
                <a:cs typeface="Arial" panose="020B0604020202020204" pitchFamily="34" charset="0"/>
              </a:rPr>
              <a:t>SA Rel-19 </a:t>
            </a:r>
          </a:p>
          <a:p>
            <a:pPr algn="ctr"/>
            <a:r>
              <a:rPr lang="fr-FR" altLang="en-US" sz="600">
                <a:latin typeface="Montserrat" pitchFamily="50" charset="0"/>
                <a:cs typeface="Arial" panose="020B0604020202020204" pitchFamily="34" charset="0"/>
              </a:rPr>
              <a:t>Workshop (TBC)</a:t>
            </a:r>
          </a:p>
        </p:txBody>
      </p:sp>
      <p:sp>
        <p:nvSpPr>
          <p:cNvPr id="58" name="TextBox 1">
            <a:extLst>
              <a:ext uri="{FF2B5EF4-FFF2-40B4-BE49-F238E27FC236}">
                <a16:creationId xmlns:a16="http://schemas.microsoft.com/office/drawing/2014/main" id="{CF607594-7150-437D-A4E6-54136107FABF}"/>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59" name="Chevron 60">
            <a:extLst>
              <a:ext uri="{FF2B5EF4-FFF2-40B4-BE49-F238E27FC236}">
                <a16:creationId xmlns:a16="http://schemas.microsoft.com/office/drawing/2014/main" id="{34E650CD-5429-477F-99FA-DB9512E57A60}"/>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0" name="Chevron 60">
            <a:extLst>
              <a:ext uri="{FF2B5EF4-FFF2-40B4-BE49-F238E27FC236}">
                <a16:creationId xmlns:a16="http://schemas.microsoft.com/office/drawing/2014/main" id="{5221557E-FEE6-4790-96FC-6C2022943B7B}"/>
              </a:ext>
            </a:extLst>
          </p:cNvPr>
          <p:cNvSpPr/>
          <p:nvPr/>
        </p:nvSpPr>
        <p:spPr bwMode="auto">
          <a:xfrm>
            <a:off x="4853680" y="4026202"/>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61" name="矩形 1">
            <a:extLst>
              <a:ext uri="{FF2B5EF4-FFF2-40B4-BE49-F238E27FC236}">
                <a16:creationId xmlns:a16="http://schemas.microsoft.com/office/drawing/2014/main" id="{246B8635-63F2-4B36-B8EE-C9269BA72705}"/>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63" name="Isosceles Triangle 62">
            <a:extLst>
              <a:ext uri="{FF2B5EF4-FFF2-40B4-BE49-F238E27FC236}">
                <a16:creationId xmlns:a16="http://schemas.microsoft.com/office/drawing/2014/main" id="{B4289454-1208-4C91-A0D7-BD810D0034EE}"/>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D0159A57-1826-4D0E-9816-874B7A6C7471}"/>
              </a:ext>
            </a:extLst>
          </p:cNvPr>
          <p:cNvSpPr txBox="1"/>
          <p:nvPr/>
        </p:nvSpPr>
        <p:spPr>
          <a:xfrm>
            <a:off x="5817674" y="4502167"/>
            <a:ext cx="1193800"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65" name="Isosceles Triangle 64">
            <a:extLst>
              <a:ext uri="{FF2B5EF4-FFF2-40B4-BE49-F238E27FC236}">
                <a16:creationId xmlns:a16="http://schemas.microsoft.com/office/drawing/2014/main" id="{65D80D65-93EA-495B-B078-7AE98317B986}"/>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9C3F59FD-640B-4476-AA17-2316100F60C6}"/>
              </a:ext>
            </a:extLst>
          </p:cNvPr>
          <p:cNvSpPr txBox="1"/>
          <p:nvPr/>
        </p:nvSpPr>
        <p:spPr>
          <a:xfrm>
            <a:off x="6405813" y="4894678"/>
            <a:ext cx="907621" cy="261610"/>
          </a:xfrm>
          <a:prstGeom prst="rect">
            <a:avLst/>
          </a:prstGeom>
          <a:noFill/>
        </p:spPr>
        <p:txBody>
          <a:bodyPr wrap="none" rtlCol="0">
            <a:spAutoFit/>
          </a:bodyPr>
          <a:lstStyle/>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67" name="Isosceles Triangle 66">
            <a:extLst>
              <a:ext uri="{FF2B5EF4-FFF2-40B4-BE49-F238E27FC236}">
                <a16:creationId xmlns:a16="http://schemas.microsoft.com/office/drawing/2014/main" id="{E0BBFEAC-AD7B-4777-8AAD-52D5C5A78A36}"/>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34BB310C-6579-4CAB-A7AD-D8643152ECE6}"/>
              </a:ext>
            </a:extLst>
          </p:cNvPr>
          <p:cNvSpPr txBox="1"/>
          <p:nvPr/>
        </p:nvSpPr>
        <p:spPr>
          <a:xfrm>
            <a:off x="7101105" y="5094788"/>
            <a:ext cx="1042273" cy="261610"/>
          </a:xfrm>
          <a:prstGeom prst="rect">
            <a:avLst/>
          </a:prstGeom>
          <a:noFill/>
        </p:spPr>
        <p:txBody>
          <a:bodyPr wrap="none" rtlCol="0">
            <a:spAutoFit/>
          </a:bodyPr>
          <a:lstStyle/>
          <a:p>
            <a:r>
              <a:rPr lang="en-US" altLang="zh-CN" sz="1100" dirty="0">
                <a:solidFill>
                  <a:srgbClr val="FF3300"/>
                </a:solidFill>
              </a:rPr>
              <a:t>final package</a:t>
            </a:r>
            <a:endParaRPr lang="zh-CN" altLang="en-US" sz="1100" dirty="0">
              <a:solidFill>
                <a:srgbClr val="FF3300"/>
              </a:solidFill>
            </a:endParaRPr>
          </a:p>
        </p:txBody>
      </p:sp>
      <p:sp>
        <p:nvSpPr>
          <p:cNvPr id="69" name="文本框 2">
            <a:extLst>
              <a:ext uri="{FF2B5EF4-FFF2-40B4-BE49-F238E27FC236}">
                <a16:creationId xmlns:a16="http://schemas.microsoft.com/office/drawing/2014/main" id="{77900B02-8BBD-43B4-A5BB-94393D489B68}"/>
              </a:ext>
            </a:extLst>
          </p:cNvPr>
          <p:cNvSpPr txBox="1">
            <a:spLocks noChangeArrowheads="1"/>
          </p:cNvSpPr>
          <p:nvPr/>
        </p:nvSpPr>
        <p:spPr bwMode="auto">
          <a:xfrm>
            <a:off x="926173" y="406723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a:t>
            </a:r>
            <a:r>
              <a:rPr lang="en-US" altLang="zh-CN" sz="1400">
                <a:latin typeface="Calibri"/>
              </a:rPr>
              <a:t>SA Rel-19 workshop</a:t>
            </a:r>
            <a:r>
              <a:rPr lang="en-US" altLang="zh-CN" sz="1400" dirty="0">
                <a:latin typeface="Calibri"/>
              </a:rPr>
              <a:t>: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Tree>
    <p:extLst>
      <p:ext uri="{BB962C8B-B14F-4D97-AF65-F5344CB8AC3E}">
        <p14:creationId xmlns:p14="http://schemas.microsoft.com/office/powerpoint/2010/main" val="373064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141745</TotalTime>
  <Words>1752</Words>
  <Application>Microsoft Office PowerPoint</Application>
  <PresentationFormat>宽屏</PresentationFormat>
  <Paragraphs>264</Paragraphs>
  <Slides>15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MS PGothic</vt:lpstr>
      <vt:lpstr>MS PGothic</vt:lpstr>
      <vt:lpstr>宋体</vt:lpstr>
      <vt:lpstr>Microsoft YaHei</vt:lpstr>
      <vt:lpstr>Arial</vt:lpstr>
      <vt:lpstr>Calibri</vt:lpstr>
      <vt:lpstr>Montserrat</vt:lpstr>
      <vt:lpstr>Times New Roman</vt:lpstr>
      <vt:lpstr>Wingdings</vt:lpstr>
      <vt:lpstr>Office Theme</vt:lpstr>
      <vt:lpstr>   Release-18/19 Time Plan Proposal for OAM SA5#146Bis-e, 16 – 19 January, 2023 </vt:lpstr>
      <vt:lpstr>Background</vt:lpstr>
      <vt:lpstr>Background information from latest 3GPP Work Plan review at Plenary #98e (1/2) </vt:lpstr>
      <vt:lpstr>Background information from latest 3GPP Work Plan review at Plenary #98e (2/2)</vt:lpstr>
      <vt:lpstr>PowerPoint 演示文稿</vt:lpstr>
      <vt:lpstr>Release 18 timelines – with SA5 OAM text</vt:lpstr>
      <vt:lpstr>Background information from endorsed Rel-19 planning at Plenary #98e</vt:lpstr>
      <vt:lpstr>PowerPoint 演示文稿</vt:lpstr>
      <vt:lpstr>Leaders’ recommendation for SA5 OAM time planning  for endorsement</vt:lpstr>
      <vt:lpstr>Thank you!</vt:lpstr>
      <vt:lpstr>Consideration on SA5 OAM R18&amp;R19 time planning(1/2)</vt:lpstr>
      <vt:lpstr>Consideration on SA5 OAM R18&amp;R19 time planning(2/2)</vt:lpstr>
      <vt:lpstr>PowerPoint 演示文稿</vt:lpstr>
      <vt:lpstr>Detailed view of SA5 OAM relation with other groups</vt:lpstr>
      <vt:lpstr>Change History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d1</cp:lastModifiedBy>
  <cp:revision>3434</cp:revision>
  <dcterms:created xsi:type="dcterms:W3CDTF">2008-08-30T09:32:10Z</dcterms:created>
  <dcterms:modified xsi:type="dcterms:W3CDTF">2023-01-06T00:57:25Z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(3)0yWlKErvQwayBtsgRsk5yP7Lu4H519d0q03f9XiNVUyv6S6Ow1gg3TrCXJEukC0dBCGvbx15
nQaAKw4l6bxZOfZ8CO8pBdROwgmogHeCUss28uFgIO/LfFDtv4I8ekovF471dz5DmnNwqp3P
Z8R66jC4XrOhqaynQqVETxnSUjynb2lc5fvcK207WZ7kcN8pBKmvW7QI/IZoq7/f1bLKItsa
33ENa/fzMKGA6SJT2y</vt:lpwstr>
  </property>
  <property fmtid="{D5CDD505-2E9C-101B-9397-08002B2CF9AE}" pid="3" name="_2015_ms_pID_7253431">
    <vt:lpwstr>QWOnmTHbUM29ZjzUyw/9wgo1ozp5C6MjF4PHt0rglcq71mY1PNirYE
97zCez332NBUB1lWlvVDZlsNCyPZLzbH52A+4huS216QmB0N99Xg+F1d5Qq6ekpsPtAgWCdo
V/N97c9uiMhtjYCtadt++K5A3Zag/yE9t8+YRFxv6WKpW3uuB4J5xghLXl3gsHoi3odS4qXd
fx02SiazN4RGelmCoW3MBNSyHlQ34FwTq/Qq</vt:lpwstr>
  </property>
  <property fmtid="{D5CDD505-2E9C-101B-9397-08002B2CF9AE}" pid="4" name="_2015_ms_pID_7253432">
    <vt:lpwstr>0A==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1672890946</vt:lpwstr>
  </property>
</Properties>
</file>