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BA_DA5BEF9F.xml" ContentType="application/vnd.ms-powerpoint.comments+xml"/>
  <Override PartName="/ppt/comments/modernComment_1F6_3A1B9531.xml" ContentType="application/vnd.ms-powerpoint.comments+xml"/>
  <Override PartName="/ppt/comments/modernComment_1F7_433A2A10.xml" ContentType="application/vnd.ms-powerpoint.comments+xml"/>
  <Override PartName="/ppt/comments/modernComment_1F8_4DAABAD4.xml" ContentType="application/vnd.ms-powerpoint.comments+xml"/>
  <Override PartName="/ppt/comments/modernComment_1F5_E05EDE05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45"/>
  </p:notesMasterIdLst>
  <p:handoutMasterIdLst>
    <p:handoutMasterId r:id="rId46"/>
  </p:handoutMasterIdLst>
  <p:sldIdLst>
    <p:sldId id="341" r:id="rId6"/>
    <p:sldId id="378" r:id="rId7"/>
    <p:sldId id="379" r:id="rId8"/>
    <p:sldId id="505" r:id="rId9"/>
    <p:sldId id="382" r:id="rId10"/>
    <p:sldId id="383" r:id="rId11"/>
    <p:sldId id="391" r:id="rId12"/>
    <p:sldId id="390" r:id="rId13"/>
    <p:sldId id="506" r:id="rId14"/>
    <p:sldId id="507" r:id="rId15"/>
    <p:sldId id="508" r:id="rId16"/>
    <p:sldId id="509" r:id="rId17"/>
    <p:sldId id="409" r:id="rId18"/>
    <p:sldId id="424" r:id="rId19"/>
    <p:sldId id="374" r:id="rId20"/>
    <p:sldId id="411" r:id="rId21"/>
    <p:sldId id="381" r:id="rId22"/>
    <p:sldId id="402" r:id="rId23"/>
    <p:sldId id="438" r:id="rId24"/>
    <p:sldId id="392" r:id="rId25"/>
    <p:sldId id="369" r:id="rId26"/>
    <p:sldId id="397" r:id="rId27"/>
    <p:sldId id="398" r:id="rId28"/>
    <p:sldId id="419" r:id="rId29"/>
    <p:sldId id="400" r:id="rId30"/>
    <p:sldId id="399" r:id="rId31"/>
    <p:sldId id="404" r:id="rId32"/>
    <p:sldId id="439" r:id="rId33"/>
    <p:sldId id="442" r:id="rId34"/>
    <p:sldId id="502" r:id="rId35"/>
    <p:sldId id="503" r:id="rId36"/>
    <p:sldId id="504" r:id="rId37"/>
    <p:sldId id="501" r:id="rId38"/>
    <p:sldId id="425" r:id="rId39"/>
    <p:sldId id="401" r:id="rId40"/>
    <p:sldId id="408" r:id="rId41"/>
    <p:sldId id="410" r:id="rId42"/>
    <p:sldId id="432" r:id="rId43"/>
    <p:sldId id="365" r:id="rId4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7CCF083-148E-1AB9-4150-D323F22DDD65}" name="Emmanuelle Wurffel" initials="EW" userId="S::emmanuelle.wurffel@etsi.org::7013f0db-5bac-4e91-bac6-8b36e0a5d00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00FF"/>
    <a:srgbClr val="B1D254"/>
    <a:srgbClr val="000000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392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omments/modernComment_1BA_DA5BEF9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C97A77D-AC18-44EB-BC04-7347A6E4AEEB}" authorId="{97CCF083-148E-1AB9-4150-D323F22DDD65}" created="2022-11-07T15:50:20.254">
    <pc:sldMkLst xmlns:pc="http://schemas.microsoft.com/office/powerpoint/2013/main/command">
      <pc:docMk/>
      <pc:sldMk cId="3108572973" sldId="405"/>
    </pc:sldMkLst>
    <p188:txBody>
      <a:bodyPr/>
      <a:lstStyle/>
      <a:p>
        <a:r>
          <a:rPr lang="en-US"/>
          <a:t>10 A4 + 4 A3</a:t>
        </a:r>
      </a:p>
    </p188:txBody>
  </p188:cm>
</p188:cmLst>
</file>

<file path=ppt/comments/modernComment_1F5_E05EDE0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DC4CBE60-1E9C-47D6-B73C-16306398C319}" authorId="{97CCF083-148E-1AB9-4150-D323F22DDD65}" created="2022-11-07T15:50:20.254">
    <pc:sldMkLst xmlns:pc="http://schemas.microsoft.com/office/powerpoint/2013/main/command">
      <pc:docMk/>
      <pc:sldMk cId="3108572973" sldId="405"/>
    </pc:sldMkLst>
    <p188:txBody>
      <a:bodyPr/>
      <a:lstStyle/>
      <a:p>
        <a:r>
          <a:rPr lang="en-US"/>
          <a:t>10 A4 + 4 A3</a:t>
        </a:r>
      </a:p>
    </p188:txBody>
  </p188:cm>
</p188:cmLst>
</file>

<file path=ppt/comments/modernComment_1F6_3A1B953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59D72B-D5D7-4522-A217-B1FF212D12D1}" authorId="{97CCF083-148E-1AB9-4150-D323F22DDD65}" created="2022-11-07T15:50:20.254">
    <pc:sldMkLst xmlns:pc="http://schemas.microsoft.com/office/powerpoint/2013/main/command">
      <pc:docMk/>
      <pc:sldMk cId="3108572973" sldId="405"/>
    </pc:sldMkLst>
    <p188:txBody>
      <a:bodyPr/>
      <a:lstStyle/>
      <a:p>
        <a:r>
          <a:rPr lang="en-US"/>
          <a:t>10 A4 + 4 A3</a:t>
        </a:r>
      </a:p>
    </p188:txBody>
  </p188:cm>
</p188:cmLst>
</file>

<file path=ppt/comments/modernComment_1F7_433A2A1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8AF6004-323C-480F-AFF4-55108DCBD191}" authorId="{97CCF083-148E-1AB9-4150-D323F22DDD65}" created="2022-11-07T15:50:20.254">
    <pc:sldMkLst xmlns:pc="http://schemas.microsoft.com/office/powerpoint/2013/main/command">
      <pc:docMk/>
      <pc:sldMk cId="3108572973" sldId="405"/>
    </pc:sldMkLst>
    <p188:txBody>
      <a:bodyPr/>
      <a:lstStyle/>
      <a:p>
        <a:r>
          <a:rPr lang="en-US"/>
          <a:t>10 A4 + 4 A3</a:t>
        </a:r>
      </a:p>
    </p188:txBody>
  </p188:cm>
</p188:cmLst>
</file>

<file path=ppt/comments/modernComment_1F8_4DAABAD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C71972E-B09D-42A9-8E25-10B26B58AD29}" authorId="{97CCF083-148E-1AB9-4150-D323F22DDD65}" created="2022-11-07T15:50:20.254">
    <pc:sldMkLst xmlns:pc="http://schemas.microsoft.com/office/powerpoint/2013/main/command">
      <pc:docMk/>
      <pc:sldMk cId="3108572973" sldId="405"/>
    </pc:sldMkLst>
    <p188:txBody>
      <a:bodyPr/>
      <a:lstStyle/>
      <a:p>
        <a:r>
          <a:rPr lang="en-US"/>
          <a:t>10 A4 + 4 A3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32615B-C366-4E17-BFD8-8E5685B91E4F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6F8BB2-5CF9-40C6-A4A8-80E72A560A84}">
      <dgm:prSet/>
      <dgm:spPr/>
      <dgm:t>
        <a:bodyPr/>
        <a:lstStyle/>
        <a:p>
          <a:r>
            <a:rPr lang="en-US" dirty="0"/>
            <a:t>Thank </a:t>
          </a:r>
          <a:r>
            <a:rPr lang="en-US" dirty="0">
              <a:latin typeface="Calibri Light" panose="020F0302020204030204"/>
            </a:rPr>
            <a:t>You</a:t>
          </a:r>
          <a:r>
            <a:rPr lang="en-US" dirty="0"/>
            <a:t> for attending this F2F meeting in Toulouse</a:t>
          </a:r>
        </a:p>
      </dgm:t>
    </dgm:pt>
    <dgm:pt modelId="{7E4DF959-87BF-4049-9F7F-00105679B9BF}" type="parTrans" cxnId="{77BFFAA9-26C8-4169-AA09-4C46DF1A8CB6}">
      <dgm:prSet/>
      <dgm:spPr/>
      <dgm:t>
        <a:bodyPr/>
        <a:lstStyle/>
        <a:p>
          <a:endParaRPr lang="en-US"/>
        </a:p>
      </dgm:t>
    </dgm:pt>
    <dgm:pt modelId="{9E870DB0-4371-4EB3-B81D-DF68083FFA1E}" type="sibTrans" cxnId="{77BFFAA9-26C8-4169-AA09-4C46DF1A8CB6}">
      <dgm:prSet/>
      <dgm:spPr/>
      <dgm:t>
        <a:bodyPr/>
        <a:lstStyle/>
        <a:p>
          <a:endParaRPr lang="en-US"/>
        </a:p>
      </dgm:t>
    </dgm:pt>
    <dgm:pt modelId="{48291225-BB2F-401B-87EB-84E480657F56}">
      <dgm:prSet/>
      <dgm:spPr/>
      <dgm:t>
        <a:bodyPr/>
        <a:lstStyle/>
        <a:p>
          <a:pPr rtl="0"/>
          <a:r>
            <a:rPr lang="en-US" dirty="0"/>
            <a:t>Thank you to all the actors in this event:</a:t>
          </a:r>
          <a:r>
            <a:rPr lang="en-US" dirty="0">
              <a:latin typeface="Calibri Light" panose="020F0302020204030204"/>
            </a:rPr>
            <a:t> </a:t>
          </a:r>
          <a:endParaRPr lang="en-US" dirty="0"/>
        </a:p>
      </dgm:t>
    </dgm:pt>
    <dgm:pt modelId="{A44CF9DC-FBA0-4ACA-AA2F-63A55207E9BB}" type="parTrans" cxnId="{6157ACF9-90CC-40EE-9422-3204612CB78D}">
      <dgm:prSet/>
      <dgm:spPr/>
      <dgm:t>
        <a:bodyPr/>
        <a:lstStyle/>
        <a:p>
          <a:endParaRPr lang="en-US"/>
        </a:p>
      </dgm:t>
    </dgm:pt>
    <dgm:pt modelId="{5A7A382B-D706-4051-9855-F91E8BF5FB46}" type="sibTrans" cxnId="{6157ACF9-90CC-40EE-9422-3204612CB78D}">
      <dgm:prSet/>
      <dgm:spPr/>
      <dgm:t>
        <a:bodyPr/>
        <a:lstStyle/>
        <a:p>
          <a:endParaRPr lang="en-US"/>
        </a:p>
      </dgm:t>
    </dgm:pt>
    <dgm:pt modelId="{5E2ED502-A594-4939-8DBB-F3A21FB91A57}">
      <dgm:prSet/>
      <dgm:spPr/>
      <dgm:t>
        <a:bodyPr/>
        <a:lstStyle/>
        <a:p>
          <a:r>
            <a:rPr lang="en-US" b="0"/>
            <a:t>The comments/feedback from "you, the Delegates", </a:t>
          </a:r>
        </a:p>
      </dgm:t>
    </dgm:pt>
    <dgm:pt modelId="{7CACA3BB-64BA-4C7F-92D0-93DFC9F72C5F}" type="parTrans" cxnId="{78BA74B8-7A53-4EB0-BC87-76B3A4C5AAA3}">
      <dgm:prSet/>
      <dgm:spPr/>
      <dgm:t>
        <a:bodyPr/>
        <a:lstStyle/>
        <a:p>
          <a:endParaRPr lang="en-US"/>
        </a:p>
      </dgm:t>
    </dgm:pt>
    <dgm:pt modelId="{445A9876-613A-4FB8-BB47-0ABAC43E6B67}" type="sibTrans" cxnId="{78BA74B8-7A53-4EB0-BC87-76B3A4C5AAA3}">
      <dgm:prSet/>
      <dgm:spPr/>
      <dgm:t>
        <a:bodyPr/>
        <a:lstStyle/>
        <a:p>
          <a:endParaRPr lang="en-US"/>
        </a:p>
      </dgm:t>
    </dgm:pt>
    <dgm:pt modelId="{9E1A9017-A8DF-49F8-BE24-B9EF9DC3EEAD}">
      <dgm:prSet/>
      <dgm:spPr/>
      <dgm:t>
        <a:bodyPr/>
        <a:lstStyle/>
        <a:p>
          <a:r>
            <a:rPr lang="en-US" b="0" dirty="0"/>
            <a:t>Toulouse Metropole for their support, </a:t>
          </a:r>
        </a:p>
      </dgm:t>
    </dgm:pt>
    <dgm:pt modelId="{69703CFD-5807-4921-B637-FF5B95142F54}" type="parTrans" cxnId="{6B7E3E52-CF41-477A-B053-13026CCE05F6}">
      <dgm:prSet/>
      <dgm:spPr/>
      <dgm:t>
        <a:bodyPr/>
        <a:lstStyle/>
        <a:p>
          <a:endParaRPr lang="en-US"/>
        </a:p>
      </dgm:t>
    </dgm:pt>
    <dgm:pt modelId="{30677C95-36B6-4770-9612-6F7E583E3DA0}" type="sibTrans" cxnId="{6B7E3E52-CF41-477A-B053-13026CCE05F6}">
      <dgm:prSet/>
      <dgm:spPr/>
      <dgm:t>
        <a:bodyPr/>
        <a:lstStyle/>
        <a:p>
          <a:endParaRPr lang="en-US"/>
        </a:p>
      </dgm:t>
    </dgm:pt>
    <dgm:pt modelId="{CB760564-649A-4194-A952-F85275638885}">
      <dgm:prSet/>
      <dgm:spPr/>
      <dgm:t>
        <a:bodyPr/>
        <a:lstStyle/>
        <a:p>
          <a:r>
            <a:rPr lang="en-US" dirty="0"/>
            <a:t>Take care, stay safe, and travel safe</a:t>
          </a:r>
        </a:p>
      </dgm:t>
    </dgm:pt>
    <dgm:pt modelId="{92FB038F-41A1-4C4F-A1F4-540598635A46}" type="parTrans" cxnId="{B22FCB5F-B9DB-4F35-B73B-53556C736936}">
      <dgm:prSet/>
      <dgm:spPr/>
      <dgm:t>
        <a:bodyPr/>
        <a:lstStyle/>
        <a:p>
          <a:endParaRPr lang="en-US"/>
        </a:p>
      </dgm:t>
    </dgm:pt>
    <dgm:pt modelId="{BF8F112F-1C89-4E19-ACC5-4B5FB28FDDE8}" type="sibTrans" cxnId="{B22FCB5F-B9DB-4F35-B73B-53556C736936}">
      <dgm:prSet/>
      <dgm:spPr/>
      <dgm:t>
        <a:bodyPr/>
        <a:lstStyle/>
        <a:p>
          <a:endParaRPr lang="en-US"/>
        </a:p>
      </dgm:t>
    </dgm:pt>
    <dgm:pt modelId="{DDDC8D4C-CC70-41D2-A5B8-947DE9E95BC5}">
      <dgm:prSet/>
      <dgm:spPr/>
      <dgm:t>
        <a:bodyPr/>
        <a:lstStyle/>
        <a:p>
          <a:r>
            <a:rPr lang="en-US" b="0" dirty="0"/>
            <a:t>EF3 &amp; NAF3</a:t>
          </a:r>
        </a:p>
      </dgm:t>
    </dgm:pt>
    <dgm:pt modelId="{D00DA33F-AC65-4355-BF43-FF583BE58D43}" type="parTrans" cxnId="{8244196D-031C-4B7C-9CD2-9F0383ED46E8}">
      <dgm:prSet/>
      <dgm:spPr/>
      <dgm:t>
        <a:bodyPr/>
        <a:lstStyle/>
        <a:p>
          <a:endParaRPr lang="en-GB"/>
        </a:p>
      </dgm:t>
    </dgm:pt>
    <dgm:pt modelId="{D323031F-FE9A-4E53-856E-32AF0413462F}" type="sibTrans" cxnId="{8244196D-031C-4B7C-9CD2-9F0383ED46E8}">
      <dgm:prSet/>
      <dgm:spPr/>
      <dgm:t>
        <a:bodyPr/>
        <a:lstStyle/>
        <a:p>
          <a:endParaRPr lang="en-GB"/>
        </a:p>
      </dgm:t>
    </dgm:pt>
    <dgm:pt modelId="{D947826F-5E08-44E6-9A1F-0A546BB50D15}" type="pres">
      <dgm:prSet presAssocID="{3032615B-C366-4E17-BFD8-8E5685B91E4F}" presName="linear" presStyleCnt="0">
        <dgm:presLayoutVars>
          <dgm:animLvl val="lvl"/>
          <dgm:resizeHandles val="exact"/>
        </dgm:presLayoutVars>
      </dgm:prSet>
      <dgm:spPr/>
    </dgm:pt>
    <dgm:pt modelId="{5023ACB1-B0C7-4697-B9C8-45827CC53BC2}" type="pres">
      <dgm:prSet presAssocID="{A76F8BB2-5CF9-40C6-A4A8-80E72A560A8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AC5C6E6-5251-437B-B3A9-2EF31A5DD194}" type="pres">
      <dgm:prSet presAssocID="{9E870DB0-4371-4EB3-B81D-DF68083FFA1E}" presName="spacer" presStyleCnt="0"/>
      <dgm:spPr/>
    </dgm:pt>
    <dgm:pt modelId="{F80E9E0C-F0B1-4473-898D-20A878B6CBEB}" type="pres">
      <dgm:prSet presAssocID="{48291225-BB2F-401B-87EB-84E480657F5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39CFEE4-1E6A-4384-BD89-3718BDF5F6DB}" type="pres">
      <dgm:prSet presAssocID="{48291225-BB2F-401B-87EB-84E480657F56}" presName="childText" presStyleLbl="revTx" presStyleIdx="0" presStyleCnt="1">
        <dgm:presLayoutVars>
          <dgm:bulletEnabled val="1"/>
        </dgm:presLayoutVars>
      </dgm:prSet>
      <dgm:spPr/>
    </dgm:pt>
    <dgm:pt modelId="{3705DC54-96ED-4078-A2F8-0F36A09638EF}" type="pres">
      <dgm:prSet presAssocID="{CB760564-649A-4194-A952-F8527563888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0ED6D12-268C-4229-BE43-FE40052BE4EF}" type="presOf" srcId="{3032615B-C366-4E17-BFD8-8E5685B91E4F}" destId="{D947826F-5E08-44E6-9A1F-0A546BB50D15}" srcOrd="0" destOrd="0" presId="urn:microsoft.com/office/officeart/2005/8/layout/vList2"/>
    <dgm:cxn modelId="{02CC7714-6D5A-4ACC-BF24-E429D69101F4}" type="presOf" srcId="{9E1A9017-A8DF-49F8-BE24-B9EF9DC3EEAD}" destId="{739CFEE4-1E6A-4384-BD89-3718BDF5F6DB}" srcOrd="0" destOrd="1" presId="urn:microsoft.com/office/officeart/2005/8/layout/vList2"/>
    <dgm:cxn modelId="{DB594740-3484-4B10-BF93-AB469A52CFDA}" type="presOf" srcId="{A76F8BB2-5CF9-40C6-A4A8-80E72A560A84}" destId="{5023ACB1-B0C7-4697-B9C8-45827CC53BC2}" srcOrd="0" destOrd="0" presId="urn:microsoft.com/office/officeart/2005/8/layout/vList2"/>
    <dgm:cxn modelId="{B22FCB5F-B9DB-4F35-B73B-53556C736936}" srcId="{3032615B-C366-4E17-BFD8-8E5685B91E4F}" destId="{CB760564-649A-4194-A952-F85275638885}" srcOrd="2" destOrd="0" parTransId="{92FB038F-41A1-4C4F-A1F4-540598635A46}" sibTransId="{BF8F112F-1C89-4E19-ACC5-4B5FB28FDDE8}"/>
    <dgm:cxn modelId="{BEDA8945-ED2B-4948-BA55-A669B8956DD1}" type="presOf" srcId="{5E2ED502-A594-4939-8DBB-F3A21FB91A57}" destId="{739CFEE4-1E6A-4384-BD89-3718BDF5F6DB}" srcOrd="0" destOrd="0" presId="urn:microsoft.com/office/officeart/2005/8/layout/vList2"/>
    <dgm:cxn modelId="{8244196D-031C-4B7C-9CD2-9F0383ED46E8}" srcId="{48291225-BB2F-401B-87EB-84E480657F56}" destId="{DDDC8D4C-CC70-41D2-A5B8-947DE9E95BC5}" srcOrd="2" destOrd="0" parTransId="{D00DA33F-AC65-4355-BF43-FF583BE58D43}" sibTransId="{D323031F-FE9A-4E53-856E-32AF0413462F}"/>
    <dgm:cxn modelId="{6B7E3E52-CF41-477A-B053-13026CCE05F6}" srcId="{48291225-BB2F-401B-87EB-84E480657F56}" destId="{9E1A9017-A8DF-49F8-BE24-B9EF9DC3EEAD}" srcOrd="1" destOrd="0" parTransId="{69703CFD-5807-4921-B637-FF5B95142F54}" sibTransId="{30677C95-36B6-4770-9612-6F7E583E3DA0}"/>
    <dgm:cxn modelId="{7B5B66A7-ACFC-4FB5-850D-B4F9DA381A1D}" type="presOf" srcId="{DDDC8D4C-CC70-41D2-A5B8-947DE9E95BC5}" destId="{739CFEE4-1E6A-4384-BD89-3718BDF5F6DB}" srcOrd="0" destOrd="2" presId="urn:microsoft.com/office/officeart/2005/8/layout/vList2"/>
    <dgm:cxn modelId="{DC383BA8-B17D-4618-A2C2-2F2E5C5B5690}" type="presOf" srcId="{CB760564-649A-4194-A952-F85275638885}" destId="{3705DC54-96ED-4078-A2F8-0F36A09638EF}" srcOrd="0" destOrd="0" presId="urn:microsoft.com/office/officeart/2005/8/layout/vList2"/>
    <dgm:cxn modelId="{77BFFAA9-26C8-4169-AA09-4C46DF1A8CB6}" srcId="{3032615B-C366-4E17-BFD8-8E5685B91E4F}" destId="{A76F8BB2-5CF9-40C6-A4A8-80E72A560A84}" srcOrd="0" destOrd="0" parTransId="{7E4DF959-87BF-4049-9F7F-00105679B9BF}" sibTransId="{9E870DB0-4371-4EB3-B81D-DF68083FFA1E}"/>
    <dgm:cxn modelId="{78BA74B8-7A53-4EB0-BC87-76B3A4C5AAA3}" srcId="{48291225-BB2F-401B-87EB-84E480657F56}" destId="{5E2ED502-A594-4939-8DBB-F3A21FB91A57}" srcOrd="0" destOrd="0" parTransId="{7CACA3BB-64BA-4C7F-92D0-93DFC9F72C5F}" sibTransId="{445A9876-613A-4FB8-BB47-0ABAC43E6B67}"/>
    <dgm:cxn modelId="{6157ACF9-90CC-40EE-9422-3204612CB78D}" srcId="{3032615B-C366-4E17-BFD8-8E5685B91E4F}" destId="{48291225-BB2F-401B-87EB-84E480657F56}" srcOrd="1" destOrd="0" parTransId="{A44CF9DC-FBA0-4ACA-AA2F-63A55207E9BB}" sibTransId="{5A7A382B-D706-4051-9855-F91E8BF5FB46}"/>
    <dgm:cxn modelId="{9F3B51FB-9310-4E4F-8DA4-4DF515EF1D4C}" type="presOf" srcId="{48291225-BB2F-401B-87EB-84E480657F56}" destId="{F80E9E0C-F0B1-4473-898D-20A878B6CBEB}" srcOrd="0" destOrd="0" presId="urn:microsoft.com/office/officeart/2005/8/layout/vList2"/>
    <dgm:cxn modelId="{9EA47154-E577-488F-8134-19F9024E5526}" type="presParOf" srcId="{D947826F-5E08-44E6-9A1F-0A546BB50D15}" destId="{5023ACB1-B0C7-4697-B9C8-45827CC53BC2}" srcOrd="0" destOrd="0" presId="urn:microsoft.com/office/officeart/2005/8/layout/vList2"/>
    <dgm:cxn modelId="{AB8D9762-1612-4A5D-BA0E-5B5C32C99968}" type="presParOf" srcId="{D947826F-5E08-44E6-9A1F-0A546BB50D15}" destId="{0AC5C6E6-5251-437B-B3A9-2EF31A5DD194}" srcOrd="1" destOrd="0" presId="urn:microsoft.com/office/officeart/2005/8/layout/vList2"/>
    <dgm:cxn modelId="{06EBE87A-3916-49C4-A18E-EE632CEC5AC1}" type="presParOf" srcId="{D947826F-5E08-44E6-9A1F-0A546BB50D15}" destId="{F80E9E0C-F0B1-4473-898D-20A878B6CBEB}" srcOrd="2" destOrd="0" presId="urn:microsoft.com/office/officeart/2005/8/layout/vList2"/>
    <dgm:cxn modelId="{600D050F-DD1B-42E5-86A2-95065BB685E9}" type="presParOf" srcId="{D947826F-5E08-44E6-9A1F-0A546BB50D15}" destId="{739CFEE4-1E6A-4384-BD89-3718BDF5F6DB}" srcOrd="3" destOrd="0" presId="urn:microsoft.com/office/officeart/2005/8/layout/vList2"/>
    <dgm:cxn modelId="{1FAA2317-82B9-4CCB-A9E7-0E441D0E8CA9}" type="presParOf" srcId="{D947826F-5E08-44E6-9A1F-0A546BB50D15}" destId="{3705DC54-96ED-4078-A2F8-0F36A09638E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3ACB1-B0C7-4697-B9C8-45827CC53BC2}">
      <dsp:nvSpPr>
        <dsp:cNvPr id="0" name=""/>
        <dsp:cNvSpPr/>
      </dsp:nvSpPr>
      <dsp:spPr>
        <a:xfrm>
          <a:off x="0" y="62397"/>
          <a:ext cx="11842374" cy="88744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Thank </a:t>
          </a:r>
          <a:r>
            <a:rPr lang="en-US" sz="3700" kern="1200" dirty="0">
              <a:latin typeface="Calibri Light" panose="020F0302020204030204"/>
            </a:rPr>
            <a:t>You</a:t>
          </a:r>
          <a:r>
            <a:rPr lang="en-US" sz="3700" kern="1200" dirty="0"/>
            <a:t> for attending this F2F meeting in Toulouse</a:t>
          </a:r>
        </a:p>
      </dsp:txBody>
      <dsp:txXfrm>
        <a:off x="43321" y="105718"/>
        <a:ext cx="11755732" cy="800803"/>
      </dsp:txXfrm>
    </dsp:sp>
    <dsp:sp modelId="{F80E9E0C-F0B1-4473-898D-20A878B6CBEB}">
      <dsp:nvSpPr>
        <dsp:cNvPr id="0" name=""/>
        <dsp:cNvSpPr/>
      </dsp:nvSpPr>
      <dsp:spPr>
        <a:xfrm>
          <a:off x="0" y="1056402"/>
          <a:ext cx="11842374" cy="8874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Thank you to all the actors in this event:</a:t>
          </a:r>
          <a:r>
            <a:rPr lang="en-US" sz="3700" kern="1200" dirty="0">
              <a:latin typeface="Calibri Light" panose="020F0302020204030204"/>
            </a:rPr>
            <a:t> </a:t>
          </a:r>
          <a:endParaRPr lang="en-US" sz="3700" kern="1200" dirty="0"/>
        </a:p>
      </dsp:txBody>
      <dsp:txXfrm>
        <a:off x="43321" y="1099723"/>
        <a:ext cx="11755732" cy="800803"/>
      </dsp:txXfrm>
    </dsp:sp>
    <dsp:sp modelId="{739CFEE4-1E6A-4384-BD89-3718BDF5F6DB}">
      <dsp:nvSpPr>
        <dsp:cNvPr id="0" name=""/>
        <dsp:cNvSpPr/>
      </dsp:nvSpPr>
      <dsp:spPr>
        <a:xfrm>
          <a:off x="0" y="1943847"/>
          <a:ext cx="11842374" cy="1493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5995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b="0" kern="1200"/>
            <a:t>The comments/feedback from "you, the Delegates", 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b="0" kern="1200" dirty="0"/>
            <a:t>Toulouse Metropole for their support, </a:t>
          </a:r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2900" b="0" kern="1200" dirty="0"/>
            <a:t>EF3 &amp; NAF3</a:t>
          </a:r>
        </a:p>
      </dsp:txBody>
      <dsp:txXfrm>
        <a:off x="0" y="1943847"/>
        <a:ext cx="11842374" cy="1493505"/>
      </dsp:txXfrm>
    </dsp:sp>
    <dsp:sp modelId="{3705DC54-96ED-4078-A2F8-0F36A09638EF}">
      <dsp:nvSpPr>
        <dsp:cNvPr id="0" name=""/>
        <dsp:cNvSpPr/>
      </dsp:nvSpPr>
      <dsp:spPr>
        <a:xfrm>
          <a:off x="0" y="3437352"/>
          <a:ext cx="11842374" cy="88744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700" kern="1200" dirty="0"/>
            <a:t>Take care, stay safe, and travel safe</a:t>
          </a:r>
        </a:p>
      </dsp:txBody>
      <dsp:txXfrm>
        <a:off x="43321" y="3480673"/>
        <a:ext cx="11755732" cy="8008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4697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888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SA5#146 meeting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 (France) – 14-18 Nov. 2022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etings-toulouse.fr/sites/www.meetings-toulouse.fr/files/atoms/files/mag_tlse_ete_2022_fr_uk.pdf" TargetMode="External"/><Relationship Id="rId2" Type="http://schemas.openxmlformats.org/officeDocument/2006/relationships/hyperlink" Target="NUL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BA_DA5BEF9F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ealsytoulouse?paipv=0&amp;eav=AfaAr7JnTYC9IK4BDfKXrozGGlLoI6zfT7_hFg1n7g30i-Jo-jbkIiCJC_V9OQiVcWA" TargetMode="External"/><Relationship Id="rId2" Type="http://schemas.openxmlformats.org/officeDocument/2006/relationships/hyperlink" Target="https://en.wikipedia.org/wiki/Piadina" TargetMode="External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F6_3A1B9531.xml"/></Relationships>
</file>

<file path=ppt/slides/_rels/slide3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F7_433A2A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F8_4DAABAD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F5_E05EDE0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blagnac.klepierre.fr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oulouse.aeroport.fr/info-coronavirus/centre-covid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352" y="3883478"/>
            <a:ext cx="11060954" cy="172422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 eaLnBrk="1" hangingPunct="1"/>
            <a:br>
              <a:rPr lang="en-US" altLang="en-US" sz="2000" dirty="0"/>
            </a:br>
            <a:r>
              <a:rPr lang="en-US" altLang="en-US" b="1" dirty="0"/>
              <a:t>The Welcome Speech</a:t>
            </a:r>
            <a:br>
              <a:rPr lang="en-US" altLang="en-US" b="1" dirty="0"/>
            </a:br>
            <a:r>
              <a:rPr lang="en-US" altLang="en-US" b="1" dirty="0">
                <a:highlight>
                  <a:srgbClr val="B1D254"/>
                </a:highlight>
              </a:rPr>
              <a:t>from your EF3 &amp; NAF Friends </a:t>
            </a:r>
            <a:br>
              <a:rPr lang="en-US" altLang="en-US" b="1" dirty="0"/>
            </a:br>
            <a:br>
              <a:rPr lang="en-US" altLang="en-US" b="1" dirty="0"/>
            </a:br>
            <a:r>
              <a:rPr lang="en-US" altLang="en-US" b="1" dirty="0"/>
              <a:t>3GPP WGs November 2022 in Toulouse</a:t>
            </a:r>
            <a:endParaRPr lang="en-US" sz="20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985380" y="6251510"/>
            <a:ext cx="2416628" cy="606490"/>
          </a:xfr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Emmanuelle.Wurffel@etsi.org</a:t>
            </a:r>
            <a:endParaRPr lang="en-US" sz="1800" dirty="0"/>
          </a:p>
          <a:p>
            <a:pPr marL="0" eaLnBrk="1" hangingPunct="1">
              <a:buFont typeface="Arial" panose="020B0604020202020204" pitchFamily="34" charset="0"/>
              <a:buChar char="•"/>
            </a:pPr>
            <a:r>
              <a:rPr lang="en-US" altLang="en-US" sz="1800" dirty="0"/>
              <a:t>ETSI MCC</a:t>
            </a:r>
          </a:p>
          <a:p>
            <a:pPr marL="0" eaLnBrk="1" hangingPunct="1">
              <a:buFont typeface="Arial" panose="020B0604020202020204" pitchFamily="34" charset="0"/>
              <a:buChar char="•"/>
            </a:pPr>
            <a:endParaRPr lang="en-US" altLang="en-US" sz="1800" dirty="0"/>
          </a:p>
        </p:txBody>
      </p:sp>
      <p:pic>
        <p:nvPicPr>
          <p:cNvPr id="3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41AD395A-5DE7-E64F-12EA-E345AE894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074"/>
            <a:ext cx="12192000" cy="332231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21D133-F651-453B-BFC2-76400A82A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Toulouse, la ville rose (The </a:t>
            </a:r>
            <a:r>
              <a:rPr lang="fr-FR" dirty="0" err="1"/>
              <a:t>pink</a:t>
            </a:r>
            <a:r>
              <a:rPr lang="fr-FR" dirty="0"/>
              <a:t> city)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F7F3D-A2FB-4E39-B3DC-C70BB27AF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00" y="1981200"/>
            <a:ext cx="3385167" cy="203630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D386B9-4A34-4841-AC49-7D8E37C5012D}"/>
              </a:ext>
            </a:extLst>
          </p:cNvPr>
          <p:cNvSpPr txBox="1"/>
          <p:nvPr/>
        </p:nvSpPr>
        <p:spPr>
          <a:xfrm>
            <a:off x="1088573" y="4212771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Capitole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5E078E-6E63-4E30-88D9-C67D82927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891" y="2270323"/>
            <a:ext cx="3814082" cy="32038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4D4C9E-8AC1-463B-BE4E-BE79FF3BA6A9}"/>
              </a:ext>
            </a:extLst>
          </p:cNvPr>
          <p:cNvSpPr txBox="1"/>
          <p:nvPr/>
        </p:nvSpPr>
        <p:spPr>
          <a:xfrm>
            <a:off x="4734590" y="5684455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Basilica</a:t>
            </a:r>
            <a:r>
              <a:rPr lang="fr-FR" dirty="0"/>
              <a:t> of Saint-Sernin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8ECA7F5-B901-43F1-805A-778960F46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297" y="1889010"/>
            <a:ext cx="3657167" cy="24381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4B385A-F590-4896-934A-32493A3FEB2D}"/>
              </a:ext>
            </a:extLst>
          </p:cNvPr>
          <p:cNvSpPr txBox="1"/>
          <p:nvPr/>
        </p:nvSpPr>
        <p:spPr>
          <a:xfrm>
            <a:off x="9229693" y="4581320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 Canal du Midi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85854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B618F-81CA-45D9-AEA3-A1C2F9C09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962" y="365125"/>
            <a:ext cx="10515600" cy="1325563"/>
          </a:xfrm>
        </p:spPr>
        <p:txBody>
          <a:bodyPr/>
          <a:lstStyle/>
          <a:p>
            <a:r>
              <a:rPr lang="fr-FR" dirty="0"/>
              <a:t>Toulouse, the world capital of </a:t>
            </a:r>
            <a:r>
              <a:rPr lang="fr-FR" dirty="0" err="1"/>
              <a:t>aeronautics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7D6327-1CE0-42BF-8D40-05602B40FE8F}"/>
              </a:ext>
            </a:extLst>
          </p:cNvPr>
          <p:cNvSpPr txBox="1"/>
          <p:nvPr/>
        </p:nvSpPr>
        <p:spPr>
          <a:xfrm>
            <a:off x="853828" y="217526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1890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C3B261-9C36-477E-AEFD-1908654F8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42" y="4397829"/>
            <a:ext cx="1841158" cy="106392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9C20774-4A7E-45E7-BCD3-774E5C0D1A62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1172821" y="2544601"/>
            <a:ext cx="29821" cy="185322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DC8A56B-B60E-4B36-AFBE-9D1417C9A93D}"/>
              </a:ext>
            </a:extLst>
          </p:cNvPr>
          <p:cNvSpPr txBox="1"/>
          <p:nvPr/>
        </p:nvSpPr>
        <p:spPr>
          <a:xfrm>
            <a:off x="33599" y="3199616"/>
            <a:ext cx="224151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Clément Ader, an </a:t>
            </a:r>
            <a:r>
              <a:rPr lang="fr-FR" sz="1200" dirty="0" err="1"/>
              <a:t>engineer</a:t>
            </a:r>
            <a:r>
              <a:rPr lang="fr-FR" sz="1200" dirty="0"/>
              <a:t> </a:t>
            </a:r>
            <a:r>
              <a:rPr lang="fr-FR" sz="1200" dirty="0" err="1"/>
              <a:t>from</a:t>
            </a:r>
            <a:r>
              <a:rPr lang="fr-FR" sz="1200" dirty="0"/>
              <a:t> </a:t>
            </a:r>
            <a:r>
              <a:rPr lang="fr-FR" sz="1200" dirty="0">
                <a:solidFill>
                  <a:srgbClr val="FF0000"/>
                </a:solidFill>
              </a:rPr>
              <a:t>Toulouse</a:t>
            </a:r>
            <a:r>
              <a:rPr lang="fr-FR" sz="1200" dirty="0"/>
              <a:t> </a:t>
            </a:r>
            <a:r>
              <a:rPr lang="en-US" sz="1200" dirty="0"/>
              <a:t>managed to rise 50 </a:t>
            </a:r>
            <a:r>
              <a:rPr lang="en-US" sz="1200" dirty="0" err="1"/>
              <a:t>metres</a:t>
            </a:r>
            <a:r>
              <a:rPr lang="en-US" sz="1200" dirty="0"/>
              <a:t> from the ground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A2DCC3-D4E1-4FD6-BD09-5C75C1444500}"/>
              </a:ext>
            </a:extLst>
          </p:cNvPr>
          <p:cNvSpPr txBox="1"/>
          <p:nvPr/>
        </p:nvSpPr>
        <p:spPr>
          <a:xfrm>
            <a:off x="2712262" y="217526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1917</a:t>
            </a:r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FFB1A5-0A33-4D85-90A6-E70E517CE205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3085410" y="2559592"/>
            <a:ext cx="10930" cy="247043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A5B8E98-7775-4F3E-928A-09D13E7B39EF}"/>
              </a:ext>
            </a:extLst>
          </p:cNvPr>
          <p:cNvSpPr txBox="1"/>
          <p:nvPr/>
        </p:nvSpPr>
        <p:spPr>
          <a:xfrm>
            <a:off x="2045015" y="4100571"/>
            <a:ext cx="209015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During the First World War, </a:t>
            </a:r>
            <a:r>
              <a:rPr lang="en-US" sz="1200" dirty="0" err="1">
                <a:solidFill>
                  <a:srgbClr val="FF0000"/>
                </a:solidFill>
              </a:rPr>
              <a:t>Latécoère</a:t>
            </a:r>
            <a:r>
              <a:rPr lang="en-US" sz="1200" dirty="0"/>
              <a:t> mass-produced </a:t>
            </a:r>
          </a:p>
          <a:p>
            <a:pPr algn="ctr"/>
            <a:r>
              <a:rPr lang="en-US" sz="1200" dirty="0"/>
              <a:t>military aircrafts in his</a:t>
            </a:r>
          </a:p>
          <a:p>
            <a:pPr algn="ctr"/>
            <a:r>
              <a:rPr lang="en-US" sz="1200" dirty="0"/>
              <a:t>factory near </a:t>
            </a:r>
            <a:r>
              <a:rPr lang="en-US" sz="1200" dirty="0">
                <a:solidFill>
                  <a:srgbClr val="FF0000"/>
                </a:solidFill>
              </a:rPr>
              <a:t>Toulouse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DAB248-CCF0-4891-997A-FC168C7E6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6368" y="5030023"/>
            <a:ext cx="1579944" cy="107542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E06BEDC-0504-45D9-973B-880973A52E27}"/>
              </a:ext>
            </a:extLst>
          </p:cNvPr>
          <p:cNvSpPr txBox="1"/>
          <p:nvPr/>
        </p:nvSpPr>
        <p:spPr>
          <a:xfrm>
            <a:off x="4604297" y="217526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1927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7FCD92-B2BB-4462-8AAE-C007449C408C}"/>
              </a:ext>
            </a:extLst>
          </p:cNvPr>
          <p:cNvCxnSpPr/>
          <p:nvPr/>
        </p:nvCxnSpPr>
        <p:spPr>
          <a:xfrm>
            <a:off x="4969209" y="2559592"/>
            <a:ext cx="0" cy="183823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13A13786-83E0-4A63-AAA8-5BAE2D42338A}"/>
              </a:ext>
            </a:extLst>
          </p:cNvPr>
          <p:cNvSpPr txBox="1"/>
          <p:nvPr/>
        </p:nvSpPr>
        <p:spPr>
          <a:xfrm>
            <a:off x="4115174" y="3175285"/>
            <a:ext cx="192501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Aéropostale</a:t>
            </a:r>
            <a:r>
              <a:rPr lang="en-US" sz="1200" dirty="0"/>
              <a:t> is an aviation company created in 1927 t</a:t>
            </a:r>
            <a:r>
              <a:rPr lang="it-IT" sz="1200" dirty="0"/>
              <a:t>o deliver mail to Morocco, </a:t>
            </a:r>
          </a:p>
          <a:p>
            <a:pPr algn="ctr"/>
            <a:r>
              <a:rPr lang="it-IT" sz="1200" dirty="0"/>
              <a:t>Senegal, Brazil ...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5D9F12-70B7-4FCA-ABE0-25E3DEAABFB6}"/>
              </a:ext>
            </a:extLst>
          </p:cNvPr>
          <p:cNvSpPr txBox="1"/>
          <p:nvPr/>
        </p:nvSpPr>
        <p:spPr>
          <a:xfrm>
            <a:off x="6463771" y="217526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1955</a:t>
            </a:r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89D88E3-949C-477D-8F74-CF24F6D6D3F6}"/>
              </a:ext>
            </a:extLst>
          </p:cNvPr>
          <p:cNvCxnSpPr/>
          <p:nvPr/>
        </p:nvCxnSpPr>
        <p:spPr>
          <a:xfrm>
            <a:off x="6828683" y="2545711"/>
            <a:ext cx="0" cy="183823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2C08D63-0489-4BBD-9176-8B63E3EABF70}"/>
              </a:ext>
            </a:extLst>
          </p:cNvPr>
          <p:cNvSpPr txBox="1"/>
          <p:nvPr/>
        </p:nvSpPr>
        <p:spPr>
          <a:xfrm>
            <a:off x="5985759" y="4016385"/>
            <a:ext cx="167083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The </a:t>
            </a:r>
            <a:r>
              <a:rPr lang="en-US" sz="1200" dirty="0" err="1">
                <a:solidFill>
                  <a:srgbClr val="FF0000"/>
                </a:solidFill>
              </a:rPr>
              <a:t>Caravelle</a:t>
            </a:r>
            <a:r>
              <a:rPr lang="en-US" sz="1200" dirty="0"/>
              <a:t> took off from Toulouse in 1955.The </a:t>
            </a:r>
            <a:r>
              <a:rPr lang="en-US" sz="1200" dirty="0">
                <a:solidFill>
                  <a:srgbClr val="FF0000"/>
                </a:solidFill>
              </a:rPr>
              <a:t>first mass-produced jet aircraft 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</a:rPr>
              <a:t>designed for medium-haul flights</a:t>
            </a:r>
            <a:r>
              <a:rPr lang="en-US" sz="1200" dirty="0"/>
              <a:t>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1A45F11-DA61-4DB2-AD24-517A7C57D8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3872" y="5103372"/>
            <a:ext cx="1625348" cy="10639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8A12F91-95D3-4F22-9279-BFDAAA5E24C4}"/>
              </a:ext>
            </a:extLst>
          </p:cNvPr>
          <p:cNvSpPr txBox="1"/>
          <p:nvPr/>
        </p:nvSpPr>
        <p:spPr>
          <a:xfrm>
            <a:off x="9120006" y="2175269"/>
            <a:ext cx="69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1969</a:t>
            </a:r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ED65813-622A-45C2-8585-D5A308F08EC4}"/>
              </a:ext>
            </a:extLst>
          </p:cNvPr>
          <p:cNvCxnSpPr>
            <a:cxnSpLocks/>
            <a:stCxn id="25" idx="2"/>
            <a:endCxn id="22" idx="0"/>
          </p:cNvCxnSpPr>
          <p:nvPr/>
        </p:nvCxnSpPr>
        <p:spPr>
          <a:xfrm>
            <a:off x="8596546" y="4530299"/>
            <a:ext cx="0" cy="57307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DA8CC8A-ACCB-4C2D-AFFC-7352494E5226}"/>
              </a:ext>
            </a:extLst>
          </p:cNvPr>
          <p:cNvSpPr txBox="1"/>
          <p:nvPr/>
        </p:nvSpPr>
        <p:spPr>
          <a:xfrm>
            <a:off x="7733413" y="3145304"/>
            <a:ext cx="1726266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Concorde</a:t>
            </a:r>
            <a:r>
              <a:rPr lang="en-US" sz="1200" dirty="0"/>
              <a:t> took off for the first time from Toulouse in 1969, </a:t>
            </a:r>
            <a:r>
              <a:rPr lang="en-US" sz="1200" dirty="0">
                <a:solidFill>
                  <a:srgbClr val="FF0000"/>
                </a:solidFill>
              </a:rPr>
              <a:t>capable of breaking the sound barrier</a:t>
            </a:r>
            <a:r>
              <a:rPr lang="en-US" sz="1200" dirty="0"/>
              <a:t>. The result of Franco-British cooperation.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D4D99D7-BE78-4774-83ED-823909424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856" y="4301291"/>
            <a:ext cx="1666922" cy="106392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96163432-FB3C-42CA-BD10-72450425E0F1}"/>
              </a:ext>
            </a:extLst>
          </p:cNvPr>
          <p:cNvSpPr txBox="1"/>
          <p:nvPr/>
        </p:nvSpPr>
        <p:spPr>
          <a:xfrm>
            <a:off x="9376273" y="3187913"/>
            <a:ext cx="1726266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Airbus</a:t>
            </a:r>
            <a:r>
              <a:rPr lang="en-US" sz="1200" dirty="0"/>
              <a:t> was born out of a desire by French, </a:t>
            </a:r>
          </a:p>
          <a:p>
            <a:pPr algn="ctr"/>
            <a:r>
              <a:rPr lang="en-US" sz="1200" dirty="0"/>
              <a:t>British, German and Spanish companies </a:t>
            </a:r>
          </a:p>
          <a:p>
            <a:pPr algn="ctr"/>
            <a:r>
              <a:rPr lang="en-US" sz="1200" dirty="0"/>
              <a:t>to design large aircraft. Assembly takes place in Toulouse (</a:t>
            </a:r>
            <a:r>
              <a:rPr lang="en-US" sz="1200" dirty="0">
                <a:solidFill>
                  <a:srgbClr val="FF0000"/>
                </a:solidFill>
              </a:rPr>
              <a:t>A300, A380, Beluga XL</a:t>
            </a:r>
            <a:r>
              <a:rPr lang="en-US" sz="1200" dirty="0"/>
              <a:t>, capable of </a:t>
            </a:r>
          </a:p>
          <a:p>
            <a:pPr algn="ctr"/>
            <a:r>
              <a:rPr lang="en-US" sz="1200" dirty="0"/>
              <a:t>transporting large aircraft parts).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C6B82F81-15EA-4664-9BB2-803644895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86413" y="5496237"/>
            <a:ext cx="1338933" cy="874602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D3381BE-98E5-4629-A62B-15A2B536259D}"/>
              </a:ext>
            </a:extLst>
          </p:cNvPr>
          <p:cNvCxnSpPr>
            <a:cxnSpLocks/>
            <a:stCxn id="23" idx="2"/>
            <a:endCxn id="25" idx="0"/>
          </p:cNvCxnSpPr>
          <p:nvPr/>
        </p:nvCxnSpPr>
        <p:spPr>
          <a:xfrm flipH="1">
            <a:off x="8596546" y="2544601"/>
            <a:ext cx="872272" cy="600703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E59CD79-D3D8-45C7-B722-B03A68F7793F}"/>
              </a:ext>
            </a:extLst>
          </p:cNvPr>
          <p:cNvCxnSpPr>
            <a:cxnSpLocks/>
            <a:stCxn id="23" idx="2"/>
            <a:endCxn id="32" idx="0"/>
          </p:cNvCxnSpPr>
          <p:nvPr/>
        </p:nvCxnSpPr>
        <p:spPr>
          <a:xfrm>
            <a:off x="9468818" y="2544601"/>
            <a:ext cx="770588" cy="6433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E8272A64-5CE3-4497-98D1-15236539434A}"/>
              </a:ext>
            </a:extLst>
          </p:cNvPr>
          <p:cNvSpPr txBox="1"/>
          <p:nvPr/>
        </p:nvSpPr>
        <p:spPr>
          <a:xfrm>
            <a:off x="11259403" y="2175269"/>
            <a:ext cx="69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2022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129D13-1A11-43F9-BCAB-EDBFD6261476}"/>
              </a:ext>
            </a:extLst>
          </p:cNvPr>
          <p:cNvSpPr txBox="1"/>
          <p:nvPr/>
        </p:nvSpPr>
        <p:spPr>
          <a:xfrm>
            <a:off x="11019179" y="3582123"/>
            <a:ext cx="1172821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Airbus is improving its </a:t>
            </a:r>
            <a:r>
              <a:rPr lang="en-US" sz="1200" dirty="0">
                <a:solidFill>
                  <a:srgbClr val="FF0000"/>
                </a:solidFill>
              </a:rPr>
              <a:t>energy </a:t>
            </a:r>
            <a:r>
              <a:rPr lang="en-US" sz="1200" dirty="0" err="1">
                <a:solidFill>
                  <a:srgbClr val="FF0000"/>
                </a:solidFill>
              </a:rPr>
              <a:t>efficiency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1200" dirty="0">
                <a:solidFill>
                  <a:srgbClr val="FF0000"/>
                </a:solidFill>
              </a:rPr>
              <a:t>with new designs </a:t>
            </a:r>
            <a:r>
              <a:rPr lang="en-US" sz="1200" dirty="0"/>
              <a:t>(A320neo, A350, </a:t>
            </a:r>
          </a:p>
          <a:p>
            <a:pPr algn="ctr"/>
            <a:r>
              <a:rPr lang="en-US" sz="1200" dirty="0"/>
              <a:t>A330neo).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55BB175-90D8-4C62-B8D5-537833AAA5D4}"/>
              </a:ext>
            </a:extLst>
          </p:cNvPr>
          <p:cNvCxnSpPr>
            <a:cxnSpLocks/>
            <a:stCxn id="43" idx="2"/>
            <a:endCxn id="44" idx="0"/>
          </p:cNvCxnSpPr>
          <p:nvPr/>
        </p:nvCxnSpPr>
        <p:spPr>
          <a:xfrm flipH="1">
            <a:off x="11605590" y="2544601"/>
            <a:ext cx="2625" cy="103752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>
            <a:extLst>
              <a:ext uri="{FF2B5EF4-FFF2-40B4-BE49-F238E27FC236}">
                <a16:creationId xmlns:a16="http://schemas.microsoft.com/office/drawing/2014/main" id="{1DDAA0BF-8D34-41C1-B435-394392C1E6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2115" y="5496237"/>
            <a:ext cx="1533135" cy="858556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B077D01F-F095-49E5-89ED-6B37AA9AA608}"/>
              </a:ext>
            </a:extLst>
          </p:cNvPr>
          <p:cNvSpPr/>
          <p:nvPr/>
        </p:nvSpPr>
        <p:spPr>
          <a:xfrm>
            <a:off x="391886" y="2743200"/>
            <a:ext cx="11625940" cy="3693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85939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DAA8C-8F30-48CC-8B70-48036D792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 lot to do in Toulouse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FA734-A8B8-45B1-9DEA-F4FD91F1F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Historical</a:t>
            </a:r>
            <a:r>
              <a:rPr lang="fr-FR" dirty="0"/>
              <a:t> monuments</a:t>
            </a:r>
          </a:p>
          <a:p>
            <a:r>
              <a:rPr lang="fr-FR" dirty="0" err="1"/>
              <a:t>Museums</a:t>
            </a:r>
            <a:endParaRPr lang="fr-FR" dirty="0"/>
          </a:p>
          <a:p>
            <a:pPr lvl="1"/>
            <a:r>
              <a:rPr lang="fr-FR" dirty="0"/>
              <a:t>Les Abattoirs, Musée Saint-Raymond, Le Museum, etc.</a:t>
            </a:r>
            <a:endParaRPr lang="en-US" dirty="0"/>
          </a:p>
          <a:p>
            <a:pPr lvl="1"/>
            <a:r>
              <a:rPr lang="en-US" dirty="0" err="1"/>
              <a:t>Aeroscopia</a:t>
            </a:r>
            <a:r>
              <a:rPr lang="en-US" dirty="0"/>
              <a:t> (The Aeronautics Museum), </a:t>
            </a:r>
            <a:r>
              <a:rPr lang="fr-FR" dirty="0"/>
              <a:t>L</a:t>
            </a:r>
            <a:r>
              <a:rPr lang="en-US" dirty="0"/>
              <a:t>a </a:t>
            </a:r>
            <a:r>
              <a:rPr lang="en-US" dirty="0" err="1"/>
              <a:t>Cité</a:t>
            </a:r>
            <a:r>
              <a:rPr lang="en-US" dirty="0"/>
              <a:t> de </a:t>
            </a:r>
            <a:r>
              <a:rPr lang="en-US" dirty="0" err="1"/>
              <a:t>l’Espace</a:t>
            </a:r>
            <a:endParaRPr lang="en-US" dirty="0"/>
          </a:p>
          <a:p>
            <a:r>
              <a:rPr lang="fr-FR" dirty="0"/>
              <a:t>Restaurants</a:t>
            </a:r>
          </a:p>
          <a:p>
            <a:pPr lvl="1"/>
            <a:r>
              <a:rPr lang="fr-FR" dirty="0" err="1"/>
              <a:t>Some</a:t>
            </a:r>
            <a:r>
              <a:rPr lang="fr-FR" dirty="0"/>
              <a:t> local </a:t>
            </a:r>
            <a:r>
              <a:rPr lang="fr-FR" dirty="0" err="1"/>
              <a:t>specialties</a:t>
            </a:r>
            <a:r>
              <a:rPr lang="fr-FR" dirty="0"/>
              <a:t>: Toulouse </a:t>
            </a:r>
            <a:r>
              <a:rPr lang="fr-FR" dirty="0" err="1"/>
              <a:t>sausage</a:t>
            </a:r>
            <a:r>
              <a:rPr lang="fr-FR" dirty="0"/>
              <a:t>, cassoulet, foie gras, </a:t>
            </a:r>
            <a:r>
              <a:rPr lang="fr-FR" dirty="0" err="1"/>
              <a:t>cheeses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the </a:t>
            </a:r>
            <a:r>
              <a:rPr lang="fr-FR" dirty="0" err="1"/>
              <a:t>Pyrenees</a:t>
            </a:r>
            <a:r>
              <a:rPr lang="fr-FR" dirty="0"/>
              <a:t> ...</a:t>
            </a:r>
          </a:p>
          <a:p>
            <a:r>
              <a:rPr lang="fr-FR" dirty="0"/>
              <a:t>S</a:t>
            </a:r>
            <a:r>
              <a:rPr lang="en-US" dirty="0"/>
              <a:t>hopping</a:t>
            </a:r>
          </a:p>
          <a:p>
            <a:r>
              <a:rPr lang="fr-FR" dirty="0"/>
              <a:t>…</a:t>
            </a:r>
          </a:p>
          <a:p>
            <a:r>
              <a:rPr lang="fr-FR" dirty="0"/>
              <a:t>Good to know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0EBBB3-7856-4257-9C26-20F8E3D79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371" y="4567927"/>
            <a:ext cx="4537982" cy="174397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CBD8ACB-F9A3-4838-98ED-361FC285C90A}"/>
              </a:ext>
            </a:extLst>
          </p:cNvPr>
          <p:cNvCxnSpPr>
            <a:cxnSpLocks/>
          </p:cNvCxnSpPr>
          <p:nvPr/>
        </p:nvCxnSpPr>
        <p:spPr>
          <a:xfrm flipV="1">
            <a:off x="3590924" y="5564115"/>
            <a:ext cx="1456564" cy="480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62613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1785155"/>
            <a:ext cx="7795284" cy="2509033"/>
          </a:xfrm>
        </p:spPr>
        <p:txBody>
          <a:bodyPr/>
          <a:lstStyle/>
          <a:p>
            <a:br>
              <a:rPr lang="en-US" sz="5400">
                <a:highlight>
                  <a:srgbClr val="00FFFF"/>
                </a:highlight>
                <a:ea typeface="+mj-lt"/>
                <a:cs typeface="+mj-lt"/>
              </a:rPr>
            </a:br>
            <a:br>
              <a:rPr lang="en-US" sz="5400">
                <a:highlight>
                  <a:srgbClr val="00FFFF"/>
                </a:highlight>
                <a:ea typeface="+mj-lt"/>
                <a:cs typeface="+mj-lt"/>
              </a:rPr>
            </a:br>
            <a:br>
              <a:rPr lang="en-US" sz="5400">
                <a:highlight>
                  <a:srgbClr val="00FFFF"/>
                </a:highlight>
                <a:ea typeface="+mj-lt"/>
                <a:cs typeface="+mj-lt"/>
                <a:hlinkClick r:id="rId2" invalidUrl="http://"/>
              </a:rPr>
            </a:br>
            <a:r>
              <a:rPr lang="en-US" sz="5400">
                <a:ea typeface="+mj-lt"/>
                <a:cs typeface="+mj-lt"/>
              </a:rPr>
              <a:t>Find more information on Toulouse in </a:t>
            </a:r>
            <a:r>
              <a:rPr lang="en-US" sz="5400">
                <a:ea typeface="+mj-lt"/>
                <a:cs typeface="+mj-lt"/>
                <a:hlinkClick r:id="rId3"/>
              </a:rPr>
              <a:t>Toulouse magazine</a:t>
            </a:r>
            <a:endParaRPr lang="en-US" sz="5400">
              <a:ea typeface="+mj-lt"/>
              <a:cs typeface="+mj-lt"/>
            </a:endParaRPr>
          </a:p>
        </p:txBody>
      </p:sp>
      <p:pic>
        <p:nvPicPr>
          <p:cNvPr id="2" name="Picture 2" descr="Qr code&#10;&#10;Description automatically generated">
            <a:extLst>
              <a:ext uri="{FF2B5EF4-FFF2-40B4-BE49-F238E27FC236}">
                <a16:creationId xmlns:a16="http://schemas.microsoft.com/office/drawing/2014/main" id="{C1616928-C3FB-DBBC-EB50-CC896CD10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0740" y="1918975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434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865AF-AD68-FE4A-7D35-11226A73B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It is so French...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E6AA9B-614D-C780-82CD-8E60D7277E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Smoking in France is only allowed outside</a:t>
            </a:r>
          </a:p>
          <a:p>
            <a:r>
              <a:rPr lang="en-US">
                <a:cs typeface="Calibri"/>
              </a:rPr>
              <a:t>EU power plug: If you do not have a power plug, you can get one at airport shops.</a:t>
            </a:r>
          </a:p>
          <a:p>
            <a:r>
              <a:rPr lang="en-US">
                <a:cs typeface="Calibri"/>
              </a:rPr>
              <a:t>If you are driving in Toulouse, please be indulgent with the French Drivers!</a:t>
            </a:r>
          </a:p>
          <a:p>
            <a:r>
              <a:rPr lang="en-US">
                <a:cs typeface="Calibri"/>
              </a:rPr>
              <a:t>Opening hours of shops: 10:00-19:00</a:t>
            </a:r>
          </a:p>
          <a:p>
            <a:pPr marL="0" indent="0">
              <a:buNone/>
            </a:pPr>
            <a:endParaRPr lang="en-US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650025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80110-CBD4-8360-9419-F6ECC95DF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Free transport pass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38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Transport pass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612" y="1691154"/>
            <a:ext cx="10910047" cy="426169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Transport passes is offered to delegates free of charge: </a:t>
            </a:r>
            <a:endParaRPr lang="en-US" altLang="en-US" dirty="0"/>
          </a:p>
          <a:p>
            <a:pPr lvl="1"/>
            <a:r>
              <a:rPr lang="en-US" dirty="0"/>
              <a:t>courtesy of Toulouse </a:t>
            </a:r>
            <a:r>
              <a:rPr lang="en-US" dirty="0" err="1"/>
              <a:t>Métropole</a:t>
            </a:r>
            <a:r>
              <a:rPr lang="en-US" dirty="0"/>
              <a:t> </a:t>
            </a:r>
            <a:endParaRPr lang="en-US" altLang="en-US" dirty="0">
              <a:cs typeface="Calibri"/>
            </a:endParaRPr>
          </a:p>
          <a:p>
            <a:pPr lvl="1"/>
            <a:r>
              <a:rPr lang="en-US" dirty="0"/>
              <a:t>free public transport during the event (tram, subway, bus, airport shuttle)</a:t>
            </a:r>
            <a:endParaRPr lang="en-US" altLang="en-US" dirty="0">
              <a:cs typeface="Calibri"/>
            </a:endParaRP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5961339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How to get your transport pass?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  <a:p>
            <a:pPr marL="0" indent="0">
              <a:buNone/>
            </a:pPr>
            <a:r>
              <a:rPr lang="en-US" dirty="0">
                <a:cs typeface="Calibri"/>
              </a:rPr>
              <a:t>Passes are available at the hospitality desk of the MEETT from Monday morning. </a:t>
            </a:r>
            <a:endParaRPr lang="en-US" dirty="0">
              <a:highlight>
                <a:srgbClr val="FF00FF"/>
              </a:highlight>
              <a:cs typeface="Calibri"/>
            </a:endParaRPr>
          </a:p>
          <a:p>
            <a:pPr lvl="1"/>
            <a:r>
              <a:rPr lang="en-US" b="1" u="sng" dirty="0">
                <a:solidFill>
                  <a:srgbClr val="FF0000"/>
                </a:solidFill>
                <a:cs typeface="Calibri" panose="020F0502020204030204"/>
              </a:rPr>
              <a:t>Again, only for Delegates registered!</a:t>
            </a:r>
          </a:p>
          <a:p>
            <a:pPr marL="0" indent="0">
              <a:buNone/>
            </a:pPr>
            <a:endParaRPr lang="en-US" altLang="en-US" b="1" dirty="0">
              <a:highlight>
                <a:srgbClr val="00FFFF"/>
              </a:highlight>
              <a:cs typeface="Calibri" panose="020F0502020204030204"/>
            </a:endParaRPr>
          </a:p>
          <a:p>
            <a:pPr marL="0" indent="0">
              <a:buNone/>
            </a:pPr>
            <a:r>
              <a:rPr lang="en-US" altLang="en-US" b="1" dirty="0">
                <a:cs typeface="Calibri" panose="020F0502020204030204"/>
              </a:rPr>
              <a:t>Passes will be given in person.</a:t>
            </a:r>
          </a:p>
        </p:txBody>
      </p:sp>
    </p:spTree>
    <p:extLst>
      <p:ext uri="{BB962C8B-B14F-4D97-AF65-F5344CB8AC3E}">
        <p14:creationId xmlns:p14="http://schemas.microsoft.com/office/powerpoint/2010/main" val="196985450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pPr algn="ctr"/>
            <a:r>
              <a:rPr lang="en-US" sz="5400">
                <a:ea typeface="+mj-lt"/>
                <a:cs typeface="+mj-lt"/>
              </a:rPr>
              <a:t>MEETT opening/closing time</a:t>
            </a:r>
            <a:br>
              <a:rPr lang="en-US" sz="5400">
                <a:ea typeface="+mj-lt"/>
                <a:cs typeface="+mj-lt"/>
              </a:rPr>
            </a:br>
            <a:r>
              <a:rPr lang="en-US" sz="6600" b="1">
                <a:solidFill>
                  <a:srgbClr val="FF0000"/>
                </a:solidFill>
                <a:cs typeface="Calibri Light"/>
              </a:rPr>
              <a:t>07:30-19:30</a:t>
            </a:r>
          </a:p>
        </p:txBody>
      </p:sp>
    </p:spTree>
    <p:extLst>
      <p:ext uri="{BB962C8B-B14F-4D97-AF65-F5344CB8AC3E}">
        <p14:creationId xmlns:p14="http://schemas.microsoft.com/office/powerpoint/2010/main" val="4007691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852" y="2681056"/>
            <a:ext cx="9587884" cy="2672180"/>
          </a:xfrm>
        </p:spPr>
        <p:txBody>
          <a:bodyPr/>
          <a:lstStyle/>
          <a:p>
            <a:pPr algn="ctr"/>
            <a:br>
              <a:rPr lang="en-US" sz="5400" dirty="0">
                <a:ea typeface="+mj-lt"/>
                <a:cs typeface="+mj-lt"/>
              </a:rPr>
            </a:br>
            <a:br>
              <a:rPr lang="en-US" sz="5400" dirty="0">
                <a:ea typeface="+mj-lt"/>
                <a:cs typeface="+mj-lt"/>
              </a:rPr>
            </a:br>
            <a:br>
              <a:rPr lang="en-US" sz="5400" dirty="0">
                <a:ea typeface="+mj-lt"/>
                <a:cs typeface="+mj-lt"/>
              </a:rPr>
            </a:br>
            <a:br>
              <a:rPr lang="en-US" sz="5400" dirty="0">
                <a:ea typeface="+mj-lt"/>
                <a:cs typeface="+mj-lt"/>
              </a:rPr>
            </a:br>
            <a:br>
              <a:rPr lang="en-US" sz="5400" dirty="0">
                <a:ea typeface="+mj-lt"/>
                <a:cs typeface="+mj-lt"/>
              </a:rPr>
            </a:br>
            <a:r>
              <a:rPr lang="en-US" sz="5400" dirty="0">
                <a:ea typeface="+mj-lt"/>
                <a:cs typeface="+mj-lt"/>
              </a:rPr>
              <a:t>CLOAKROOM AVAILABLE BEHIND THE HOSPITALITY DESK</a:t>
            </a:r>
            <a:br>
              <a:rPr lang="en-US" sz="5400" dirty="0">
                <a:ea typeface="+mj-lt"/>
                <a:cs typeface="+mj-lt"/>
              </a:rPr>
            </a:br>
            <a:r>
              <a:rPr lang="en-US" sz="5400" dirty="0">
                <a:ea typeface="+mj-lt"/>
                <a:cs typeface="+mj-lt"/>
              </a:rPr>
              <a:t> </a:t>
            </a:r>
            <a:r>
              <a:rPr lang="en-US" sz="5400" u="sng" dirty="0">
                <a:solidFill>
                  <a:srgbClr val="FF0000"/>
                </a:solidFill>
                <a:ea typeface="+mj-lt"/>
                <a:cs typeface="+mj-lt"/>
              </a:rPr>
              <a:t>not supervised</a:t>
            </a:r>
            <a:r>
              <a:rPr lang="en-US" sz="5400" dirty="0">
                <a:solidFill>
                  <a:srgbClr val="FF0000"/>
                </a:solidFill>
                <a:ea typeface="+mj-lt"/>
                <a:cs typeface="+mj-lt"/>
              </a:rPr>
              <a:t>, </a:t>
            </a:r>
            <a:br>
              <a:rPr lang="en-US" sz="5400" dirty="0">
                <a:solidFill>
                  <a:srgbClr val="FF0000"/>
                </a:solidFill>
                <a:ea typeface="+mj-lt"/>
                <a:cs typeface="+mj-lt"/>
              </a:rPr>
            </a:br>
            <a:r>
              <a:rPr lang="en-US" sz="4400" dirty="0">
                <a:solidFill>
                  <a:srgbClr val="FF0000"/>
                </a:solidFill>
                <a:ea typeface="+mj-lt"/>
                <a:cs typeface="+mj-lt"/>
              </a:rPr>
              <a:t>UNDER YOUR OWN RESPONSABILITY!</a:t>
            </a:r>
            <a:endParaRPr lang="en-US" sz="6600" b="1" dirty="0">
              <a:solidFill>
                <a:srgbClr val="FF0000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47364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80110-CBD4-8360-9419-F6ECC95DF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18702"/>
            <a:ext cx="10515600" cy="1355632"/>
          </a:xfrm>
        </p:spPr>
        <p:txBody>
          <a:bodyPr/>
          <a:lstStyle/>
          <a:p>
            <a:r>
              <a:rPr lang="en-US">
                <a:cs typeface="Calibri Light"/>
              </a:rPr>
              <a:t>Sponsors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53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pPr eaLnBrk="1" hangingPunct="1"/>
            <a:r>
              <a:rPr lang="en-GB" altLang="en-US" sz="5400">
                <a:latin typeface="Century Gothic"/>
              </a:rPr>
              <a:t>Audio system</a:t>
            </a:r>
          </a:p>
        </p:txBody>
      </p:sp>
    </p:spTree>
    <p:extLst>
      <p:ext uri="{BB962C8B-B14F-4D97-AF65-F5344CB8AC3E}">
        <p14:creationId xmlns:p14="http://schemas.microsoft.com/office/powerpoint/2010/main" val="2728330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6D0583D-A3B8-49EF-86B0-2735A35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>
                <a:solidFill>
                  <a:srgbClr val="C00000"/>
                </a:solidFill>
                <a:latin typeface="Century Gothic" panose="020B0502020202020204" pitchFamily="34" charset="0"/>
              </a:rPr>
              <a:t>Overview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C2DEC876-F5D2-42E5-914C-27C882228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761" y="1897062"/>
            <a:ext cx="10080191" cy="4290673"/>
          </a:xfrm>
        </p:spPr>
        <p:txBody>
          <a:bodyPr/>
          <a:lstStyle/>
          <a:p>
            <a:pPr marL="1064895" lvl="1" indent="-607695">
              <a:defRPr/>
            </a:pPr>
            <a:endParaRPr lang="en-GB" altLang="en-US" sz="1600" u="sng" dirty="0">
              <a:solidFill>
                <a:srgbClr val="FF0000"/>
              </a:solidFill>
              <a:latin typeface="Century Gothic" panose="020B0502020202020204" pitchFamily="34" charset="0"/>
            </a:endParaRPr>
          </a:p>
          <a:p>
            <a:pPr marL="379095" indent="0" algn="ctr">
              <a:buNone/>
              <a:defRPr/>
            </a:pPr>
            <a:r>
              <a:rPr lang="en-GB" altLang="en-US" sz="5400" b="1" u="sng" dirty="0">
                <a:solidFill>
                  <a:srgbClr val="FF0000"/>
                </a:solidFill>
                <a:latin typeface="Century Gothic"/>
              </a:rPr>
              <a:t>IMPORTANT: </a:t>
            </a:r>
          </a:p>
          <a:p>
            <a:pPr marL="379095" indent="0" algn="ctr">
              <a:buNone/>
              <a:defRPr/>
            </a:pPr>
            <a:r>
              <a:rPr lang="en-GB" altLang="en-US" sz="5400" b="1" u="sng" dirty="0">
                <a:solidFill>
                  <a:srgbClr val="FF0000"/>
                </a:solidFill>
                <a:latin typeface="Century Gothic"/>
              </a:rPr>
              <a:t>receivers shall be returned</a:t>
            </a:r>
            <a:r>
              <a:rPr lang="en-GB" altLang="en-US" sz="5400" b="1" u="sng" dirty="0">
                <a:solidFill>
                  <a:srgbClr val="FF0000"/>
                </a:solidFill>
                <a:latin typeface="Century Gothic"/>
                <a:ea typeface="+mn-lt"/>
                <a:cs typeface="+mn-lt"/>
              </a:rPr>
              <a:t> </a:t>
            </a:r>
          </a:p>
          <a:p>
            <a:pPr marL="379095" indent="0" algn="ctr">
              <a:buNone/>
              <a:defRPr/>
            </a:pPr>
            <a:r>
              <a:rPr lang="en-GB" altLang="en-US" sz="5400" b="1" u="sng" dirty="0">
                <a:solidFill>
                  <a:srgbClr val="FF0000"/>
                </a:solidFill>
                <a:latin typeface="Century Gothic"/>
                <a:ea typeface="+mn-lt"/>
                <a:cs typeface="+mn-lt"/>
              </a:rPr>
              <a:t>at the end of the meeting week!!</a:t>
            </a:r>
            <a:r>
              <a:rPr lang="en-GB" sz="5400" dirty="0">
                <a:ea typeface="+mn-lt"/>
                <a:cs typeface="+mn-lt"/>
              </a:rPr>
              <a:t>  </a:t>
            </a:r>
            <a:endParaRPr lang="en-GB" sz="5400" dirty="0">
              <a:solidFill>
                <a:srgbClr val="000000"/>
              </a:solidFill>
              <a:highlight>
                <a:srgbClr val="00FFFF"/>
              </a:highlight>
              <a:latin typeface="Calibri"/>
              <a:cs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1F290D-FF9D-F788-4A5E-BCDF628C4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6811" y="1897063"/>
            <a:ext cx="2138651" cy="1716741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r>
              <a:rPr lang="en-GB" altLang="en-US" sz="5400">
                <a:latin typeface="Century Gothic"/>
                <a:cs typeface="Calibri Light"/>
              </a:rPr>
              <a:t>Meeting rooms layout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1776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556" y="519116"/>
            <a:ext cx="9284069" cy="914898"/>
          </a:xfrm>
        </p:spPr>
        <p:txBody>
          <a:bodyPr/>
          <a:lstStyle/>
          <a:p>
            <a:r>
              <a:rPr lang="en-US" dirty="0">
                <a:cs typeface="Calibri Light"/>
              </a:rPr>
              <a:t>Meeting rooms floor plan </a:t>
            </a:r>
            <a:r>
              <a:rPr lang="en-US" sz="3600" b="1" dirty="0">
                <a:cs typeface="Calibri Light"/>
              </a:rPr>
              <a:t>GROUND FLOOR</a:t>
            </a:r>
            <a:endParaRPr lang="en-US" sz="3600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647C44E-1FC0-8FC0-1C7C-CBCC029D5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642" y="1434014"/>
            <a:ext cx="7531119" cy="532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327903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Meeting rooms floor plan </a:t>
            </a:r>
            <a:r>
              <a:rPr lang="en-US" sz="3600" b="1">
                <a:cs typeface="Calibri Light"/>
              </a:rPr>
              <a:t>1st FLOOR</a:t>
            </a:r>
            <a:endParaRPr lang="en-US" sz="3600" b="1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868786-56A1-195C-811C-AF9B54346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48464"/>
            <a:ext cx="12192000" cy="377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4658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r>
              <a:rPr lang="en-GB" altLang="en-US" sz="5400">
                <a:latin typeface="Century Gothic"/>
                <a:cs typeface="Calibri Light"/>
              </a:rPr>
              <a:t>3GPP network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216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3GPP Wireless LAN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b="1">
              <a:highlight>
                <a:srgbClr val="00FF00"/>
              </a:highlight>
              <a:cs typeface="Calibri"/>
            </a:endParaRPr>
          </a:p>
          <a:p>
            <a:pPr marL="0" indent="0">
              <a:buNone/>
            </a:pPr>
            <a:r>
              <a:rPr lang="en-US" b="1">
                <a:cs typeface="Calibri"/>
              </a:rPr>
              <a:t>Wireless LAN: </a:t>
            </a:r>
          </a:p>
          <a:p>
            <a:pPr marL="0" indent="0">
              <a:buNone/>
            </a:pPr>
            <a:r>
              <a:rPr lang="en-US">
                <a:cs typeface="Calibri"/>
              </a:rPr>
              <a:t>SSID: 3GPPWIFI</a:t>
            </a:r>
            <a:endParaRPr lang="en-US"/>
          </a:p>
          <a:p>
            <a:pPr marL="0" indent="0">
              <a:buNone/>
            </a:pPr>
            <a:r>
              <a:rPr lang="en-US">
                <a:cs typeface="Calibri"/>
              </a:rPr>
              <a:t>Password: 3GPP3GPPM (CAPITAL LETTERS!)</a:t>
            </a:r>
          </a:p>
          <a:p>
            <a:pPr marL="0" indent="0">
              <a:buNone/>
            </a:pPr>
            <a:r>
              <a:rPr lang="en-US">
                <a:cs typeface="Calibri"/>
              </a:rPr>
              <a:t>IP address: 10.10.10.10</a:t>
            </a:r>
          </a:p>
          <a:p>
            <a:pPr marL="0" indent="0">
              <a:buNone/>
            </a:pPr>
            <a:r>
              <a:rPr lang="en-US" b="1" u="sng">
                <a:solidFill>
                  <a:srgbClr val="FF0000"/>
                </a:solidFill>
                <a:cs typeface="Calibri"/>
              </a:rPr>
              <a:t>--&gt; USUAL SETTING</a:t>
            </a:r>
            <a:endParaRPr lang="en-US" u="sng">
              <a:solidFill>
                <a:srgbClr val="00000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7716973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272" y="2417298"/>
            <a:ext cx="8963025" cy="1133475"/>
          </a:xfrm>
        </p:spPr>
        <p:txBody>
          <a:bodyPr/>
          <a:lstStyle/>
          <a:p>
            <a:r>
              <a:rPr lang="en-US" sz="5400">
                <a:ea typeface="+mj-lt"/>
                <a:cs typeface="+mj-lt"/>
              </a:rPr>
              <a:t>Coffee breaks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93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022" y="1953087"/>
            <a:ext cx="12120978" cy="3373515"/>
          </a:xfrm>
        </p:spPr>
        <p:txBody>
          <a:bodyPr/>
          <a:lstStyle/>
          <a:p>
            <a:pPr algn="l" rtl="0" fontAlgn="base"/>
            <a:r>
              <a:rPr lang="en-US" sz="4000" b="1" i="0" u="none" strike="noStrike" dirty="0">
                <a:solidFill>
                  <a:srgbClr val="F200FF"/>
                </a:solidFill>
                <a:effectLst/>
                <a:latin typeface="Calibri Light" panose="020F0302020204030204" pitchFamily="34" charset="0"/>
              </a:rPr>
              <a:t>07.30-08.30</a:t>
            </a:r>
            <a:r>
              <a:rPr lang="en-US" sz="36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 </a:t>
            </a:r>
            <a:r>
              <a:rPr lang="en-US" sz="32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welcome coffee on the ground floor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​</a:t>
            </a:r>
            <a:b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3600" b="0" i="0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​</a:t>
            </a:r>
            <a:b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4000" b="1" dirty="0">
                <a:solidFill>
                  <a:srgbClr val="F200FF"/>
                </a:solidFill>
                <a:latin typeface="Calibri Light" panose="020F0302020204030204" pitchFamily="34" charset="0"/>
              </a:rPr>
              <a:t>10:30-11:00</a:t>
            </a:r>
            <a:r>
              <a:rPr lang="en-US" sz="36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 </a:t>
            </a:r>
            <a:r>
              <a:rPr lang="en-US" sz="3200" b="1" dirty="0">
                <a:solidFill>
                  <a:srgbClr val="000000"/>
                </a:solidFill>
                <a:latin typeface="Calibri Light" panose="020F0302020204030204" pitchFamily="34" charset="0"/>
              </a:rPr>
              <a:t>(all week) coffee break on ground &amp; first floor​</a:t>
            </a:r>
            <a:br>
              <a:rPr lang="en-US" sz="3200" b="1" dirty="0">
                <a:solidFill>
                  <a:srgbClr val="000000"/>
                </a:solidFill>
                <a:latin typeface="Calibri Light" panose="020F0302020204030204" pitchFamily="34" charset="0"/>
              </a:rPr>
            </a:br>
            <a:r>
              <a:rPr lang="en-US" sz="3200" b="1" dirty="0">
                <a:solidFill>
                  <a:srgbClr val="000000"/>
                </a:solidFill>
                <a:latin typeface="Calibri Light" panose="020F0302020204030204" pitchFamily="34" charset="0"/>
              </a:rPr>
              <a:t>​</a:t>
            </a:r>
            <a:b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4000" b="1" dirty="0">
                <a:solidFill>
                  <a:srgbClr val="F200FF"/>
                </a:solidFill>
                <a:latin typeface="Calibri Light" panose="020F0302020204030204" pitchFamily="34" charset="0"/>
              </a:rPr>
              <a:t>16:00-16:30</a:t>
            </a:r>
            <a:r>
              <a:rPr lang="en-US" sz="3600" b="1" i="0" u="none" strike="noStrike" dirty="0">
                <a:solidFill>
                  <a:srgbClr val="000000"/>
                </a:solidFill>
                <a:effectLst/>
                <a:latin typeface="Calibri Light" panose="020F0302020204030204" pitchFamily="34" charset="0"/>
              </a:rPr>
              <a:t> </a:t>
            </a:r>
            <a:r>
              <a:rPr lang="en-US" sz="3200" b="1" dirty="0">
                <a:solidFill>
                  <a:srgbClr val="000000"/>
                </a:solidFill>
                <a:latin typeface="Calibri Light" panose="020F0302020204030204" pitchFamily="34" charset="0"/>
              </a:rPr>
              <a:t>(except on Friday) coffee break on ground &amp; first floor</a:t>
            </a:r>
          </a:p>
        </p:txBody>
      </p:sp>
    </p:spTree>
    <p:extLst>
      <p:ext uri="{BB962C8B-B14F-4D97-AF65-F5344CB8AC3E}">
        <p14:creationId xmlns:p14="http://schemas.microsoft.com/office/powerpoint/2010/main" val="27278784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365760"/>
            <a:ext cx="7569706" cy="1288238"/>
          </a:xfrm>
        </p:spPr>
        <p:txBody>
          <a:bodyPr anchor="ctr">
            <a:normAutofit/>
          </a:bodyPr>
          <a:lstStyle/>
          <a:p>
            <a:pPr algn="ctr"/>
            <a:r>
              <a:rPr lang="en-US">
                <a:cs typeface="Calibri Light"/>
              </a:rPr>
              <a:t>Lunch area</a:t>
            </a:r>
            <a:endParaRPr lang="en-US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62150"/>
            <a:ext cx="12192000" cy="443865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3200" dirty="0">
                <a:cs typeface="Calibri"/>
              </a:rPr>
              <a:t>Several options will be available on site:</a:t>
            </a:r>
          </a:p>
          <a:p>
            <a:pPr>
              <a:buFont typeface="Arial" panose="020B0604020202020204" pitchFamily="34" charset="0"/>
            </a:pP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cs typeface="Calibri"/>
              </a:rPr>
              <a:t>MEETT restaurant  </a:t>
            </a:r>
          </a:p>
          <a:p>
            <a:pPr>
              <a:buFont typeface="Arial" panose="020B0604020202020204" pitchFamily="34" charset="0"/>
            </a:pP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cs typeface="Calibri"/>
              </a:rPr>
              <a:t>MEETT cafeteria</a:t>
            </a:r>
            <a:r>
              <a:rPr lang="en-US" sz="3200" dirty="0">
                <a:solidFill>
                  <a:srgbClr val="FF0000"/>
                </a:solidFill>
                <a:cs typeface="Calibri"/>
              </a:rPr>
              <a:t> </a:t>
            </a:r>
            <a:r>
              <a:rPr lang="en-US" sz="3200" dirty="0">
                <a:cs typeface="Calibri"/>
              </a:rPr>
              <a:t>(sandwiches, salads, desserts and drinks)</a:t>
            </a:r>
            <a:endParaRPr lang="en-US" sz="3200" b="1" dirty="0">
              <a:solidFill>
                <a:srgbClr val="FF0000"/>
              </a:solidFill>
              <a:cs typeface="Calibri"/>
            </a:endParaRPr>
          </a:p>
          <a:p>
            <a:pPr>
              <a:buFont typeface="Arial" panose="020B0604020202020204" pitchFamily="34" charset="0"/>
            </a:pPr>
            <a:r>
              <a:rPr lang="en-US" sz="3200" dirty="0">
                <a:cs typeface="Calibri"/>
              </a:rPr>
              <a:t> </a:t>
            </a:r>
            <a:r>
              <a:rPr lang="en-US" sz="3200" dirty="0">
                <a:solidFill>
                  <a:srgbClr val="FF0000"/>
                </a:solidFill>
                <a:highlight>
                  <a:srgbClr val="FFFF00"/>
                </a:highlight>
                <a:cs typeface="Calibri"/>
              </a:rPr>
              <a:t>Food trucks with a variety of cuisines</a:t>
            </a:r>
            <a:r>
              <a:rPr lang="en-US" sz="3200" dirty="0">
                <a:cs typeface="Calibri"/>
              </a:rPr>
              <a:t> </a:t>
            </a:r>
            <a:endParaRPr lang="en-US" sz="3200" b="1" dirty="0">
              <a:solidFill>
                <a:srgbClr val="FF0000"/>
              </a:solidFill>
              <a:cs typeface="Calibri"/>
            </a:endParaRPr>
          </a:p>
          <a:p>
            <a:pPr marL="0" indent="0">
              <a:buNone/>
            </a:pPr>
            <a:r>
              <a:rPr lang="en-US" sz="3200" dirty="0">
                <a:cs typeface="Calibri"/>
              </a:rPr>
              <a:t>There will be tables and chairs in Hall 6 to consume food and drinks purchased in any area.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0000"/>
                </a:solidFill>
                <a:highlight>
                  <a:srgbClr val="FFFF00"/>
                </a:highlight>
                <a:cs typeface="Calibri"/>
              </a:rPr>
              <a:t>OPENING HOURS: from 11.45 to 14.30</a:t>
            </a:r>
          </a:p>
          <a:p>
            <a:pPr marL="457200" lvl="1" indent="0">
              <a:buNone/>
            </a:pPr>
            <a:endParaRPr lang="en-US" b="1" dirty="0">
              <a:solidFill>
                <a:srgbClr val="FFFFFF"/>
              </a:solidFill>
              <a:highlight>
                <a:srgbClr val="00FF00"/>
              </a:highlight>
              <a:cs typeface="Calibri"/>
            </a:endParaRPr>
          </a:p>
          <a:p>
            <a:pPr marL="0" indent="0">
              <a:buNone/>
            </a:pPr>
            <a:endParaRPr lang="en-US" sz="2400" dirty="0">
              <a:highlight>
                <a:srgbClr val="00FF00"/>
              </a:highlight>
              <a:cs typeface="Calibri"/>
            </a:endParaRPr>
          </a:p>
          <a:p>
            <a:endParaRPr lang="en-US" sz="2400" dirty="0">
              <a:highlight>
                <a:srgbClr val="00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3458207"/>
      </p:ext>
    </p:extLst>
  </p:cSld>
  <p:clrMapOvr>
    <a:masterClrMapping/>
  </p:clrMapOvr>
  <p:transition>
    <p:wipe dir="r"/>
  </p:transition>
  <p:extLst>
    <p:ext uri="{6950BFC3-D8DA-4A85-94F7-54DA5524770B}">
      <p188:commentRel xmlns="" xmlns:p188="http://schemas.microsoft.com/office/powerpoint/2018/8/main" r:id="rId2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80110-CBD4-8360-9419-F6ECC95DF0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56" y="2036286"/>
            <a:ext cx="3800594" cy="25357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 eaLnBrk="1" hangingPunct="1"/>
            <a:br>
              <a:rPr lang="en-US" sz="1800" kern="1200"/>
            </a:br>
            <a:br>
              <a:rPr lang="en-US" sz="1800" kern="1200"/>
            </a:br>
            <a:br>
              <a:rPr lang="en-US" sz="1800" kern="1200"/>
            </a:br>
            <a:br>
              <a:rPr lang="en-US" sz="1800" kern="1200"/>
            </a:br>
            <a:br>
              <a:rPr lang="en-US" sz="1800" kern="1200"/>
            </a:br>
            <a:br>
              <a:rPr lang="en-US" sz="1800" kern="1200"/>
            </a:br>
            <a:br>
              <a:rPr lang="en-US" sz="7300" b="1" kern="1200">
                <a:latin typeface="Arial"/>
                <a:cs typeface="Arial"/>
              </a:rPr>
            </a:br>
            <a:r>
              <a:rPr lang="en-US" sz="7300" b="1" kern="1200">
                <a:latin typeface="Arial"/>
                <a:cs typeface="Arial"/>
              </a:rPr>
              <a:t>NAF3</a:t>
            </a:r>
            <a:br>
              <a:rPr lang="en-US" sz="1800" kern="1200"/>
            </a:br>
            <a:br>
              <a:rPr lang="en-US" sz="1800" kern="1200"/>
            </a:br>
            <a:endParaRPr lang="en-US" sz="1800" kern="1200">
              <a:solidFill>
                <a:schemeClr val="tx1"/>
              </a:solidFill>
              <a:latin typeface="+mj-lt"/>
              <a:cs typeface="Calibri Light" panose="020F0302020204030204"/>
            </a:endParaRP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F6EF57EF-D042-41D3-83E8-41A1FE6C1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32876" cy="1290953"/>
          </a:xfrm>
          <a:custGeom>
            <a:avLst/>
            <a:gdLst>
              <a:gd name="connsiteX0" fmla="*/ 0 w 5532876"/>
              <a:gd name="connsiteY0" fmla="*/ 0 h 1290953"/>
              <a:gd name="connsiteX1" fmla="*/ 5532876 w 5532876"/>
              <a:gd name="connsiteY1" fmla="*/ 0 h 1290953"/>
              <a:gd name="connsiteX2" fmla="*/ 4936972 w 5532876"/>
              <a:gd name="connsiteY2" fmla="*/ 1290953 h 1290953"/>
              <a:gd name="connsiteX3" fmla="*/ 0 w 5532876"/>
              <a:gd name="connsiteY3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2876" h="1290953">
                <a:moveTo>
                  <a:pt x="0" y="0"/>
                </a:moveTo>
                <a:lnTo>
                  <a:pt x="5532876" y="0"/>
                </a:lnTo>
                <a:lnTo>
                  <a:pt x="4936972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reeform: Shape 9">
            <a:extLst>
              <a:ext uri="{FF2B5EF4-FFF2-40B4-BE49-F238E27FC236}">
                <a16:creationId xmlns:a16="http://schemas.microsoft.com/office/drawing/2014/main" id="{D00A59BB-A268-4F3E-9D41-CA265AF16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7841" y="1"/>
            <a:ext cx="7094159" cy="1290953"/>
          </a:xfrm>
          <a:custGeom>
            <a:avLst/>
            <a:gdLst>
              <a:gd name="connsiteX0" fmla="*/ 595904 w 7094159"/>
              <a:gd name="connsiteY0" fmla="*/ 0 h 1290953"/>
              <a:gd name="connsiteX1" fmla="*/ 7094159 w 7094159"/>
              <a:gd name="connsiteY1" fmla="*/ 0 h 1290953"/>
              <a:gd name="connsiteX2" fmla="*/ 7094159 w 7094159"/>
              <a:gd name="connsiteY2" fmla="*/ 1290553 h 1290953"/>
              <a:gd name="connsiteX3" fmla="*/ 5920618 w 7094159"/>
              <a:gd name="connsiteY3" fmla="*/ 1290553 h 1290953"/>
              <a:gd name="connsiteX4" fmla="*/ 5920618 w 7094159"/>
              <a:gd name="connsiteY4" fmla="*/ 1290953 h 1290953"/>
              <a:gd name="connsiteX5" fmla="*/ 2729248 w 7094159"/>
              <a:gd name="connsiteY5" fmla="*/ 1290953 h 1290953"/>
              <a:gd name="connsiteX6" fmla="*/ 2574303 w 7094159"/>
              <a:gd name="connsiteY6" fmla="*/ 1290953 h 1290953"/>
              <a:gd name="connsiteX7" fmla="*/ 0 w 7094159"/>
              <a:gd name="connsiteY7" fmla="*/ 1290953 h 1290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094159" h="1290953">
                <a:moveTo>
                  <a:pt x="595904" y="0"/>
                </a:moveTo>
                <a:lnTo>
                  <a:pt x="7094159" y="0"/>
                </a:lnTo>
                <a:lnTo>
                  <a:pt x="7094159" y="1290553"/>
                </a:lnTo>
                <a:lnTo>
                  <a:pt x="5920618" y="1290553"/>
                </a:lnTo>
                <a:lnTo>
                  <a:pt x="5920618" y="1290953"/>
                </a:lnTo>
                <a:lnTo>
                  <a:pt x="2729248" y="1290953"/>
                </a:lnTo>
                <a:lnTo>
                  <a:pt x="2574303" y="1290953"/>
                </a:lnTo>
                <a:lnTo>
                  <a:pt x="0" y="1290953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ACB56A10-6BAB-F929-549B-834486CB4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7579" y="2705428"/>
            <a:ext cx="5079371" cy="1384128"/>
          </a:xfrm>
          <a:prstGeom prst="rect">
            <a:avLst/>
          </a:prstGeom>
        </p:spPr>
      </p:pic>
      <p:sp>
        <p:nvSpPr>
          <p:cNvPr id="7" name="Freeform: Shape 11">
            <a:extLst>
              <a:ext uri="{FF2B5EF4-FFF2-40B4-BE49-F238E27FC236}">
                <a16:creationId xmlns:a16="http://schemas.microsoft.com/office/drawing/2014/main" id="{63794DCE-9D34-40DF-AB3F-06DA8ACCDA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22116" y="5450103"/>
            <a:ext cx="5569884" cy="1407897"/>
          </a:xfrm>
          <a:custGeom>
            <a:avLst/>
            <a:gdLst>
              <a:gd name="connsiteX0" fmla="*/ 652041 w 5569884"/>
              <a:gd name="connsiteY0" fmla="*/ 0 h 1407897"/>
              <a:gd name="connsiteX1" fmla="*/ 5569884 w 5569884"/>
              <a:gd name="connsiteY1" fmla="*/ 0 h 1407897"/>
              <a:gd name="connsiteX2" fmla="*/ 5569884 w 5569884"/>
              <a:gd name="connsiteY2" fmla="*/ 1407897 h 1407897"/>
              <a:gd name="connsiteX3" fmla="*/ 0 w 5569884"/>
              <a:gd name="connsiteY3" fmla="*/ 1407897 h 140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9884" h="1407897">
                <a:moveTo>
                  <a:pt x="652041" y="0"/>
                </a:moveTo>
                <a:lnTo>
                  <a:pt x="5569884" y="0"/>
                </a:lnTo>
                <a:lnTo>
                  <a:pt x="5569884" y="1407897"/>
                </a:lnTo>
                <a:lnTo>
                  <a:pt x="0" y="140789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5006452-918C-4282-A72C-C9692B6691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50103"/>
            <a:ext cx="7114535" cy="1407897"/>
          </a:xfrm>
          <a:custGeom>
            <a:avLst/>
            <a:gdLst>
              <a:gd name="connsiteX0" fmla="*/ 0 w 7114535"/>
              <a:gd name="connsiteY0" fmla="*/ 0 h 1407897"/>
              <a:gd name="connsiteX1" fmla="*/ 1189345 w 7114535"/>
              <a:gd name="connsiteY1" fmla="*/ 0 h 1407897"/>
              <a:gd name="connsiteX2" fmla="*/ 7114535 w 7114535"/>
              <a:gd name="connsiteY2" fmla="*/ 0 h 1407897"/>
              <a:gd name="connsiteX3" fmla="*/ 6462495 w 7114535"/>
              <a:gd name="connsiteY3" fmla="*/ 1407897 h 1407897"/>
              <a:gd name="connsiteX4" fmla="*/ 0 w 7114535"/>
              <a:gd name="connsiteY4" fmla="*/ 1407897 h 1407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14535" h="1407897">
                <a:moveTo>
                  <a:pt x="0" y="0"/>
                </a:moveTo>
                <a:lnTo>
                  <a:pt x="1189345" y="0"/>
                </a:lnTo>
                <a:lnTo>
                  <a:pt x="7114535" y="0"/>
                </a:lnTo>
                <a:lnTo>
                  <a:pt x="6462495" y="1407897"/>
                </a:lnTo>
                <a:lnTo>
                  <a:pt x="0" y="1407897"/>
                </a:lnTo>
                <a:close/>
              </a:path>
            </a:pathLst>
          </a:custGeom>
          <a:solidFill>
            <a:srgbClr val="7F7F7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4124358-11B3-7E55-83E0-337B7FBF9716}"/>
              </a:ext>
            </a:extLst>
          </p:cNvPr>
          <p:cNvSpPr txBox="1"/>
          <p:nvPr/>
        </p:nvSpPr>
        <p:spPr>
          <a:xfrm>
            <a:off x="854926" y="2676293"/>
            <a:ext cx="262983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/>
          </a:p>
          <a:p>
            <a:r>
              <a:rPr lang="en-US" sz="6600" b="1">
                <a:solidFill>
                  <a:srgbClr val="00B0F0"/>
                </a:solidFill>
                <a:latin typeface="Arial"/>
                <a:ea typeface="+mj-ea"/>
                <a:cs typeface="Arial"/>
              </a:rPr>
              <a:t>EF3</a:t>
            </a:r>
          </a:p>
        </p:txBody>
      </p:sp>
    </p:spTree>
    <p:extLst>
      <p:ext uri="{BB962C8B-B14F-4D97-AF65-F5344CB8AC3E}">
        <p14:creationId xmlns:p14="http://schemas.microsoft.com/office/powerpoint/2010/main" val="31110438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365760"/>
            <a:ext cx="7569706" cy="1288238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dirty="0">
                <a:cs typeface="Calibri Light"/>
              </a:rPr>
              <a:t>Food Trucks</a:t>
            </a:r>
            <a:endParaRPr lang="en-US" sz="4800" dirty="0">
              <a:cs typeface="Calibri Light" panose="020F0302020204030204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5399" y="1427133"/>
            <a:ext cx="10072521" cy="4963444"/>
          </a:xfrm>
        </p:spPr>
        <p:txBody>
          <a:bodyPr anchor="t">
            <a:normAutofit fontScale="92500" lnSpcReduction="10000"/>
          </a:bodyPr>
          <a:lstStyle/>
          <a:p>
            <a:pPr algn="ctr">
              <a:buChar char="•"/>
            </a:pPr>
            <a:r>
              <a:rPr lang="en-US" sz="2600" dirty="0">
                <a:highlight>
                  <a:srgbClr val="00FF00"/>
                </a:highlight>
                <a:ea typeface="+mn-lt"/>
                <a:cs typeface="+mn-lt"/>
              </a:rPr>
              <a:t>Food court area in the main street of the MEETT “rue centrale”: 8 Food trucks</a:t>
            </a:r>
            <a:endParaRPr lang="en-US" sz="3000" dirty="0">
              <a:ea typeface="+mn-lt"/>
              <a:cs typeface="+mn-lt"/>
            </a:endParaRPr>
          </a:p>
          <a:p>
            <a:pPr>
              <a:buChar char="•"/>
            </a:pPr>
            <a:endParaRPr lang="en-US" sz="3600" dirty="0">
              <a:cs typeface="Calibri"/>
            </a:endParaRPr>
          </a:p>
          <a:p>
            <a:pPr lvl="2" algn="ctr">
              <a:buFont typeface="Arial"/>
              <a:buChar char="•"/>
            </a:pPr>
            <a:r>
              <a:rPr lang="fr" sz="3600" dirty="0">
                <a:ea typeface="+mn-lt"/>
                <a:cs typeface="+mn-lt"/>
              </a:rPr>
              <a:t>Le tommys: Burger &amp; chips </a:t>
            </a:r>
            <a:endParaRPr lang="en-US" sz="3600" dirty="0">
              <a:cs typeface="Calibri"/>
            </a:endParaRPr>
          </a:p>
          <a:p>
            <a:pPr lvl="2" algn="ctr">
              <a:buFont typeface="Arial"/>
              <a:buChar char="•"/>
            </a:pPr>
            <a:r>
              <a:rPr lang="fr" sz="3600" dirty="0">
                <a:ea typeface="+mn-lt"/>
                <a:cs typeface="+mn-lt"/>
              </a:rPr>
              <a:t>Pizza Lopez</a:t>
            </a:r>
            <a:endParaRPr lang="en-US" sz="3600" dirty="0">
              <a:cs typeface="Calibri"/>
            </a:endParaRPr>
          </a:p>
          <a:p>
            <a:pPr lvl="2" algn="ctr"/>
            <a:r>
              <a:rPr lang="fr" sz="3600" dirty="0">
                <a:ea typeface="+mn-lt"/>
                <a:cs typeface="+mn-lt"/>
              </a:rPr>
              <a:t>Holocène: local hot </a:t>
            </a:r>
            <a:r>
              <a:rPr lang="fr" sz="3600" dirty="0" err="1">
                <a:ea typeface="+mn-lt"/>
                <a:cs typeface="+mn-lt"/>
              </a:rPr>
              <a:t>meal</a:t>
            </a:r>
            <a:endParaRPr lang="en-US" sz="3600" dirty="0">
              <a:cs typeface="Calibri"/>
            </a:endParaRPr>
          </a:p>
          <a:p>
            <a:pPr lvl="2" algn="ctr">
              <a:buFont typeface="Arial" panose="020B0604020202020204" pitchFamily="34" charset="0"/>
              <a:buChar char="•"/>
            </a:pPr>
            <a:r>
              <a:rPr lang="fr" sz="3600" dirty="0">
                <a:ea typeface="+mn-lt"/>
                <a:cs typeface="+mn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Piadine</a:t>
            </a:r>
            <a:endParaRPr lang="fr" sz="3600" dirty="0">
              <a:ea typeface="+mn-lt"/>
              <a:cs typeface="+mn-lt"/>
            </a:endParaRPr>
          </a:p>
          <a:p>
            <a:pPr lvl="2" algn="ctr"/>
            <a:r>
              <a:rPr lang="fr" sz="3600" dirty="0">
                <a:ea typeface="+mn-lt"/>
                <a:cs typeface="+mn-lt"/>
              </a:rPr>
              <a:t>BB texan: braised meat</a:t>
            </a:r>
            <a:endParaRPr lang="fr" sz="3600" dirty="0">
              <a:cs typeface="Calibri"/>
            </a:endParaRPr>
          </a:p>
          <a:p>
            <a:pPr lvl="2" algn="ctr"/>
            <a:r>
              <a:rPr lang="fr" sz="3600" dirty="0">
                <a:ea typeface="+mn-lt"/>
                <a:cs typeface="+mn-lt"/>
              </a:rPr>
              <a:t>Kumquat: vietnamese cuisine</a:t>
            </a:r>
            <a:endParaRPr lang="fr" sz="3600" dirty="0">
              <a:cs typeface="Calibri"/>
            </a:endParaRPr>
          </a:p>
          <a:p>
            <a:pPr lvl="2" algn="ctr"/>
            <a:r>
              <a:rPr lang="fr" sz="3600" dirty="0">
                <a:ea typeface="+mn-lt"/>
                <a:cs typeface="+mn-lt"/>
              </a:rPr>
              <a:t>Papinette: grilled meat</a:t>
            </a:r>
            <a:endParaRPr lang="fr" sz="3600" dirty="0">
              <a:cs typeface="Calibri"/>
            </a:endParaRPr>
          </a:p>
          <a:p>
            <a:pPr lvl="2" algn="ctr"/>
            <a:r>
              <a:rPr lang="fr" sz="3600" dirty="0">
                <a:ea typeface="+mn-lt"/>
                <a:cs typeface="+mn-l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Boustifaille</a:t>
            </a:r>
            <a:r>
              <a:rPr lang="fr" sz="3600" dirty="0">
                <a:ea typeface="+mn-lt"/>
                <a:cs typeface="+mn-lt"/>
              </a:rPr>
              <a:t>: </a:t>
            </a:r>
            <a:r>
              <a:rPr lang="fr" sz="3600" dirty="0" err="1">
                <a:ea typeface="+mn-lt"/>
                <a:cs typeface="+mn-lt"/>
              </a:rPr>
              <a:t>healthy</a:t>
            </a:r>
            <a:r>
              <a:rPr lang="fr" sz="3600" dirty="0">
                <a:ea typeface="+mn-lt"/>
                <a:cs typeface="+mn-lt"/>
              </a:rPr>
              <a:t> sandwich</a:t>
            </a:r>
          </a:p>
          <a:p>
            <a:pPr lvl="2" algn="ctr"/>
            <a:endParaRPr lang="fr" sz="3600" dirty="0">
              <a:cs typeface="Calibri"/>
            </a:endParaRPr>
          </a:p>
          <a:p>
            <a:pPr>
              <a:buChar char="•"/>
            </a:pPr>
            <a:endParaRPr lang="fr" dirty="0">
              <a:cs typeface="Calibri"/>
            </a:endParaRPr>
          </a:p>
          <a:p>
            <a:pPr>
              <a:buChar char="•"/>
            </a:pPr>
            <a:endParaRPr lang="fr" dirty="0">
              <a:cs typeface="Calibri"/>
            </a:endParaRPr>
          </a:p>
          <a:p>
            <a:pPr marL="0" indent="0">
              <a:buNone/>
            </a:pPr>
            <a:endParaRPr lang="en-US" sz="2400" dirty="0">
              <a:highlight>
                <a:srgbClr val="00FF00"/>
              </a:highlight>
              <a:cs typeface="Calibri"/>
            </a:endParaRPr>
          </a:p>
          <a:p>
            <a:endParaRPr lang="en-US" sz="2400" dirty="0">
              <a:highlight>
                <a:srgbClr val="00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4886193"/>
      </p:ext>
    </p:extLst>
  </p:cSld>
  <p:clrMapOvr>
    <a:masterClrMapping/>
  </p:clrMapOvr>
  <p:transition>
    <p:wipe dir="r"/>
  </p:transition>
  <p:extLst>
    <p:ext uri="{6950BFC3-D8DA-4A85-94F7-54DA5524770B}">
      <p188:commentRel xmlns="" xmlns:p188="http://schemas.microsoft.com/office/powerpoint/2018/8/main" r:id="rId4"/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365760"/>
            <a:ext cx="7569706" cy="1288238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dirty="0">
                <a:cs typeface="Calibri Light"/>
              </a:rPr>
              <a:t>Restaurant</a:t>
            </a:r>
            <a:endParaRPr lang="en-US" sz="4800" dirty="0">
              <a:cs typeface="Calibri Light" panose="020F0302020204030204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179" y="1956816"/>
            <a:ext cx="10072521" cy="4117810"/>
          </a:xfrm>
        </p:spPr>
        <p:txBody>
          <a:bodyPr anchor="t">
            <a:normAutofit/>
          </a:bodyPr>
          <a:lstStyle/>
          <a:p>
            <a:pPr algn="ctr">
              <a:buChar char="•"/>
            </a:pPr>
            <a:r>
              <a:rPr lang="en-US" sz="3200" dirty="0">
                <a:highlight>
                  <a:srgbClr val="00FF00"/>
                </a:highlight>
                <a:ea typeface="+mn-lt"/>
                <a:cs typeface="+mn-lt"/>
              </a:rPr>
              <a:t>Restaurant in front of Hall 4</a:t>
            </a:r>
            <a:endParaRPr lang="en-US" sz="3200" dirty="0">
              <a:cs typeface="Calibri"/>
            </a:endParaRPr>
          </a:p>
          <a:p>
            <a:pPr>
              <a:buChar char="•"/>
            </a:pPr>
            <a:endParaRPr lang="en-US" dirty="0">
              <a:cs typeface="Calibri"/>
            </a:endParaRPr>
          </a:p>
          <a:p>
            <a:pPr lvl="2">
              <a:buFont typeface="Arial"/>
              <a:buChar char="•"/>
            </a:pPr>
            <a:r>
              <a:rPr lang="fr" sz="3600" dirty="0">
                <a:ea typeface="+mn-lt"/>
                <a:cs typeface="+mn-lt"/>
              </a:rPr>
              <a:t> A </a:t>
            </a:r>
            <a:r>
              <a:rPr lang="fr" sz="3600" dirty="0" err="1">
                <a:ea typeface="+mn-lt"/>
                <a:cs typeface="+mn-lt"/>
              </a:rPr>
              <a:t>daily</a:t>
            </a:r>
            <a:r>
              <a:rPr lang="fr" sz="3600" dirty="0">
                <a:ea typeface="+mn-lt"/>
                <a:cs typeface="+mn-lt"/>
              </a:rPr>
              <a:t> 3 courses menu for 20€</a:t>
            </a:r>
            <a:endParaRPr lang="en-US" sz="3600" dirty="0">
              <a:cs typeface="Calibri"/>
            </a:endParaRPr>
          </a:p>
          <a:p>
            <a:pPr marL="0" indent="0">
              <a:buNone/>
            </a:pPr>
            <a:endParaRPr lang="en-US" sz="2400" dirty="0">
              <a:highlight>
                <a:srgbClr val="00FF00"/>
              </a:highlight>
              <a:cs typeface="Calibri"/>
            </a:endParaRPr>
          </a:p>
          <a:p>
            <a:endParaRPr lang="en-US" sz="2400" dirty="0">
              <a:highlight>
                <a:srgbClr val="00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7885328"/>
      </p:ext>
    </p:extLst>
  </p:cSld>
  <p:clrMapOvr>
    <a:masterClrMapping/>
  </p:clrMapOvr>
  <p:transition>
    <p:wipe dir="r"/>
  </p:transition>
  <p:extLst>
    <p:ext uri="{6950BFC3-D8DA-4A85-94F7-54DA5524770B}">
      <p188:commentRel xmlns="" xmlns:p188="http://schemas.microsoft.com/office/powerpoint/2018/8/main" r:id="rId2"/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365760"/>
            <a:ext cx="7569706" cy="1288238"/>
          </a:xfrm>
        </p:spPr>
        <p:txBody>
          <a:bodyPr anchor="ctr">
            <a:normAutofit/>
          </a:bodyPr>
          <a:lstStyle/>
          <a:p>
            <a:pPr algn="ctr"/>
            <a:r>
              <a:rPr lang="en-US" sz="6000" dirty="0">
                <a:cs typeface="Calibri Light"/>
              </a:rPr>
              <a:t>Hall 6</a:t>
            </a:r>
            <a:endParaRPr lang="en-US" sz="4800" dirty="0">
              <a:cs typeface="Calibri Light" panose="020F0302020204030204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179" y="1956816"/>
            <a:ext cx="10072521" cy="4117810"/>
          </a:xfrm>
        </p:spPr>
        <p:txBody>
          <a:bodyPr anchor="t">
            <a:normAutofit/>
          </a:bodyPr>
          <a:lstStyle/>
          <a:p>
            <a:pPr lvl="2"/>
            <a:r>
              <a:rPr lang="en-US" sz="5600" err="1">
                <a:highlight>
                  <a:srgbClr val="00FF00"/>
                </a:highlight>
                <a:ea typeface="+mn-lt"/>
                <a:cs typeface="+mn-lt"/>
              </a:rPr>
              <a:t>Caféteria</a:t>
            </a:r>
            <a:r>
              <a:rPr lang="en-US" sz="5600" dirty="0">
                <a:highlight>
                  <a:srgbClr val="00FF00"/>
                </a:highlight>
                <a:ea typeface="+mn-lt"/>
                <a:cs typeface="+mn-lt"/>
              </a:rPr>
              <a:t> </a:t>
            </a:r>
          </a:p>
          <a:p>
            <a:pPr>
              <a:buChar char="•"/>
            </a:pPr>
            <a:endParaRPr lang="en-US">
              <a:cs typeface="Calibri"/>
            </a:endParaRPr>
          </a:p>
          <a:p>
            <a:pPr marL="457200" lvl="1" indent="0">
              <a:buNone/>
            </a:pPr>
            <a:r>
              <a:rPr lang="fr" sz="4000" dirty="0" err="1">
                <a:ea typeface="+mn-lt"/>
                <a:cs typeface="+mn-lt"/>
              </a:rPr>
              <a:t>Salad</a:t>
            </a:r>
            <a:r>
              <a:rPr lang="fr" sz="4000" dirty="0">
                <a:ea typeface="+mn-lt"/>
                <a:cs typeface="+mn-lt"/>
              </a:rPr>
              <a:t> bar (8,50€), cakes, and drinks </a:t>
            </a:r>
            <a:endParaRPr lang="en-US" sz="4000" dirty="0">
              <a:ea typeface="+mn-lt"/>
              <a:cs typeface="+mn-lt"/>
            </a:endParaRPr>
          </a:p>
          <a:p>
            <a:pPr marL="914400" lvl="2" indent="0">
              <a:buNone/>
            </a:pPr>
            <a:r>
              <a:rPr lang="fr" sz="3600" dirty="0">
                <a:ea typeface="+mn-lt"/>
                <a:cs typeface="+mn-lt"/>
              </a:rPr>
              <a:t>  </a:t>
            </a:r>
            <a:endParaRPr lang="en-US">
              <a:cs typeface="Calibri" panose="020F0502020204030204"/>
            </a:endParaRPr>
          </a:p>
          <a:p>
            <a:pPr marL="0" indent="0">
              <a:buNone/>
            </a:pPr>
            <a:endParaRPr lang="en-US" sz="2400" dirty="0">
              <a:highlight>
                <a:srgbClr val="00FF00"/>
              </a:highlight>
              <a:cs typeface="Calibri"/>
            </a:endParaRPr>
          </a:p>
          <a:p>
            <a:endParaRPr lang="en-US" sz="2400">
              <a:highlight>
                <a:srgbClr val="00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3034580"/>
      </p:ext>
    </p:extLst>
  </p:cSld>
  <p:clrMapOvr>
    <a:masterClrMapping/>
  </p:clrMapOvr>
  <p:transition>
    <p:wipe dir="r"/>
  </p:transition>
  <p:extLst>
    <p:ext uri="{6950BFC3-D8DA-4A85-94F7-54DA5524770B}">
      <p188:commentRel xmlns="" xmlns:p188="http://schemas.microsoft.com/office/powerpoint/2018/8/main" r:id="rId2"/>
    </p:ext>
  </p:extLs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47" y="365760"/>
            <a:ext cx="7569706" cy="1288238"/>
          </a:xfrm>
        </p:spPr>
        <p:txBody>
          <a:bodyPr anchor="ctr">
            <a:normAutofit fontScale="90000"/>
          </a:bodyPr>
          <a:lstStyle/>
          <a:p>
            <a:pPr algn="ctr"/>
            <a:br>
              <a:rPr lang="en-US" sz="6000" dirty="0">
                <a:cs typeface="Calibri Light" panose="020F0302020204030204"/>
              </a:rPr>
            </a:br>
            <a:br>
              <a:rPr lang="en-US" sz="6000" dirty="0">
                <a:cs typeface="Calibri Light" panose="020F0302020204030204"/>
              </a:rPr>
            </a:br>
            <a:br>
              <a:rPr lang="en-US" sz="6000" dirty="0">
                <a:cs typeface="Calibri Light" panose="020F0302020204030204"/>
              </a:rPr>
            </a:br>
            <a:br>
              <a:rPr lang="en-US" sz="6000" dirty="0">
                <a:cs typeface="Calibri Light" panose="020F0302020204030204"/>
              </a:rPr>
            </a:br>
            <a:r>
              <a:rPr lang="en-US" sz="6000" dirty="0">
                <a:cs typeface="Calibri Light" panose="020F0302020204030204"/>
              </a:rPr>
              <a:t>Vending Machines</a:t>
            </a:r>
            <a:br>
              <a:rPr lang="en-US" sz="6000" dirty="0">
                <a:cs typeface="Calibri Light" panose="020F0302020204030204"/>
              </a:rPr>
            </a:br>
            <a:r>
              <a:rPr lang="en-US" sz="6000" dirty="0">
                <a:solidFill>
                  <a:srgbClr val="F200FF"/>
                </a:solidFill>
                <a:cs typeface="Calibri Light" panose="020F0302020204030204"/>
              </a:rPr>
              <a:t>snacks &amp; hot drinks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50" y="2952750"/>
            <a:ext cx="11820525" cy="3286126"/>
          </a:xfrm>
        </p:spPr>
        <p:txBody>
          <a:bodyPr anchor="t">
            <a:normAutofit/>
          </a:bodyPr>
          <a:lstStyle/>
          <a:p>
            <a:pPr lvl="2"/>
            <a:r>
              <a:rPr lang="en-US" sz="4800" dirty="0">
                <a:ea typeface="+mn-lt"/>
                <a:cs typeface="+mn-lt"/>
              </a:rPr>
              <a:t> </a:t>
            </a:r>
            <a:r>
              <a:rPr lang="en-US" sz="4000" dirty="0">
                <a:ea typeface="+mn-lt"/>
                <a:cs typeface="+mn-lt"/>
              </a:rPr>
              <a:t>2 vending machines located in the "rue centrale"</a:t>
            </a:r>
            <a:endParaRPr lang="en-US" sz="4000" dirty="0">
              <a:cs typeface="Calibri"/>
            </a:endParaRPr>
          </a:p>
          <a:p>
            <a:pPr lvl="2"/>
            <a:r>
              <a:rPr lang="en-US" sz="4000" dirty="0">
                <a:ea typeface="+mn-lt"/>
                <a:cs typeface="+mn-lt"/>
              </a:rPr>
              <a:t>2 vending machines 1st floor of the congress center</a:t>
            </a:r>
          </a:p>
          <a:p>
            <a:pPr>
              <a:buChar char="•"/>
            </a:pPr>
            <a:endParaRPr lang="en-US" dirty="0">
              <a:cs typeface="Calibri"/>
            </a:endParaRPr>
          </a:p>
          <a:p>
            <a:pPr marL="914400" lvl="2" indent="0">
              <a:buNone/>
            </a:pPr>
            <a:r>
              <a:rPr lang="fr" sz="3600" dirty="0">
                <a:ea typeface="+mn-lt"/>
                <a:cs typeface="+mn-lt"/>
              </a:rPr>
              <a:t>  </a:t>
            </a: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sz="2400" dirty="0">
              <a:highlight>
                <a:srgbClr val="00FF00"/>
              </a:highlight>
              <a:cs typeface="Calibri"/>
            </a:endParaRPr>
          </a:p>
          <a:p>
            <a:endParaRPr lang="en-US" sz="2400" dirty="0">
              <a:highlight>
                <a:srgbClr val="00FF00"/>
              </a:highlight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4313605"/>
      </p:ext>
    </p:extLst>
  </p:cSld>
  <p:clrMapOvr>
    <a:masterClrMapping/>
  </p:clrMapOvr>
  <p:transition>
    <p:wipe dir="r"/>
  </p:transition>
  <p:extLst>
    <p:ext uri="{6950BFC3-D8DA-4A85-94F7-54DA5524770B}">
      <p188:commentRel xmlns="" xmlns:p188="http://schemas.microsoft.com/office/powerpoint/2018/8/main" r:id="rId2"/>
    </p:ext>
  </p:extLs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The full structure</a:t>
            </a:r>
            <a:endParaRPr lang="en-US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150C8916-7CC0-41B9-942A-D8EEEEEEE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1187" y="1953419"/>
            <a:ext cx="8429625" cy="409575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B13938-8959-5F16-A40A-9090D2CE862C}"/>
              </a:ext>
            </a:extLst>
          </p:cNvPr>
          <p:cNvSpPr txBox="1"/>
          <p:nvPr/>
        </p:nvSpPr>
        <p:spPr>
          <a:xfrm>
            <a:off x="4383742" y="3316942"/>
            <a:ext cx="788893" cy="215444"/>
          </a:xfrm>
          <a:prstGeom prst="rect">
            <a:avLst/>
          </a:prstGeom>
          <a:solidFill>
            <a:srgbClr val="FFFF00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800" b="1">
                <a:latin typeface="Arial"/>
                <a:cs typeface="Arial"/>
              </a:rPr>
              <a:t>CAFETERIA</a:t>
            </a:r>
            <a:endParaRPr lang="en-US" sz="800" b="1"/>
          </a:p>
        </p:txBody>
      </p:sp>
    </p:spTree>
    <p:extLst>
      <p:ext uri="{BB962C8B-B14F-4D97-AF65-F5344CB8AC3E}">
        <p14:creationId xmlns:p14="http://schemas.microsoft.com/office/powerpoint/2010/main" val="1112593258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Outside of MEETT: car/tram only</a:t>
            </a:r>
            <a:endParaRPr lang="en-US"/>
          </a:p>
        </p:txBody>
      </p:sp>
      <p:pic>
        <p:nvPicPr>
          <p:cNvPr id="4" name="Picture 4" descr="Map&#10;&#10;Description automatically generated">
            <a:extLst>
              <a:ext uri="{FF2B5EF4-FFF2-40B4-BE49-F238E27FC236}">
                <a16:creationId xmlns:a16="http://schemas.microsoft.com/office/drawing/2014/main" id="{0CC77AF4-40FA-5A0C-8257-6AA489E420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90671" y="1918552"/>
            <a:ext cx="2838951" cy="4351338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AB93B3-1842-AB98-1BE5-19384A4EDC75}"/>
              </a:ext>
            </a:extLst>
          </p:cNvPr>
          <p:cNvSpPr txBox="1"/>
          <p:nvPr/>
        </p:nvSpPr>
        <p:spPr>
          <a:xfrm>
            <a:off x="641195" y="2536902"/>
            <a:ext cx="3893633" cy="375487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>
                <a:latin typeface="Arial"/>
                <a:cs typeface="Arial"/>
              </a:rPr>
              <a:t>Shopping mall </a:t>
            </a:r>
            <a:br>
              <a:rPr lang="en-US">
                <a:latin typeface="Arial"/>
                <a:cs typeface="Arial"/>
              </a:rPr>
            </a:br>
            <a:r>
              <a:rPr lang="en-US">
                <a:latin typeface="Arial"/>
                <a:cs typeface="Arial"/>
              </a:rPr>
              <a:t>"Centre Commercial </a:t>
            </a:r>
            <a:r>
              <a:rPr lang="en-US" err="1">
                <a:latin typeface="Arial"/>
                <a:cs typeface="Arial"/>
              </a:rPr>
              <a:t>Blagnac</a:t>
            </a:r>
            <a:r>
              <a:rPr lang="en-US">
                <a:latin typeface="Arial"/>
                <a:cs typeface="Arial"/>
              </a:rPr>
              <a:t>"</a:t>
            </a:r>
          </a:p>
          <a:p>
            <a:r>
              <a:rPr lang="en-US">
                <a:latin typeface="Arial"/>
                <a:cs typeface="Arial"/>
              </a:rPr>
              <a:t>(</a:t>
            </a:r>
            <a:r>
              <a:rPr lang="en-US">
                <a:latin typeface="Arial"/>
                <a:cs typeface="Arial"/>
                <a:hlinkClick r:id="rId3"/>
              </a:rPr>
              <a:t>https://blagnac.klepierre.fr/</a:t>
            </a:r>
            <a:r>
              <a:rPr lang="en-US">
                <a:latin typeface="Arial"/>
                <a:cs typeface="Arial"/>
              </a:rPr>
              <a:t>): supermarket, cafeteria, Subway, Starbucks...</a:t>
            </a:r>
          </a:p>
          <a:p>
            <a:endParaRPr lang="en-US"/>
          </a:p>
          <a:p>
            <a:r>
              <a:rPr lang="en-US" u="sng">
                <a:latin typeface="Arial"/>
                <a:cs typeface="Arial"/>
              </a:rPr>
              <a:t>9 minutes by car</a:t>
            </a:r>
            <a:r>
              <a:rPr lang="en-US">
                <a:latin typeface="Arial"/>
                <a:cs typeface="Arial"/>
              </a:rPr>
              <a:t> </a:t>
            </a:r>
          </a:p>
          <a:p>
            <a:r>
              <a:rPr lang="en-US" u="sng">
                <a:latin typeface="Arial"/>
                <a:cs typeface="Arial"/>
              </a:rPr>
              <a:t>20 minutes by Tram </a:t>
            </a:r>
            <a:r>
              <a:rPr lang="en-US">
                <a:latin typeface="Arial"/>
                <a:cs typeface="Arial"/>
              </a:rPr>
              <a:t>(with a short walk): "Grand noble" stop</a:t>
            </a:r>
            <a:endParaRPr lang="en-US"/>
          </a:p>
          <a:p>
            <a:endParaRPr lang="en-US"/>
          </a:p>
          <a:p>
            <a:r>
              <a:rPr lang="en-US" sz="2000" b="1">
                <a:solidFill>
                  <a:srgbClr val="FF0000"/>
                </a:solidFill>
                <a:latin typeface="Arial"/>
                <a:cs typeface="Arial"/>
              </a:rPr>
              <a:t>Walking there is not recommended!!</a:t>
            </a:r>
            <a:endParaRPr lang="en-US" sz="2000" b="1">
              <a:solidFill>
                <a:srgbClr val="FF0000"/>
              </a:solidFill>
            </a:endParaRPr>
          </a:p>
          <a:p>
            <a:endParaRPr lang="en-US"/>
          </a:p>
        </p:txBody>
      </p:sp>
      <p:pic>
        <p:nvPicPr>
          <p:cNvPr id="6" name="Picture 6" descr="Map&#10;&#10;Description automatically generated">
            <a:extLst>
              <a:ext uri="{FF2B5EF4-FFF2-40B4-BE49-F238E27FC236}">
                <a16:creationId xmlns:a16="http://schemas.microsoft.com/office/drawing/2014/main" id="{30319F43-D8D9-A130-1585-870FC2ABE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790" y="1885596"/>
            <a:ext cx="3021980" cy="43599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DEB7ADB-69DD-7778-A7FB-7F483B065771}"/>
              </a:ext>
            </a:extLst>
          </p:cNvPr>
          <p:cNvSpPr txBox="1"/>
          <p:nvPr/>
        </p:nvSpPr>
        <p:spPr>
          <a:xfrm>
            <a:off x="5334000" y="6328317"/>
            <a:ext cx="115229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By Tram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8DFE59-5ECD-EB6E-7D92-54888E9D60E7}"/>
              </a:ext>
            </a:extLst>
          </p:cNvPr>
          <p:cNvSpPr txBox="1"/>
          <p:nvPr/>
        </p:nvSpPr>
        <p:spPr>
          <a:xfrm>
            <a:off x="9441366" y="6328316"/>
            <a:ext cx="115229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By Car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7866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r>
              <a:rPr lang="en-US" sz="5400">
                <a:ea typeface="+mj-lt"/>
                <a:cs typeface="+mj-lt"/>
              </a:rPr>
              <a:t>COVID19</a:t>
            </a:r>
            <a:endParaRPr lang="en-US" sz="540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70180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 Light"/>
              </a:rPr>
              <a:t>Where to get tested (if needed)?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" sz="2000" dirty="0">
                <a:ea typeface="+mn-lt"/>
                <a:cs typeface="+mn-lt"/>
              </a:rPr>
              <a:t>Same model as last August 2022: feel free to go to these LABs without appointment (from Monday to Friday 7h00-14h (test before 13h15). Results between 12 and 24 hours. Payment by credit card.</a:t>
            </a:r>
            <a:endParaRPr lang="en-US" sz="2000" dirty="0">
              <a:ea typeface="+mn-lt"/>
              <a:cs typeface="+mn-lt"/>
            </a:endParaRPr>
          </a:p>
          <a:p>
            <a:r>
              <a:rPr lang="fr" sz="2000" dirty="0">
                <a:ea typeface="+mn-lt"/>
                <a:cs typeface="+mn-lt"/>
              </a:rPr>
              <a:t> Do not forget to bring your ID and please write on a paper your email address</a:t>
            </a:r>
            <a:endParaRPr lang="en-US" sz="2000" dirty="0">
              <a:ea typeface="+mn-lt"/>
              <a:cs typeface="+mn-lt"/>
            </a:endParaRPr>
          </a:p>
          <a:p>
            <a:endParaRPr lang="fr" sz="2000" dirty="0">
              <a:ea typeface="+mn-lt"/>
              <a:cs typeface="+mn-lt"/>
            </a:endParaRPr>
          </a:p>
          <a:p>
            <a:r>
              <a:rPr lang="fr" sz="2000" b="1" dirty="0">
                <a:ea typeface="+mn-lt"/>
                <a:cs typeface="+mn-lt"/>
              </a:rPr>
              <a:t>Downtown Toulouse:</a:t>
            </a:r>
            <a:r>
              <a:rPr lang="en-US" sz="2000" b="1" dirty="0">
                <a:ea typeface="+mn-lt"/>
                <a:cs typeface="+mn-lt"/>
              </a:rPr>
              <a:t> </a:t>
            </a:r>
            <a:endParaRPr lang="en-US" sz="2000" b="1" dirty="0">
              <a:cs typeface="Calibri"/>
            </a:endParaRPr>
          </a:p>
          <a:p>
            <a:pPr lvl="1"/>
            <a:r>
              <a:rPr lang="fr" sz="1600" b="1" dirty="0">
                <a:ea typeface="+mn-lt"/>
                <a:cs typeface="+mn-lt"/>
              </a:rPr>
              <a:t>Laboratoire INOVIE CBM</a:t>
            </a:r>
            <a:r>
              <a:rPr lang="fr" sz="1600" dirty="0">
                <a:ea typeface="+mn-lt"/>
                <a:cs typeface="+mn-lt"/>
              </a:rPr>
              <a:t> Tlse Compans  05 61 21 23 31</a:t>
            </a:r>
            <a:r>
              <a:rPr lang="en-US" sz="1600" dirty="0">
                <a:ea typeface="+mn-lt"/>
                <a:cs typeface="+mn-lt"/>
              </a:rPr>
              <a:t> </a:t>
            </a:r>
            <a:r>
              <a:rPr lang="fr" sz="1600" dirty="0">
                <a:ea typeface="+mn-lt"/>
                <a:cs typeface="+mn-lt"/>
              </a:rPr>
              <a:t>              5 BD Maréchal Leclerc</a:t>
            </a:r>
            <a:r>
              <a:rPr lang="en-US" sz="1600" dirty="0">
                <a:ea typeface="+mn-lt"/>
                <a:cs typeface="+mn-lt"/>
              </a:rPr>
              <a:t> </a:t>
            </a:r>
            <a:endParaRPr lang="en-US" sz="1600" dirty="0">
              <a:cs typeface="Calibri"/>
            </a:endParaRPr>
          </a:p>
          <a:p>
            <a:pPr lvl="1"/>
            <a:r>
              <a:rPr lang="fr" sz="1600" b="1" dirty="0">
                <a:ea typeface="+mn-lt"/>
                <a:cs typeface="+mn-lt"/>
              </a:rPr>
              <a:t>Laboratoire INOVIE CBM </a:t>
            </a:r>
            <a:r>
              <a:rPr lang="fr" sz="1600" dirty="0">
                <a:ea typeface="+mn-lt"/>
                <a:cs typeface="+mn-lt"/>
              </a:rPr>
              <a:t>Jean Jaurès 05 6 61 62 79 79</a:t>
            </a:r>
            <a:r>
              <a:rPr lang="en-US" sz="1600" dirty="0">
                <a:ea typeface="+mn-lt"/>
                <a:cs typeface="+mn-lt"/>
              </a:rPr>
              <a:t> </a:t>
            </a:r>
            <a:r>
              <a:rPr lang="fr" sz="1600" dirty="0">
                <a:ea typeface="+mn-lt"/>
                <a:cs typeface="+mn-lt"/>
              </a:rPr>
              <a:t>                71 allées Jean-Jaurès</a:t>
            </a:r>
            <a:r>
              <a:rPr lang="en-US" sz="1600" dirty="0">
                <a:ea typeface="+mn-lt"/>
                <a:cs typeface="+mn-lt"/>
              </a:rPr>
              <a:t> </a:t>
            </a:r>
            <a:endParaRPr lang="en-US" sz="1600" dirty="0">
              <a:cs typeface="Calibri"/>
            </a:endParaRPr>
          </a:p>
          <a:p>
            <a:endParaRPr lang="en-US" sz="2000" dirty="0">
              <a:ea typeface="+mn-lt"/>
              <a:cs typeface="+mn-lt"/>
            </a:endParaRPr>
          </a:p>
          <a:p>
            <a:r>
              <a:rPr lang="fr" sz="2000" b="1" dirty="0">
                <a:ea typeface="+mn-lt"/>
                <a:cs typeface="+mn-lt"/>
              </a:rPr>
              <a:t>Airport area:</a:t>
            </a:r>
            <a:endParaRPr lang="en-US" sz="2000" dirty="0">
              <a:ea typeface="+mn-lt"/>
              <a:cs typeface="+mn-lt"/>
            </a:endParaRPr>
          </a:p>
          <a:p>
            <a:pPr lvl="1"/>
            <a:r>
              <a:rPr lang="fr" sz="1200" b="1" dirty="0">
                <a:ea typeface="+mn-lt"/>
                <a:cs typeface="+mn-lt"/>
              </a:rPr>
              <a:t>Toulouse AIRPORT COVID CENTER (open all week) </a:t>
            </a:r>
            <a:r>
              <a:rPr lang="en-US" sz="1200" b="1" dirty="0">
                <a:ea typeface="+mn-lt"/>
                <a:cs typeface="+mn-lt"/>
              </a:rPr>
              <a:t> </a:t>
            </a:r>
            <a:r>
              <a:rPr lang="fr" sz="1200" dirty="0">
                <a:ea typeface="+mn-lt"/>
                <a:cs typeface="+mn-lt"/>
              </a:rPr>
              <a:t>  </a:t>
            </a:r>
            <a:r>
              <a:rPr lang="fr" sz="1200" dirty="0">
                <a:ea typeface="+mn-lt"/>
                <a:cs typeface="+mn-lt"/>
                <a:hlinkClick r:id="rId2"/>
              </a:rPr>
              <a:t>https://www.toulouse.aeroport.fr/info-coronavirus/centre-covid</a:t>
            </a:r>
            <a:r>
              <a:rPr lang="en-US" sz="1200" dirty="0">
                <a:ea typeface="+mn-lt"/>
                <a:cs typeface="+mn-lt"/>
              </a:rPr>
              <a:t> </a:t>
            </a:r>
          </a:p>
          <a:p>
            <a:pPr marL="457200" lvl="1" indent="0">
              <a:buNone/>
            </a:pPr>
            <a:r>
              <a:rPr lang="en-US" sz="1200" b="1" dirty="0">
                <a:ea typeface="+mn-lt"/>
                <a:cs typeface="+mn-lt"/>
              </a:rPr>
              <a:t>Monday-Friday: 7:00AM to 14:00 Saturday &amp; Sunday: 6:00AM to 14:00</a:t>
            </a:r>
            <a:endParaRPr lang="en-US" sz="1200" b="1" dirty="0">
              <a:cs typeface="Calibri"/>
            </a:endParaRPr>
          </a:p>
          <a:p>
            <a:pPr lvl="1"/>
            <a:endParaRPr lang="en-US" sz="1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013573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C85EB-9937-2B78-03FE-4C6E123DE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Survey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95098-22C3-9B5F-DD08-61EF255F50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" sz="2000">
              <a:ea typeface="+mn-lt"/>
              <a:cs typeface="+mn-lt"/>
            </a:endParaRPr>
          </a:p>
          <a:p>
            <a:endParaRPr lang="fr" sz="2000">
              <a:ea typeface="+mn-lt"/>
              <a:cs typeface="+mn-lt"/>
            </a:endParaRPr>
          </a:p>
          <a:p>
            <a:endParaRPr lang="fr" sz="2000">
              <a:ea typeface="+mn-lt"/>
              <a:cs typeface="+mn-lt"/>
            </a:endParaRPr>
          </a:p>
          <a:p>
            <a:endParaRPr lang="fr" sz="2000">
              <a:ea typeface="+mn-lt"/>
              <a:cs typeface="+mn-lt"/>
            </a:endParaRPr>
          </a:p>
          <a:p>
            <a:r>
              <a:rPr lang="fr" sz="2000">
                <a:ea typeface="+mn-lt"/>
                <a:cs typeface="+mn-lt"/>
              </a:rPr>
              <a:t> </a:t>
            </a:r>
            <a:r>
              <a:rPr lang="fr" err="1">
                <a:ea typeface="+mn-lt"/>
                <a:cs typeface="+mn-lt"/>
              </a:rPr>
              <a:t>We</a:t>
            </a:r>
            <a:r>
              <a:rPr lang="fr">
                <a:ea typeface="+mn-lt"/>
                <a:cs typeface="+mn-lt"/>
              </a:rPr>
              <a:t> </a:t>
            </a:r>
            <a:r>
              <a:rPr lang="fr" err="1">
                <a:ea typeface="+mn-lt"/>
                <a:cs typeface="+mn-lt"/>
              </a:rPr>
              <a:t>will</a:t>
            </a:r>
            <a:r>
              <a:rPr lang="fr">
                <a:ea typeface="+mn-lt"/>
                <a:cs typeface="+mn-lt"/>
              </a:rPr>
              <a:t> </a:t>
            </a:r>
            <a:r>
              <a:rPr lang="fr" err="1">
                <a:ea typeface="+mn-lt"/>
                <a:cs typeface="+mn-lt"/>
              </a:rPr>
              <a:t>send</a:t>
            </a:r>
            <a:r>
              <a:rPr lang="fr">
                <a:ea typeface="+mn-lt"/>
                <a:cs typeface="+mn-lt"/>
              </a:rPr>
              <a:t> </a:t>
            </a:r>
            <a:r>
              <a:rPr lang="fr" err="1">
                <a:ea typeface="+mn-lt"/>
                <a:cs typeface="+mn-lt"/>
              </a:rPr>
              <a:t>you</a:t>
            </a:r>
            <a:r>
              <a:rPr lang="fr">
                <a:ea typeface="+mn-lt"/>
                <a:cs typeface="+mn-lt"/>
              </a:rPr>
              <a:t> a </a:t>
            </a:r>
            <a:r>
              <a:rPr lang="fr" err="1">
                <a:ea typeface="+mn-lt"/>
                <a:cs typeface="+mn-lt"/>
              </a:rPr>
              <a:t>survey</a:t>
            </a:r>
            <a:r>
              <a:rPr lang="fr">
                <a:ea typeface="+mn-lt"/>
                <a:cs typeface="+mn-lt"/>
              </a:rPr>
              <a:t> </a:t>
            </a:r>
            <a:r>
              <a:rPr lang="fr" err="1">
                <a:ea typeface="+mn-lt"/>
                <a:cs typeface="+mn-lt"/>
              </a:rPr>
              <a:t>after</a:t>
            </a:r>
            <a:r>
              <a:rPr lang="fr">
                <a:ea typeface="+mn-lt"/>
                <a:cs typeface="+mn-lt"/>
              </a:rPr>
              <a:t> the meeting.</a:t>
            </a:r>
            <a:endParaRPr lang="en-US">
              <a:ea typeface="+mn-lt"/>
              <a:cs typeface="+mn-lt"/>
            </a:endParaRPr>
          </a:p>
          <a:p>
            <a:pPr marL="457200" lvl="1" indent="0">
              <a:buNone/>
            </a:pPr>
            <a:endParaRPr lang="en-US" sz="1600">
              <a:cs typeface="Calibri"/>
            </a:endParaRPr>
          </a:p>
        </p:txBody>
      </p:sp>
      <p:pic>
        <p:nvPicPr>
          <p:cNvPr id="5" name="Graphic 4" descr="Open envelope">
            <a:extLst>
              <a:ext uri="{FF2B5EF4-FFF2-40B4-BE49-F238E27FC236}">
                <a16:creationId xmlns:a16="http://schemas.microsoft.com/office/drawing/2014/main" id="{B2CADA27-5CEF-BD19-CE97-BDE5AFA3B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88911" y="2009026"/>
            <a:ext cx="3796790" cy="379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50704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graphicFrame>
        <p:nvGraphicFramePr>
          <p:cNvPr id="8198" name="Content Placeholder 2">
            <a:extLst>
              <a:ext uri="{FF2B5EF4-FFF2-40B4-BE49-F238E27FC236}">
                <a16:creationId xmlns:a16="http://schemas.microsoft.com/office/drawing/2014/main" id="{7FD89D29-3BDA-3E84-7181-54CEFD8F99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660339"/>
              </p:ext>
            </p:extLst>
          </p:nvPr>
        </p:nvGraphicFramePr>
        <p:xfrm>
          <a:off x="282389" y="1798732"/>
          <a:ext cx="11842375" cy="4387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11009651" cy="3071411"/>
          </a:xfrm>
        </p:spPr>
        <p:txBody>
          <a:bodyPr/>
          <a:lstStyle/>
          <a:p>
            <a:r>
              <a:rPr lang="en-US" sz="5400" dirty="0">
                <a:ea typeface="+mj-lt"/>
                <a:cs typeface="+mj-lt"/>
              </a:rPr>
              <a:t>If you are listening to this welcome speech from Toulouse, it means that you got your audio sorted out &amp; your badge printed! If not, you have all Monday morning to finalize your registration.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857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r>
              <a:rPr lang="en-GB" altLang="en-US" sz="5400">
                <a:latin typeface="Century Gothic"/>
              </a:rPr>
              <a:t>Team on site and helpers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65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ED67D-3508-59A7-15F4-75BB9262A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The Toulouse Support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EC31E3-85F4-856C-75F2-89E7159C3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Support staff will be available to assist you at the hospitality desk during meeting hours.</a:t>
            </a:r>
            <a:endParaRPr lang="en-US" dirty="0">
              <a:cs typeface="Calibri" panose="020F0502020204030204"/>
            </a:endParaRPr>
          </a:p>
          <a:p>
            <a:pPr marL="0" indent="0">
              <a:buNone/>
            </a:pPr>
            <a:endParaRPr lang="en-US" dirty="0">
              <a:highlight>
                <a:srgbClr val="00FFFF"/>
              </a:highlight>
              <a:ea typeface="+mn-lt"/>
              <a:cs typeface="+mn-lt"/>
            </a:endParaRPr>
          </a:p>
          <a:p>
            <a:endParaRPr lang="en-US" dirty="0">
              <a:solidFill>
                <a:srgbClr val="000000"/>
              </a:solidFill>
              <a:cs typeface="Calibri"/>
            </a:endParaRP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cs typeface="Calibri"/>
            </a:endParaRP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cs typeface="Calibri"/>
            </a:endParaRP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cs typeface="Calibri"/>
            </a:endParaRPr>
          </a:p>
          <a:p>
            <a:pPr marL="0" indent="0" algn="ctr">
              <a:buNone/>
            </a:pPr>
            <a:r>
              <a:rPr lang="en-US" sz="3200" b="1" u="sng" dirty="0">
                <a:solidFill>
                  <a:srgbClr val="FF0000"/>
                </a:solidFill>
                <a:cs typeface="Calibri"/>
              </a:rPr>
              <a:t>In case of emergency (not related to the meeting), dial 112!</a:t>
            </a:r>
            <a:endParaRPr lang="en-US" sz="3200" u="sng" dirty="0">
              <a:cs typeface="Calibri"/>
            </a:endParaRPr>
          </a:p>
          <a:p>
            <a:endParaRPr lang="en-US" sz="2000" dirty="0">
              <a:cs typeface="Calibri"/>
            </a:endParaRPr>
          </a:p>
          <a:p>
            <a:endParaRPr lang="en-US" sz="2000" dirty="0">
              <a:cs typeface="Calibri"/>
            </a:endParaRPr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9E8080D4-42F5-5870-0787-7840ABFB4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732" y="2859048"/>
            <a:ext cx="1905000" cy="1905000"/>
          </a:xfrm>
          <a:prstGeom prst="rect">
            <a:avLst/>
          </a:prstGeom>
        </p:spPr>
      </p:pic>
      <p:pic>
        <p:nvPicPr>
          <p:cNvPr id="15" name="Picture 5" descr="A picture containing person, person, smiling, posing&#10;&#10;Description automatically generated">
            <a:extLst>
              <a:ext uri="{FF2B5EF4-FFF2-40B4-BE49-F238E27FC236}">
                <a16:creationId xmlns:a16="http://schemas.microsoft.com/office/drawing/2014/main" id="{B7D428FC-BDE6-E284-6DD5-9DF7C337D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145" y="2875140"/>
            <a:ext cx="1887071" cy="188707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A16FB03-3353-C3E4-D5F3-DB91DD9AED79}"/>
              </a:ext>
            </a:extLst>
          </p:cNvPr>
          <p:cNvSpPr txBox="1"/>
          <p:nvPr/>
        </p:nvSpPr>
        <p:spPr>
          <a:xfrm>
            <a:off x="5371066" y="4810574"/>
            <a:ext cx="207981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Christophe Volnay</a:t>
            </a:r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5F716B-8E64-AE56-1080-6A3944F3612F}"/>
              </a:ext>
            </a:extLst>
          </p:cNvPr>
          <p:cNvSpPr txBox="1"/>
          <p:nvPr/>
        </p:nvSpPr>
        <p:spPr>
          <a:xfrm>
            <a:off x="787613" y="4800022"/>
            <a:ext cx="242046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Emmanuelle Wurffel</a:t>
            </a:r>
            <a:endParaRPr lang="en-US" b="1">
              <a:solidFill>
                <a:srgbClr val="00B0F0"/>
              </a:solidFill>
            </a:endParaRPr>
          </a:p>
          <a:p>
            <a:endParaRPr lang="en-US" b="1">
              <a:solidFill>
                <a:srgbClr val="00B0F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C1147E-1EC0-B7E8-D794-D7EB785ADEC4}"/>
              </a:ext>
            </a:extLst>
          </p:cNvPr>
          <p:cNvSpPr txBox="1"/>
          <p:nvPr/>
        </p:nvSpPr>
        <p:spPr>
          <a:xfrm>
            <a:off x="9714216" y="4810574"/>
            <a:ext cx="207981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Mathieu Mangion</a:t>
            </a:r>
            <a:endParaRPr lang="en-US" b="1">
              <a:solidFill>
                <a:srgbClr val="00B0F0"/>
              </a:solidFill>
            </a:endParaRPr>
          </a:p>
        </p:txBody>
      </p:sp>
      <p:pic>
        <p:nvPicPr>
          <p:cNvPr id="9" name="Picture 8" descr="A person in a suit and tie&#10;&#10;Description automatically generated with medium confidence">
            <a:extLst>
              <a:ext uri="{FF2B5EF4-FFF2-40B4-BE49-F238E27FC236}">
                <a16:creationId xmlns:a16="http://schemas.microsoft.com/office/drawing/2014/main" id="{D491B55C-B586-45AD-2849-D3226F2267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2" b="15972"/>
          <a:stretch/>
        </p:blipFill>
        <p:spPr>
          <a:xfrm>
            <a:off x="10004229" y="3001162"/>
            <a:ext cx="1321005" cy="176104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2671AC-81D5-CA23-926C-BDD826F82576}"/>
              </a:ext>
            </a:extLst>
          </p:cNvPr>
          <p:cNvSpPr txBox="1"/>
          <p:nvPr/>
        </p:nvSpPr>
        <p:spPr>
          <a:xfrm>
            <a:off x="3088665" y="4800022"/>
            <a:ext cx="207981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Elisabetta Comin</a:t>
            </a:r>
            <a:endParaRPr lang="en-US">
              <a:solidFill>
                <a:srgbClr val="000000"/>
              </a:solidFill>
            </a:endParaRPr>
          </a:p>
          <a:p>
            <a:endParaRPr lang="en-US" b="1">
              <a:solidFill>
                <a:srgbClr val="00B0F0"/>
              </a:solidFill>
            </a:endParaRPr>
          </a:p>
        </p:txBody>
      </p:sp>
      <p:pic>
        <p:nvPicPr>
          <p:cNvPr id="12" name="Picture 11" descr="A person in a suit and tie&#10;&#10;Description automatically generated with medium confidence">
            <a:extLst>
              <a:ext uri="{FF2B5EF4-FFF2-40B4-BE49-F238E27FC236}">
                <a16:creationId xmlns:a16="http://schemas.microsoft.com/office/drawing/2014/main" id="{A0BB5C87-D950-F0DB-53DF-D213B90750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122" y="2875140"/>
            <a:ext cx="1440416" cy="189280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B0C4FE9-BE8C-2516-1E12-8B80B8885F77}"/>
              </a:ext>
            </a:extLst>
          </p:cNvPr>
          <p:cNvSpPr txBox="1"/>
          <p:nvPr/>
        </p:nvSpPr>
        <p:spPr>
          <a:xfrm>
            <a:off x="7542641" y="4798759"/>
            <a:ext cx="207981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latin typeface="Arial"/>
                <a:cs typeface="Arial"/>
              </a:rPr>
              <a:t>Jean-Luc Freisse</a:t>
            </a:r>
            <a:endParaRPr lang="en-US" b="1">
              <a:solidFill>
                <a:srgbClr val="00B0F0"/>
              </a:solidFill>
            </a:endParaRPr>
          </a:p>
        </p:txBody>
      </p:sp>
      <p:pic>
        <p:nvPicPr>
          <p:cNvPr id="8" name="Picture 7" descr="A person with a beard and glasses&#10;&#10;Description automatically generated with medium confidence">
            <a:extLst>
              <a:ext uri="{FF2B5EF4-FFF2-40B4-BE49-F238E27FC236}">
                <a16:creationId xmlns:a16="http://schemas.microsoft.com/office/drawing/2014/main" id="{C3E1DEB1-7044-37B3-B3C0-A0146EA068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31" y="2929147"/>
            <a:ext cx="1365200" cy="182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5080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8963025" cy="1133475"/>
          </a:xfrm>
        </p:spPr>
        <p:txBody>
          <a:bodyPr/>
          <a:lstStyle/>
          <a:p>
            <a:r>
              <a:rPr lang="en-US" sz="5400">
                <a:ea typeface="+mj-lt"/>
                <a:cs typeface="+mj-lt"/>
              </a:rPr>
              <a:t>Welcome to Toulouse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5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1CA79-F281-FBEF-3505-9684E6B93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cs typeface="Calibri Light"/>
              </a:rPr>
              <a:t>Toulouse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47C382-3809-C374-8C4B-F34245D7F8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cs typeface="Calibri"/>
              </a:rPr>
              <a:t>4th largest city in France</a:t>
            </a:r>
          </a:p>
          <a:p>
            <a:r>
              <a:rPr lang="en-US" dirty="0">
                <a:solidFill>
                  <a:srgbClr val="000000"/>
                </a:solidFill>
                <a:cs typeface="Calibri"/>
              </a:rPr>
              <a:t>Nickname="la </a:t>
            </a:r>
            <a:r>
              <a:rPr lang="en-US" dirty="0" err="1">
                <a:solidFill>
                  <a:srgbClr val="000000"/>
                </a:solidFill>
                <a:cs typeface="Calibri"/>
              </a:rPr>
              <a:t>ville</a:t>
            </a:r>
            <a:r>
              <a:rPr lang="en-US" dirty="0">
                <a:solidFill>
                  <a:srgbClr val="000000"/>
                </a:solidFill>
                <a:cs typeface="Calibri"/>
              </a:rPr>
              <a:t> rose" ("the pink city"), from the </a:t>
            </a:r>
            <a:r>
              <a:rPr lang="en-US" dirty="0" err="1">
                <a:solidFill>
                  <a:srgbClr val="000000"/>
                </a:solidFill>
                <a:cs typeface="Calibri"/>
              </a:rPr>
              <a:t>colour</a:t>
            </a:r>
            <a:r>
              <a:rPr lang="en-US" dirty="0">
                <a:solidFill>
                  <a:srgbClr val="000000"/>
                </a:solidFill>
                <a:cs typeface="Calibri"/>
              </a:rPr>
              <a:t> of the terracotta bricks used throughout the city.</a:t>
            </a:r>
          </a:p>
          <a:p>
            <a:r>
              <a:rPr lang="en-US" dirty="0">
                <a:solidFill>
                  <a:srgbClr val="000000"/>
                </a:solidFill>
                <a:cs typeface="Calibri"/>
              </a:rPr>
              <a:t>Several UNESCO World Heritage Sites: 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Calibri"/>
              </a:rPr>
              <a:t>Canal du Midi</a:t>
            </a:r>
          </a:p>
          <a:p>
            <a:pPr lvl="1"/>
            <a:r>
              <a:rPr lang="en-US" dirty="0">
                <a:solidFill>
                  <a:srgbClr val="000000"/>
                </a:solidFill>
                <a:cs typeface="Calibri"/>
              </a:rPr>
              <a:t>Basilica of Saint </a:t>
            </a:r>
            <a:r>
              <a:rPr lang="en-US" dirty="0" err="1">
                <a:solidFill>
                  <a:srgbClr val="000000"/>
                </a:solidFill>
                <a:cs typeface="Calibri"/>
              </a:rPr>
              <a:t>Sernin</a:t>
            </a:r>
            <a:r>
              <a:rPr lang="en-US" dirty="0">
                <a:solidFill>
                  <a:srgbClr val="000000"/>
                </a:solidFill>
                <a:cs typeface="Calibri"/>
              </a:rPr>
              <a:t>, largest Romanesque building in Europe</a:t>
            </a:r>
          </a:p>
          <a:p>
            <a:pPr>
              <a:buFont typeface="Arial" panose="020B0604020202020204" pitchFamily="34" charset="0"/>
            </a:pPr>
            <a:r>
              <a:rPr lang="en-US" dirty="0">
                <a:solidFill>
                  <a:srgbClr val="000000"/>
                </a:solidFill>
                <a:cs typeface="Calibri"/>
              </a:rPr>
              <a:t>Home to several companies in the aerospace industry</a:t>
            </a:r>
          </a:p>
          <a:p>
            <a:pPr marL="457200" lvl="1" indent="0">
              <a:buNone/>
            </a:pP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840274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AF7057-A3B2-449D-8A48-65BF0A2D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France – </a:t>
            </a:r>
            <a:r>
              <a:rPr lang="fr-FR" dirty="0" err="1"/>
              <a:t>some</a:t>
            </a:r>
            <a:r>
              <a:rPr lang="fr-FR" dirty="0"/>
              <a:t> figures</a:t>
            </a:r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590DFCA-7632-49B1-843E-FB4302EC2247}"/>
              </a:ext>
            </a:extLst>
          </p:cNvPr>
          <p:cNvGrpSpPr/>
          <p:nvPr/>
        </p:nvGrpSpPr>
        <p:grpSpPr>
          <a:xfrm>
            <a:off x="1811431" y="1945368"/>
            <a:ext cx="5297020" cy="4150632"/>
            <a:chOff x="3200400" y="1825625"/>
            <a:chExt cx="5297020" cy="41506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924374B-357B-4F63-B086-05153F7D1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920" y="1825625"/>
              <a:ext cx="5143500" cy="403860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799E259-15F9-4040-BD87-52237A4A3999}"/>
                </a:ext>
              </a:extLst>
            </p:cNvPr>
            <p:cNvSpPr/>
            <p:nvPr/>
          </p:nvSpPr>
          <p:spPr>
            <a:xfrm>
              <a:off x="3200400" y="1825625"/>
              <a:ext cx="1338943" cy="41506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F32D3FBD-570B-4362-A2B5-E4A17579EBD8}"/>
              </a:ext>
            </a:extLst>
          </p:cNvPr>
          <p:cNvSpPr/>
          <p:nvPr/>
        </p:nvSpPr>
        <p:spPr>
          <a:xfrm>
            <a:off x="8044542" y="2427514"/>
            <a:ext cx="3309257" cy="566057"/>
          </a:xfrm>
          <a:prstGeom prst="wedgeRoundRectCallout">
            <a:avLst>
              <a:gd name="adj1" fmla="val -137475"/>
              <a:gd name="adj2" fmla="val 6057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1</a:t>
            </a:r>
            <a:r>
              <a:rPr lang="fr-FR" sz="1600" baseline="30000" dirty="0">
                <a:solidFill>
                  <a:schemeClr val="tx1"/>
                </a:solidFill>
              </a:rPr>
              <a:t>st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largest</a:t>
            </a:r>
            <a:r>
              <a:rPr lang="fr-FR" sz="1600" dirty="0">
                <a:solidFill>
                  <a:schemeClr val="tx1"/>
                </a:solidFill>
              </a:rPr>
              <a:t> city: Paris</a:t>
            </a:r>
          </a:p>
          <a:p>
            <a:pPr algn="ctr"/>
            <a:r>
              <a:rPr lang="fr-FR" sz="1600" dirty="0">
                <a:solidFill>
                  <a:schemeClr val="tx1"/>
                </a:solidFill>
              </a:rPr>
              <a:t>(approx. 2.17 millions </a:t>
            </a:r>
            <a:r>
              <a:rPr lang="fr-FR" sz="1600" dirty="0" err="1">
                <a:solidFill>
                  <a:schemeClr val="tx1"/>
                </a:solidFill>
              </a:rPr>
              <a:t>inhabitants</a:t>
            </a:r>
            <a:r>
              <a:rPr lang="fr-FR" sz="1600" dirty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AA699BFF-E3D6-4A41-AEAD-CF978A80C57A}"/>
              </a:ext>
            </a:extLst>
          </p:cNvPr>
          <p:cNvSpPr/>
          <p:nvPr/>
        </p:nvSpPr>
        <p:spPr>
          <a:xfrm>
            <a:off x="8414656" y="4920342"/>
            <a:ext cx="3309257" cy="566057"/>
          </a:xfrm>
          <a:prstGeom prst="wedgeRoundRectCallout">
            <a:avLst>
              <a:gd name="adj1" fmla="val -122015"/>
              <a:gd name="adj2" fmla="val 1634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2</a:t>
            </a:r>
            <a:r>
              <a:rPr lang="fr-FR" sz="1600" baseline="30000" dirty="0">
                <a:solidFill>
                  <a:schemeClr val="tx1"/>
                </a:solidFill>
              </a:rPr>
              <a:t>nd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largest</a:t>
            </a:r>
            <a:r>
              <a:rPr lang="fr-FR" sz="1600" dirty="0">
                <a:solidFill>
                  <a:schemeClr val="tx1"/>
                </a:solidFill>
              </a:rPr>
              <a:t> city: Marseille</a:t>
            </a:r>
          </a:p>
          <a:p>
            <a:pPr algn="ctr"/>
            <a:r>
              <a:rPr lang="fr-FR" sz="1600" dirty="0">
                <a:solidFill>
                  <a:schemeClr val="tx1"/>
                </a:solidFill>
              </a:rPr>
              <a:t>(approx. 0.86 million </a:t>
            </a:r>
            <a:r>
              <a:rPr lang="fr-FR" sz="1600" dirty="0" err="1">
                <a:solidFill>
                  <a:schemeClr val="tx1"/>
                </a:solidFill>
              </a:rPr>
              <a:t>inhabitants</a:t>
            </a:r>
            <a:r>
              <a:rPr lang="fr-FR" sz="1600" dirty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5F8A83E3-21B6-4942-90A2-5239C901889D}"/>
              </a:ext>
            </a:extLst>
          </p:cNvPr>
          <p:cNvSpPr/>
          <p:nvPr/>
        </p:nvSpPr>
        <p:spPr>
          <a:xfrm>
            <a:off x="8795663" y="3864430"/>
            <a:ext cx="3309257" cy="566057"/>
          </a:xfrm>
          <a:prstGeom prst="wedgeRoundRectCallout">
            <a:avLst>
              <a:gd name="adj1" fmla="val -137804"/>
              <a:gd name="adj2" fmla="val 240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3</a:t>
            </a:r>
            <a:r>
              <a:rPr lang="fr-FR" sz="1600" baseline="30000" dirty="0">
                <a:solidFill>
                  <a:schemeClr val="tx1"/>
                </a:solidFill>
              </a:rPr>
              <a:t>rd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largest</a:t>
            </a:r>
            <a:r>
              <a:rPr lang="fr-FR" sz="1600" dirty="0">
                <a:solidFill>
                  <a:schemeClr val="tx1"/>
                </a:solidFill>
              </a:rPr>
              <a:t> city: Lyon</a:t>
            </a:r>
          </a:p>
          <a:p>
            <a:pPr algn="ctr"/>
            <a:r>
              <a:rPr lang="fr-FR" sz="1600" dirty="0">
                <a:solidFill>
                  <a:schemeClr val="tx1"/>
                </a:solidFill>
              </a:rPr>
              <a:t>(approx. 0.518 million </a:t>
            </a:r>
            <a:r>
              <a:rPr lang="fr-FR" sz="1600" dirty="0" err="1">
                <a:solidFill>
                  <a:schemeClr val="tx1"/>
                </a:solidFill>
              </a:rPr>
              <a:t>inhabitants</a:t>
            </a:r>
            <a:r>
              <a:rPr lang="fr-FR" sz="1600" dirty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247B4168-B400-42DB-8F36-E3D50E303178}"/>
              </a:ext>
            </a:extLst>
          </p:cNvPr>
          <p:cNvSpPr/>
          <p:nvPr/>
        </p:nvSpPr>
        <p:spPr>
          <a:xfrm>
            <a:off x="233563" y="4430487"/>
            <a:ext cx="3309257" cy="566057"/>
          </a:xfrm>
          <a:prstGeom prst="wedgeRoundRectCallout">
            <a:avLst>
              <a:gd name="adj1" fmla="val 88511"/>
              <a:gd name="adj2" fmla="val 83654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4</a:t>
            </a:r>
            <a:r>
              <a:rPr lang="fr-FR" sz="1600" baseline="30000" dirty="0">
                <a:solidFill>
                  <a:schemeClr val="tx1"/>
                </a:solidFill>
              </a:rPr>
              <a:t>th</a:t>
            </a:r>
            <a:r>
              <a:rPr lang="fr-FR" sz="1600" dirty="0">
                <a:solidFill>
                  <a:schemeClr val="tx1"/>
                </a:solidFill>
              </a:rPr>
              <a:t> </a:t>
            </a:r>
            <a:r>
              <a:rPr lang="fr-FR" sz="1600" dirty="0" err="1">
                <a:solidFill>
                  <a:schemeClr val="tx1"/>
                </a:solidFill>
              </a:rPr>
              <a:t>largest</a:t>
            </a:r>
            <a:r>
              <a:rPr lang="fr-FR" sz="1600" dirty="0">
                <a:solidFill>
                  <a:schemeClr val="tx1"/>
                </a:solidFill>
              </a:rPr>
              <a:t> city: Toulouse</a:t>
            </a:r>
          </a:p>
          <a:p>
            <a:pPr algn="ctr"/>
            <a:r>
              <a:rPr lang="fr-FR" sz="1600" dirty="0">
                <a:solidFill>
                  <a:schemeClr val="tx1"/>
                </a:solidFill>
              </a:rPr>
              <a:t>(approx. 0.486 million </a:t>
            </a:r>
            <a:r>
              <a:rPr lang="fr-FR" sz="1600" dirty="0" err="1">
                <a:solidFill>
                  <a:schemeClr val="tx1"/>
                </a:solidFill>
              </a:rPr>
              <a:t>inhabitants</a:t>
            </a:r>
            <a:r>
              <a:rPr lang="fr-FR" sz="1600" dirty="0">
                <a:solidFill>
                  <a:schemeClr val="tx1"/>
                </a:solidFill>
              </a:rPr>
              <a:t>)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942C7C-C674-488B-B258-CC7AFBCEFC4F}"/>
              </a:ext>
            </a:extLst>
          </p:cNvPr>
          <p:cNvSpPr txBox="1"/>
          <p:nvPr/>
        </p:nvSpPr>
        <p:spPr>
          <a:xfrm rot="20291194">
            <a:off x="2977079" y="2259625"/>
            <a:ext cx="14895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English Channel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8CE0E3-0AB7-4E30-BD5E-F29EAAEF2EB4}"/>
              </a:ext>
            </a:extLst>
          </p:cNvPr>
          <p:cNvSpPr txBox="1"/>
          <p:nvPr/>
        </p:nvSpPr>
        <p:spPr>
          <a:xfrm>
            <a:off x="1842582" y="3856988"/>
            <a:ext cx="1350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chemeClr val="accent1"/>
                </a:solidFill>
              </a:rPr>
              <a:t>Atlantic </a:t>
            </a:r>
            <a:r>
              <a:rPr lang="fr-FR" sz="1400" dirty="0" err="1">
                <a:solidFill>
                  <a:schemeClr val="accent1"/>
                </a:solidFill>
              </a:rPr>
              <a:t>Ocean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3707D14-4D27-41D3-AAF7-4F905AA450FC}"/>
              </a:ext>
            </a:extLst>
          </p:cNvPr>
          <p:cNvSpPr txBox="1"/>
          <p:nvPr/>
        </p:nvSpPr>
        <p:spPr>
          <a:xfrm>
            <a:off x="5271582" y="5651246"/>
            <a:ext cx="1337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accent1"/>
                </a:solidFill>
              </a:rPr>
              <a:t>Mediterranean</a:t>
            </a:r>
            <a:endParaRPr lang="fr-FR" sz="1400" dirty="0">
              <a:solidFill>
                <a:schemeClr val="accent1"/>
              </a:solidFill>
            </a:endParaRPr>
          </a:p>
          <a:p>
            <a:pPr algn="ctr"/>
            <a:r>
              <a:rPr lang="fr-FR" sz="1400" dirty="0" err="1">
                <a:solidFill>
                  <a:schemeClr val="accent1"/>
                </a:solidFill>
              </a:rPr>
              <a:t>Sea</a:t>
            </a:r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BFA2D9-A78D-4196-93B2-C8EE623E6416}"/>
              </a:ext>
            </a:extLst>
          </p:cNvPr>
          <p:cNvSpPr txBox="1"/>
          <p:nvPr/>
        </p:nvSpPr>
        <p:spPr>
          <a:xfrm>
            <a:off x="233563" y="6174466"/>
            <a:ext cx="33297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France population in 2021: 67.5 million </a:t>
            </a:r>
            <a:r>
              <a:rPr lang="fr-FR" sz="1100" dirty="0" err="1"/>
              <a:t>inhabitants</a:t>
            </a:r>
            <a:endParaRPr lang="en-US" sz="11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7070134-CC37-48AD-BD31-B8083B573BFA}"/>
              </a:ext>
            </a:extLst>
          </p:cNvPr>
          <p:cNvCxnSpPr>
            <a:cxnSpLocks/>
          </p:cNvCxnSpPr>
          <p:nvPr/>
        </p:nvCxnSpPr>
        <p:spPr>
          <a:xfrm>
            <a:off x="1508760" y="2833124"/>
            <a:ext cx="1883664" cy="2484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250ADAB-4B9C-42BA-B56E-872CEF630D3B}"/>
              </a:ext>
            </a:extLst>
          </p:cNvPr>
          <p:cNvSpPr txBox="1"/>
          <p:nvPr/>
        </p:nvSpPr>
        <p:spPr>
          <a:xfrm>
            <a:off x="1298448" y="2688336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89541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3837CAD81E704E9777A2B896459DD5" ma:contentTypeVersion="21" ma:contentTypeDescription="Create a new document." ma:contentTypeScope="" ma:versionID="d90245ac241ee8884d0decc52f781dd6">
  <xsd:schema xmlns:xsd="http://www.w3.org/2001/XMLSchema" xmlns:xs="http://www.w3.org/2001/XMLSchema" xmlns:p="http://schemas.microsoft.com/office/2006/metadata/properties" xmlns:ns2="bfd64f43-119c-4fd6-85f5-9e958743125c" xmlns:ns3="8e2cfe15-9a3f-4ddf-90c8-5295216ebad0" xmlns:ns4="http://schemas.microsoft.com/sharepoint/v4" targetNamespace="http://schemas.microsoft.com/office/2006/metadata/properties" ma:root="true" ma:fieldsID="e4fb7a27dd362a285dac83aecb471e11" ns2:_="" ns3:_="" ns4:_="">
    <xsd:import namespace="bfd64f43-119c-4fd6-85f5-9e958743125c"/>
    <xsd:import namespace="8e2cfe15-9a3f-4ddf-90c8-5295216ebad0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_dlc_DocId" minOccurs="0"/>
                <xsd:element ref="ns3:_dlc_DocIdUrl" minOccurs="0"/>
                <xsd:element ref="ns3:_dlc_DocIdPersistId" minOccurs="0"/>
                <xsd:element ref="ns4:IconOverlay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d64f43-119c-4fd6-85f5-9e958743125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fd3c702-1e94-4359-a2ce-26b5441be7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2cfe15-9a3f-4ddf-90c8-5295216ebad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0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21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26" nillable="true" ma:displayName="Taxonomy Catch All Column" ma:hidden="true" ma:list="{9cf5d660-ce5c-4b5f-94cf-1ae26caa4cba}" ma:internalName="TaxCatchAll" ma:showField="CatchAllData" ma:web="8e2cfe15-9a3f-4ddf-90c8-5295216eba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_dlc_DocId xmlns="8e2cfe15-9a3f-4ddf-90c8-5295216ebad0">ETSISTAFF-1048214050-1529721</_dlc_DocId>
    <_dlc_DocIdUrl xmlns="8e2cfe15-9a3f-4ddf-90c8-5295216ebad0">
      <Url>https://etsihq.sharepoint.com/teams/ETSI-STAFF/_layouts/15/DocIdRedir.aspx?ID=ETSISTAFF-1048214050-1529721</Url>
      <Description>ETSISTAFF-1048214050-1529721</Description>
    </_dlc_DocIdUrl>
    <TaxCatchAll xmlns="8e2cfe15-9a3f-4ddf-90c8-5295216ebad0" xsi:nil="true"/>
    <lcf76f155ced4ddcb4097134ff3c332f xmlns="bfd64f43-119c-4fd6-85f5-9e958743125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1EE9CF-8100-42F0-82A6-56B68C60D22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8D47FED-65AE-43AC-82D8-9F35EDA348DC}">
  <ds:schemaRefs>
    <ds:schemaRef ds:uri="8e2cfe15-9a3f-4ddf-90c8-5295216ebad0"/>
    <ds:schemaRef ds:uri="bfd64f43-119c-4fd6-85f5-9e958743125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8e2cfe15-9a3f-4ddf-90c8-5295216ebad0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sharepoint/v4"/>
    <ds:schemaRef ds:uri="bfd64f43-119c-4fd6-85f5-9e958743125c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2284</TotalTime>
  <Words>1275</Words>
  <Application>Microsoft Office PowerPoint</Application>
  <PresentationFormat>Widescreen</PresentationFormat>
  <Paragraphs>195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 The Welcome Speech from your EF3 &amp; NAF Friends   3GPP WGs November 2022 in Toulouse</vt:lpstr>
      <vt:lpstr>Sponsors</vt:lpstr>
      <vt:lpstr>       NAF3  </vt:lpstr>
      <vt:lpstr>If you are listening to this welcome speech from Toulouse, it means that you got your audio sorted out &amp; your badge printed! If not, you have all Monday morning to finalize your registration.</vt:lpstr>
      <vt:lpstr>Team on site and helpers</vt:lpstr>
      <vt:lpstr>The Toulouse Support Team</vt:lpstr>
      <vt:lpstr>Welcome to Toulouse</vt:lpstr>
      <vt:lpstr>Toulouse</vt:lpstr>
      <vt:lpstr>France – some figures</vt:lpstr>
      <vt:lpstr>Toulouse, la ville rose (The pink city)</vt:lpstr>
      <vt:lpstr>Toulouse, the world capital of aeronautics</vt:lpstr>
      <vt:lpstr>A lot to do in Toulouse</vt:lpstr>
      <vt:lpstr>   Find more information on Toulouse in Toulouse magazine</vt:lpstr>
      <vt:lpstr>It is so French... </vt:lpstr>
      <vt:lpstr>Free transport pass</vt:lpstr>
      <vt:lpstr>Transport pass</vt:lpstr>
      <vt:lpstr>How to get your transport pass?</vt:lpstr>
      <vt:lpstr>MEETT opening/closing time 07:30-19:30</vt:lpstr>
      <vt:lpstr>     CLOAKROOM AVAILABLE BEHIND THE HOSPITALITY DESK  not supervised,  UNDER YOUR OWN RESPONSABILITY!</vt:lpstr>
      <vt:lpstr>Audio system</vt:lpstr>
      <vt:lpstr>Overview</vt:lpstr>
      <vt:lpstr>Meeting rooms layout</vt:lpstr>
      <vt:lpstr>Meeting rooms floor plan GROUND FLOOR</vt:lpstr>
      <vt:lpstr>Meeting rooms floor plan 1st FLOOR</vt:lpstr>
      <vt:lpstr>3GPP network</vt:lpstr>
      <vt:lpstr>3GPP Wireless LAN</vt:lpstr>
      <vt:lpstr>Coffee breaks</vt:lpstr>
      <vt:lpstr>07.30-08.30 welcome coffee on the ground floor ​ ​ 10:30-11:00 (all week) coffee break on ground &amp; first floor​ ​ 16:00-16:30 (except on Friday) coffee break on ground &amp; first floor</vt:lpstr>
      <vt:lpstr>Lunch area</vt:lpstr>
      <vt:lpstr>Food Trucks</vt:lpstr>
      <vt:lpstr>Restaurant</vt:lpstr>
      <vt:lpstr>Hall 6</vt:lpstr>
      <vt:lpstr>    Vending Machines snacks &amp; hot drinks</vt:lpstr>
      <vt:lpstr>The full structure</vt:lpstr>
      <vt:lpstr>Outside of MEETT: car/tram only</vt:lpstr>
      <vt:lpstr>COVID19</vt:lpstr>
      <vt:lpstr>Where to get tested (if needed)?</vt:lpstr>
      <vt:lpstr>Survey 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33</cp:revision>
  <dcterms:created xsi:type="dcterms:W3CDTF">2010-02-05T13:52:04Z</dcterms:created>
  <dcterms:modified xsi:type="dcterms:W3CDTF">2022-11-13T15:32:37Z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0x0101003B3837CAD81E704E9777A2B896459DD5</vt:lpwstr>
  </property>
  <property fmtid="{D5CDD505-2E9C-101B-9397-08002B2CF9AE}" pid="3" name="_dlc_DocIdItemGuid">
    <vt:lpwstr>96fb11d2-8f72-43f3-b0c5-7dda5416e03c</vt:lpwstr>
  </property>
  <property fmtid="{D5CDD505-2E9C-101B-9397-08002B2CF9AE}" pid="4" name="MediaServiceImageTags">
    <vt:lpwstr/>
  </property>
  <property fmtid="{D5CDD505-2E9C-101B-9397-08002B2CF9AE}" pid="5" name="_2015_ms_pID_725343">
    <vt:lpwstr>(2)YoTiF1mfTaxUbfmrgyZngtoSQylOpWX8xpajWOaZKOr5ZbKt4xeMdc1cFbWq2vQsjQyWE8Gi
rt5HC5sydz+bAx9tEaxK5OyuHbcZZkKvhJeOQR0h3jA/aXsbJGKjR7iid0fGmANcOlCNiQUC
4wVEq5c0qYwINieYHLhiReh2Fp/VhpItsZli8ESxITMS/0jSNNMIJnyOslwnMD8+Lp1nI8yl
VPJGJEM9Lv6TmN98I6</vt:lpwstr>
  </property>
  <property fmtid="{D5CDD505-2E9C-101B-9397-08002B2CF9AE}" pid="6" name="_2015_ms_pID_7253431">
    <vt:lpwstr>g4t5TkMzvegUwn9jZG7Dz/XuayulfoBmP4LrYJz4M+VwGQXy/zM/Lv
fUJcsOPIKsBqzBmR7Wi/EueiWmwXx5lMPyAzHi9QzHEdk+23a1nUlAxhBcpQkZveT4d374ty
WXamOe36j5uBSHhOvWPKx9308p+xulnFbkheP4YCpoIWmf/hLleWmJf0U9sGrgvfCY8oWffr
YyA2hfWRWFmgP1Al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1668349955</vt:lpwstr>
  </property>
</Properties>
</file>