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</p:sldMasterIdLst>
  <p:notesMasterIdLst>
    <p:notesMasterId r:id="rId12"/>
  </p:notesMasterIdLst>
  <p:handoutMasterIdLst>
    <p:handoutMasterId r:id="rId13"/>
  </p:handoutMasterIdLst>
  <p:sldIdLst>
    <p:sldId id="303" r:id="rId7"/>
    <p:sldId id="949" r:id="rId8"/>
    <p:sldId id="952" r:id="rId9"/>
    <p:sldId id="953" r:id="rId10"/>
    <p:sldId id="704" r:id="rId11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CC"/>
    <a:srgbClr val="5C88D0"/>
    <a:srgbClr val="72AF2F"/>
    <a:srgbClr val="C1E442"/>
    <a:srgbClr val="FFFF99"/>
    <a:srgbClr val="C6D254"/>
    <a:srgbClr val="000000"/>
    <a:srgbClr val="2A6EA8"/>
    <a:srgbClr val="B1D254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2DE63D5-997A-4646-A377-4702673A728D}" styleName="浅色样式 2 - 强调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07" autoAdjust="0"/>
    <p:restoredTop sz="92197" autoAdjust="0"/>
  </p:normalViewPr>
  <p:slideViewPr>
    <p:cSldViewPr snapToGrid="0">
      <p:cViewPr varScale="1">
        <p:scale>
          <a:sx n="122" d="100"/>
          <a:sy n="122" d="100"/>
        </p:scale>
        <p:origin x="120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45" d="100"/>
          <a:sy n="45" d="100"/>
        </p:scale>
        <p:origin x="2768" y="5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viewProps" Target="viewProps.xml"/><Relationship Id="rId10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11/2/2022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22078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11/2/2022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564593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13128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标题 4">
            <a:extLst>
              <a:ext uri="{FF2B5EF4-FFF2-40B4-BE49-F238E27FC236}">
                <a16:creationId xmlns:a16="http://schemas.microsoft.com/office/drawing/2014/main" id="{34B34A06-0E77-40D5-8C03-85C7F7B947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Relationship Id="rId9" Type="http://schemas.openxmlformats.org/officeDocument/2006/relationships/image" Target="../media/image5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938327" y="6413501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931653" y="6460167"/>
            <a:ext cx="8197006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>
                <a:solidFill>
                  <a:schemeClr val="bg1"/>
                </a:solidFill>
              </a:rPr>
              <a:t>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S5-22XXXX DP on </a:t>
            </a:r>
            <a:r>
              <a:rPr lang="en-US" sz="1100" b="1" spc="300" dirty="0">
                <a:ea typeface="+mn-ea"/>
                <a:cs typeface="Arial" panose="020B0604020202020204" pitchFamily="34" charset="0"/>
              </a:rPr>
              <a:t>Triggers in the CHF CDR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(SA5#146</a:t>
            </a:r>
            <a:r>
              <a:rPr lang="zh-CN" altLang="en-US" sz="1100" b="1" spc="300" dirty="0">
                <a:ea typeface="+mn-ea"/>
                <a:cs typeface="Arial" panose="020B0604020202020204" pitchFamily="34" charset="0"/>
              </a:rPr>
              <a:t>）</a:t>
            </a:r>
            <a:endParaRPr lang="en-GB" sz="1100" b="1" spc="300" dirty="0">
              <a:ea typeface="+mn-ea"/>
              <a:cs typeface="Arial" panose="020B0604020202020204" pitchFamily="34" charset="0"/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2022</a:t>
            </a:r>
          </a:p>
        </p:txBody>
      </p:sp>
      <p:pic>
        <p:nvPicPr>
          <p:cNvPr id="11" name="Picture 13" descr="green2.jp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 userDrawn="1"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8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27577" y="3129435"/>
            <a:ext cx="11530738" cy="147002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br>
              <a:rPr lang="en-GB" sz="4800" dirty="0"/>
            </a:br>
            <a:r>
              <a:rPr lang="en-GB" sz="4800" dirty="0"/>
              <a:t>DP on </a:t>
            </a:r>
            <a:r>
              <a:rPr lang="en-US" sz="4800" dirty="0"/>
              <a:t>Triggers in the CHF CDR</a:t>
            </a:r>
            <a:br>
              <a:rPr lang="en-US" altLang="zh-CN" sz="4400" b="1" dirty="0"/>
            </a:br>
            <a:r>
              <a:rPr lang="en-GB" altLang="zh-CN" sz="2800" b="1" dirty="0"/>
              <a:t> (SA5 #14</a:t>
            </a:r>
            <a:r>
              <a:rPr lang="en-US" altLang="zh-CN" sz="2800" b="1" dirty="0"/>
              <a:t>6</a:t>
            </a:r>
            <a:r>
              <a:rPr lang="en-GB" altLang="zh-CN" sz="2800" b="1" dirty="0"/>
              <a:t>)</a:t>
            </a:r>
            <a:br>
              <a:rPr lang="en-GB" altLang="zh-CN" sz="3200" b="1" i="1" dirty="0"/>
            </a:br>
            <a:br>
              <a:rPr lang="en-GB" altLang="zh-CN" sz="3200" b="1" dirty="0"/>
            </a:b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721700" y="4779095"/>
            <a:ext cx="85344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en-US" altLang="zh-CN" sz="2400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US" altLang="zh-CN" sz="2400" dirty="0">
                <a:latin typeface="Arial" charset="0"/>
              </a:rPr>
              <a:t>Chen Shan   Huawei</a:t>
            </a:r>
            <a:endParaRPr lang="en-GB" sz="2400" dirty="0"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A86131E3-9467-457C-A2C5-2DD687E0A9E1}"/>
              </a:ext>
            </a:extLst>
          </p:cNvPr>
          <p:cNvSpPr/>
          <p:nvPr/>
        </p:nvSpPr>
        <p:spPr>
          <a:xfrm>
            <a:off x="303088" y="888417"/>
            <a:ext cx="11592738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9263" lvl="0" indent="-449263">
              <a:spcBef>
                <a:spcPct val="20000"/>
              </a:spcBef>
              <a:buBlip>
                <a:blip r:embed="rId2"/>
              </a:buBlip>
            </a:pPr>
            <a:r>
              <a:rPr lang="en-US" altLang="zh-CN" sz="2400" kern="0" dirty="0">
                <a:solidFill>
                  <a:prstClr val="black"/>
                </a:solidFill>
                <a:latin typeface="Calibri"/>
                <a:cs typeface="+mn-cs"/>
              </a:rPr>
              <a:t>Triggers in the Common charging data in CHF-CDR</a:t>
            </a:r>
          </a:p>
          <a:p>
            <a:pPr marL="898525" lvl="1" indent="-449263">
              <a:spcBef>
                <a:spcPct val="20000"/>
              </a:spcBef>
              <a:buClr>
                <a:srgbClr val="C00000"/>
              </a:buClr>
              <a:buBlip>
                <a:blip r:embed="rId3"/>
              </a:buBlip>
            </a:pPr>
            <a:r>
              <a:rPr lang="en-US" altLang="zh-CN" sz="1600" dirty="0">
                <a:latin typeface="+mn-lt"/>
              </a:rPr>
              <a:t>5G Common charging data in CHF-CDR specified in TS 32.298 describes the two level trigger.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D6F9A58A-34DE-4257-B8E0-D5465187E4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2594" y="0"/>
            <a:ext cx="9102725" cy="1143000"/>
          </a:xfrm>
        </p:spPr>
        <p:txBody>
          <a:bodyPr/>
          <a:lstStyle/>
          <a:p>
            <a:r>
              <a:rPr lang="en-US" altLang="zh-CN" dirty="0"/>
              <a:t>CHF CDR in TS 32.298</a:t>
            </a:r>
            <a:endParaRPr lang="zh-CN" altLang="en-US" dirty="0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0F092CB7-AEEC-4D74-9652-366689FBEBFC}"/>
              </a:ext>
            </a:extLst>
          </p:cNvPr>
          <p:cNvSpPr/>
          <p:nvPr/>
        </p:nvSpPr>
        <p:spPr>
          <a:xfrm>
            <a:off x="13141685" y="7965956"/>
            <a:ext cx="239360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sz="1400" b="1" i="1" dirty="0">
                <a:ea typeface="等线" panose="02010600030101010101" pitchFamily="2" charset="-122"/>
              </a:rPr>
              <a:t>Source: TS 32.290 V18.0.0</a:t>
            </a:r>
            <a:endParaRPr lang="zh-CN" altLang="en-US" i="1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594055C-98E2-415C-B235-4463A77481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30613" y="2402567"/>
            <a:ext cx="5961994" cy="339638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BC8359FA-AB14-4826-ABF0-1ECA9F36B3F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4366" y="2070583"/>
            <a:ext cx="5319172" cy="3407931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2A5CD564-527C-4973-A6F4-C1E2F7366323}"/>
              </a:ext>
            </a:extLst>
          </p:cNvPr>
          <p:cNvSpPr/>
          <p:nvPr/>
        </p:nvSpPr>
        <p:spPr bwMode="auto">
          <a:xfrm>
            <a:off x="204952" y="5210500"/>
            <a:ext cx="5391807" cy="307428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9383AE9A-D738-4C50-8386-65D4D394C679}"/>
              </a:ext>
            </a:extLst>
          </p:cNvPr>
          <p:cNvSpPr/>
          <p:nvPr/>
        </p:nvSpPr>
        <p:spPr bwMode="auto">
          <a:xfrm>
            <a:off x="5875284" y="5465376"/>
            <a:ext cx="5909441" cy="328448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B24FE204-5E0C-452C-BDA5-B5558286EC1D}"/>
              </a:ext>
            </a:extLst>
          </p:cNvPr>
          <p:cNvSpPr/>
          <p:nvPr/>
        </p:nvSpPr>
        <p:spPr>
          <a:xfrm>
            <a:off x="5255035" y="1612226"/>
            <a:ext cx="258275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98525" lvl="1" indent="-449263">
              <a:spcBef>
                <a:spcPct val="20000"/>
              </a:spcBef>
              <a:buClr>
                <a:srgbClr val="C00000"/>
              </a:buClr>
              <a:buBlip>
                <a:blip r:embed="rId3"/>
              </a:buBlip>
            </a:pPr>
            <a:r>
              <a:rPr lang="en-US" altLang="zh-CN" sz="1600" dirty="0">
                <a:latin typeface="+mn-lt"/>
              </a:rPr>
              <a:t>UUC level triggers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7652442D-AEED-4F90-883B-40EEAB85D5B2}"/>
              </a:ext>
            </a:extLst>
          </p:cNvPr>
          <p:cNvSpPr/>
          <p:nvPr/>
        </p:nvSpPr>
        <p:spPr>
          <a:xfrm>
            <a:off x="318756" y="1612226"/>
            <a:ext cx="276396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98525" lvl="1" indent="-449263">
              <a:spcBef>
                <a:spcPct val="20000"/>
              </a:spcBef>
              <a:buClr>
                <a:srgbClr val="C00000"/>
              </a:buClr>
              <a:buBlip>
                <a:blip r:embed="rId3"/>
              </a:buBlip>
            </a:pPr>
            <a:r>
              <a:rPr lang="en-US" altLang="zh-CN" sz="1600" dirty="0">
                <a:latin typeface="+mn-lt"/>
              </a:rPr>
              <a:t>Message/Main</a:t>
            </a:r>
            <a:r>
              <a:rPr lang="zh-CN" altLang="en-US" sz="1600" dirty="0">
                <a:latin typeface="+mn-lt"/>
              </a:rPr>
              <a:t> </a:t>
            </a:r>
            <a:r>
              <a:rPr lang="en-US" altLang="zh-CN" sz="1600" dirty="0">
                <a:latin typeface="+mn-lt"/>
              </a:rPr>
              <a:t>level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60E3BFCA-341E-41E3-BA48-97B41D7E135A}"/>
              </a:ext>
            </a:extLst>
          </p:cNvPr>
          <p:cNvSpPr/>
          <p:nvPr/>
        </p:nvSpPr>
        <p:spPr>
          <a:xfrm>
            <a:off x="360895" y="5880831"/>
            <a:ext cx="115927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9263" lvl="0" indent="-449263">
              <a:spcBef>
                <a:spcPct val="20000"/>
              </a:spcBef>
              <a:buBlip>
                <a:blip r:embed="rId2"/>
              </a:buBlip>
            </a:pPr>
            <a:r>
              <a:rPr lang="en-US" altLang="zh-CN" sz="1600" dirty="0">
                <a:latin typeface="+mn-lt"/>
              </a:rPr>
              <a:t> </a:t>
            </a:r>
            <a:r>
              <a:rPr lang="en-US" altLang="zh-CN" sz="2400" kern="0" dirty="0">
                <a:solidFill>
                  <a:prstClr val="black"/>
                </a:solidFill>
                <a:latin typeface="Calibri"/>
                <a:cs typeface="+mn-cs"/>
              </a:rPr>
              <a:t>How</a:t>
            </a:r>
            <a:r>
              <a:rPr lang="zh-CN" altLang="en-US" sz="2400" kern="0" dirty="0">
                <a:solidFill>
                  <a:prstClr val="black"/>
                </a:solidFill>
                <a:latin typeface="Calibri"/>
                <a:cs typeface="+mn-cs"/>
              </a:rPr>
              <a:t> </a:t>
            </a:r>
            <a:r>
              <a:rPr lang="en-US" altLang="zh-CN" sz="2400" kern="0" dirty="0">
                <a:solidFill>
                  <a:prstClr val="black"/>
                </a:solidFill>
                <a:latin typeface="Calibri"/>
                <a:cs typeface="+mn-cs"/>
              </a:rPr>
              <a:t>about the other CHF-CDR of the NF consumers ? </a:t>
            </a:r>
          </a:p>
        </p:txBody>
      </p:sp>
    </p:spTree>
    <p:extLst>
      <p:ext uri="{BB962C8B-B14F-4D97-AF65-F5344CB8AC3E}">
        <p14:creationId xmlns:p14="http://schemas.microsoft.com/office/powerpoint/2010/main" val="364220997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6F9A58A-34DE-4257-B8E0-D5465187E4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048" y="148921"/>
            <a:ext cx="10249422" cy="1143000"/>
          </a:xfrm>
        </p:spPr>
        <p:txBody>
          <a:bodyPr/>
          <a:lstStyle/>
          <a:p>
            <a:r>
              <a:rPr lang="en-US" altLang="zh-CN" dirty="0"/>
              <a:t>Alignment on the CHF-CDRs in the service specifications</a:t>
            </a:r>
            <a:endParaRPr lang="zh-CN" altLang="en-US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FA9EBD8B-AC32-47B3-8781-E5FA1BAD25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824" y="1385154"/>
            <a:ext cx="5191661" cy="259287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0C463E58-4D1C-428C-A05F-A7BF72ABAA6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8653"/>
          <a:stretch/>
        </p:blipFill>
        <p:spPr>
          <a:xfrm>
            <a:off x="5657483" y="1363693"/>
            <a:ext cx="6049963" cy="257526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34489B14-894E-4C3B-827C-80215BD301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9238" y="4037018"/>
            <a:ext cx="5248208" cy="1902674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60625D6D-28DA-40C9-8792-F569BD6C166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87034" y="4070511"/>
            <a:ext cx="6051673" cy="2238207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8879E6DB-72DE-4C4D-BF30-4CA360403F5D}"/>
              </a:ext>
            </a:extLst>
          </p:cNvPr>
          <p:cNvSpPr/>
          <p:nvPr/>
        </p:nvSpPr>
        <p:spPr bwMode="auto">
          <a:xfrm>
            <a:off x="212768" y="5765393"/>
            <a:ext cx="5289263" cy="197745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B96F330A-4CBE-458A-92ED-617BD07071AE}"/>
              </a:ext>
            </a:extLst>
          </p:cNvPr>
          <p:cNvSpPr/>
          <p:nvPr/>
        </p:nvSpPr>
        <p:spPr bwMode="auto">
          <a:xfrm>
            <a:off x="154152" y="2525916"/>
            <a:ext cx="5289263" cy="197745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C7A7367F-2A88-4BE8-A109-11E734C509A6}"/>
              </a:ext>
            </a:extLst>
          </p:cNvPr>
          <p:cNvSpPr/>
          <p:nvPr/>
        </p:nvSpPr>
        <p:spPr bwMode="auto">
          <a:xfrm>
            <a:off x="5687445" y="3752932"/>
            <a:ext cx="5289263" cy="197745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DDECA9CF-4545-4BA2-AC53-461E2274BD06}"/>
              </a:ext>
            </a:extLst>
          </p:cNvPr>
          <p:cNvSpPr/>
          <p:nvPr/>
        </p:nvSpPr>
        <p:spPr bwMode="auto">
          <a:xfrm>
            <a:off x="5663999" y="6058470"/>
            <a:ext cx="5289263" cy="197745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6556684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6F9A58A-34DE-4257-B8E0-D5465187E4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1651" y="234891"/>
            <a:ext cx="9102725" cy="1143000"/>
          </a:xfrm>
        </p:spPr>
        <p:txBody>
          <a:bodyPr/>
          <a:lstStyle/>
          <a:p>
            <a:r>
              <a:rPr lang="en-US" altLang="zh-CN" dirty="0"/>
              <a:t>Summary</a:t>
            </a:r>
            <a:endParaRPr lang="zh-CN" altLang="en-US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409480A5-DE78-4A02-945D-B393A97F89AC}"/>
              </a:ext>
            </a:extLst>
          </p:cNvPr>
          <p:cNvSpPr/>
          <p:nvPr/>
        </p:nvSpPr>
        <p:spPr>
          <a:xfrm>
            <a:off x="726551" y="1428091"/>
            <a:ext cx="10664035" cy="5158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9263" lvl="0" indent="-449263">
              <a:spcBef>
                <a:spcPct val="20000"/>
              </a:spcBef>
              <a:buBlip>
                <a:blip r:embed="rId2"/>
              </a:buBlip>
            </a:pPr>
            <a:r>
              <a:rPr lang="en-US" altLang="zh-CN" sz="2000" kern="0" dirty="0">
                <a:solidFill>
                  <a:prstClr val="black"/>
                </a:solidFill>
                <a:latin typeface="Calibri"/>
              </a:rPr>
              <a:t>Propose to add the triggers for the special service charging in the CR S5-226xxx based on the R17 version of service charging specifications.</a:t>
            </a:r>
          </a:p>
          <a:p>
            <a:pPr lvl="0">
              <a:spcBef>
                <a:spcPct val="20000"/>
              </a:spcBef>
            </a:pPr>
            <a:endParaRPr lang="en-US" altLang="zh-CN" sz="2000" kern="0" dirty="0">
              <a:solidFill>
                <a:prstClr val="black"/>
              </a:solidFill>
              <a:latin typeface="Calibri"/>
            </a:endParaRPr>
          </a:p>
          <a:p>
            <a:pPr marL="449263" lvl="0" indent="-449263">
              <a:spcBef>
                <a:spcPct val="20000"/>
              </a:spcBef>
              <a:buBlip>
                <a:blip r:embed="rId2"/>
              </a:buBlip>
            </a:pPr>
            <a:r>
              <a:rPr lang="en-US" altLang="zh-CN" sz="2000" kern="0" dirty="0">
                <a:solidFill>
                  <a:prstClr val="black"/>
                </a:solidFill>
                <a:latin typeface="Calibri"/>
              </a:rPr>
              <a:t>The relationship of CHF CDR between TS 32.298 and TS 32.XXX service charging specifications</a:t>
            </a:r>
          </a:p>
          <a:p>
            <a:pPr marL="898525" lvl="1" indent="-449263">
              <a:spcBef>
                <a:spcPct val="20000"/>
              </a:spcBef>
              <a:buClr>
                <a:srgbClr val="C00000"/>
              </a:buClr>
              <a:buBlip>
                <a:blip r:embed="rId3"/>
              </a:buBlip>
            </a:pPr>
            <a:r>
              <a:rPr lang="en-US" altLang="zh-CN" sz="1800" dirty="0">
                <a:latin typeface="+mn-lt"/>
              </a:rPr>
              <a:t>Each service charging specifications should include the clause for the CHF record data.</a:t>
            </a:r>
          </a:p>
          <a:p>
            <a:pPr marL="898525" lvl="1" indent="-449263">
              <a:spcBef>
                <a:spcPct val="20000"/>
              </a:spcBef>
              <a:buClr>
                <a:srgbClr val="C00000"/>
              </a:buClr>
              <a:buBlip>
                <a:blip r:embed="rId3"/>
              </a:buBlip>
            </a:pPr>
            <a:r>
              <a:rPr lang="en-US" altLang="zh-CN" sz="1800" dirty="0">
                <a:latin typeface="+mn-lt"/>
              </a:rPr>
              <a:t>The CHF record data in service charging specification should be aligned with the TS 32.298.</a:t>
            </a:r>
          </a:p>
          <a:p>
            <a:pPr marL="449262" lvl="1" indent="0">
              <a:spcBef>
                <a:spcPct val="20000"/>
              </a:spcBef>
              <a:buClr>
                <a:srgbClr val="C00000"/>
              </a:buClr>
            </a:pPr>
            <a:endParaRPr lang="en-US" altLang="zh-CN" sz="1800" dirty="0">
              <a:latin typeface="+mn-lt"/>
            </a:endParaRPr>
          </a:p>
          <a:p>
            <a:pPr marL="449263" indent="-44926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zh-CN" sz="2000" kern="0" dirty="0">
                <a:solidFill>
                  <a:prstClr val="black"/>
                </a:solidFill>
                <a:latin typeface="Calibri"/>
              </a:rPr>
              <a:t>The ASN.1 and CHF CDRs</a:t>
            </a:r>
          </a:p>
          <a:p>
            <a:pPr marL="898525" lvl="1" indent="-449263">
              <a:spcBef>
                <a:spcPct val="20000"/>
              </a:spcBef>
              <a:buClr>
                <a:srgbClr val="C00000"/>
              </a:buClr>
              <a:buBlip>
                <a:blip r:embed="rId3"/>
              </a:buBlip>
            </a:pPr>
            <a:r>
              <a:rPr lang="en-US" altLang="zh-CN" sz="1800" dirty="0">
                <a:latin typeface="+mn-lt"/>
              </a:rPr>
              <a:t>The ASN.1 should be aligned with the CHF CDR in R17 with corrections--- TBD.</a:t>
            </a:r>
          </a:p>
          <a:p>
            <a:pPr marL="449262" lvl="1" indent="0">
              <a:spcBef>
                <a:spcPct val="20000"/>
              </a:spcBef>
              <a:buClr>
                <a:srgbClr val="C00000"/>
              </a:buClr>
            </a:pPr>
            <a:endParaRPr lang="en-US" altLang="zh-CN" sz="1800" dirty="0">
              <a:latin typeface="+mn-lt"/>
            </a:endParaRPr>
          </a:p>
          <a:p>
            <a:pPr marL="449263" indent="-44926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zh-CN" sz="2000" kern="0" dirty="0">
                <a:solidFill>
                  <a:prstClr val="black"/>
                </a:solidFill>
                <a:latin typeface="Calibri"/>
              </a:rPr>
              <a:t>From R18, the following aspects should be considered. </a:t>
            </a:r>
          </a:p>
          <a:p>
            <a:pPr marL="898525" lvl="1" indent="-449263">
              <a:spcBef>
                <a:spcPct val="20000"/>
              </a:spcBef>
              <a:buClr>
                <a:srgbClr val="C00000"/>
              </a:buClr>
              <a:buBlip>
                <a:blip r:embed="rId3"/>
              </a:buBlip>
            </a:pPr>
            <a:r>
              <a:rPr lang="en-US" altLang="zh-CN" sz="1800" dirty="0">
                <a:latin typeface="+mn-lt"/>
              </a:rPr>
              <a:t>The unified format for the CHF record data in the service charging specifications </a:t>
            </a:r>
          </a:p>
          <a:p>
            <a:pPr marL="898525" lvl="1" indent="-449263">
              <a:spcBef>
                <a:spcPct val="20000"/>
              </a:spcBef>
              <a:buClr>
                <a:srgbClr val="C00000"/>
              </a:buClr>
              <a:buBlip>
                <a:blip r:embed="rId3"/>
              </a:buBlip>
            </a:pPr>
            <a:r>
              <a:rPr lang="en-US" altLang="zh-CN" sz="1800" dirty="0">
                <a:latin typeface="+mn-lt"/>
              </a:rPr>
              <a:t>The mapping or binding between service charging special CHF record data and the common CHF record data, ASN.1</a:t>
            </a:r>
          </a:p>
          <a:p>
            <a:pPr>
              <a:spcBef>
                <a:spcPct val="20000"/>
              </a:spcBef>
              <a:buClr>
                <a:srgbClr val="C00000"/>
              </a:buClr>
            </a:pPr>
            <a:endParaRPr lang="en-US" altLang="zh-CN" sz="2000" kern="0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9786797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815" y="2879729"/>
            <a:ext cx="8221835" cy="519616"/>
          </a:xfrm>
        </p:spPr>
        <p:txBody>
          <a:bodyPr/>
          <a:lstStyle/>
          <a:p>
            <a:r>
              <a:rPr lang="sv-SE" sz="6000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pe:Receivers xmlns:spe="http://schemas.microsoft.com/sharepoint/events"/>
</file>

<file path=customXml/item2.xml><?xml version="1.0" encoding="utf-8"?>
<?mso-contentType ?>
<SharedContentType xmlns="Microsoft.SharePoint.Taxonomy.ContentTypeSync" SourceId="34c87397-5fc1-491e-85e7-d6110dbe9cbd" ContentTypeId="0x0101" PreviousValue="false"/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3185B6FD968AC4F8244C98DADFCDDF2" ma:contentTypeVersion="13" ma:contentTypeDescription="Create a new document." ma:contentTypeScope="" ma:versionID="82ad2bae7f0c06f2affd04e202398948">
  <xsd:schema xmlns:xsd="http://www.w3.org/2001/XMLSchema" xmlns:xs="http://www.w3.org/2001/XMLSchema" xmlns:p="http://schemas.microsoft.com/office/2006/metadata/properties" xmlns:ns3="71c5aaf6-e6ce-465b-b873-5148d2a4c105" xmlns:ns4="687e87d0-d0a8-4c48-8f94-14f0c67212c5" xmlns:ns5="b4d06219-a142-4c5f-be55-53f74cb980c7" targetNamespace="http://schemas.microsoft.com/office/2006/metadata/properties" ma:root="true" ma:fieldsID="f9959177c7080051a0232d0818074d39" ns3:_="" ns4:_="" ns5:_="">
    <xsd:import namespace="71c5aaf6-e6ce-465b-b873-5148d2a4c105"/>
    <xsd:import namespace="687e87d0-d0a8-4c48-8f94-14f0c67212c5"/>
    <xsd:import namespace="b4d06219-a142-4c5f-be55-53f74cb980c7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FastMetadata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87e87d0-d0a8-4c48-8f94-14f0c67212c5" elementFormDefault="qualified">
    <xsd:import namespace="http://schemas.microsoft.com/office/2006/documentManagement/types"/>
    <xsd:import namespace="http://schemas.microsoft.com/office/infopath/2007/PartnerControls"/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Metadata" ma:index="16" nillable="true" ma:displayName="MediaServiceMetadata" ma:hidden="true" ma:internalName="MediaServiceMetadata" ma:readOnly="true">
      <xsd:simpleType>
        <xsd:restriction base="dms:Note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8" nillable="true" ma:displayName="MediaServiceAutoTags" ma:internalName="MediaServiceAutoTags" ma:readOnly="true">
      <xsd:simpleType>
        <xsd:restriction base="dms:Text"/>
      </xsd:simpleType>
    </xsd:element>
    <xsd:element name="MediaServiceOCR" ma:index="19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MediaServiceGenerationTime" ma:index="2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d06219-a142-4c5f-be55-53f74cb980c7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5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5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533F262-609D-4DE1-971D-E33E47E685D8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DB86EE5A-C607-470A-B2B8-6CB953A47714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362C99FD-0342-4981-9E51-9B4B3D0AADD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687e87d0-d0a8-4c48-8f94-14f0c67212c5"/>
    <ds:schemaRef ds:uri="b4d06219-a142-4c5f-be55-53f74cb980c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613C568A-0C46-4592-BB68-CDB41342D77A}">
  <ds:schemaRefs>
    <ds:schemaRef ds:uri="http://purl.org/dc/elements/1.1/"/>
    <ds:schemaRef ds:uri="http://www.w3.org/XML/1998/namespace"/>
    <ds:schemaRef ds:uri="http://purl.org/dc/terms/"/>
    <ds:schemaRef ds:uri="http://purl.org/dc/dcmitype/"/>
    <ds:schemaRef ds:uri="http://schemas.microsoft.com/office/2006/metadata/properties"/>
    <ds:schemaRef ds:uri="http://schemas.microsoft.com/office/infopath/2007/PartnerControls"/>
    <ds:schemaRef ds:uri="http://schemas.microsoft.com/office/2006/documentManagement/types"/>
    <ds:schemaRef ds:uri="71c5aaf6-e6ce-465b-b873-5148d2a4c105"/>
    <ds:schemaRef ds:uri="687e87d0-d0a8-4c48-8f94-14f0c67212c5"/>
    <ds:schemaRef ds:uri="http://schemas.openxmlformats.org/package/2006/metadata/core-properties"/>
    <ds:schemaRef ds:uri="b4d06219-a142-4c5f-be55-53f74cb980c7"/>
  </ds:schemaRefs>
</ds:datastoreItem>
</file>

<file path=customXml/itemProps5.xml><?xml version="1.0" encoding="utf-8"?>
<ds:datastoreItem xmlns:ds="http://schemas.openxmlformats.org/officeDocument/2006/customXml" ds:itemID="{D8EFD60F-3529-4261-B094-766615A3369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25039</TotalTime>
  <Words>228</Words>
  <Application>Microsoft Office PowerPoint</Application>
  <PresentationFormat>宽屏</PresentationFormat>
  <Paragraphs>26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1" baseType="lpstr">
      <vt:lpstr>等线</vt:lpstr>
      <vt:lpstr>宋体</vt:lpstr>
      <vt:lpstr>Arial</vt:lpstr>
      <vt:lpstr>Calibri</vt:lpstr>
      <vt:lpstr>Times New Roman</vt:lpstr>
      <vt:lpstr>Office Theme</vt:lpstr>
      <vt:lpstr>    DP on Triggers in the CHF CDR  (SA5 #146)   </vt:lpstr>
      <vt:lpstr>CHF CDR in TS 32.298</vt:lpstr>
      <vt:lpstr>Alignment on the CHF-CDRs in the service specifications</vt:lpstr>
      <vt:lpstr>Summary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SA5 Status Report to SA#83  Charging Management (CH) Operation, Administration, Maintenance &amp; Provisioning (OAM&amp;P)</dc:title>
  <dc:creator>Thomas Tovinger</dc:creator>
  <cp:lastModifiedBy>Huawei</cp:lastModifiedBy>
  <cp:revision>570</cp:revision>
  <dcterms:created xsi:type="dcterms:W3CDTF">2019-03-13T01:38:36Z</dcterms:created>
  <dcterms:modified xsi:type="dcterms:W3CDTF">2022-11-02T03:24:03Z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0x01010083185B6FD968AC4F8244C98DADFCDDF2</vt:lpwstr>
  </property>
  <property fmtid="{D5CDD505-2E9C-101B-9397-08002B2CF9AE}" pid="3" name="_2015_ms_pID_725343">
    <vt:lpwstr>(3)A7lloQOtoEE0azFxWfp3bbQ4db9MJJyN8UvVrrzLfVzcZBtDmELoBSXbZ/Jm2Q2ru5GgdA3T
8TavkUGFVxxhDKDCwKM6Ad03RoMlcCwFkUvj72F9OVm8wh22hUtTKpPiE9QGofXJuYtroJQ0
Nn5Zn4nG7hHP4d8k9+3L+Ax3nMvc0SqBekWEPrfanbXsPgqeWNDkK7wOODzMmjPWI7EZ6eai
c7VMP4L2kFC+mKWaq0</vt:lpwstr>
  </property>
  <property fmtid="{D5CDD505-2E9C-101B-9397-08002B2CF9AE}" pid="4" name="_2015_ms_pID_7253431">
    <vt:lpwstr>igCoiz9V9y54GsEuQKxeMGwDF2yKWQCE314dQaGTXNRHoF1Svj8a/1
rWq0a9r12naW+sGB9+osoNcIu4UFUAgc/nMNzZmUma/zbCtPGz/gkGvtr3cTZhMv+Q8IrGkE
Ni0eBaLmnb0CHsKp41PepRALhAe00H0f0aON2htWEVQoLwJszH2stz6RxN7IKCBUXkmcWNLI
EmLIXv+i1UDp3bIttv0pmokivwoFUyxfjqI3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1574815908</vt:lpwstr>
  </property>
  <property fmtid="{D5CDD505-2E9C-101B-9397-08002B2CF9AE}" pid="9" name="_2015_ms_pID_7253432">
    <vt:lpwstr>Kw==</vt:lpwstr>
  </property>
</Properties>
</file>