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20"/>
  </p:notesMasterIdLst>
  <p:handoutMasterIdLst>
    <p:handoutMasterId r:id="rId21"/>
  </p:handoutMasterIdLst>
  <p:sldIdLst>
    <p:sldId id="303" r:id="rId2"/>
    <p:sldId id="875" r:id="rId3"/>
    <p:sldId id="869" r:id="rId4"/>
    <p:sldId id="868" r:id="rId5"/>
    <p:sldId id="890" r:id="rId6"/>
    <p:sldId id="892" r:id="rId7"/>
    <p:sldId id="885" r:id="rId8"/>
    <p:sldId id="886" r:id="rId9"/>
    <p:sldId id="887" r:id="rId10"/>
    <p:sldId id="888" r:id="rId11"/>
    <p:sldId id="876" r:id="rId12"/>
    <p:sldId id="889" r:id="rId13"/>
    <p:sldId id="893" r:id="rId14"/>
    <p:sldId id="882" r:id="rId15"/>
    <p:sldId id="894" r:id="rId16"/>
    <p:sldId id="877" r:id="rId17"/>
    <p:sldId id="704" r:id="rId18"/>
    <p:sldId id="873" r:id="rId1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72AF2F"/>
    <a:srgbClr val="C1E442"/>
    <a:srgbClr val="6600FF"/>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06" autoAdjust="0"/>
    <p:restoredTop sz="97931" autoAdjust="0"/>
  </p:normalViewPr>
  <p:slideViewPr>
    <p:cSldViewPr snapToGrid="0">
      <p:cViewPr varScale="1">
        <p:scale>
          <a:sx n="93" d="100"/>
          <a:sy n="93" d="100"/>
        </p:scale>
        <p:origin x="82" y="4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11/8/2022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11/8/2022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S5-226377, SA5#146, 14 – 18 </a:t>
            </a:r>
            <a:r>
              <a:rPr lang="en-US" altLang="zh-CN" sz="1100" b="1" spc="300" dirty="0">
                <a:ea typeface="+mn-ea"/>
                <a:cs typeface="Arial" panose="020B0604020202020204" pitchFamily="34" charset="0"/>
              </a:rPr>
              <a:t>November</a:t>
            </a:r>
            <a:r>
              <a:rPr lang="en-GB" sz="1100" b="1" spc="300" dirty="0">
                <a:ea typeface="+mn-ea"/>
                <a:cs typeface="Arial" panose="020B0604020202020204" pitchFamily="34" charset="0"/>
              </a:rPr>
              <a:t> 2022</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https://nwm-trial.etsi.org/#/documents/7896"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Release-18/19 Time Plan Proposal for OAM</a:t>
            </a:r>
            <a:br>
              <a:rPr lang="en-GB" sz="4800" b="1" i="1" dirty="0"/>
            </a:br>
            <a:r>
              <a:rPr lang="fr-FR" sz="2400" dirty="0">
                <a:latin typeface="Arial" pitchFamily="34" charset="0"/>
              </a:rPr>
              <a:t>SA5#146, 14 </a:t>
            </a:r>
            <a:r>
              <a:rPr lang="fr-FR" altLang="zh-CN" sz="2400" dirty="0">
                <a:latin typeface="Arial" pitchFamily="34" charset="0"/>
              </a:rPr>
              <a:t>– 18</a:t>
            </a:r>
            <a:r>
              <a:rPr lang="en-US" altLang="zh-CN" sz="2400" dirty="0">
                <a:latin typeface="Arial" pitchFamily="34" charset="0"/>
              </a:rPr>
              <a:t> Nov, 2022</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p>
          <a:p>
            <a:pPr>
              <a:lnSpc>
                <a:spcPct val="80000"/>
              </a:lnSpc>
            </a:pPr>
            <a:r>
              <a:rPr lang="en-GB" altLang="zh-CN" sz="2400" dirty="0">
                <a:latin typeface="Arial" charset="0"/>
              </a:rPr>
              <a:t>Thomas Tovinger, 3GPP SA5 Chair (</a:t>
            </a:r>
            <a:r>
              <a:rPr lang="en-GB" altLang="zh-CN" sz="2400">
                <a:latin typeface="Arial" charset="0"/>
              </a:rPr>
              <a:t>Ericsson)</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Current progress of R18 (4/4)</a:t>
            </a:r>
            <a:endParaRPr lang="zh-CN" altLang="en-US" dirty="0"/>
          </a:p>
        </p:txBody>
      </p:sp>
      <p:pic>
        <p:nvPicPr>
          <p:cNvPr id="5" name="图片 4"/>
          <p:cNvPicPr>
            <a:picLocks noChangeAspect="1"/>
          </p:cNvPicPr>
          <p:nvPr/>
        </p:nvPicPr>
        <p:blipFill>
          <a:blip r:embed="rId2"/>
          <a:stretch>
            <a:fillRect/>
          </a:stretch>
        </p:blipFill>
        <p:spPr>
          <a:xfrm>
            <a:off x="218076" y="1064802"/>
            <a:ext cx="8610781" cy="4457658"/>
          </a:xfrm>
          <a:prstGeom prst="rect">
            <a:avLst/>
          </a:prstGeom>
        </p:spPr>
      </p:pic>
      <p:sp>
        <p:nvSpPr>
          <p:cNvPr id="8" name="文本框 7"/>
          <p:cNvSpPr txBox="1"/>
          <p:nvPr/>
        </p:nvSpPr>
        <p:spPr>
          <a:xfrm>
            <a:off x="9192837" y="1866966"/>
            <a:ext cx="2638073" cy="1092607"/>
          </a:xfrm>
          <a:prstGeom prst="rect">
            <a:avLst/>
          </a:prstGeom>
          <a:noFill/>
        </p:spPr>
        <p:txBody>
          <a:bodyPr wrap="square" rtlCol="0">
            <a:spAutoFit/>
          </a:bodyPr>
          <a:lstStyle/>
          <a:p>
            <a:r>
              <a:rPr lang="en-US" altLang="zh-CN" dirty="0"/>
              <a:t>There are 7 studies, 5 studies with progress less than 50%, need to check whether the studies are planned to be finalized on time. </a:t>
            </a:r>
            <a:endParaRPr lang="zh-CN" altLang="en-US" dirty="0"/>
          </a:p>
        </p:txBody>
      </p:sp>
      <p:sp>
        <p:nvSpPr>
          <p:cNvPr id="6" name="矩形 5"/>
          <p:cNvSpPr/>
          <p:nvPr/>
        </p:nvSpPr>
        <p:spPr bwMode="auto">
          <a:xfrm>
            <a:off x="558069" y="2657569"/>
            <a:ext cx="2265406" cy="1760708"/>
          </a:xfrm>
          <a:prstGeom prst="rect">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7" name="矩形 6"/>
          <p:cNvSpPr/>
          <p:nvPr/>
        </p:nvSpPr>
        <p:spPr bwMode="auto">
          <a:xfrm>
            <a:off x="558070" y="4802378"/>
            <a:ext cx="2265406" cy="386812"/>
          </a:xfrm>
          <a:prstGeom prst="rect">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矩形 8">
            <a:extLst>
              <a:ext uri="{FF2B5EF4-FFF2-40B4-BE49-F238E27FC236}">
                <a16:creationId xmlns:a16="http://schemas.microsoft.com/office/drawing/2014/main" id="{FE892995-02F6-4BF5-94F8-A0A3F4058FE4}"/>
              </a:ext>
            </a:extLst>
          </p:cNvPr>
          <p:cNvSpPr/>
          <p:nvPr/>
        </p:nvSpPr>
        <p:spPr>
          <a:xfrm>
            <a:off x="246994" y="5990550"/>
            <a:ext cx="2324675" cy="307777"/>
          </a:xfrm>
          <a:prstGeom prst="rect">
            <a:avLst/>
          </a:prstGeom>
          <a:solidFill>
            <a:srgbClr val="00B0F0"/>
          </a:solidFill>
        </p:spPr>
        <p:txBody>
          <a:bodyPr wrap="none">
            <a:spAutoFit/>
          </a:bodyPr>
          <a:lstStyle/>
          <a:p>
            <a:r>
              <a:rPr lang="en-GB" altLang="en-US" sz="1400" dirty="0">
                <a:solidFill>
                  <a:schemeClr val="bg1"/>
                </a:solidFill>
              </a:rPr>
              <a:t>Ref: SA5#145</a:t>
            </a:r>
            <a:r>
              <a:rPr lang="en-US" altLang="zh-CN" sz="1400" dirty="0">
                <a:solidFill>
                  <a:schemeClr val="bg1"/>
                </a:solidFill>
              </a:rPr>
              <a:t>e S5-225006</a:t>
            </a:r>
            <a:endParaRPr lang="en-US" sz="1400" dirty="0">
              <a:solidFill>
                <a:schemeClr val="bg1"/>
              </a:solidFill>
            </a:endParaRPr>
          </a:p>
        </p:txBody>
      </p:sp>
    </p:spTree>
    <p:extLst>
      <p:ext uri="{BB962C8B-B14F-4D97-AF65-F5344CB8AC3E}">
        <p14:creationId xmlns:p14="http://schemas.microsoft.com/office/powerpoint/2010/main" val="3598523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68511" y="208012"/>
            <a:ext cx="10177830" cy="817179"/>
          </a:xfrm>
        </p:spPr>
        <p:txBody>
          <a:bodyPr/>
          <a:lstStyle/>
          <a:p>
            <a:pPr algn="l"/>
            <a:r>
              <a:rPr lang="en-US" altLang="zh-CN" sz="3200" dirty="0"/>
              <a:t>Consideration on SA5 OAM R18&amp;R19 time planning(1/2)</a:t>
            </a:r>
            <a:endParaRPr lang="en-US" sz="3200" dirty="0"/>
          </a:p>
        </p:txBody>
      </p:sp>
      <p:sp>
        <p:nvSpPr>
          <p:cNvPr id="6" name="文本框 5"/>
          <p:cNvSpPr txBox="1"/>
          <p:nvPr/>
        </p:nvSpPr>
        <p:spPr>
          <a:xfrm>
            <a:off x="353622" y="1192571"/>
            <a:ext cx="11302313" cy="3231654"/>
          </a:xfrm>
          <a:prstGeom prst="rect">
            <a:avLst/>
          </a:prstGeom>
          <a:noFill/>
        </p:spPr>
        <p:txBody>
          <a:bodyPr wrap="square" rtlCol="0">
            <a:spAutoFit/>
          </a:bodyPr>
          <a:lstStyle/>
          <a:p>
            <a:r>
              <a:rPr lang="en-US" altLang="zh-CN" sz="1200" b="1" dirty="0">
                <a:solidFill>
                  <a:srgbClr val="0000FF"/>
                </a:solidFill>
              </a:rPr>
              <a:t>General considerations as agreed in S5-221173:</a:t>
            </a:r>
          </a:p>
          <a:p>
            <a:r>
              <a:rPr lang="en-US" altLang="zh-CN" sz="1200" dirty="0"/>
              <a:t>1. We should strictly follow the 3GPP release timelines (especially to align the stage 3 freeze date). </a:t>
            </a:r>
          </a:p>
          <a:p>
            <a:r>
              <a:rPr lang="en-US" altLang="zh-CN" sz="1200" dirty="0"/>
              <a:t>2. For the CT related features, we need to provide inputs to CT as early as possible.</a:t>
            </a:r>
          </a:p>
          <a:p>
            <a:r>
              <a:rPr lang="en-US" altLang="zh-CN" sz="1200" dirty="0"/>
              <a:t>3. Management aspects which have no CN/RAN dependency or which needs to influence CN/RAN should be addressed as early as possible. </a:t>
            </a:r>
          </a:p>
          <a:p>
            <a:r>
              <a:rPr lang="en-US" altLang="zh-CN" sz="1200" dirty="0"/>
              <a:t>4. Avoid exception requests as much as possible, in case the work could not be completed according to the time plan, either narrow down the scope of the work, or postpone the work to next release.</a:t>
            </a:r>
          </a:p>
          <a:p>
            <a:endParaRPr lang="en-US" altLang="zh-CN" sz="1200" dirty="0"/>
          </a:p>
          <a:p>
            <a:endParaRPr lang="en-US" altLang="zh-CN" sz="1200" dirty="0"/>
          </a:p>
          <a:p>
            <a:r>
              <a:rPr lang="en-US" altLang="zh-CN" sz="1200" b="1" dirty="0">
                <a:solidFill>
                  <a:srgbClr val="0000FF"/>
                </a:solidFill>
              </a:rPr>
              <a:t>Concrete time planning consideration:</a:t>
            </a:r>
          </a:p>
          <a:p>
            <a:pPr marL="342900" indent="-342900">
              <a:buAutoNum type="arabicPeriod"/>
            </a:pPr>
            <a:r>
              <a:rPr lang="en-US" altLang="zh-CN" sz="1200" dirty="0">
                <a:solidFill>
                  <a:srgbClr val="0000FF"/>
                </a:solidFill>
              </a:rPr>
              <a:t>Rel-18 studies: </a:t>
            </a:r>
          </a:p>
          <a:p>
            <a:pPr marL="950913" lvl="1" indent="-342900">
              <a:buFont typeface="Wingdings" panose="05000000000000000000" pitchFamily="2" charset="2"/>
              <a:buChar char="Ø"/>
            </a:pPr>
            <a:r>
              <a:rPr lang="en-US" altLang="zh-CN" sz="1200" dirty="0">
                <a:solidFill>
                  <a:srgbClr val="0000FF"/>
                </a:solidFill>
              </a:rPr>
              <a:t>For the topics which target to start corresponding work items in Rel-18, the studies </a:t>
            </a:r>
            <a:r>
              <a:rPr lang="en-US" altLang="zh-CN" sz="1200">
                <a:solidFill>
                  <a:srgbClr val="0000FF"/>
                </a:solidFill>
              </a:rPr>
              <a:t>need to be </a:t>
            </a:r>
            <a:r>
              <a:rPr lang="en-US" altLang="zh-CN" sz="1200" dirty="0">
                <a:solidFill>
                  <a:srgbClr val="0000FF"/>
                </a:solidFill>
              </a:rPr>
              <a:t>closed and corresponding work items be initiated no later than Mar, 2023. This is to leave enough time to produce high quality standardization specification within Rel-18 timeframe. For the leftover work which could not be finalized in the study, it could be considered for potential Rel-19 work.</a:t>
            </a:r>
          </a:p>
          <a:p>
            <a:pPr marL="950913" lvl="1" indent="-342900">
              <a:buFont typeface="Wingdings" panose="05000000000000000000" pitchFamily="2" charset="2"/>
              <a:buChar char="Ø"/>
            </a:pPr>
            <a:r>
              <a:rPr lang="en-US" altLang="zh-CN" sz="1200" dirty="0">
                <a:solidFill>
                  <a:srgbClr val="0000FF"/>
                </a:solidFill>
              </a:rPr>
              <a:t>It’s also allowed to use the full Rel-18 time for the approved study items if there is no plan for standardization in Rel-18.  </a:t>
            </a:r>
          </a:p>
          <a:p>
            <a:pPr marL="342900" indent="-342900">
              <a:buAutoNum type="arabicPeriod"/>
            </a:pPr>
            <a:r>
              <a:rPr lang="en-US" altLang="zh-CN" sz="1200" dirty="0">
                <a:solidFill>
                  <a:srgbClr val="0000FF"/>
                </a:solidFill>
              </a:rPr>
              <a:t>Rel-18 work items: all the work items are to be finished strictly following the 3GPP overall time schedule. Rapporteurs are requested to consider reasonable Rel-18 scope and coordinate the work with best utilizing the time. </a:t>
            </a:r>
          </a:p>
          <a:p>
            <a:pPr marL="342900" indent="-342900">
              <a:buAutoNum type="arabicPeriod"/>
            </a:pPr>
            <a:r>
              <a:rPr lang="en-US" altLang="zh-CN" sz="1200" dirty="0">
                <a:solidFill>
                  <a:srgbClr val="0000FF"/>
                </a:solidFill>
              </a:rPr>
              <a:t>Rel-19 studies/work items: closely following the SA Rel-19 discussion and provide SA5 relevant inputs if they are available. </a:t>
            </a:r>
            <a:endParaRPr lang="zh-CN" altLang="en-US" sz="1200" dirty="0">
              <a:solidFill>
                <a:srgbClr val="0000FF"/>
              </a:solidFill>
            </a:endParaRPr>
          </a:p>
        </p:txBody>
      </p:sp>
      <p:sp>
        <p:nvSpPr>
          <p:cNvPr id="23" name="矩形 22">
            <a:extLst>
              <a:ext uri="{FF2B5EF4-FFF2-40B4-BE49-F238E27FC236}">
                <a16:creationId xmlns:a16="http://schemas.microsoft.com/office/drawing/2014/main" id="{2B824428-AFB4-4C0F-9C98-274857DBB464}"/>
              </a:ext>
            </a:extLst>
          </p:cNvPr>
          <p:cNvSpPr/>
          <p:nvPr/>
        </p:nvSpPr>
        <p:spPr>
          <a:xfrm>
            <a:off x="246994" y="5990550"/>
            <a:ext cx="4518673" cy="307777"/>
          </a:xfrm>
          <a:prstGeom prst="rect">
            <a:avLst/>
          </a:prstGeom>
          <a:solidFill>
            <a:srgbClr val="00B0F0"/>
          </a:solidFill>
        </p:spPr>
        <p:txBody>
          <a:bodyPr wrap="none">
            <a:spAutoFit/>
          </a:bodyPr>
          <a:lstStyle/>
          <a:p>
            <a:r>
              <a:rPr lang="en-GB" altLang="en-US" sz="1400" dirty="0">
                <a:solidFill>
                  <a:schemeClr val="bg1"/>
                </a:solidFill>
              </a:rPr>
              <a:t>Update of SA5#141e endorsed </a:t>
            </a:r>
            <a:r>
              <a:rPr lang="en-GB" altLang="en-US" sz="1400" dirty="0" err="1">
                <a:solidFill>
                  <a:schemeClr val="bg1"/>
                </a:solidFill>
              </a:rPr>
              <a:t>tdoc</a:t>
            </a:r>
            <a:r>
              <a:rPr lang="en-GB" altLang="en-US" sz="1400" dirty="0">
                <a:solidFill>
                  <a:schemeClr val="bg1"/>
                </a:solidFill>
              </a:rPr>
              <a:t> S5-221173 in </a:t>
            </a:r>
            <a:r>
              <a:rPr lang="en-GB" altLang="en-US" sz="1400" b="1" dirty="0">
                <a:solidFill>
                  <a:srgbClr val="0000FF"/>
                </a:solidFill>
              </a:rPr>
              <a:t>blue</a:t>
            </a:r>
            <a:endParaRPr lang="en-US" sz="1400" b="1" dirty="0">
              <a:solidFill>
                <a:srgbClr val="0000FF"/>
              </a:solidFill>
            </a:endParaRPr>
          </a:p>
        </p:txBody>
      </p:sp>
    </p:spTree>
    <p:extLst>
      <p:ext uri="{BB962C8B-B14F-4D97-AF65-F5344CB8AC3E}">
        <p14:creationId xmlns:p14="http://schemas.microsoft.com/office/powerpoint/2010/main" val="162315007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45"/>
          <p:cNvSpPr txBox="1"/>
          <p:nvPr/>
        </p:nvSpPr>
        <p:spPr>
          <a:xfrm>
            <a:off x="2298417" y="1077516"/>
            <a:ext cx="2394744" cy="646331"/>
          </a:xfrm>
          <a:prstGeom prst="rect">
            <a:avLst/>
          </a:prstGeom>
          <a:noFill/>
        </p:spPr>
        <p:txBody>
          <a:bodyPr wrap="square">
            <a:spAutoFit/>
          </a:bodyPr>
          <a:lstStyle/>
          <a:p>
            <a:pPr algn="ctr">
              <a:defRPr/>
            </a:pPr>
            <a:r>
              <a:rPr lang="en-GB" sz="1200" b="1" dirty="0">
                <a:solidFill>
                  <a:prstClr val="black"/>
                </a:solidFill>
                <a:ea typeface="ＭＳ Ｐゴシック" charset="-128"/>
              </a:rPr>
              <a:t>Dec.2022&amp;Mar.2023 </a:t>
            </a:r>
          </a:p>
          <a:p>
            <a:pPr algn="ctr">
              <a:defRPr/>
            </a:pPr>
            <a:r>
              <a:rPr lang="en-GB" sz="1200" b="1" dirty="0">
                <a:solidFill>
                  <a:prstClr val="black"/>
                </a:solidFill>
                <a:ea typeface="ＭＳ Ｐゴシック" charset="-128"/>
              </a:rPr>
              <a:t>(check point-1 for SA R19 preparation activities)</a:t>
            </a:r>
            <a:endParaRPr lang="en-GB" sz="900" b="1" dirty="0">
              <a:solidFill>
                <a:prstClr val="black"/>
              </a:solidFill>
              <a:ea typeface="ＭＳ Ｐゴシック" charset="-128"/>
              <a:cs typeface="Arial" pitchFamily="34" charset="0"/>
            </a:endParaRPr>
          </a:p>
        </p:txBody>
      </p:sp>
      <p:sp>
        <p:nvSpPr>
          <p:cNvPr id="39" name="TextBox 96"/>
          <p:cNvSpPr txBox="1"/>
          <p:nvPr/>
        </p:nvSpPr>
        <p:spPr>
          <a:xfrm>
            <a:off x="6114334" y="1120795"/>
            <a:ext cx="1719605" cy="461665"/>
          </a:xfrm>
          <a:prstGeom prst="rect">
            <a:avLst/>
          </a:prstGeom>
          <a:noFill/>
        </p:spPr>
        <p:txBody>
          <a:bodyPr wrap="square">
            <a:spAutoFit/>
          </a:bodyPr>
          <a:lstStyle/>
          <a:p>
            <a:pPr algn="ctr">
              <a:defRPr/>
            </a:pPr>
            <a:r>
              <a:rPr lang="en-GB" sz="1200" b="1" dirty="0">
                <a:solidFill>
                  <a:prstClr val="black"/>
                </a:solidFill>
                <a:ea typeface="ＭＳ Ｐゴシック" charset="-128"/>
              </a:rPr>
              <a:t>Dec.2023</a:t>
            </a:r>
          </a:p>
          <a:p>
            <a:pPr algn="ctr">
              <a:defRPr/>
            </a:pPr>
            <a:r>
              <a:rPr lang="en-GB" sz="1200" b="1" dirty="0">
                <a:solidFill>
                  <a:prstClr val="black"/>
                </a:solidFill>
                <a:ea typeface="ＭＳ Ｐゴシック" charset="-128"/>
              </a:rPr>
              <a:t>(check point-2)</a:t>
            </a:r>
          </a:p>
        </p:txBody>
      </p:sp>
      <p:sp>
        <p:nvSpPr>
          <p:cNvPr id="40" name="Rectangle 12"/>
          <p:cNvSpPr>
            <a:spLocks noChangeArrowheads="1"/>
          </p:cNvSpPr>
          <p:nvPr/>
        </p:nvSpPr>
        <p:spPr bwMode="auto">
          <a:xfrm>
            <a:off x="1085073" y="1258302"/>
            <a:ext cx="869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00" b="1" dirty="0">
                <a:solidFill>
                  <a:srgbClr val="FF0000"/>
                </a:solidFill>
                <a:latin typeface="Arial" panose="020B0604020202020204" pitchFamily="34" charset="0"/>
              </a:rPr>
              <a:t>Now</a:t>
            </a:r>
          </a:p>
        </p:txBody>
      </p:sp>
      <p:cxnSp>
        <p:nvCxnSpPr>
          <p:cNvPr id="41" name="Straight Connector 115"/>
          <p:cNvCxnSpPr>
            <a:cxnSpLocks noChangeShapeType="1"/>
          </p:cNvCxnSpPr>
          <p:nvPr/>
        </p:nvCxnSpPr>
        <p:spPr bwMode="auto">
          <a:xfrm flipH="1">
            <a:off x="3459831" y="1700710"/>
            <a:ext cx="14127" cy="3971609"/>
          </a:xfrm>
          <a:prstGeom prst="line">
            <a:avLst/>
          </a:prstGeom>
          <a:noFill/>
          <a:ln w="2857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2" name="文本框 41"/>
          <p:cNvSpPr txBox="1"/>
          <p:nvPr/>
        </p:nvSpPr>
        <p:spPr>
          <a:xfrm>
            <a:off x="535017" y="2045391"/>
            <a:ext cx="1851789" cy="276999"/>
          </a:xfrm>
          <a:prstGeom prst="rect">
            <a:avLst/>
          </a:prstGeom>
          <a:noFill/>
        </p:spPr>
        <p:txBody>
          <a:bodyPr wrap="none" rtlCol="0">
            <a:spAutoFit/>
          </a:bodyPr>
          <a:lstStyle/>
          <a:p>
            <a:r>
              <a:rPr lang="en-US" altLang="zh-CN" sz="1200" b="1" dirty="0">
                <a:solidFill>
                  <a:srgbClr val="72AF2F"/>
                </a:solidFill>
              </a:rPr>
              <a:t>A. Rel-18 approved SIs</a:t>
            </a:r>
            <a:endParaRPr lang="zh-CN" altLang="en-US" sz="1200" b="1" dirty="0">
              <a:solidFill>
                <a:srgbClr val="72AF2F"/>
              </a:solidFill>
            </a:endParaRPr>
          </a:p>
        </p:txBody>
      </p:sp>
      <p:sp>
        <p:nvSpPr>
          <p:cNvPr id="43" name="文本框 42"/>
          <p:cNvSpPr txBox="1"/>
          <p:nvPr/>
        </p:nvSpPr>
        <p:spPr>
          <a:xfrm>
            <a:off x="3473958" y="2054233"/>
            <a:ext cx="3500180" cy="276999"/>
          </a:xfrm>
          <a:prstGeom prst="rect">
            <a:avLst/>
          </a:prstGeom>
          <a:noFill/>
          <a:ln>
            <a:solidFill>
              <a:schemeClr val="tx1"/>
            </a:solidFill>
          </a:ln>
        </p:spPr>
        <p:txBody>
          <a:bodyPr wrap="square" rtlCol="0">
            <a:spAutoFit/>
          </a:bodyPr>
          <a:lstStyle/>
          <a:p>
            <a:r>
              <a:rPr lang="en-US" altLang="zh-CN" sz="1200" dirty="0"/>
              <a:t>A-1: Keep study only in Rel-18</a:t>
            </a:r>
            <a:endParaRPr lang="zh-CN" altLang="en-US" sz="1200" dirty="0"/>
          </a:p>
        </p:txBody>
      </p:sp>
      <p:sp>
        <p:nvSpPr>
          <p:cNvPr id="44" name="文本框 43"/>
          <p:cNvSpPr txBox="1"/>
          <p:nvPr/>
        </p:nvSpPr>
        <p:spPr>
          <a:xfrm>
            <a:off x="3473958" y="2350219"/>
            <a:ext cx="1657451" cy="646331"/>
          </a:xfrm>
          <a:prstGeom prst="rect">
            <a:avLst/>
          </a:prstGeom>
          <a:noFill/>
          <a:ln>
            <a:solidFill>
              <a:schemeClr val="tx1"/>
            </a:solidFill>
          </a:ln>
        </p:spPr>
        <p:txBody>
          <a:bodyPr wrap="square" rtlCol="0">
            <a:spAutoFit/>
          </a:bodyPr>
          <a:lstStyle/>
          <a:p>
            <a:r>
              <a:rPr lang="en-US" altLang="zh-CN" sz="1200" dirty="0"/>
              <a:t>A-2: Close study and Initiate Rel-18 corresponding WI</a:t>
            </a:r>
            <a:endParaRPr lang="zh-CN" altLang="en-US" sz="1200" dirty="0"/>
          </a:p>
        </p:txBody>
      </p:sp>
      <p:sp>
        <p:nvSpPr>
          <p:cNvPr id="45" name="文本框 44"/>
          <p:cNvSpPr txBox="1"/>
          <p:nvPr/>
        </p:nvSpPr>
        <p:spPr>
          <a:xfrm>
            <a:off x="5131409" y="2346207"/>
            <a:ext cx="1842728" cy="461665"/>
          </a:xfrm>
          <a:prstGeom prst="rect">
            <a:avLst/>
          </a:prstGeom>
          <a:noFill/>
          <a:ln>
            <a:solidFill>
              <a:schemeClr val="tx1"/>
            </a:solidFill>
          </a:ln>
        </p:spPr>
        <p:txBody>
          <a:bodyPr wrap="square" rtlCol="0">
            <a:spAutoFit/>
          </a:bodyPr>
          <a:lstStyle/>
          <a:p>
            <a:r>
              <a:rPr lang="en-US" altLang="zh-CN" sz="1200" dirty="0"/>
              <a:t>A-2: Rel-18 corresponding WI starts</a:t>
            </a:r>
            <a:endParaRPr lang="zh-CN" altLang="en-US" sz="1200" dirty="0"/>
          </a:p>
        </p:txBody>
      </p:sp>
      <p:sp>
        <p:nvSpPr>
          <p:cNvPr id="46" name="文本框 45"/>
          <p:cNvSpPr txBox="1"/>
          <p:nvPr/>
        </p:nvSpPr>
        <p:spPr>
          <a:xfrm>
            <a:off x="3459831" y="3054626"/>
            <a:ext cx="3514307" cy="461665"/>
          </a:xfrm>
          <a:prstGeom prst="rect">
            <a:avLst/>
          </a:prstGeom>
          <a:noFill/>
          <a:ln>
            <a:solidFill>
              <a:schemeClr val="tx1"/>
            </a:solidFill>
          </a:ln>
        </p:spPr>
        <p:txBody>
          <a:bodyPr wrap="square" rtlCol="0">
            <a:spAutoFit/>
          </a:bodyPr>
          <a:lstStyle/>
          <a:p>
            <a:r>
              <a:rPr lang="en-US" altLang="zh-CN" sz="1200" dirty="0"/>
              <a:t>A-3: Close study with no Rel-18 corresponding WI</a:t>
            </a:r>
            <a:endParaRPr lang="zh-CN" altLang="en-US" sz="1200" dirty="0"/>
          </a:p>
        </p:txBody>
      </p:sp>
      <p:sp>
        <p:nvSpPr>
          <p:cNvPr id="47" name="文本框 46"/>
          <p:cNvSpPr txBox="1"/>
          <p:nvPr/>
        </p:nvSpPr>
        <p:spPr>
          <a:xfrm>
            <a:off x="535017" y="3766996"/>
            <a:ext cx="1895071" cy="276999"/>
          </a:xfrm>
          <a:prstGeom prst="rect">
            <a:avLst/>
          </a:prstGeom>
          <a:noFill/>
        </p:spPr>
        <p:txBody>
          <a:bodyPr wrap="none" rtlCol="0">
            <a:spAutoFit/>
          </a:bodyPr>
          <a:lstStyle/>
          <a:p>
            <a:r>
              <a:rPr lang="en-US" altLang="zh-CN" sz="1200" b="1" dirty="0">
                <a:solidFill>
                  <a:srgbClr val="0000FF"/>
                </a:solidFill>
              </a:rPr>
              <a:t>B. Rel-18 approved WIs</a:t>
            </a:r>
            <a:endParaRPr lang="zh-CN" altLang="en-US" sz="1200" b="1" dirty="0">
              <a:solidFill>
                <a:srgbClr val="0000FF"/>
              </a:solidFill>
            </a:endParaRPr>
          </a:p>
        </p:txBody>
      </p:sp>
      <p:cxnSp>
        <p:nvCxnSpPr>
          <p:cNvPr id="48" name="Straight Connector 115"/>
          <p:cNvCxnSpPr>
            <a:cxnSpLocks noChangeShapeType="1"/>
          </p:cNvCxnSpPr>
          <p:nvPr/>
        </p:nvCxnSpPr>
        <p:spPr bwMode="auto">
          <a:xfrm flipH="1">
            <a:off x="6974136" y="1702384"/>
            <a:ext cx="3" cy="3969935"/>
          </a:xfrm>
          <a:prstGeom prst="line">
            <a:avLst/>
          </a:prstGeom>
          <a:noFill/>
          <a:ln w="2857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9" name="文本框 48"/>
          <p:cNvSpPr txBox="1"/>
          <p:nvPr/>
        </p:nvSpPr>
        <p:spPr>
          <a:xfrm>
            <a:off x="6974139" y="3739521"/>
            <a:ext cx="2466099" cy="646331"/>
          </a:xfrm>
          <a:prstGeom prst="rect">
            <a:avLst/>
          </a:prstGeom>
          <a:noFill/>
          <a:ln>
            <a:solidFill>
              <a:schemeClr val="tx1"/>
            </a:solidFill>
          </a:ln>
        </p:spPr>
        <p:txBody>
          <a:bodyPr wrap="square" rtlCol="0">
            <a:spAutoFit/>
          </a:bodyPr>
          <a:lstStyle/>
          <a:p>
            <a:r>
              <a:rPr lang="en-US" altLang="zh-CN" sz="1200" dirty="0"/>
              <a:t>B-1. Objectives which reached consensus, produce Rel-18 specifications, Rel-18 closed</a:t>
            </a:r>
            <a:endParaRPr lang="zh-CN" altLang="en-US" sz="1200" dirty="0"/>
          </a:p>
        </p:txBody>
      </p:sp>
      <p:cxnSp>
        <p:nvCxnSpPr>
          <p:cNvPr id="51" name="肘形连接符 50"/>
          <p:cNvCxnSpPr>
            <a:stCxn id="42" idx="3"/>
            <a:endCxn id="43" idx="1"/>
          </p:cNvCxnSpPr>
          <p:nvPr/>
        </p:nvCxnSpPr>
        <p:spPr bwMode="auto">
          <a:xfrm>
            <a:off x="2386806" y="2183891"/>
            <a:ext cx="1087152" cy="8842"/>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53" name="肘形连接符 52"/>
          <p:cNvCxnSpPr>
            <a:cxnSpLocks/>
            <a:stCxn id="42" idx="3"/>
            <a:endCxn id="44" idx="1"/>
          </p:cNvCxnSpPr>
          <p:nvPr/>
        </p:nvCxnSpPr>
        <p:spPr bwMode="auto">
          <a:xfrm>
            <a:off x="2386806" y="2183891"/>
            <a:ext cx="1087152" cy="489494"/>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55" name="肘形连接符 54"/>
          <p:cNvCxnSpPr>
            <a:cxnSpLocks/>
            <a:stCxn id="42" idx="3"/>
            <a:endCxn id="46" idx="1"/>
          </p:cNvCxnSpPr>
          <p:nvPr/>
        </p:nvCxnSpPr>
        <p:spPr bwMode="auto">
          <a:xfrm>
            <a:off x="2386806" y="2183891"/>
            <a:ext cx="1073025" cy="1101568"/>
          </a:xfrm>
          <a:prstGeom prst="bentConnector3">
            <a:avLst/>
          </a:prstGeom>
          <a:solidFill>
            <a:schemeClr val="accent1"/>
          </a:solidFill>
          <a:ln w="9525" cap="flat" cmpd="sng" algn="ctr">
            <a:solidFill>
              <a:schemeClr val="tx1"/>
            </a:solidFill>
            <a:prstDash val="solid"/>
            <a:round/>
            <a:headEnd type="none" w="med" len="med"/>
            <a:tailEnd type="triangle"/>
          </a:ln>
          <a:effectLst/>
        </p:spPr>
      </p:cxnSp>
      <p:sp>
        <p:nvSpPr>
          <p:cNvPr id="56" name="文本框 55"/>
          <p:cNvSpPr txBox="1"/>
          <p:nvPr/>
        </p:nvSpPr>
        <p:spPr>
          <a:xfrm>
            <a:off x="9895475" y="4284736"/>
            <a:ext cx="2040581" cy="276999"/>
          </a:xfrm>
          <a:prstGeom prst="rect">
            <a:avLst/>
          </a:prstGeom>
          <a:noFill/>
        </p:spPr>
        <p:txBody>
          <a:bodyPr wrap="square" rtlCol="0">
            <a:spAutoFit/>
          </a:bodyPr>
          <a:lstStyle/>
          <a:p>
            <a:r>
              <a:rPr lang="en-US" altLang="zh-CN" sz="1200" dirty="0"/>
              <a:t>C. Potential Rel-19 topics</a:t>
            </a:r>
            <a:endParaRPr lang="zh-CN" altLang="en-US" sz="1200" dirty="0"/>
          </a:p>
        </p:txBody>
      </p:sp>
      <p:sp>
        <p:nvSpPr>
          <p:cNvPr id="57" name="矩形 56"/>
          <p:cNvSpPr/>
          <p:nvPr/>
        </p:nvSpPr>
        <p:spPr>
          <a:xfrm>
            <a:off x="6974140" y="4710144"/>
            <a:ext cx="2466084" cy="461665"/>
          </a:xfrm>
          <a:prstGeom prst="rect">
            <a:avLst/>
          </a:prstGeom>
          <a:noFill/>
          <a:ln>
            <a:solidFill>
              <a:schemeClr val="tx1"/>
            </a:solidFill>
          </a:ln>
        </p:spPr>
        <p:txBody>
          <a:bodyPr wrap="square" rtlCol="0">
            <a:spAutoFit/>
          </a:bodyPr>
          <a:lstStyle/>
          <a:p>
            <a:r>
              <a:rPr lang="en-US" altLang="zh-CN" sz="1200" dirty="0"/>
              <a:t>B-2.Objectives which need more time for discussion</a:t>
            </a:r>
            <a:endParaRPr lang="zh-CN" altLang="en-US" sz="1200" dirty="0"/>
          </a:p>
        </p:txBody>
      </p:sp>
      <p:cxnSp>
        <p:nvCxnSpPr>
          <p:cNvPr id="62" name="肘形连接符 61"/>
          <p:cNvCxnSpPr>
            <a:stCxn id="47" idx="3"/>
          </p:cNvCxnSpPr>
          <p:nvPr/>
        </p:nvCxnSpPr>
        <p:spPr bwMode="auto">
          <a:xfrm>
            <a:off x="2430088" y="3905496"/>
            <a:ext cx="4544049" cy="12700"/>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64" name="肘形连接符 63"/>
          <p:cNvCxnSpPr>
            <a:cxnSpLocks/>
            <a:stCxn id="47" idx="3"/>
            <a:endCxn id="57" idx="1"/>
          </p:cNvCxnSpPr>
          <p:nvPr/>
        </p:nvCxnSpPr>
        <p:spPr bwMode="auto">
          <a:xfrm>
            <a:off x="2430088" y="3905496"/>
            <a:ext cx="4544052" cy="1035481"/>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66" name="肘形连接符 65"/>
          <p:cNvCxnSpPr>
            <a:cxnSpLocks/>
            <a:stCxn id="57" idx="3"/>
            <a:endCxn id="56" idx="1"/>
          </p:cNvCxnSpPr>
          <p:nvPr/>
        </p:nvCxnSpPr>
        <p:spPr bwMode="auto">
          <a:xfrm flipV="1">
            <a:off x="9440224" y="4423236"/>
            <a:ext cx="455251" cy="517741"/>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70" name="肘形连接符 69"/>
          <p:cNvCxnSpPr>
            <a:cxnSpLocks/>
            <a:stCxn id="43" idx="3"/>
            <a:endCxn id="103" idx="1"/>
          </p:cNvCxnSpPr>
          <p:nvPr/>
        </p:nvCxnSpPr>
        <p:spPr bwMode="auto">
          <a:xfrm>
            <a:off x="6974138" y="2192733"/>
            <a:ext cx="486205" cy="529999"/>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sp>
        <p:nvSpPr>
          <p:cNvPr id="77" name="文本框 76"/>
          <p:cNvSpPr txBox="1"/>
          <p:nvPr/>
        </p:nvSpPr>
        <p:spPr>
          <a:xfrm>
            <a:off x="538874" y="5263821"/>
            <a:ext cx="1885453" cy="276999"/>
          </a:xfrm>
          <a:prstGeom prst="rect">
            <a:avLst/>
          </a:prstGeom>
          <a:noFill/>
        </p:spPr>
        <p:txBody>
          <a:bodyPr wrap="none" rtlCol="0">
            <a:spAutoFit/>
          </a:bodyPr>
          <a:lstStyle/>
          <a:p>
            <a:r>
              <a:rPr lang="en-US" altLang="zh-CN" sz="1200" b="1" dirty="0">
                <a:solidFill>
                  <a:schemeClr val="accent6"/>
                </a:solidFill>
              </a:rPr>
              <a:t>C. New ideas for Rel-19</a:t>
            </a:r>
            <a:endParaRPr lang="zh-CN" altLang="en-US" sz="1200" b="1" dirty="0">
              <a:solidFill>
                <a:schemeClr val="accent6"/>
              </a:solidFill>
            </a:endParaRPr>
          </a:p>
        </p:txBody>
      </p:sp>
      <p:cxnSp>
        <p:nvCxnSpPr>
          <p:cNvPr id="79" name="肘形连接符 78"/>
          <p:cNvCxnSpPr>
            <a:cxnSpLocks/>
            <a:stCxn id="77" idx="3"/>
            <a:endCxn id="56" idx="1"/>
          </p:cNvCxnSpPr>
          <p:nvPr/>
        </p:nvCxnSpPr>
        <p:spPr bwMode="auto">
          <a:xfrm flipV="1">
            <a:off x="2424327" y="4423236"/>
            <a:ext cx="7471148" cy="979085"/>
          </a:xfrm>
          <a:prstGeom prst="bentConnector3">
            <a:avLst>
              <a:gd name="adj1" fmla="val 97047"/>
            </a:avLst>
          </a:prstGeom>
          <a:solidFill>
            <a:schemeClr val="accent1"/>
          </a:solidFill>
          <a:ln w="9525" cap="flat" cmpd="sng" algn="ctr">
            <a:solidFill>
              <a:schemeClr val="tx1"/>
            </a:solidFill>
            <a:prstDash val="solid"/>
            <a:round/>
            <a:headEnd type="none" w="med" len="med"/>
            <a:tailEnd type="triangle"/>
          </a:ln>
          <a:effectLst/>
        </p:spPr>
      </p:cxnSp>
      <p:sp>
        <p:nvSpPr>
          <p:cNvPr id="103" name="文本框 102"/>
          <p:cNvSpPr txBox="1"/>
          <p:nvPr/>
        </p:nvSpPr>
        <p:spPr>
          <a:xfrm>
            <a:off x="7460343" y="2491899"/>
            <a:ext cx="1979876" cy="461665"/>
          </a:xfrm>
          <a:prstGeom prst="rect">
            <a:avLst/>
          </a:prstGeom>
          <a:noFill/>
          <a:ln>
            <a:solidFill>
              <a:schemeClr val="tx1"/>
            </a:solidFill>
          </a:ln>
        </p:spPr>
        <p:txBody>
          <a:bodyPr wrap="square" rtlCol="0">
            <a:spAutoFit/>
          </a:bodyPr>
          <a:lstStyle/>
          <a:p>
            <a:r>
              <a:rPr lang="en-US" altLang="zh-CN" sz="1200" dirty="0"/>
              <a:t>potential R19 topics and join the SA R19 workplan</a:t>
            </a:r>
            <a:endParaRPr lang="zh-CN" altLang="en-US" sz="1200" dirty="0"/>
          </a:p>
        </p:txBody>
      </p:sp>
      <p:cxnSp>
        <p:nvCxnSpPr>
          <p:cNvPr id="30" name="肘形连接符 69">
            <a:extLst>
              <a:ext uri="{FF2B5EF4-FFF2-40B4-BE49-F238E27FC236}">
                <a16:creationId xmlns:a16="http://schemas.microsoft.com/office/drawing/2014/main" id="{7621D9E1-FFD2-4DB1-9688-CAC41D95F5FA}"/>
              </a:ext>
            </a:extLst>
          </p:cNvPr>
          <p:cNvCxnSpPr>
            <a:cxnSpLocks/>
          </p:cNvCxnSpPr>
          <p:nvPr/>
        </p:nvCxnSpPr>
        <p:spPr bwMode="auto">
          <a:xfrm flipV="1">
            <a:off x="5145536" y="2869960"/>
            <a:ext cx="2314806" cy="1"/>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cxnSp>
        <p:nvCxnSpPr>
          <p:cNvPr id="50" name="肘形连接符 69">
            <a:extLst>
              <a:ext uri="{FF2B5EF4-FFF2-40B4-BE49-F238E27FC236}">
                <a16:creationId xmlns:a16="http://schemas.microsoft.com/office/drawing/2014/main" id="{1A97C0E6-0B83-48D4-AAB5-1AF561C81976}"/>
              </a:ext>
            </a:extLst>
          </p:cNvPr>
          <p:cNvCxnSpPr>
            <a:cxnSpLocks/>
            <a:stCxn id="103" idx="3"/>
            <a:endCxn id="56" idx="1"/>
          </p:cNvCxnSpPr>
          <p:nvPr/>
        </p:nvCxnSpPr>
        <p:spPr bwMode="auto">
          <a:xfrm>
            <a:off x="9440219" y="2722732"/>
            <a:ext cx="455256" cy="1700504"/>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sp>
        <p:nvSpPr>
          <p:cNvPr id="29" name="文本框 28">
            <a:extLst>
              <a:ext uri="{FF2B5EF4-FFF2-40B4-BE49-F238E27FC236}">
                <a16:creationId xmlns:a16="http://schemas.microsoft.com/office/drawing/2014/main" id="{D9A59746-9E4F-475F-9E0F-9A0E00DD9EB9}"/>
              </a:ext>
            </a:extLst>
          </p:cNvPr>
          <p:cNvSpPr txBox="1"/>
          <p:nvPr/>
        </p:nvSpPr>
        <p:spPr>
          <a:xfrm>
            <a:off x="9410869" y="2438140"/>
            <a:ext cx="351378" cy="292388"/>
          </a:xfrm>
          <a:prstGeom prst="rect">
            <a:avLst/>
          </a:prstGeom>
          <a:noFill/>
        </p:spPr>
        <p:txBody>
          <a:bodyPr wrap="none" rtlCol="0">
            <a:spAutoFit/>
          </a:bodyPr>
          <a:lstStyle/>
          <a:p>
            <a:r>
              <a:rPr lang="zh-CN" altLang="en-US" dirty="0">
                <a:latin typeface="Microsoft YaHei" panose="020B0503020204020204" pitchFamily="34" charset="-122"/>
                <a:ea typeface="Microsoft YaHei" panose="020B0503020204020204" pitchFamily="34" charset="-122"/>
              </a:rPr>
              <a:t>①</a:t>
            </a:r>
            <a:endParaRPr lang="zh-CN" altLang="en-US" dirty="0"/>
          </a:p>
        </p:txBody>
      </p:sp>
      <p:sp>
        <p:nvSpPr>
          <p:cNvPr id="31" name="矩形 30">
            <a:extLst>
              <a:ext uri="{FF2B5EF4-FFF2-40B4-BE49-F238E27FC236}">
                <a16:creationId xmlns:a16="http://schemas.microsoft.com/office/drawing/2014/main" id="{2591ADF8-66EE-464E-B4DA-3F485190B9FD}"/>
              </a:ext>
            </a:extLst>
          </p:cNvPr>
          <p:cNvSpPr/>
          <p:nvPr/>
        </p:nvSpPr>
        <p:spPr>
          <a:xfrm>
            <a:off x="9399105" y="4665326"/>
            <a:ext cx="351378" cy="292388"/>
          </a:xfrm>
          <a:prstGeom prst="rect">
            <a:avLst/>
          </a:prstGeom>
        </p:spPr>
        <p:txBody>
          <a:bodyPr wrap="none">
            <a:spAutoFit/>
          </a:bodyPr>
          <a:lstStyle/>
          <a:p>
            <a:r>
              <a:rPr lang="zh-CN" altLang="en-US" dirty="0">
                <a:latin typeface="Microsoft YaHei" panose="020B0503020204020204" pitchFamily="34" charset="-122"/>
                <a:ea typeface="Microsoft YaHei" panose="020B0503020204020204" pitchFamily="34" charset="-122"/>
              </a:rPr>
              <a:t>②</a:t>
            </a:r>
            <a:endParaRPr lang="zh-CN" altLang="en-US" dirty="0"/>
          </a:p>
        </p:txBody>
      </p:sp>
      <p:sp>
        <p:nvSpPr>
          <p:cNvPr id="32" name="矩形 31">
            <a:extLst>
              <a:ext uri="{FF2B5EF4-FFF2-40B4-BE49-F238E27FC236}">
                <a16:creationId xmlns:a16="http://schemas.microsoft.com/office/drawing/2014/main" id="{C1614071-7F8F-424F-832E-D096AF4670B0}"/>
              </a:ext>
            </a:extLst>
          </p:cNvPr>
          <p:cNvSpPr/>
          <p:nvPr/>
        </p:nvSpPr>
        <p:spPr>
          <a:xfrm>
            <a:off x="9416295" y="5354179"/>
            <a:ext cx="351378" cy="292388"/>
          </a:xfrm>
          <a:prstGeom prst="rect">
            <a:avLst/>
          </a:prstGeom>
        </p:spPr>
        <p:txBody>
          <a:bodyPr wrap="none">
            <a:spAutoFit/>
          </a:bodyPr>
          <a:lstStyle/>
          <a:p>
            <a:r>
              <a:rPr lang="zh-CN" altLang="en-US" dirty="0">
                <a:latin typeface="Microsoft YaHei" panose="020B0503020204020204" pitchFamily="34" charset="-122"/>
                <a:ea typeface="Microsoft YaHei" panose="020B0503020204020204" pitchFamily="34" charset="-122"/>
              </a:rPr>
              <a:t>③</a:t>
            </a:r>
            <a:endParaRPr lang="zh-CN" altLang="en-US" dirty="0"/>
          </a:p>
        </p:txBody>
      </p:sp>
      <p:sp>
        <p:nvSpPr>
          <p:cNvPr id="60" name="标题 1">
            <a:extLst>
              <a:ext uri="{FF2B5EF4-FFF2-40B4-BE49-F238E27FC236}">
                <a16:creationId xmlns:a16="http://schemas.microsoft.com/office/drawing/2014/main" id="{35F35344-E12E-4FEA-9C7A-C835FA1F0B85}"/>
              </a:ext>
            </a:extLst>
          </p:cNvPr>
          <p:cNvSpPr>
            <a:spLocks noGrp="1"/>
          </p:cNvSpPr>
          <p:nvPr>
            <p:ph type="title"/>
          </p:nvPr>
        </p:nvSpPr>
        <p:spPr>
          <a:xfrm>
            <a:off x="68511" y="208012"/>
            <a:ext cx="10177830" cy="817179"/>
          </a:xfrm>
        </p:spPr>
        <p:txBody>
          <a:bodyPr/>
          <a:lstStyle/>
          <a:p>
            <a:pPr algn="l"/>
            <a:r>
              <a:rPr lang="en-US" altLang="zh-CN" sz="3200" dirty="0"/>
              <a:t>Consideration on SA5 OAM R18&amp;R19 time planning(2/2)</a:t>
            </a:r>
            <a:endParaRPr lang="en-US" sz="3200" dirty="0"/>
          </a:p>
        </p:txBody>
      </p:sp>
    </p:spTree>
    <p:extLst>
      <p:ext uri="{BB962C8B-B14F-4D97-AF65-F5344CB8AC3E}">
        <p14:creationId xmlns:p14="http://schemas.microsoft.com/office/powerpoint/2010/main" val="4274252062"/>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2" name="Straight Connector 61">
            <a:extLst>
              <a:ext uri="{FF2B5EF4-FFF2-40B4-BE49-F238E27FC236}">
                <a16:creationId xmlns:a16="http://schemas.microsoft.com/office/drawing/2014/main" id="{D354ED5F-3887-4F25-80B5-5FCDEE12AE3A}"/>
              </a:ext>
            </a:extLst>
          </p:cNvPr>
          <p:cNvCxnSpPr/>
          <p:nvPr/>
        </p:nvCxnSpPr>
        <p:spPr bwMode="auto">
          <a:xfrm>
            <a:off x="2173931" y="804390"/>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3" name="Straight Connector 114">
            <a:extLst>
              <a:ext uri="{FF2B5EF4-FFF2-40B4-BE49-F238E27FC236}">
                <a16:creationId xmlns:a16="http://schemas.microsoft.com/office/drawing/2014/main" id="{3B34B143-D3FD-4404-977B-B75480CF3320}"/>
              </a:ext>
            </a:extLst>
          </p:cNvPr>
          <p:cNvCxnSpPr>
            <a:cxnSpLocks noChangeShapeType="1"/>
          </p:cNvCxnSpPr>
          <p:nvPr/>
        </p:nvCxnSpPr>
        <p:spPr bwMode="auto">
          <a:xfrm>
            <a:off x="7612706" y="1256828"/>
            <a:ext cx="0" cy="3624262"/>
          </a:xfrm>
          <a:prstGeom prst="line">
            <a:avLst/>
          </a:prstGeom>
          <a:noFill/>
          <a:ln w="28575" algn="ctr">
            <a:solidFill>
              <a:schemeClr val="accent3"/>
            </a:solidFill>
            <a:round/>
            <a:headEnd/>
            <a:tailEnd/>
          </a:ln>
        </p:spPr>
      </p:cxnSp>
      <p:cxnSp>
        <p:nvCxnSpPr>
          <p:cNvPr id="64" name="Straight Connector 114">
            <a:extLst>
              <a:ext uri="{FF2B5EF4-FFF2-40B4-BE49-F238E27FC236}">
                <a16:creationId xmlns:a16="http://schemas.microsoft.com/office/drawing/2014/main" id="{DCDE99D6-24DD-41C3-B189-ABE11BEBCB1E}"/>
              </a:ext>
            </a:extLst>
          </p:cNvPr>
          <p:cNvCxnSpPr>
            <a:cxnSpLocks noChangeShapeType="1"/>
          </p:cNvCxnSpPr>
          <p:nvPr/>
        </p:nvCxnSpPr>
        <p:spPr bwMode="auto">
          <a:xfrm>
            <a:off x="4893319" y="1217140"/>
            <a:ext cx="0" cy="3663950"/>
          </a:xfrm>
          <a:prstGeom prst="line">
            <a:avLst/>
          </a:prstGeom>
          <a:noFill/>
          <a:ln w="28575" algn="ctr">
            <a:solidFill>
              <a:schemeClr val="accent3"/>
            </a:solidFill>
            <a:round/>
            <a:headEnd/>
            <a:tailEnd/>
          </a:ln>
        </p:spPr>
      </p:cxnSp>
      <p:cxnSp>
        <p:nvCxnSpPr>
          <p:cNvPr id="65" name="Straight Connector 114">
            <a:extLst>
              <a:ext uri="{FF2B5EF4-FFF2-40B4-BE49-F238E27FC236}">
                <a16:creationId xmlns:a16="http://schemas.microsoft.com/office/drawing/2014/main" id="{0224DFFA-8E1A-44A6-83EF-0988FEC66EE7}"/>
              </a:ext>
            </a:extLst>
          </p:cNvPr>
          <p:cNvCxnSpPr>
            <a:cxnSpLocks noChangeShapeType="1"/>
          </p:cNvCxnSpPr>
          <p:nvPr/>
        </p:nvCxnSpPr>
        <p:spPr bwMode="auto">
          <a:xfrm flipH="1">
            <a:off x="2150119" y="1218728"/>
            <a:ext cx="14287" cy="3662362"/>
          </a:xfrm>
          <a:prstGeom prst="line">
            <a:avLst/>
          </a:prstGeom>
          <a:noFill/>
          <a:ln w="28575" algn="ctr">
            <a:solidFill>
              <a:schemeClr val="accent3"/>
            </a:solidFill>
            <a:round/>
            <a:headEnd/>
            <a:tailEnd/>
          </a:ln>
        </p:spPr>
      </p:cxnSp>
      <p:sp>
        <p:nvSpPr>
          <p:cNvPr id="66" name="Title 1">
            <a:extLst>
              <a:ext uri="{FF2B5EF4-FFF2-40B4-BE49-F238E27FC236}">
                <a16:creationId xmlns:a16="http://schemas.microsoft.com/office/drawing/2014/main" id="{EF9FE06F-B2E0-4967-85D9-DB75BD03204A}"/>
              </a:ext>
            </a:extLst>
          </p:cNvPr>
          <p:cNvSpPr txBox="1">
            <a:spLocks/>
          </p:cNvSpPr>
          <p:nvPr/>
        </p:nvSpPr>
        <p:spPr bwMode="auto">
          <a:xfrm>
            <a:off x="401782" y="9894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18 timeline– figure with SA5 OAM</a:t>
            </a:r>
            <a:endParaRPr lang="en-US" dirty="0"/>
          </a:p>
        </p:txBody>
      </p:sp>
      <p:sp>
        <p:nvSpPr>
          <p:cNvPr id="67" name="TextBox 86">
            <a:extLst>
              <a:ext uri="{FF2B5EF4-FFF2-40B4-BE49-F238E27FC236}">
                <a16:creationId xmlns:a16="http://schemas.microsoft.com/office/drawing/2014/main" id="{F08576CD-CE8C-4457-8DE3-0A636D9975DB}"/>
              </a:ext>
            </a:extLst>
          </p:cNvPr>
          <p:cNvSpPr txBox="1">
            <a:spLocks noChangeArrowheads="1"/>
          </p:cNvSpPr>
          <p:nvPr/>
        </p:nvSpPr>
        <p:spPr bwMode="auto">
          <a:xfrm>
            <a:off x="1264294" y="91869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sp>
        <p:nvSpPr>
          <p:cNvPr id="68" name="Chevron 60">
            <a:extLst>
              <a:ext uri="{FF2B5EF4-FFF2-40B4-BE49-F238E27FC236}">
                <a16:creationId xmlns:a16="http://schemas.microsoft.com/office/drawing/2014/main" id="{9A78D28D-6070-406A-92B3-A7D93222D1EF}"/>
              </a:ext>
            </a:extLst>
          </p:cNvPr>
          <p:cNvSpPr/>
          <p:nvPr/>
        </p:nvSpPr>
        <p:spPr bwMode="auto">
          <a:xfrm>
            <a:off x="834081" y="1570594"/>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1100%</a:t>
            </a:r>
          </a:p>
        </p:txBody>
      </p:sp>
      <p:sp>
        <p:nvSpPr>
          <p:cNvPr id="69" name="Chevron 79">
            <a:extLst>
              <a:ext uri="{FF2B5EF4-FFF2-40B4-BE49-F238E27FC236}">
                <a16:creationId xmlns:a16="http://schemas.microsoft.com/office/drawing/2014/main" id="{82EA4DBE-0BFB-46F1-B6D8-7CCE06E3AFAF}"/>
              </a:ext>
            </a:extLst>
          </p:cNvPr>
          <p:cNvSpPr>
            <a:spLocks noChangeArrowheads="1"/>
          </p:cNvSpPr>
          <p:nvPr/>
        </p:nvSpPr>
        <p:spPr bwMode="auto">
          <a:xfrm>
            <a:off x="7196781" y="4222928"/>
            <a:ext cx="1527175" cy="214313"/>
          </a:xfrm>
          <a:prstGeom prst="chevron">
            <a:avLst>
              <a:gd name="adj" fmla="val 50244"/>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itchFamily="50" charset="0"/>
                <a:cs typeface="Arial" panose="020B0604020202020204" pitchFamily="34" charset="0"/>
              </a:rPr>
              <a:t>RAN4perf </a:t>
            </a:r>
          </a:p>
        </p:txBody>
      </p:sp>
      <p:sp>
        <p:nvSpPr>
          <p:cNvPr id="70" name="Chevron 58">
            <a:extLst>
              <a:ext uri="{FF2B5EF4-FFF2-40B4-BE49-F238E27FC236}">
                <a16:creationId xmlns:a16="http://schemas.microsoft.com/office/drawing/2014/main" id="{33560C00-8CDC-4CD1-A9A9-D011A92578C4}"/>
              </a:ext>
            </a:extLst>
          </p:cNvPr>
          <p:cNvSpPr/>
          <p:nvPr/>
        </p:nvSpPr>
        <p:spPr bwMode="auto">
          <a:xfrm>
            <a:off x="4371031" y="4472166"/>
            <a:ext cx="321627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71" name="Chevron 60">
            <a:extLst>
              <a:ext uri="{FF2B5EF4-FFF2-40B4-BE49-F238E27FC236}">
                <a16:creationId xmlns:a16="http://schemas.microsoft.com/office/drawing/2014/main" id="{53100106-EDBF-498B-AD01-4736D8B478BA}"/>
              </a:ext>
            </a:extLst>
          </p:cNvPr>
          <p:cNvSpPr/>
          <p:nvPr/>
        </p:nvSpPr>
        <p:spPr bwMode="auto">
          <a:xfrm>
            <a:off x="2918469" y="398321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72" name="Chevron 60">
            <a:extLst>
              <a:ext uri="{FF2B5EF4-FFF2-40B4-BE49-F238E27FC236}">
                <a16:creationId xmlns:a16="http://schemas.microsoft.com/office/drawing/2014/main" id="{6E68E554-B00D-48A8-BC0C-48AB51F69C16}"/>
              </a:ext>
            </a:extLst>
          </p:cNvPr>
          <p:cNvSpPr/>
          <p:nvPr/>
        </p:nvSpPr>
        <p:spPr bwMode="auto">
          <a:xfrm>
            <a:off x="1715144" y="2178607"/>
            <a:ext cx="3857625"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73" name="Straight Connector 115">
            <a:extLst>
              <a:ext uri="{FF2B5EF4-FFF2-40B4-BE49-F238E27FC236}">
                <a16:creationId xmlns:a16="http://schemas.microsoft.com/office/drawing/2014/main" id="{71A39ABA-A311-44C0-BCB7-ED76F9D86D8C}"/>
              </a:ext>
            </a:extLst>
          </p:cNvPr>
          <p:cNvCxnSpPr>
            <a:cxnSpLocks noChangeShapeType="1"/>
          </p:cNvCxnSpPr>
          <p:nvPr/>
        </p:nvCxnSpPr>
        <p:spPr bwMode="auto">
          <a:xfrm>
            <a:off x="2837506" y="1256828"/>
            <a:ext cx="0" cy="3724275"/>
          </a:xfrm>
          <a:prstGeom prst="line">
            <a:avLst/>
          </a:prstGeom>
          <a:noFill/>
          <a:ln w="9525" algn="ctr">
            <a:solidFill>
              <a:schemeClr val="accent3"/>
            </a:solidFill>
            <a:prstDash val="dash"/>
            <a:round/>
            <a:headEnd/>
            <a:tailEnd/>
          </a:ln>
        </p:spPr>
      </p:cxnSp>
      <p:cxnSp>
        <p:nvCxnSpPr>
          <p:cNvPr id="74" name="Straight Connector 114">
            <a:extLst>
              <a:ext uri="{FF2B5EF4-FFF2-40B4-BE49-F238E27FC236}">
                <a16:creationId xmlns:a16="http://schemas.microsoft.com/office/drawing/2014/main" id="{DA7D435D-5ED5-47A4-B055-910A5109E1FE}"/>
              </a:ext>
            </a:extLst>
          </p:cNvPr>
          <p:cNvCxnSpPr>
            <a:cxnSpLocks noChangeShapeType="1"/>
          </p:cNvCxnSpPr>
          <p:nvPr/>
        </p:nvCxnSpPr>
        <p:spPr bwMode="auto">
          <a:xfrm>
            <a:off x="9424044" y="1260003"/>
            <a:ext cx="0" cy="3803650"/>
          </a:xfrm>
          <a:prstGeom prst="line">
            <a:avLst/>
          </a:prstGeom>
          <a:noFill/>
          <a:ln w="9525" algn="ctr">
            <a:solidFill>
              <a:schemeClr val="accent3"/>
            </a:solidFill>
            <a:prstDash val="dash"/>
            <a:round/>
            <a:headEnd/>
            <a:tailEnd/>
          </a:ln>
        </p:spPr>
      </p:cxnSp>
      <p:cxnSp>
        <p:nvCxnSpPr>
          <p:cNvPr id="75" name="Straight Connector 114">
            <a:extLst>
              <a:ext uri="{FF2B5EF4-FFF2-40B4-BE49-F238E27FC236}">
                <a16:creationId xmlns:a16="http://schemas.microsoft.com/office/drawing/2014/main" id="{6C16573F-B5D5-4CB7-9781-33838F26D853}"/>
              </a:ext>
            </a:extLst>
          </p:cNvPr>
          <p:cNvCxnSpPr>
            <a:cxnSpLocks noChangeShapeType="1"/>
          </p:cNvCxnSpPr>
          <p:nvPr/>
        </p:nvCxnSpPr>
        <p:spPr bwMode="auto">
          <a:xfrm>
            <a:off x="1546869" y="1256828"/>
            <a:ext cx="0" cy="3724275"/>
          </a:xfrm>
          <a:prstGeom prst="line">
            <a:avLst/>
          </a:prstGeom>
          <a:noFill/>
          <a:ln w="9525" algn="ctr">
            <a:solidFill>
              <a:schemeClr val="accent3"/>
            </a:solidFill>
            <a:prstDash val="dash"/>
            <a:round/>
            <a:headEnd/>
            <a:tailEnd/>
          </a:ln>
        </p:spPr>
      </p:cxnSp>
      <p:cxnSp>
        <p:nvCxnSpPr>
          <p:cNvPr id="76" name="Straight Connector 114">
            <a:extLst>
              <a:ext uri="{FF2B5EF4-FFF2-40B4-BE49-F238E27FC236}">
                <a16:creationId xmlns:a16="http://schemas.microsoft.com/office/drawing/2014/main" id="{AAC95837-6084-4427-B797-1D9060C09B32}"/>
              </a:ext>
            </a:extLst>
          </p:cNvPr>
          <p:cNvCxnSpPr>
            <a:cxnSpLocks noChangeShapeType="1"/>
          </p:cNvCxnSpPr>
          <p:nvPr/>
        </p:nvCxnSpPr>
        <p:spPr bwMode="auto">
          <a:xfrm>
            <a:off x="8190556" y="1256828"/>
            <a:ext cx="0" cy="3806825"/>
          </a:xfrm>
          <a:prstGeom prst="line">
            <a:avLst/>
          </a:prstGeom>
          <a:noFill/>
          <a:ln w="9525" algn="ctr">
            <a:solidFill>
              <a:schemeClr val="accent3"/>
            </a:solidFill>
            <a:prstDash val="dash"/>
            <a:round/>
            <a:headEnd/>
            <a:tailEnd/>
          </a:ln>
        </p:spPr>
      </p:cxnSp>
      <p:cxnSp>
        <p:nvCxnSpPr>
          <p:cNvPr id="77" name="Straight Connector 114">
            <a:extLst>
              <a:ext uri="{FF2B5EF4-FFF2-40B4-BE49-F238E27FC236}">
                <a16:creationId xmlns:a16="http://schemas.microsoft.com/office/drawing/2014/main" id="{4E28CCDB-D19E-433A-AA24-82F72E7531D9}"/>
              </a:ext>
            </a:extLst>
          </p:cNvPr>
          <p:cNvCxnSpPr>
            <a:cxnSpLocks noChangeShapeType="1"/>
          </p:cNvCxnSpPr>
          <p:nvPr/>
        </p:nvCxnSpPr>
        <p:spPr bwMode="auto">
          <a:xfrm>
            <a:off x="6947544" y="1256828"/>
            <a:ext cx="0" cy="3752850"/>
          </a:xfrm>
          <a:prstGeom prst="line">
            <a:avLst/>
          </a:prstGeom>
          <a:noFill/>
          <a:ln w="9525" algn="ctr">
            <a:solidFill>
              <a:schemeClr val="accent3"/>
            </a:solidFill>
            <a:prstDash val="dash"/>
            <a:round/>
            <a:headEnd/>
            <a:tailEnd/>
          </a:ln>
        </p:spPr>
      </p:cxnSp>
      <p:cxnSp>
        <p:nvCxnSpPr>
          <p:cNvPr id="78" name="Straight Connector 114">
            <a:extLst>
              <a:ext uri="{FF2B5EF4-FFF2-40B4-BE49-F238E27FC236}">
                <a16:creationId xmlns:a16="http://schemas.microsoft.com/office/drawing/2014/main" id="{CFD80551-2C88-4554-917F-7D87EDDB9A2A}"/>
              </a:ext>
            </a:extLst>
          </p:cNvPr>
          <p:cNvCxnSpPr>
            <a:cxnSpLocks noChangeShapeType="1"/>
          </p:cNvCxnSpPr>
          <p:nvPr/>
        </p:nvCxnSpPr>
        <p:spPr bwMode="auto">
          <a:xfrm>
            <a:off x="5555306" y="1256828"/>
            <a:ext cx="0" cy="3724275"/>
          </a:xfrm>
          <a:prstGeom prst="line">
            <a:avLst/>
          </a:prstGeom>
          <a:noFill/>
          <a:ln w="9525" algn="ctr">
            <a:solidFill>
              <a:schemeClr val="accent3"/>
            </a:solidFill>
            <a:prstDash val="dash"/>
            <a:round/>
            <a:headEnd/>
            <a:tailEnd/>
          </a:ln>
        </p:spPr>
      </p:cxnSp>
      <p:cxnSp>
        <p:nvCxnSpPr>
          <p:cNvPr id="79" name="Straight Connector 114">
            <a:extLst>
              <a:ext uri="{FF2B5EF4-FFF2-40B4-BE49-F238E27FC236}">
                <a16:creationId xmlns:a16="http://schemas.microsoft.com/office/drawing/2014/main" id="{DEBFD12C-C95C-46F5-B148-A4979BE3C1BA}"/>
              </a:ext>
            </a:extLst>
          </p:cNvPr>
          <p:cNvCxnSpPr>
            <a:cxnSpLocks noChangeShapeType="1"/>
          </p:cNvCxnSpPr>
          <p:nvPr/>
        </p:nvCxnSpPr>
        <p:spPr bwMode="auto">
          <a:xfrm>
            <a:off x="6252219" y="1256828"/>
            <a:ext cx="0" cy="3724275"/>
          </a:xfrm>
          <a:prstGeom prst="line">
            <a:avLst/>
          </a:prstGeom>
          <a:noFill/>
          <a:ln w="9525" algn="ctr">
            <a:solidFill>
              <a:schemeClr val="accent3"/>
            </a:solidFill>
            <a:prstDash val="dash"/>
            <a:round/>
            <a:headEnd/>
            <a:tailEnd/>
          </a:ln>
        </p:spPr>
      </p:cxnSp>
      <p:cxnSp>
        <p:nvCxnSpPr>
          <p:cNvPr id="80" name="Straight Connector 114">
            <a:extLst>
              <a:ext uri="{FF2B5EF4-FFF2-40B4-BE49-F238E27FC236}">
                <a16:creationId xmlns:a16="http://schemas.microsoft.com/office/drawing/2014/main" id="{7770735E-4426-48AC-BC44-1B9B7592626C}"/>
              </a:ext>
            </a:extLst>
          </p:cNvPr>
          <p:cNvCxnSpPr>
            <a:cxnSpLocks noChangeShapeType="1"/>
          </p:cNvCxnSpPr>
          <p:nvPr/>
        </p:nvCxnSpPr>
        <p:spPr bwMode="auto">
          <a:xfrm>
            <a:off x="4298006" y="1256828"/>
            <a:ext cx="0" cy="3724275"/>
          </a:xfrm>
          <a:prstGeom prst="line">
            <a:avLst/>
          </a:prstGeom>
          <a:noFill/>
          <a:ln w="9525" algn="ctr">
            <a:solidFill>
              <a:schemeClr val="accent3"/>
            </a:solidFill>
            <a:prstDash val="dash"/>
            <a:round/>
            <a:headEnd/>
            <a:tailEnd/>
          </a:ln>
        </p:spPr>
      </p:cxnSp>
      <p:cxnSp>
        <p:nvCxnSpPr>
          <p:cNvPr id="81" name="Straight Connector 114">
            <a:extLst>
              <a:ext uri="{FF2B5EF4-FFF2-40B4-BE49-F238E27FC236}">
                <a16:creationId xmlns:a16="http://schemas.microsoft.com/office/drawing/2014/main" id="{4831280C-9044-4D42-881B-0B826A16C62F}"/>
              </a:ext>
            </a:extLst>
          </p:cNvPr>
          <p:cNvCxnSpPr>
            <a:cxnSpLocks noChangeShapeType="1"/>
          </p:cNvCxnSpPr>
          <p:nvPr/>
        </p:nvCxnSpPr>
        <p:spPr bwMode="auto">
          <a:xfrm>
            <a:off x="3532831" y="1256828"/>
            <a:ext cx="0" cy="3724275"/>
          </a:xfrm>
          <a:prstGeom prst="line">
            <a:avLst/>
          </a:prstGeom>
          <a:noFill/>
          <a:ln w="9525" algn="ctr">
            <a:solidFill>
              <a:schemeClr val="accent3"/>
            </a:solidFill>
            <a:prstDash val="dash"/>
            <a:round/>
            <a:headEnd/>
            <a:tailEnd/>
          </a:ln>
        </p:spPr>
      </p:cxnSp>
      <p:cxnSp>
        <p:nvCxnSpPr>
          <p:cNvPr id="82" name="Straight Connector 114">
            <a:extLst>
              <a:ext uri="{FF2B5EF4-FFF2-40B4-BE49-F238E27FC236}">
                <a16:creationId xmlns:a16="http://schemas.microsoft.com/office/drawing/2014/main" id="{DC42B10A-57CE-4001-9E71-D74214B358F9}"/>
              </a:ext>
            </a:extLst>
          </p:cNvPr>
          <p:cNvCxnSpPr>
            <a:cxnSpLocks noChangeShapeType="1"/>
          </p:cNvCxnSpPr>
          <p:nvPr/>
        </p:nvCxnSpPr>
        <p:spPr bwMode="auto">
          <a:xfrm>
            <a:off x="8723956" y="1260003"/>
            <a:ext cx="0" cy="3803650"/>
          </a:xfrm>
          <a:prstGeom prst="line">
            <a:avLst/>
          </a:prstGeom>
          <a:noFill/>
          <a:ln w="9525" algn="ctr">
            <a:solidFill>
              <a:schemeClr val="accent3"/>
            </a:solidFill>
            <a:prstDash val="dash"/>
            <a:round/>
            <a:headEnd/>
            <a:tailEnd/>
          </a:ln>
        </p:spPr>
      </p:cxnSp>
      <p:sp>
        <p:nvSpPr>
          <p:cNvPr id="83" name="Chevron 60">
            <a:extLst>
              <a:ext uri="{FF2B5EF4-FFF2-40B4-BE49-F238E27FC236}">
                <a16:creationId xmlns:a16="http://schemas.microsoft.com/office/drawing/2014/main" id="{83F566C7-2580-4868-A4AD-FCB573CE36B9}"/>
              </a:ext>
            </a:extLst>
          </p:cNvPr>
          <p:cNvSpPr>
            <a:spLocks noChangeArrowheads="1"/>
          </p:cNvSpPr>
          <p:nvPr/>
        </p:nvSpPr>
        <p:spPr bwMode="auto">
          <a:xfrm>
            <a:off x="1935806" y="1849994"/>
            <a:ext cx="890588" cy="280988"/>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84" name="TextBox 1">
            <a:extLst>
              <a:ext uri="{FF2B5EF4-FFF2-40B4-BE49-F238E27FC236}">
                <a16:creationId xmlns:a16="http://schemas.microsoft.com/office/drawing/2014/main" id="{BBC4C838-3261-4B11-ADDB-8BB42388D839}"/>
              </a:ext>
            </a:extLst>
          </p:cNvPr>
          <p:cNvSpPr txBox="1">
            <a:spLocks noChangeArrowheads="1"/>
          </p:cNvSpPr>
          <p:nvPr/>
        </p:nvSpPr>
        <p:spPr bwMode="auto">
          <a:xfrm>
            <a:off x="840431" y="4928715"/>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85" name="TextBox 86">
            <a:extLst>
              <a:ext uri="{FF2B5EF4-FFF2-40B4-BE49-F238E27FC236}">
                <a16:creationId xmlns:a16="http://schemas.microsoft.com/office/drawing/2014/main" id="{130406BB-CEA8-4332-96A2-7BB4B6D5D8DC}"/>
              </a:ext>
            </a:extLst>
          </p:cNvPr>
          <p:cNvSpPr txBox="1">
            <a:spLocks noChangeArrowheads="1"/>
          </p:cNvSpPr>
          <p:nvPr/>
        </p:nvSpPr>
        <p:spPr bwMode="auto">
          <a:xfrm>
            <a:off x="1816744" y="918690"/>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86" name="TextBox 86">
            <a:extLst>
              <a:ext uri="{FF2B5EF4-FFF2-40B4-BE49-F238E27FC236}">
                <a16:creationId xmlns:a16="http://schemas.microsoft.com/office/drawing/2014/main" id="{8CE36E17-4B9D-4CED-9444-ADE037403F4A}"/>
              </a:ext>
            </a:extLst>
          </p:cNvPr>
          <p:cNvSpPr txBox="1">
            <a:spLocks noChangeArrowheads="1"/>
          </p:cNvSpPr>
          <p:nvPr/>
        </p:nvSpPr>
        <p:spPr bwMode="auto">
          <a:xfrm>
            <a:off x="2494606" y="91869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87" name="TextBox 86">
            <a:extLst>
              <a:ext uri="{FF2B5EF4-FFF2-40B4-BE49-F238E27FC236}">
                <a16:creationId xmlns:a16="http://schemas.microsoft.com/office/drawing/2014/main" id="{14CB34F1-4E16-498E-A4D2-EC48018B835E}"/>
              </a:ext>
            </a:extLst>
          </p:cNvPr>
          <p:cNvSpPr txBox="1">
            <a:spLocks noChangeArrowheads="1"/>
          </p:cNvSpPr>
          <p:nvPr/>
        </p:nvSpPr>
        <p:spPr bwMode="auto">
          <a:xfrm>
            <a:off x="3256606" y="918690"/>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88" name="TextBox 86">
            <a:extLst>
              <a:ext uri="{FF2B5EF4-FFF2-40B4-BE49-F238E27FC236}">
                <a16:creationId xmlns:a16="http://schemas.microsoft.com/office/drawing/2014/main" id="{6AA9F638-7D89-49E5-87E5-7BF43865F173}"/>
              </a:ext>
            </a:extLst>
          </p:cNvPr>
          <p:cNvSpPr txBox="1">
            <a:spLocks noChangeArrowheads="1"/>
          </p:cNvSpPr>
          <p:nvPr/>
        </p:nvSpPr>
        <p:spPr bwMode="auto">
          <a:xfrm>
            <a:off x="3990031" y="91869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89" name="TextBox 86">
            <a:extLst>
              <a:ext uri="{FF2B5EF4-FFF2-40B4-BE49-F238E27FC236}">
                <a16:creationId xmlns:a16="http://schemas.microsoft.com/office/drawing/2014/main" id="{B69FE7B3-E799-43A6-B086-3D0CF42D8D37}"/>
              </a:ext>
            </a:extLst>
          </p:cNvPr>
          <p:cNvSpPr txBox="1">
            <a:spLocks noChangeArrowheads="1"/>
          </p:cNvSpPr>
          <p:nvPr/>
        </p:nvSpPr>
        <p:spPr bwMode="auto">
          <a:xfrm>
            <a:off x="4604394" y="918690"/>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90" name="TextBox 86">
            <a:extLst>
              <a:ext uri="{FF2B5EF4-FFF2-40B4-BE49-F238E27FC236}">
                <a16:creationId xmlns:a16="http://schemas.microsoft.com/office/drawing/2014/main" id="{EC7DD8D6-3DB2-44C5-9B41-F745BED4851F}"/>
              </a:ext>
            </a:extLst>
          </p:cNvPr>
          <p:cNvSpPr txBox="1">
            <a:spLocks noChangeArrowheads="1"/>
          </p:cNvSpPr>
          <p:nvPr/>
        </p:nvSpPr>
        <p:spPr bwMode="auto">
          <a:xfrm>
            <a:off x="5272731" y="918690"/>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91" name="TextBox 86">
            <a:extLst>
              <a:ext uri="{FF2B5EF4-FFF2-40B4-BE49-F238E27FC236}">
                <a16:creationId xmlns:a16="http://schemas.microsoft.com/office/drawing/2014/main" id="{61CD4A7B-B6D1-47C6-B6FB-7823ACD6EF79}"/>
              </a:ext>
            </a:extLst>
          </p:cNvPr>
          <p:cNvSpPr txBox="1">
            <a:spLocks noChangeArrowheads="1"/>
          </p:cNvSpPr>
          <p:nvPr/>
        </p:nvSpPr>
        <p:spPr bwMode="auto">
          <a:xfrm>
            <a:off x="5918844" y="918690"/>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92" name="TextBox 86">
            <a:extLst>
              <a:ext uri="{FF2B5EF4-FFF2-40B4-BE49-F238E27FC236}">
                <a16:creationId xmlns:a16="http://schemas.microsoft.com/office/drawing/2014/main" id="{BE75C0E4-D2C9-4D64-B1D9-93647E0C3BE3}"/>
              </a:ext>
            </a:extLst>
          </p:cNvPr>
          <p:cNvSpPr txBox="1">
            <a:spLocks noChangeArrowheads="1"/>
          </p:cNvSpPr>
          <p:nvPr/>
        </p:nvSpPr>
        <p:spPr bwMode="auto">
          <a:xfrm>
            <a:off x="6660206" y="918690"/>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93" name="TextBox 86">
            <a:extLst>
              <a:ext uri="{FF2B5EF4-FFF2-40B4-BE49-F238E27FC236}">
                <a16:creationId xmlns:a16="http://schemas.microsoft.com/office/drawing/2014/main" id="{5C812738-7186-4EF8-ABAB-6384AA81D1A9}"/>
              </a:ext>
            </a:extLst>
          </p:cNvPr>
          <p:cNvSpPr txBox="1">
            <a:spLocks noChangeArrowheads="1"/>
          </p:cNvSpPr>
          <p:nvPr/>
        </p:nvSpPr>
        <p:spPr bwMode="auto">
          <a:xfrm>
            <a:off x="7279331" y="918690"/>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94" name="TextBox 86">
            <a:extLst>
              <a:ext uri="{FF2B5EF4-FFF2-40B4-BE49-F238E27FC236}">
                <a16:creationId xmlns:a16="http://schemas.microsoft.com/office/drawing/2014/main" id="{B407122A-A63B-477A-B438-25A1B1BD800A}"/>
              </a:ext>
            </a:extLst>
          </p:cNvPr>
          <p:cNvSpPr txBox="1">
            <a:spLocks noChangeArrowheads="1"/>
          </p:cNvSpPr>
          <p:nvPr/>
        </p:nvSpPr>
        <p:spPr bwMode="auto">
          <a:xfrm>
            <a:off x="7828606" y="918690"/>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95" name="TextBox 86">
            <a:extLst>
              <a:ext uri="{FF2B5EF4-FFF2-40B4-BE49-F238E27FC236}">
                <a16:creationId xmlns:a16="http://schemas.microsoft.com/office/drawing/2014/main" id="{FB025E00-E942-4A34-9A22-EFE071785ED9}"/>
              </a:ext>
            </a:extLst>
          </p:cNvPr>
          <p:cNvSpPr txBox="1">
            <a:spLocks noChangeArrowheads="1"/>
          </p:cNvSpPr>
          <p:nvPr/>
        </p:nvSpPr>
        <p:spPr bwMode="auto">
          <a:xfrm>
            <a:off x="8417569" y="918690"/>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96" name="TextBox 86">
            <a:extLst>
              <a:ext uri="{FF2B5EF4-FFF2-40B4-BE49-F238E27FC236}">
                <a16:creationId xmlns:a16="http://schemas.microsoft.com/office/drawing/2014/main" id="{04A9925C-B247-44CE-B03B-69D2B5BDD670}"/>
              </a:ext>
            </a:extLst>
          </p:cNvPr>
          <p:cNvSpPr txBox="1">
            <a:spLocks noChangeArrowheads="1"/>
          </p:cNvSpPr>
          <p:nvPr/>
        </p:nvSpPr>
        <p:spPr bwMode="auto">
          <a:xfrm>
            <a:off x="9077969" y="918690"/>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97" name="Chevron 60">
            <a:extLst>
              <a:ext uri="{FF2B5EF4-FFF2-40B4-BE49-F238E27FC236}">
                <a16:creationId xmlns:a16="http://schemas.microsoft.com/office/drawing/2014/main" id="{94DE8B03-5CD3-4B71-BAF3-DF30266805AC}"/>
              </a:ext>
            </a:extLst>
          </p:cNvPr>
          <p:cNvSpPr>
            <a:spLocks noChangeArrowheads="1"/>
          </p:cNvSpPr>
          <p:nvPr/>
        </p:nvSpPr>
        <p:spPr bwMode="auto">
          <a:xfrm>
            <a:off x="813444" y="1849994"/>
            <a:ext cx="1339850" cy="280988"/>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98" name="Chevron 60">
            <a:extLst>
              <a:ext uri="{FF2B5EF4-FFF2-40B4-BE49-F238E27FC236}">
                <a16:creationId xmlns:a16="http://schemas.microsoft.com/office/drawing/2014/main" id="{E21855BA-C86F-49BE-B59B-F5354A15655E}"/>
              </a:ext>
            </a:extLst>
          </p:cNvPr>
          <p:cNvSpPr/>
          <p:nvPr/>
        </p:nvSpPr>
        <p:spPr bwMode="auto">
          <a:xfrm>
            <a:off x="3585219" y="4219753"/>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99" name="Chevron 58">
            <a:extLst>
              <a:ext uri="{FF2B5EF4-FFF2-40B4-BE49-F238E27FC236}">
                <a16:creationId xmlns:a16="http://schemas.microsoft.com/office/drawing/2014/main" id="{3C31E34E-E8F4-4987-9A85-C298357575CF}"/>
              </a:ext>
            </a:extLst>
          </p:cNvPr>
          <p:cNvSpPr/>
          <p:nvPr/>
        </p:nvSpPr>
        <p:spPr bwMode="auto">
          <a:xfrm>
            <a:off x="6096644" y="4722991"/>
            <a:ext cx="2090737" cy="1873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a:t>
            </a:r>
          </a:p>
        </p:txBody>
      </p:sp>
      <p:sp>
        <p:nvSpPr>
          <p:cNvPr id="100" name="TextBox 99">
            <a:extLst>
              <a:ext uri="{FF2B5EF4-FFF2-40B4-BE49-F238E27FC236}">
                <a16:creationId xmlns:a16="http://schemas.microsoft.com/office/drawing/2014/main" id="{95666377-1337-4DBC-AFBE-7E3B4BCFBF8D}"/>
              </a:ext>
            </a:extLst>
          </p:cNvPr>
          <p:cNvSpPr txBox="1"/>
          <p:nvPr/>
        </p:nvSpPr>
        <p:spPr>
          <a:xfrm>
            <a:off x="3283594" y="682153"/>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101" name="TextBox 100">
            <a:extLst>
              <a:ext uri="{FF2B5EF4-FFF2-40B4-BE49-F238E27FC236}">
                <a16:creationId xmlns:a16="http://schemas.microsoft.com/office/drawing/2014/main" id="{02F0D707-F1B1-4C8A-89AC-96B36125C6DC}"/>
              </a:ext>
            </a:extLst>
          </p:cNvPr>
          <p:cNvSpPr txBox="1"/>
          <p:nvPr/>
        </p:nvSpPr>
        <p:spPr>
          <a:xfrm>
            <a:off x="5987106" y="682153"/>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02" name="TextBox 2">
            <a:extLst>
              <a:ext uri="{FF2B5EF4-FFF2-40B4-BE49-F238E27FC236}">
                <a16:creationId xmlns:a16="http://schemas.microsoft.com/office/drawing/2014/main" id="{2366AEB5-E626-49D9-B63D-44F8C92C3A35}"/>
              </a:ext>
            </a:extLst>
          </p:cNvPr>
          <p:cNvSpPr txBox="1">
            <a:spLocks noChangeArrowheads="1"/>
          </p:cNvSpPr>
          <p:nvPr/>
        </p:nvSpPr>
        <p:spPr bwMode="auto">
          <a:xfrm>
            <a:off x="1378594" y="1021878"/>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3" name="TextBox 59">
            <a:extLst>
              <a:ext uri="{FF2B5EF4-FFF2-40B4-BE49-F238E27FC236}">
                <a16:creationId xmlns:a16="http://schemas.microsoft.com/office/drawing/2014/main" id="{4B5310D8-0A81-4AAB-9D90-3B3CD27791BE}"/>
              </a:ext>
            </a:extLst>
          </p:cNvPr>
          <p:cNvSpPr txBox="1">
            <a:spLocks noChangeArrowheads="1"/>
          </p:cNvSpPr>
          <p:nvPr/>
        </p:nvSpPr>
        <p:spPr bwMode="auto">
          <a:xfrm>
            <a:off x="2672406" y="1009178"/>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4" name="TextBox 60">
            <a:extLst>
              <a:ext uri="{FF2B5EF4-FFF2-40B4-BE49-F238E27FC236}">
                <a16:creationId xmlns:a16="http://schemas.microsoft.com/office/drawing/2014/main" id="{7F40E49B-21D3-48EC-900A-A2917030B6B1}"/>
              </a:ext>
            </a:extLst>
          </p:cNvPr>
          <p:cNvSpPr txBox="1">
            <a:spLocks noChangeArrowheads="1"/>
          </p:cNvSpPr>
          <p:nvPr/>
        </p:nvSpPr>
        <p:spPr bwMode="auto">
          <a:xfrm>
            <a:off x="8000056" y="1021878"/>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5" name="TextBox 61">
            <a:extLst>
              <a:ext uri="{FF2B5EF4-FFF2-40B4-BE49-F238E27FC236}">
                <a16:creationId xmlns:a16="http://schemas.microsoft.com/office/drawing/2014/main" id="{C1BE98CA-BDBB-45AE-A07E-32DBE84A2129}"/>
              </a:ext>
            </a:extLst>
          </p:cNvPr>
          <p:cNvSpPr txBox="1">
            <a:spLocks noChangeArrowheads="1"/>
          </p:cNvSpPr>
          <p:nvPr/>
        </p:nvSpPr>
        <p:spPr bwMode="auto">
          <a:xfrm>
            <a:off x="5337819" y="1021878"/>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6" name="TextBox 62">
            <a:extLst>
              <a:ext uri="{FF2B5EF4-FFF2-40B4-BE49-F238E27FC236}">
                <a16:creationId xmlns:a16="http://schemas.microsoft.com/office/drawing/2014/main" id="{CC810A0A-A113-44F9-9CC5-01DFF8C2BB3B}"/>
              </a:ext>
            </a:extLst>
          </p:cNvPr>
          <p:cNvSpPr txBox="1">
            <a:spLocks noChangeArrowheads="1"/>
          </p:cNvSpPr>
          <p:nvPr/>
        </p:nvSpPr>
        <p:spPr bwMode="auto">
          <a:xfrm>
            <a:off x="3359794" y="1021878"/>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7" name="TextBox 63">
            <a:extLst>
              <a:ext uri="{FF2B5EF4-FFF2-40B4-BE49-F238E27FC236}">
                <a16:creationId xmlns:a16="http://schemas.microsoft.com/office/drawing/2014/main" id="{27204F18-1059-4888-840E-F911749F66EA}"/>
              </a:ext>
            </a:extLst>
          </p:cNvPr>
          <p:cNvSpPr txBox="1">
            <a:spLocks noChangeArrowheads="1"/>
          </p:cNvSpPr>
          <p:nvPr/>
        </p:nvSpPr>
        <p:spPr bwMode="auto">
          <a:xfrm>
            <a:off x="6072831" y="1021878"/>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8" name="TextBox 64">
            <a:extLst>
              <a:ext uri="{FF2B5EF4-FFF2-40B4-BE49-F238E27FC236}">
                <a16:creationId xmlns:a16="http://schemas.microsoft.com/office/drawing/2014/main" id="{5891F4A8-091B-4ADD-81DB-8820796E3059}"/>
              </a:ext>
            </a:extLst>
          </p:cNvPr>
          <p:cNvSpPr txBox="1">
            <a:spLocks noChangeArrowheads="1"/>
          </p:cNvSpPr>
          <p:nvPr/>
        </p:nvSpPr>
        <p:spPr bwMode="auto">
          <a:xfrm>
            <a:off x="8574731" y="1021878"/>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9" name="TextBox 65">
            <a:extLst>
              <a:ext uri="{FF2B5EF4-FFF2-40B4-BE49-F238E27FC236}">
                <a16:creationId xmlns:a16="http://schemas.microsoft.com/office/drawing/2014/main" id="{6117EBFD-7E13-4EB8-9B89-A92729C56E32}"/>
              </a:ext>
            </a:extLst>
          </p:cNvPr>
          <p:cNvSpPr txBox="1">
            <a:spLocks noChangeArrowheads="1"/>
          </p:cNvSpPr>
          <p:nvPr/>
        </p:nvSpPr>
        <p:spPr bwMode="auto">
          <a:xfrm>
            <a:off x="4134494" y="1021878"/>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0" name="TextBox 66">
            <a:extLst>
              <a:ext uri="{FF2B5EF4-FFF2-40B4-BE49-F238E27FC236}">
                <a16:creationId xmlns:a16="http://schemas.microsoft.com/office/drawing/2014/main" id="{269DD962-20C6-45CF-9E94-B68C4C92A03F}"/>
              </a:ext>
            </a:extLst>
          </p:cNvPr>
          <p:cNvSpPr txBox="1">
            <a:spLocks noChangeArrowheads="1"/>
          </p:cNvSpPr>
          <p:nvPr/>
        </p:nvSpPr>
        <p:spPr bwMode="auto">
          <a:xfrm>
            <a:off x="6784031" y="1021878"/>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1" name="TextBox 67">
            <a:extLst>
              <a:ext uri="{FF2B5EF4-FFF2-40B4-BE49-F238E27FC236}">
                <a16:creationId xmlns:a16="http://schemas.microsoft.com/office/drawing/2014/main" id="{88239668-2F95-4E74-B6CA-C32C1CC39B06}"/>
              </a:ext>
            </a:extLst>
          </p:cNvPr>
          <p:cNvSpPr txBox="1">
            <a:spLocks noChangeArrowheads="1"/>
          </p:cNvSpPr>
          <p:nvPr/>
        </p:nvSpPr>
        <p:spPr bwMode="auto">
          <a:xfrm>
            <a:off x="9239894" y="1021878"/>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2" name="TextBox 69">
            <a:extLst>
              <a:ext uri="{FF2B5EF4-FFF2-40B4-BE49-F238E27FC236}">
                <a16:creationId xmlns:a16="http://schemas.microsoft.com/office/drawing/2014/main" id="{8697EEA9-F857-4D5E-A90A-777D37FCC6F8}"/>
              </a:ext>
            </a:extLst>
          </p:cNvPr>
          <p:cNvSpPr txBox="1">
            <a:spLocks noChangeArrowheads="1"/>
          </p:cNvSpPr>
          <p:nvPr/>
        </p:nvSpPr>
        <p:spPr bwMode="auto">
          <a:xfrm>
            <a:off x="1975494" y="1021878"/>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3" name="TextBox 70">
            <a:extLst>
              <a:ext uri="{FF2B5EF4-FFF2-40B4-BE49-F238E27FC236}">
                <a16:creationId xmlns:a16="http://schemas.microsoft.com/office/drawing/2014/main" id="{5D4BA2D3-47E7-4FB7-9AA8-5F248BBA91CA}"/>
              </a:ext>
            </a:extLst>
          </p:cNvPr>
          <p:cNvSpPr txBox="1">
            <a:spLocks noChangeArrowheads="1"/>
          </p:cNvSpPr>
          <p:nvPr/>
        </p:nvSpPr>
        <p:spPr bwMode="auto">
          <a:xfrm>
            <a:off x="4726631" y="1021878"/>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4" name="TextBox 71">
            <a:extLst>
              <a:ext uri="{FF2B5EF4-FFF2-40B4-BE49-F238E27FC236}">
                <a16:creationId xmlns:a16="http://schemas.microsoft.com/office/drawing/2014/main" id="{C23A8A6A-D6AF-42E3-95FF-591CF5AA524C}"/>
              </a:ext>
            </a:extLst>
          </p:cNvPr>
          <p:cNvSpPr txBox="1">
            <a:spLocks noChangeArrowheads="1"/>
          </p:cNvSpPr>
          <p:nvPr/>
        </p:nvSpPr>
        <p:spPr bwMode="auto">
          <a:xfrm>
            <a:off x="7425381" y="1021878"/>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5" name="TextBox 73">
            <a:extLst>
              <a:ext uri="{FF2B5EF4-FFF2-40B4-BE49-F238E27FC236}">
                <a16:creationId xmlns:a16="http://schemas.microsoft.com/office/drawing/2014/main" id="{544D2D51-A9DB-4895-977D-AF32020ED64A}"/>
              </a:ext>
            </a:extLst>
          </p:cNvPr>
          <p:cNvSpPr txBox="1">
            <a:spLocks noChangeArrowheads="1"/>
          </p:cNvSpPr>
          <p:nvPr/>
        </p:nvSpPr>
        <p:spPr bwMode="auto">
          <a:xfrm>
            <a:off x="6304606" y="4906490"/>
            <a:ext cx="2349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a:t>
            </a:r>
          </a:p>
        </p:txBody>
      </p:sp>
      <p:sp>
        <p:nvSpPr>
          <p:cNvPr id="116" name="TextBox 115">
            <a:extLst>
              <a:ext uri="{FF2B5EF4-FFF2-40B4-BE49-F238E27FC236}">
                <a16:creationId xmlns:a16="http://schemas.microsoft.com/office/drawing/2014/main" id="{2650DFDB-02EF-4789-BD85-4097D4A433EE}"/>
              </a:ext>
            </a:extLst>
          </p:cNvPr>
          <p:cNvSpPr txBox="1"/>
          <p:nvPr/>
        </p:nvSpPr>
        <p:spPr>
          <a:xfrm>
            <a:off x="8481069" y="663103"/>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18" name="Rectangle 12">
            <a:extLst>
              <a:ext uri="{FF2B5EF4-FFF2-40B4-BE49-F238E27FC236}">
                <a16:creationId xmlns:a16="http://schemas.microsoft.com/office/drawing/2014/main" id="{82A26514-2AB6-4125-9A90-A4A0F5F1F3B7}"/>
              </a:ext>
            </a:extLst>
          </p:cNvPr>
          <p:cNvSpPr>
            <a:spLocks noChangeArrowheads="1"/>
          </p:cNvSpPr>
          <p:nvPr/>
        </p:nvSpPr>
        <p:spPr bwMode="auto">
          <a:xfrm>
            <a:off x="4188469" y="4967609"/>
            <a:ext cx="869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119" name="Straight Connector 114">
            <a:extLst>
              <a:ext uri="{FF2B5EF4-FFF2-40B4-BE49-F238E27FC236}">
                <a16:creationId xmlns:a16="http://schemas.microsoft.com/office/drawing/2014/main" id="{6448F0F0-C209-436D-AE49-6ED0041D9020}"/>
              </a:ext>
            </a:extLst>
          </p:cNvPr>
          <p:cNvCxnSpPr>
            <a:cxnSpLocks noChangeShapeType="1"/>
          </p:cNvCxnSpPr>
          <p:nvPr/>
        </p:nvCxnSpPr>
        <p:spPr bwMode="auto">
          <a:xfrm>
            <a:off x="4712344" y="1216347"/>
            <a:ext cx="3175" cy="3805237"/>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20" name="Chevron 60">
            <a:extLst>
              <a:ext uri="{FF2B5EF4-FFF2-40B4-BE49-F238E27FC236}">
                <a16:creationId xmlns:a16="http://schemas.microsoft.com/office/drawing/2014/main" id="{3ED8C341-2C1C-46DF-A87C-4F363B8C4B82}"/>
              </a:ext>
            </a:extLst>
          </p:cNvPr>
          <p:cNvSpPr/>
          <p:nvPr/>
        </p:nvSpPr>
        <p:spPr bwMode="auto">
          <a:xfrm>
            <a:off x="2804169" y="2630893"/>
            <a:ext cx="2733669"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121" name="Chevron 60">
            <a:extLst>
              <a:ext uri="{FF2B5EF4-FFF2-40B4-BE49-F238E27FC236}">
                <a16:creationId xmlns:a16="http://schemas.microsoft.com/office/drawing/2014/main" id="{0704D35F-09C4-4617-B9A0-61F9E73DA881}"/>
              </a:ext>
            </a:extLst>
          </p:cNvPr>
          <p:cNvSpPr/>
          <p:nvPr/>
        </p:nvSpPr>
        <p:spPr bwMode="auto">
          <a:xfrm>
            <a:off x="2798934" y="2880301"/>
            <a:ext cx="3428204"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a:t>
            </a:r>
          </a:p>
        </p:txBody>
      </p:sp>
      <p:sp>
        <p:nvSpPr>
          <p:cNvPr id="122" name="Chevron 60">
            <a:extLst>
              <a:ext uri="{FF2B5EF4-FFF2-40B4-BE49-F238E27FC236}">
                <a16:creationId xmlns:a16="http://schemas.microsoft.com/office/drawing/2014/main" id="{B09D4869-C8ED-43C6-85A5-1B45CE18CE96}"/>
              </a:ext>
            </a:extLst>
          </p:cNvPr>
          <p:cNvSpPr/>
          <p:nvPr/>
        </p:nvSpPr>
        <p:spPr bwMode="auto">
          <a:xfrm>
            <a:off x="3519338" y="3130088"/>
            <a:ext cx="3428206"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(OAM/CN related),</a:t>
            </a:r>
          </a:p>
          <a:p>
            <a:pPr algn="ctr">
              <a:defRPr/>
            </a:pPr>
            <a:r>
              <a:rPr lang="en-US" sz="900" dirty="0">
                <a:latin typeface="Montserrat" panose="00000500000000000000" pitchFamily="50" charset="0"/>
                <a:ea typeface="ＭＳ Ｐゴシック" charset="-128"/>
              </a:rPr>
              <a:t> provide inputs to CT</a:t>
            </a:r>
          </a:p>
        </p:txBody>
      </p:sp>
      <p:sp>
        <p:nvSpPr>
          <p:cNvPr id="124" name="Chevron 60">
            <a:extLst>
              <a:ext uri="{FF2B5EF4-FFF2-40B4-BE49-F238E27FC236}">
                <a16:creationId xmlns:a16="http://schemas.microsoft.com/office/drawing/2014/main" id="{ECA84279-D96E-470E-B771-CB75E1A561F6}"/>
              </a:ext>
            </a:extLst>
          </p:cNvPr>
          <p:cNvSpPr/>
          <p:nvPr/>
        </p:nvSpPr>
        <p:spPr bwMode="auto">
          <a:xfrm>
            <a:off x="3516957" y="3492372"/>
            <a:ext cx="4095749"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(RAN related)</a:t>
            </a:r>
          </a:p>
          <a:p>
            <a:pPr algn="ctr">
              <a:defRPr/>
            </a:pPr>
            <a:endParaRPr lang="en-US" sz="900" dirty="0">
              <a:latin typeface="Montserrat" panose="00000500000000000000" pitchFamily="50" charset="0"/>
              <a:ea typeface="ＭＳ Ｐゴシック" charset="-128"/>
            </a:endParaRPr>
          </a:p>
        </p:txBody>
      </p:sp>
      <p:sp>
        <p:nvSpPr>
          <p:cNvPr id="125" name="矩形 1">
            <a:extLst>
              <a:ext uri="{FF2B5EF4-FFF2-40B4-BE49-F238E27FC236}">
                <a16:creationId xmlns:a16="http://schemas.microsoft.com/office/drawing/2014/main" id="{33160EB1-FA05-4079-BC1F-87FC45C5C644}"/>
              </a:ext>
            </a:extLst>
          </p:cNvPr>
          <p:cNvSpPr>
            <a:spLocks noChangeArrowheads="1"/>
          </p:cNvSpPr>
          <p:nvPr/>
        </p:nvSpPr>
        <p:spPr bwMode="auto">
          <a:xfrm>
            <a:off x="905519" y="2579865"/>
            <a:ext cx="8655050"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6" name="文本框 2">
            <a:extLst>
              <a:ext uri="{FF2B5EF4-FFF2-40B4-BE49-F238E27FC236}">
                <a16:creationId xmlns:a16="http://schemas.microsoft.com/office/drawing/2014/main" id="{33715814-0A8A-4F7D-BB58-B441269132DA}"/>
              </a:ext>
            </a:extLst>
          </p:cNvPr>
          <p:cNvSpPr txBox="1">
            <a:spLocks noChangeArrowheads="1"/>
          </p:cNvSpPr>
          <p:nvPr/>
        </p:nvSpPr>
        <p:spPr bwMode="auto">
          <a:xfrm>
            <a:off x="1115069" y="3265666"/>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sp>
        <p:nvSpPr>
          <p:cNvPr id="127" name="矩形 51">
            <a:extLst>
              <a:ext uri="{FF2B5EF4-FFF2-40B4-BE49-F238E27FC236}">
                <a16:creationId xmlns:a16="http://schemas.microsoft.com/office/drawing/2014/main" id="{761A22A5-01DF-4C64-9166-82F305EED957}"/>
              </a:ext>
            </a:extLst>
          </p:cNvPr>
          <p:cNvSpPr/>
          <p:nvPr/>
        </p:nvSpPr>
        <p:spPr>
          <a:xfrm>
            <a:off x="246994" y="5990550"/>
            <a:ext cx="4314001" cy="307777"/>
          </a:xfrm>
          <a:prstGeom prst="rect">
            <a:avLst/>
          </a:prstGeom>
          <a:solidFill>
            <a:srgbClr val="00B0F0"/>
          </a:solidFill>
        </p:spPr>
        <p:txBody>
          <a:bodyPr wrap="none">
            <a:spAutoFit/>
          </a:bodyPr>
          <a:lstStyle/>
          <a:p>
            <a:r>
              <a:rPr lang="en-GB" altLang="en-US" sz="1400" dirty="0">
                <a:solidFill>
                  <a:schemeClr val="bg1"/>
                </a:solidFill>
              </a:rPr>
              <a:t>Ref: update of RP-221900 _CP-222012_SP-220972</a:t>
            </a:r>
            <a:endParaRPr lang="en-US" sz="1400" dirty="0">
              <a:solidFill>
                <a:srgbClr val="0000FF"/>
              </a:solidFill>
            </a:endParaRPr>
          </a:p>
        </p:txBody>
      </p:sp>
    </p:spTree>
    <p:extLst>
      <p:ext uri="{BB962C8B-B14F-4D97-AF65-F5344CB8AC3E}">
        <p14:creationId xmlns:p14="http://schemas.microsoft.com/office/powerpoint/2010/main" val="4192277887"/>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5"/>
          <p:cNvSpPr>
            <a:spLocks noGrp="1"/>
          </p:cNvSpPr>
          <p:nvPr>
            <p:ph idx="1"/>
          </p:nvPr>
        </p:nvSpPr>
        <p:spPr>
          <a:xfrm>
            <a:off x="216007" y="946749"/>
            <a:ext cx="4883150" cy="4457700"/>
          </a:xfrm>
        </p:spPr>
        <p:txBody>
          <a:bodyPr/>
          <a:lstStyle/>
          <a:p>
            <a:pPr marL="341313" indent="-341313">
              <a:defRPr/>
            </a:pPr>
            <a:r>
              <a:rPr lang="en-US" altLang="en-US" sz="1800" dirty="0"/>
              <a:t>Release 18 Freezes and other milestones, sorted by dates :</a:t>
            </a:r>
          </a:p>
          <a:p>
            <a:pPr lvl="1">
              <a:defRPr/>
            </a:pPr>
            <a:r>
              <a:rPr lang="en-GB" altLang="en-US" sz="1400" dirty="0"/>
              <a:t>Sept 2021 (TSG#93): </a:t>
            </a:r>
            <a:r>
              <a:rPr lang="en-GB" altLang="en-US" sz="1100" dirty="0"/>
              <a:t>Stage 1: 80% normative work; SA Workshop; joint SA/RAN/CT meeting</a:t>
            </a:r>
          </a:p>
          <a:p>
            <a:pPr lvl="1">
              <a:defRPr/>
            </a:pPr>
            <a:r>
              <a:rPr lang="en-GB" altLang="en-US" sz="1400" b="1" dirty="0"/>
              <a:t>Dec 2021 (TSG#94): </a:t>
            </a:r>
          </a:p>
          <a:p>
            <a:pPr lvl="2">
              <a:defRPr/>
            </a:pPr>
            <a:r>
              <a:rPr lang="en-GB" altLang="en-US" sz="1050" dirty="0"/>
              <a:t>Stage 1: 100% normative work</a:t>
            </a:r>
          </a:p>
          <a:p>
            <a:pPr lvl="2">
              <a:defRPr/>
            </a:pPr>
            <a:r>
              <a:rPr lang="en-US" altLang="en-US" sz="1050" dirty="0"/>
              <a:t>RAN/SA/CT</a:t>
            </a:r>
            <a:r>
              <a:rPr lang="en-GB" altLang="en-US" sz="1050" dirty="0"/>
              <a:t> joint meeting on Rel-18 content</a:t>
            </a:r>
          </a:p>
          <a:p>
            <a:pPr lvl="2">
              <a:defRPr/>
            </a:pPr>
            <a:r>
              <a:rPr lang="en-GB" altLang="en-US" sz="1050" dirty="0"/>
              <a:t>SA2 Work Items prioritization</a:t>
            </a:r>
          </a:p>
          <a:p>
            <a:pPr lvl="2">
              <a:defRPr/>
            </a:pPr>
            <a:r>
              <a:rPr lang="en-GB" altLang="en-US" sz="1050" dirty="0"/>
              <a:t>RAN Content Definition</a:t>
            </a:r>
          </a:p>
          <a:p>
            <a:pPr lvl="1">
              <a:defRPr/>
            </a:pPr>
            <a:r>
              <a:rPr lang="en-US" altLang="en-US" sz="1400" dirty="0"/>
              <a:t>Mar 2022 (TSG#95): </a:t>
            </a:r>
            <a:r>
              <a:rPr lang="en-US" altLang="en-US" sz="1100" dirty="0"/>
              <a:t>RAN4-lead WIDs specified</a:t>
            </a:r>
          </a:p>
          <a:p>
            <a:pPr lvl="1">
              <a:defRPr/>
            </a:pPr>
            <a:r>
              <a:rPr lang="en-US" altLang="en-US" sz="1200" i="1" dirty="0"/>
              <a:t>June 2022 (#96), Sept 2022 (#97) and Dec 2022 (#98)</a:t>
            </a:r>
            <a:r>
              <a:rPr lang="en-GB" altLang="en-US" sz="1200" i="1" dirty="0"/>
              <a:t>: </a:t>
            </a:r>
            <a:r>
              <a:rPr lang="en-US" altLang="en-US" sz="1100" i="1" dirty="0"/>
              <a:t>no specific deadline defined yet</a:t>
            </a:r>
            <a:endParaRPr lang="en-US" altLang="en-US" sz="1000" i="1" dirty="0"/>
          </a:p>
          <a:p>
            <a:pPr lvl="1">
              <a:defRPr/>
            </a:pPr>
            <a:r>
              <a:rPr lang="en-US" altLang="en-US" sz="1400" b="1" dirty="0"/>
              <a:t>Mar 2023 (TSG#99): </a:t>
            </a:r>
            <a:r>
              <a:rPr lang="en-US" altLang="en-US" sz="1100" b="1" dirty="0"/>
              <a:t>Stage 2 Functional work Freeze</a:t>
            </a:r>
          </a:p>
          <a:p>
            <a:pPr lvl="1">
              <a:defRPr/>
            </a:pPr>
            <a:r>
              <a:rPr lang="en-GB" altLang="en-US" sz="1200" i="1" dirty="0"/>
              <a:t>June 2023 (TSG#100): </a:t>
            </a:r>
            <a:r>
              <a:rPr lang="en-US" altLang="en-US" sz="1100" i="1" dirty="0"/>
              <a:t>no specific deadline defined yet</a:t>
            </a:r>
            <a:endParaRPr lang="en-GB" altLang="en-US" sz="1200" i="1" dirty="0"/>
          </a:p>
          <a:p>
            <a:pPr lvl="1">
              <a:defRPr/>
            </a:pPr>
            <a:r>
              <a:rPr lang="en-US" altLang="en-US" sz="1400" dirty="0"/>
              <a:t>Sep 2023 (TSG#101): </a:t>
            </a:r>
            <a:r>
              <a:rPr lang="en-US" altLang="en-US" sz="1100" dirty="0"/>
              <a:t>RAN1  Freeze</a:t>
            </a:r>
          </a:p>
          <a:p>
            <a:pPr lvl="1">
              <a:defRPr/>
            </a:pPr>
            <a:r>
              <a:rPr lang="en-US" altLang="en-US" sz="1400" b="1" dirty="0"/>
              <a:t>Dec 2023 (TSG#102): Freeze of:</a:t>
            </a:r>
          </a:p>
          <a:p>
            <a:pPr lvl="2">
              <a:defRPr/>
            </a:pPr>
            <a:r>
              <a:rPr lang="en-US" altLang="en-US" sz="1100" b="1" dirty="0"/>
              <a:t>Stage 3 (CT&amp;SA)</a:t>
            </a:r>
          </a:p>
          <a:p>
            <a:pPr lvl="2">
              <a:defRPr/>
            </a:pPr>
            <a:r>
              <a:rPr lang="en-US" altLang="en-US" sz="1100" b="1" dirty="0"/>
              <a:t>RAN2, RAN3, RAN4 Core</a:t>
            </a:r>
          </a:p>
          <a:p>
            <a:pPr lvl="1">
              <a:defRPr/>
            </a:pPr>
            <a:r>
              <a:rPr lang="en-US" altLang="en-US" sz="1400" dirty="0"/>
              <a:t>Mar 2024 (TSG#103): “coding freeze”. Freeze of:</a:t>
            </a:r>
          </a:p>
          <a:p>
            <a:pPr lvl="2">
              <a:defRPr/>
            </a:pPr>
            <a:r>
              <a:rPr lang="en-GB" altLang="en-US" sz="1100" dirty="0"/>
              <a:t>ASN-1; Open APIs</a:t>
            </a:r>
          </a:p>
          <a:p>
            <a:pPr lvl="1">
              <a:defRPr/>
            </a:pPr>
            <a:r>
              <a:rPr lang="en-US" altLang="en-US" sz="1400" dirty="0"/>
              <a:t>June 2024 (TSG#104):</a:t>
            </a:r>
            <a:r>
              <a:rPr lang="en-GB" altLang="en-US" sz="1100" dirty="0"/>
              <a:t> </a:t>
            </a:r>
            <a:r>
              <a:rPr lang="en-US" altLang="en-US" sz="1100" dirty="0"/>
              <a:t>RAN4 Freeze</a:t>
            </a:r>
          </a:p>
        </p:txBody>
      </p:sp>
      <p:sp>
        <p:nvSpPr>
          <p:cNvPr id="9" name="Content Placeholder 5"/>
          <p:cNvSpPr txBox="1">
            <a:spLocks/>
          </p:cNvSpPr>
          <p:nvPr/>
        </p:nvSpPr>
        <p:spPr bwMode="auto">
          <a:xfrm>
            <a:off x="5874415" y="2396677"/>
            <a:ext cx="4551328"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US" altLang="en-US" sz="1800" kern="0" dirty="0"/>
              <a:t>SA5 OAM Release 18 Freezes and other milestones, sorted by dates :</a:t>
            </a:r>
          </a:p>
          <a:p>
            <a:pPr lvl="1">
              <a:defRPr/>
            </a:pPr>
            <a:r>
              <a:rPr lang="en-US" altLang="en-US" sz="1400" b="1" kern="0" dirty="0"/>
              <a:t>Mar 2022 (TSG#95): </a:t>
            </a:r>
            <a:r>
              <a:rPr lang="en-US" altLang="en-US" sz="1400" kern="0" dirty="0"/>
              <a:t>SA5 SIDs/WIDs specified</a:t>
            </a:r>
          </a:p>
          <a:p>
            <a:pPr lvl="1">
              <a:defRPr/>
            </a:pPr>
            <a:r>
              <a:rPr lang="en-US" altLang="en-US" sz="1400" b="1" kern="0" dirty="0"/>
              <a:t>Sept 2022 (#97) and Dec 2022 (#98)</a:t>
            </a:r>
            <a:r>
              <a:rPr lang="en-GB" altLang="en-US" sz="1400" b="1" kern="0" dirty="0"/>
              <a:t>: </a:t>
            </a:r>
            <a:r>
              <a:rPr lang="en-US" altLang="zh-CN" sz="1400" kern="0" dirty="0"/>
              <a:t>SA5 SID concluded and Rel-18 WID started if needed</a:t>
            </a:r>
            <a:endParaRPr lang="en-US" altLang="en-US" sz="1400" kern="0" dirty="0"/>
          </a:p>
          <a:p>
            <a:pPr lvl="1">
              <a:defRPr/>
            </a:pPr>
            <a:r>
              <a:rPr lang="en-US" altLang="en-US" sz="1400" b="1" dirty="0"/>
              <a:t>Mar 2023 (TSG#99)</a:t>
            </a:r>
            <a:r>
              <a:rPr lang="en-GB" altLang="en-US" sz="1400" b="1" i="1" kern="0" dirty="0"/>
              <a:t>:</a:t>
            </a:r>
            <a:r>
              <a:rPr lang="en-US" altLang="en-US" sz="1400" b="1" kern="0" dirty="0"/>
              <a:t> </a:t>
            </a:r>
            <a:r>
              <a:rPr lang="en-US" altLang="en-US" sz="1400" kern="0" dirty="0"/>
              <a:t>Stage 1 work </a:t>
            </a:r>
            <a:r>
              <a:rPr lang="en-US" altLang="zh-CN" sz="1400" kern="0" dirty="0"/>
              <a:t>f</a:t>
            </a:r>
            <a:r>
              <a:rPr lang="en-US" altLang="en-US" sz="1400" kern="0" dirty="0"/>
              <a:t>reeze</a:t>
            </a:r>
            <a:endParaRPr lang="en-GB" altLang="en-US" sz="1400" kern="0" dirty="0"/>
          </a:p>
          <a:p>
            <a:pPr lvl="1">
              <a:defRPr/>
            </a:pPr>
            <a:r>
              <a:rPr lang="en-US" altLang="zh-CN" sz="1400" b="1" kern="0" dirty="0"/>
              <a:t>Sep</a:t>
            </a:r>
            <a:r>
              <a:rPr lang="en-US" altLang="en-US" sz="1400" b="1" kern="0" dirty="0"/>
              <a:t> 2023 (TSG#101): </a:t>
            </a:r>
            <a:r>
              <a:rPr lang="en-US" altLang="en-US" sz="1400" kern="0" dirty="0"/>
              <a:t>Stage 2 Functional work Freeze and stage 3(OAM/CN related), provide inputs to CT</a:t>
            </a:r>
          </a:p>
          <a:p>
            <a:pPr lvl="1">
              <a:defRPr/>
            </a:pPr>
            <a:r>
              <a:rPr lang="en-US" altLang="zh-CN" sz="1400" b="1" kern="0" dirty="0"/>
              <a:t>Dec</a:t>
            </a:r>
            <a:r>
              <a:rPr lang="en-US" altLang="en-US" sz="1400" b="1" kern="0" dirty="0"/>
              <a:t> 2023 (TSG#102): </a:t>
            </a:r>
            <a:r>
              <a:rPr lang="en-US" altLang="en-US" sz="1400" kern="0" dirty="0"/>
              <a:t>Stage 2 Functional work Freeze and stage 3 (RAN related)</a:t>
            </a:r>
            <a:endParaRPr lang="en-GB" altLang="en-US" sz="1400" kern="0" dirty="0"/>
          </a:p>
        </p:txBody>
      </p:sp>
      <p:cxnSp>
        <p:nvCxnSpPr>
          <p:cNvPr id="10" name="直接箭头连接符 4"/>
          <p:cNvCxnSpPr>
            <a:cxnSpLocks noChangeShapeType="1"/>
          </p:cNvCxnSpPr>
          <p:nvPr/>
        </p:nvCxnSpPr>
        <p:spPr bwMode="auto">
          <a:xfrm flipH="1" flipV="1">
            <a:off x="4368907" y="2726423"/>
            <a:ext cx="2006772" cy="407595"/>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2" name="直接箭头连接符 13"/>
          <p:cNvCxnSpPr>
            <a:cxnSpLocks noChangeShapeType="1"/>
          </p:cNvCxnSpPr>
          <p:nvPr/>
        </p:nvCxnSpPr>
        <p:spPr bwMode="auto">
          <a:xfrm flipH="1" flipV="1">
            <a:off x="4652661" y="3805020"/>
            <a:ext cx="1723018" cy="320510"/>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4" name="直接箭头连接符 11"/>
          <p:cNvCxnSpPr>
            <a:cxnSpLocks noChangeShapeType="1"/>
          </p:cNvCxnSpPr>
          <p:nvPr/>
        </p:nvCxnSpPr>
        <p:spPr bwMode="auto">
          <a:xfrm flipH="1">
            <a:off x="3451248" y="4777326"/>
            <a:ext cx="2924431" cy="157947"/>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16" name="标题 1"/>
          <p:cNvSpPr>
            <a:spLocks noGrp="1"/>
          </p:cNvSpPr>
          <p:nvPr>
            <p:ph type="title"/>
          </p:nvPr>
        </p:nvSpPr>
        <p:spPr>
          <a:xfrm>
            <a:off x="117053" y="44669"/>
            <a:ext cx="10773369" cy="817179"/>
          </a:xfrm>
        </p:spPr>
        <p:txBody>
          <a:bodyPr/>
          <a:lstStyle/>
          <a:p>
            <a:pPr algn="l"/>
            <a:r>
              <a:rPr lang="en-US" altLang="zh-CN" sz="3600" dirty="0"/>
              <a:t>Release 18 timelines – with SA5 OAM text</a:t>
            </a:r>
            <a:endParaRPr lang="en-US" sz="3600" dirty="0"/>
          </a:p>
        </p:txBody>
      </p:sp>
      <p:sp>
        <p:nvSpPr>
          <p:cNvPr id="27" name="文本框 26"/>
          <p:cNvSpPr txBox="1"/>
          <p:nvPr/>
        </p:nvSpPr>
        <p:spPr>
          <a:xfrm>
            <a:off x="4759164" y="2565254"/>
            <a:ext cx="1101042" cy="276999"/>
          </a:xfrm>
          <a:prstGeom prst="rect">
            <a:avLst/>
          </a:prstGeom>
          <a:noFill/>
        </p:spPr>
        <p:txBody>
          <a:bodyPr wrap="square" rtlCol="0">
            <a:spAutoFit/>
          </a:bodyPr>
          <a:lstStyle/>
          <a:p>
            <a:r>
              <a:rPr lang="en-US" altLang="zh-CN" sz="1200" dirty="0">
                <a:solidFill>
                  <a:srgbClr val="00B050"/>
                </a:solidFill>
              </a:rPr>
              <a:t>Start of R18</a:t>
            </a:r>
            <a:endParaRPr lang="zh-CN" altLang="en-US" sz="1200" dirty="0">
              <a:solidFill>
                <a:srgbClr val="00B050"/>
              </a:solidFill>
            </a:endParaRPr>
          </a:p>
        </p:txBody>
      </p:sp>
      <p:sp>
        <p:nvSpPr>
          <p:cNvPr id="28" name="文本框 27"/>
          <p:cNvSpPr txBox="1"/>
          <p:nvPr/>
        </p:nvSpPr>
        <p:spPr>
          <a:xfrm>
            <a:off x="5019971" y="3214021"/>
            <a:ext cx="1101042" cy="646331"/>
          </a:xfrm>
          <a:prstGeom prst="rect">
            <a:avLst/>
          </a:prstGeom>
          <a:noFill/>
        </p:spPr>
        <p:txBody>
          <a:bodyPr wrap="square" rtlCol="0">
            <a:spAutoFit/>
          </a:bodyPr>
          <a:lstStyle/>
          <a:p>
            <a:r>
              <a:rPr lang="en-US" altLang="zh-CN" sz="1200" dirty="0">
                <a:solidFill>
                  <a:srgbClr val="00B050"/>
                </a:solidFill>
              </a:rPr>
              <a:t>Support of SA2, provide inputs to CT</a:t>
            </a:r>
            <a:endParaRPr lang="zh-CN" altLang="en-US" sz="1200" dirty="0">
              <a:solidFill>
                <a:srgbClr val="00B050"/>
              </a:solidFill>
            </a:endParaRPr>
          </a:p>
        </p:txBody>
      </p:sp>
      <p:sp>
        <p:nvSpPr>
          <p:cNvPr id="29" name="文本框 28"/>
          <p:cNvSpPr txBox="1"/>
          <p:nvPr/>
        </p:nvSpPr>
        <p:spPr>
          <a:xfrm>
            <a:off x="4856998" y="4424765"/>
            <a:ext cx="1035819" cy="461665"/>
          </a:xfrm>
          <a:prstGeom prst="rect">
            <a:avLst/>
          </a:prstGeom>
          <a:noFill/>
        </p:spPr>
        <p:txBody>
          <a:bodyPr wrap="square" rtlCol="0">
            <a:spAutoFit/>
          </a:bodyPr>
          <a:lstStyle/>
          <a:p>
            <a:r>
              <a:rPr lang="en-US" altLang="zh-CN" sz="1200" dirty="0">
                <a:solidFill>
                  <a:srgbClr val="00B050"/>
                </a:solidFill>
              </a:rPr>
              <a:t>Support of RAN</a:t>
            </a:r>
            <a:endParaRPr lang="zh-CN" altLang="en-US" sz="1200" dirty="0">
              <a:solidFill>
                <a:srgbClr val="00B050"/>
              </a:solidFill>
            </a:endParaRPr>
          </a:p>
        </p:txBody>
      </p:sp>
      <p:sp>
        <p:nvSpPr>
          <p:cNvPr id="2" name="矩形 1"/>
          <p:cNvSpPr/>
          <p:nvPr/>
        </p:nvSpPr>
        <p:spPr bwMode="auto">
          <a:xfrm>
            <a:off x="6375679" y="3313651"/>
            <a:ext cx="3713019" cy="697112"/>
          </a:xfrm>
          <a:prstGeom prst="rect">
            <a:avLst/>
          </a:prstGeom>
          <a:noFill/>
          <a:ln w="3810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 name="文本框 2"/>
          <p:cNvSpPr txBox="1"/>
          <p:nvPr/>
        </p:nvSpPr>
        <p:spPr>
          <a:xfrm>
            <a:off x="6267833" y="5497450"/>
            <a:ext cx="4228005" cy="966418"/>
          </a:xfrm>
          <a:prstGeom prst="rect">
            <a:avLst/>
          </a:prstGeom>
          <a:noFill/>
        </p:spPr>
        <p:txBody>
          <a:bodyPr wrap="square" rtlCol="0">
            <a:spAutoFit/>
          </a:bodyPr>
          <a:lstStyle/>
          <a:p>
            <a:pPr marL="133350" indent="-284163">
              <a:spcBef>
                <a:spcPct val="20000"/>
              </a:spcBef>
              <a:buClr>
                <a:srgbClr val="C00000"/>
              </a:buClr>
              <a:buFont typeface="Arial" panose="020B0604020202020204" pitchFamily="34" charset="0"/>
              <a:buChar char="•"/>
              <a:defRPr/>
            </a:pPr>
            <a:r>
              <a:rPr lang="en-US" altLang="en-US" sz="1400" b="1" kern="0" dirty="0">
                <a:solidFill>
                  <a:srgbClr val="0000FF"/>
                </a:solidFill>
                <a:latin typeface="+mn-lt"/>
                <a:ea typeface="MS PGothic" panose="020B0600070205080204" pitchFamily="34" charset="-128"/>
              </a:rPr>
              <a:t>Dec 2022 (SA#98) and Mar 2023(SA#99)</a:t>
            </a:r>
            <a:r>
              <a:rPr lang="en-GB" altLang="en-US" sz="1400" b="1" kern="0" dirty="0">
                <a:solidFill>
                  <a:srgbClr val="0000FF"/>
                </a:solidFill>
                <a:latin typeface="+mn-lt"/>
                <a:ea typeface="MS PGothic" panose="020B0600070205080204" pitchFamily="34" charset="-128"/>
              </a:rPr>
              <a:t>: </a:t>
            </a:r>
            <a:r>
              <a:rPr lang="en-US" altLang="zh-CN" sz="1400" kern="0" dirty="0">
                <a:solidFill>
                  <a:srgbClr val="0000FF"/>
                </a:solidFill>
                <a:latin typeface="+mn-lt"/>
                <a:ea typeface="MS PGothic" panose="020B0600070205080204" pitchFamily="34" charset="-128"/>
              </a:rPr>
              <a:t>SA5 SID concluded and Rel-18 WID started if needed</a:t>
            </a:r>
            <a:endParaRPr lang="en-US" altLang="en-US" sz="1400" kern="0" dirty="0">
              <a:solidFill>
                <a:srgbClr val="0000FF"/>
              </a:solidFill>
              <a:latin typeface="+mn-lt"/>
              <a:ea typeface="MS PGothic" panose="020B0600070205080204" pitchFamily="34" charset="-128"/>
            </a:endParaRPr>
          </a:p>
          <a:p>
            <a:pPr marL="133350" indent="-284163">
              <a:spcBef>
                <a:spcPct val="20000"/>
              </a:spcBef>
              <a:buClr>
                <a:srgbClr val="C00000"/>
              </a:buClr>
              <a:buFont typeface="Arial" panose="020B0604020202020204" pitchFamily="34" charset="0"/>
              <a:buChar char="•"/>
              <a:defRPr/>
            </a:pPr>
            <a:r>
              <a:rPr lang="en-US" altLang="en-US" sz="1400" b="1" kern="0" dirty="0">
                <a:solidFill>
                  <a:srgbClr val="0000FF"/>
                </a:solidFill>
                <a:latin typeface="+mn-lt"/>
                <a:ea typeface="MS PGothic" panose="020B0600070205080204" pitchFamily="34" charset="-128"/>
              </a:rPr>
              <a:t>Jun 2023 (TSG#100)</a:t>
            </a:r>
            <a:r>
              <a:rPr lang="en-GB" altLang="en-US" sz="1400" b="1" kern="0" dirty="0">
                <a:solidFill>
                  <a:srgbClr val="0000FF"/>
                </a:solidFill>
                <a:latin typeface="+mn-lt"/>
                <a:ea typeface="MS PGothic" panose="020B0600070205080204" pitchFamily="34" charset="-128"/>
              </a:rPr>
              <a:t>:</a:t>
            </a:r>
            <a:r>
              <a:rPr lang="en-US" altLang="en-US" sz="1400" b="1" kern="0" dirty="0">
                <a:solidFill>
                  <a:srgbClr val="0000FF"/>
                </a:solidFill>
                <a:latin typeface="+mn-lt"/>
                <a:ea typeface="MS PGothic" panose="020B0600070205080204" pitchFamily="34" charset="-128"/>
              </a:rPr>
              <a:t> </a:t>
            </a:r>
            <a:r>
              <a:rPr lang="en-US" altLang="en-US" sz="1400" kern="0" dirty="0">
                <a:solidFill>
                  <a:srgbClr val="0000FF"/>
                </a:solidFill>
                <a:latin typeface="+mn-lt"/>
                <a:ea typeface="MS PGothic" panose="020B0600070205080204" pitchFamily="34" charset="-128"/>
              </a:rPr>
              <a:t>Stage 1 work </a:t>
            </a:r>
            <a:r>
              <a:rPr lang="en-US" altLang="zh-CN" sz="1400" kern="0" dirty="0">
                <a:solidFill>
                  <a:srgbClr val="0000FF"/>
                </a:solidFill>
                <a:latin typeface="+mn-lt"/>
                <a:ea typeface="MS PGothic" panose="020B0600070205080204" pitchFamily="34" charset="-128"/>
              </a:rPr>
              <a:t>f</a:t>
            </a:r>
            <a:r>
              <a:rPr lang="en-US" altLang="en-US" sz="1400" kern="0" dirty="0">
                <a:solidFill>
                  <a:srgbClr val="0000FF"/>
                </a:solidFill>
                <a:latin typeface="+mn-lt"/>
                <a:ea typeface="MS PGothic" panose="020B0600070205080204" pitchFamily="34" charset="-128"/>
              </a:rPr>
              <a:t>reeze</a:t>
            </a:r>
            <a:endParaRPr lang="en-GB" altLang="en-US" sz="1400" kern="0" dirty="0">
              <a:solidFill>
                <a:srgbClr val="0000FF"/>
              </a:solidFill>
              <a:latin typeface="+mn-lt"/>
              <a:ea typeface="MS PGothic" panose="020B0600070205080204" pitchFamily="34" charset="-128"/>
            </a:endParaRPr>
          </a:p>
          <a:p>
            <a:endParaRPr lang="zh-CN" altLang="en-US" sz="1200" dirty="0">
              <a:solidFill>
                <a:srgbClr val="0000FF"/>
              </a:solidFill>
            </a:endParaRPr>
          </a:p>
        </p:txBody>
      </p:sp>
      <p:cxnSp>
        <p:nvCxnSpPr>
          <p:cNvPr id="11" name="肘形连接符 10"/>
          <p:cNvCxnSpPr>
            <a:stCxn id="2" idx="3"/>
            <a:endCxn id="3" idx="3"/>
          </p:cNvCxnSpPr>
          <p:nvPr/>
        </p:nvCxnSpPr>
        <p:spPr bwMode="auto">
          <a:xfrm>
            <a:off x="10088698" y="3662207"/>
            <a:ext cx="407140" cy="2318452"/>
          </a:xfrm>
          <a:prstGeom prst="bentConnector3">
            <a:avLst>
              <a:gd name="adj1" fmla="val 156148"/>
            </a:avLst>
          </a:prstGeom>
          <a:solidFill>
            <a:schemeClr val="accent1"/>
          </a:solidFill>
          <a:ln w="28575" cap="flat" cmpd="sng" algn="ctr">
            <a:solidFill>
              <a:srgbClr val="FFC000"/>
            </a:solidFill>
            <a:prstDash val="solid"/>
            <a:round/>
            <a:headEnd type="none" w="med" len="med"/>
            <a:tailEnd type="triangle"/>
          </a:ln>
          <a:effectLst/>
        </p:spPr>
      </p:cxnSp>
      <p:sp>
        <p:nvSpPr>
          <p:cNvPr id="19" name="矩形 18"/>
          <p:cNvSpPr/>
          <p:nvPr/>
        </p:nvSpPr>
        <p:spPr bwMode="auto">
          <a:xfrm>
            <a:off x="6337929" y="5515381"/>
            <a:ext cx="4087814" cy="697112"/>
          </a:xfrm>
          <a:prstGeom prst="rect">
            <a:avLst/>
          </a:prstGeom>
          <a:noFill/>
          <a:ln w="38100"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7" name="矩形 16"/>
          <p:cNvSpPr/>
          <p:nvPr/>
        </p:nvSpPr>
        <p:spPr>
          <a:xfrm>
            <a:off x="10754484" y="4301030"/>
            <a:ext cx="1005609" cy="276999"/>
          </a:xfrm>
          <a:prstGeom prst="rect">
            <a:avLst/>
          </a:prstGeom>
        </p:spPr>
        <p:txBody>
          <a:bodyPr wrap="square">
            <a:spAutoFit/>
          </a:bodyPr>
          <a:lstStyle/>
          <a:p>
            <a:r>
              <a:rPr lang="en-US" altLang="zh-CN" sz="1200" dirty="0"/>
              <a:t>updated to:</a:t>
            </a:r>
          </a:p>
        </p:txBody>
      </p:sp>
      <p:sp>
        <p:nvSpPr>
          <p:cNvPr id="20" name="矩形 19">
            <a:extLst>
              <a:ext uri="{FF2B5EF4-FFF2-40B4-BE49-F238E27FC236}">
                <a16:creationId xmlns:a16="http://schemas.microsoft.com/office/drawing/2014/main" id="{0B6EDAFF-6B94-4289-BA9C-EF15B4266C98}"/>
              </a:ext>
            </a:extLst>
          </p:cNvPr>
          <p:cNvSpPr/>
          <p:nvPr/>
        </p:nvSpPr>
        <p:spPr>
          <a:xfrm>
            <a:off x="246994" y="5990550"/>
            <a:ext cx="4518673" cy="307777"/>
          </a:xfrm>
          <a:prstGeom prst="rect">
            <a:avLst/>
          </a:prstGeom>
          <a:solidFill>
            <a:srgbClr val="00B0F0"/>
          </a:solidFill>
        </p:spPr>
        <p:txBody>
          <a:bodyPr wrap="none">
            <a:spAutoFit/>
          </a:bodyPr>
          <a:lstStyle/>
          <a:p>
            <a:r>
              <a:rPr lang="en-GB" altLang="en-US" sz="1400" dirty="0">
                <a:solidFill>
                  <a:schemeClr val="bg1"/>
                </a:solidFill>
              </a:rPr>
              <a:t>Update of SA5#141e endorsed </a:t>
            </a:r>
            <a:r>
              <a:rPr lang="en-GB" altLang="en-US" sz="1400" dirty="0" err="1">
                <a:solidFill>
                  <a:schemeClr val="bg1"/>
                </a:solidFill>
              </a:rPr>
              <a:t>tdoc</a:t>
            </a:r>
            <a:r>
              <a:rPr lang="en-GB" altLang="en-US" sz="1400" dirty="0">
                <a:solidFill>
                  <a:schemeClr val="bg1"/>
                </a:solidFill>
              </a:rPr>
              <a:t> S5-221173 in </a:t>
            </a:r>
            <a:r>
              <a:rPr lang="en-GB" altLang="en-US" sz="1400" b="1" dirty="0">
                <a:solidFill>
                  <a:srgbClr val="0000FF"/>
                </a:solidFill>
              </a:rPr>
              <a:t>blue</a:t>
            </a:r>
            <a:endParaRPr lang="en-US" sz="1400" b="1" dirty="0">
              <a:solidFill>
                <a:srgbClr val="0000FF"/>
              </a:solidFill>
            </a:endParaRPr>
          </a:p>
        </p:txBody>
      </p:sp>
      <p:sp>
        <p:nvSpPr>
          <p:cNvPr id="23" name="Oval 1">
            <a:extLst>
              <a:ext uri="{FF2B5EF4-FFF2-40B4-BE49-F238E27FC236}">
                <a16:creationId xmlns:a16="http://schemas.microsoft.com/office/drawing/2014/main" id="{E55388B7-2FA8-48C5-91D7-0CCCB9B3EA0A}"/>
              </a:ext>
            </a:extLst>
          </p:cNvPr>
          <p:cNvSpPr>
            <a:spLocks noChangeArrowheads="1"/>
          </p:cNvSpPr>
          <p:nvPr/>
        </p:nvSpPr>
        <p:spPr bwMode="auto">
          <a:xfrm>
            <a:off x="816084" y="3218919"/>
            <a:ext cx="4133792" cy="443288"/>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24" name="Straight Arrow Connector 6">
            <a:extLst>
              <a:ext uri="{FF2B5EF4-FFF2-40B4-BE49-F238E27FC236}">
                <a16:creationId xmlns:a16="http://schemas.microsoft.com/office/drawing/2014/main" id="{20E4E469-0663-4506-A470-A4520201C0E5}"/>
              </a:ext>
            </a:extLst>
          </p:cNvPr>
          <p:cNvCxnSpPr>
            <a:cxnSpLocks noChangeShapeType="1"/>
          </p:cNvCxnSpPr>
          <p:nvPr/>
        </p:nvCxnSpPr>
        <p:spPr bwMode="auto">
          <a:xfrm>
            <a:off x="133459" y="3474601"/>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5" name="TextBox 6">
            <a:extLst>
              <a:ext uri="{FF2B5EF4-FFF2-40B4-BE49-F238E27FC236}">
                <a16:creationId xmlns:a16="http://schemas.microsoft.com/office/drawing/2014/main" id="{D64A4585-27DF-446B-BA68-20E8EB7F9A8B}"/>
              </a:ext>
            </a:extLst>
          </p:cNvPr>
          <p:cNvSpPr txBox="1">
            <a:spLocks noChangeArrowheads="1"/>
          </p:cNvSpPr>
          <p:nvPr/>
        </p:nvSpPr>
        <p:spPr bwMode="auto">
          <a:xfrm>
            <a:off x="80890" y="3178531"/>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b="1" dirty="0">
                <a:solidFill>
                  <a:srgbClr val="FF0000"/>
                </a:solidFill>
              </a:rPr>
              <a:t>Now</a:t>
            </a:r>
          </a:p>
        </p:txBody>
      </p:sp>
    </p:spTree>
    <p:extLst>
      <p:ext uri="{BB962C8B-B14F-4D97-AF65-F5344CB8AC3E}">
        <p14:creationId xmlns:p14="http://schemas.microsoft.com/office/powerpoint/2010/main" val="133125735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0" name="Straight Connector 79">
            <a:extLst>
              <a:ext uri="{FF2B5EF4-FFF2-40B4-BE49-F238E27FC236}">
                <a16:creationId xmlns:a16="http://schemas.microsoft.com/office/drawing/2014/main" id="{6E01A739-EF5F-4D12-90D8-C004991D8123}"/>
              </a:ext>
            </a:extLst>
          </p:cNvPr>
          <p:cNvCxnSpPr/>
          <p:nvPr/>
        </p:nvCxnSpPr>
        <p:spPr bwMode="auto">
          <a:xfrm>
            <a:off x="2173931" y="804390"/>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1" name="Straight Connector 114">
            <a:extLst>
              <a:ext uri="{FF2B5EF4-FFF2-40B4-BE49-F238E27FC236}">
                <a16:creationId xmlns:a16="http://schemas.microsoft.com/office/drawing/2014/main" id="{6381ACFF-1FFE-4250-B0B9-9B7B9D67070A}"/>
              </a:ext>
            </a:extLst>
          </p:cNvPr>
          <p:cNvCxnSpPr>
            <a:cxnSpLocks noChangeShapeType="1"/>
          </p:cNvCxnSpPr>
          <p:nvPr/>
        </p:nvCxnSpPr>
        <p:spPr bwMode="auto">
          <a:xfrm>
            <a:off x="7612706" y="1256828"/>
            <a:ext cx="0" cy="3624262"/>
          </a:xfrm>
          <a:prstGeom prst="line">
            <a:avLst/>
          </a:prstGeom>
          <a:noFill/>
          <a:ln w="28575" algn="ctr">
            <a:solidFill>
              <a:schemeClr val="accent3"/>
            </a:solidFill>
            <a:round/>
            <a:headEnd/>
            <a:tailEnd/>
          </a:ln>
        </p:spPr>
      </p:cxnSp>
      <p:cxnSp>
        <p:nvCxnSpPr>
          <p:cNvPr id="82" name="Straight Connector 114">
            <a:extLst>
              <a:ext uri="{FF2B5EF4-FFF2-40B4-BE49-F238E27FC236}">
                <a16:creationId xmlns:a16="http://schemas.microsoft.com/office/drawing/2014/main" id="{06F1ED01-F2C0-421F-B57A-3DB6F52410BD}"/>
              </a:ext>
            </a:extLst>
          </p:cNvPr>
          <p:cNvCxnSpPr>
            <a:cxnSpLocks noChangeShapeType="1"/>
          </p:cNvCxnSpPr>
          <p:nvPr/>
        </p:nvCxnSpPr>
        <p:spPr bwMode="auto">
          <a:xfrm>
            <a:off x="4893319" y="1217140"/>
            <a:ext cx="0" cy="3663950"/>
          </a:xfrm>
          <a:prstGeom prst="line">
            <a:avLst/>
          </a:prstGeom>
          <a:noFill/>
          <a:ln w="28575" algn="ctr">
            <a:solidFill>
              <a:schemeClr val="accent3"/>
            </a:solidFill>
            <a:round/>
            <a:headEnd/>
            <a:tailEnd/>
          </a:ln>
        </p:spPr>
      </p:cxnSp>
      <p:cxnSp>
        <p:nvCxnSpPr>
          <p:cNvPr id="83" name="Straight Connector 114">
            <a:extLst>
              <a:ext uri="{FF2B5EF4-FFF2-40B4-BE49-F238E27FC236}">
                <a16:creationId xmlns:a16="http://schemas.microsoft.com/office/drawing/2014/main" id="{07EE6BF4-AEE3-4F9F-8E03-31CD5236A9CB}"/>
              </a:ext>
            </a:extLst>
          </p:cNvPr>
          <p:cNvCxnSpPr>
            <a:cxnSpLocks noChangeShapeType="1"/>
          </p:cNvCxnSpPr>
          <p:nvPr/>
        </p:nvCxnSpPr>
        <p:spPr bwMode="auto">
          <a:xfrm flipH="1">
            <a:off x="2150119" y="1218728"/>
            <a:ext cx="14287" cy="3662362"/>
          </a:xfrm>
          <a:prstGeom prst="line">
            <a:avLst/>
          </a:prstGeom>
          <a:noFill/>
          <a:ln w="28575" algn="ctr">
            <a:solidFill>
              <a:schemeClr val="accent3"/>
            </a:solidFill>
            <a:round/>
            <a:headEnd/>
            <a:tailEnd/>
          </a:ln>
        </p:spPr>
      </p:cxnSp>
      <p:sp>
        <p:nvSpPr>
          <p:cNvPr id="84" name="Title 1">
            <a:extLst>
              <a:ext uri="{FF2B5EF4-FFF2-40B4-BE49-F238E27FC236}">
                <a16:creationId xmlns:a16="http://schemas.microsoft.com/office/drawing/2014/main" id="{E41D9319-F63E-4C8A-9A31-4AD103D68CBB}"/>
              </a:ext>
            </a:extLst>
          </p:cNvPr>
          <p:cNvSpPr txBox="1">
            <a:spLocks/>
          </p:cNvSpPr>
          <p:nvPr/>
        </p:nvSpPr>
        <p:spPr bwMode="auto">
          <a:xfrm>
            <a:off x="401782" y="9894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 OAM</a:t>
            </a:r>
            <a:endParaRPr lang="en-US" dirty="0"/>
          </a:p>
        </p:txBody>
      </p:sp>
      <p:sp>
        <p:nvSpPr>
          <p:cNvPr id="85" name="TextBox 86">
            <a:extLst>
              <a:ext uri="{FF2B5EF4-FFF2-40B4-BE49-F238E27FC236}">
                <a16:creationId xmlns:a16="http://schemas.microsoft.com/office/drawing/2014/main" id="{BAAF4A0A-9C4D-43E3-A438-7778A5EB684E}"/>
              </a:ext>
            </a:extLst>
          </p:cNvPr>
          <p:cNvSpPr txBox="1">
            <a:spLocks noChangeArrowheads="1"/>
          </p:cNvSpPr>
          <p:nvPr/>
        </p:nvSpPr>
        <p:spPr bwMode="auto">
          <a:xfrm>
            <a:off x="1264294" y="91869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cxnSp>
        <p:nvCxnSpPr>
          <p:cNvPr id="91" name="Straight Connector 115">
            <a:extLst>
              <a:ext uri="{FF2B5EF4-FFF2-40B4-BE49-F238E27FC236}">
                <a16:creationId xmlns:a16="http://schemas.microsoft.com/office/drawing/2014/main" id="{CDE3DA5F-1C35-441C-870A-7989164AEE85}"/>
              </a:ext>
            </a:extLst>
          </p:cNvPr>
          <p:cNvCxnSpPr>
            <a:cxnSpLocks noChangeShapeType="1"/>
          </p:cNvCxnSpPr>
          <p:nvPr/>
        </p:nvCxnSpPr>
        <p:spPr bwMode="auto">
          <a:xfrm>
            <a:off x="2837506" y="1256828"/>
            <a:ext cx="0" cy="3724275"/>
          </a:xfrm>
          <a:prstGeom prst="line">
            <a:avLst/>
          </a:prstGeom>
          <a:noFill/>
          <a:ln w="9525" algn="ctr">
            <a:solidFill>
              <a:schemeClr val="accent3"/>
            </a:solidFill>
            <a:prstDash val="dash"/>
            <a:round/>
            <a:headEnd/>
            <a:tailEnd/>
          </a:ln>
        </p:spPr>
      </p:cxnSp>
      <p:cxnSp>
        <p:nvCxnSpPr>
          <p:cNvPr id="92" name="Straight Connector 114">
            <a:extLst>
              <a:ext uri="{FF2B5EF4-FFF2-40B4-BE49-F238E27FC236}">
                <a16:creationId xmlns:a16="http://schemas.microsoft.com/office/drawing/2014/main" id="{856FEC1F-7CA5-4346-98E4-50B3F2DBD52C}"/>
              </a:ext>
            </a:extLst>
          </p:cNvPr>
          <p:cNvCxnSpPr>
            <a:cxnSpLocks noChangeShapeType="1"/>
          </p:cNvCxnSpPr>
          <p:nvPr/>
        </p:nvCxnSpPr>
        <p:spPr bwMode="auto">
          <a:xfrm>
            <a:off x="9424044" y="1260003"/>
            <a:ext cx="0" cy="3803650"/>
          </a:xfrm>
          <a:prstGeom prst="line">
            <a:avLst/>
          </a:prstGeom>
          <a:noFill/>
          <a:ln w="9525" algn="ctr">
            <a:solidFill>
              <a:schemeClr val="accent3"/>
            </a:solidFill>
            <a:prstDash val="dash"/>
            <a:round/>
            <a:headEnd/>
            <a:tailEnd/>
          </a:ln>
        </p:spPr>
      </p:cxnSp>
      <p:cxnSp>
        <p:nvCxnSpPr>
          <p:cNvPr id="93" name="Straight Connector 114">
            <a:extLst>
              <a:ext uri="{FF2B5EF4-FFF2-40B4-BE49-F238E27FC236}">
                <a16:creationId xmlns:a16="http://schemas.microsoft.com/office/drawing/2014/main" id="{2B830BCA-99B3-4F7E-A244-164D92E0240E}"/>
              </a:ext>
            </a:extLst>
          </p:cNvPr>
          <p:cNvCxnSpPr>
            <a:cxnSpLocks noChangeShapeType="1"/>
          </p:cNvCxnSpPr>
          <p:nvPr/>
        </p:nvCxnSpPr>
        <p:spPr bwMode="auto">
          <a:xfrm>
            <a:off x="1546869" y="1256828"/>
            <a:ext cx="0" cy="3724275"/>
          </a:xfrm>
          <a:prstGeom prst="line">
            <a:avLst/>
          </a:prstGeom>
          <a:noFill/>
          <a:ln w="9525" algn="ctr">
            <a:solidFill>
              <a:schemeClr val="accent3"/>
            </a:solidFill>
            <a:prstDash val="dash"/>
            <a:round/>
            <a:headEnd/>
            <a:tailEnd/>
          </a:ln>
        </p:spPr>
      </p:cxnSp>
      <p:cxnSp>
        <p:nvCxnSpPr>
          <p:cNvPr id="94" name="Straight Connector 114">
            <a:extLst>
              <a:ext uri="{FF2B5EF4-FFF2-40B4-BE49-F238E27FC236}">
                <a16:creationId xmlns:a16="http://schemas.microsoft.com/office/drawing/2014/main" id="{9F61F679-C461-4014-B5C7-835F1192C2B3}"/>
              </a:ext>
            </a:extLst>
          </p:cNvPr>
          <p:cNvCxnSpPr>
            <a:cxnSpLocks noChangeShapeType="1"/>
          </p:cNvCxnSpPr>
          <p:nvPr/>
        </p:nvCxnSpPr>
        <p:spPr bwMode="auto">
          <a:xfrm>
            <a:off x="8190556" y="1256828"/>
            <a:ext cx="0" cy="3806825"/>
          </a:xfrm>
          <a:prstGeom prst="line">
            <a:avLst/>
          </a:prstGeom>
          <a:noFill/>
          <a:ln w="9525" algn="ctr">
            <a:solidFill>
              <a:schemeClr val="accent3"/>
            </a:solidFill>
            <a:prstDash val="dash"/>
            <a:round/>
            <a:headEnd/>
            <a:tailEnd/>
          </a:ln>
        </p:spPr>
      </p:cxnSp>
      <p:cxnSp>
        <p:nvCxnSpPr>
          <p:cNvPr id="95" name="Straight Connector 114">
            <a:extLst>
              <a:ext uri="{FF2B5EF4-FFF2-40B4-BE49-F238E27FC236}">
                <a16:creationId xmlns:a16="http://schemas.microsoft.com/office/drawing/2014/main" id="{73711CFA-3FC6-49FC-86BE-D43AC6C9DFE4}"/>
              </a:ext>
            </a:extLst>
          </p:cNvPr>
          <p:cNvCxnSpPr>
            <a:cxnSpLocks noChangeShapeType="1"/>
          </p:cNvCxnSpPr>
          <p:nvPr/>
        </p:nvCxnSpPr>
        <p:spPr bwMode="auto">
          <a:xfrm>
            <a:off x="6947544" y="1256828"/>
            <a:ext cx="0" cy="3752850"/>
          </a:xfrm>
          <a:prstGeom prst="line">
            <a:avLst/>
          </a:prstGeom>
          <a:noFill/>
          <a:ln w="9525" algn="ctr">
            <a:solidFill>
              <a:schemeClr val="accent3"/>
            </a:solidFill>
            <a:prstDash val="dash"/>
            <a:round/>
            <a:headEnd/>
            <a:tailEnd/>
          </a:ln>
        </p:spPr>
      </p:cxnSp>
      <p:cxnSp>
        <p:nvCxnSpPr>
          <p:cNvPr id="96" name="Straight Connector 114">
            <a:extLst>
              <a:ext uri="{FF2B5EF4-FFF2-40B4-BE49-F238E27FC236}">
                <a16:creationId xmlns:a16="http://schemas.microsoft.com/office/drawing/2014/main" id="{EE848CBB-282B-4FB4-A0B9-9563FF807C4E}"/>
              </a:ext>
            </a:extLst>
          </p:cNvPr>
          <p:cNvCxnSpPr>
            <a:cxnSpLocks noChangeShapeType="1"/>
          </p:cNvCxnSpPr>
          <p:nvPr/>
        </p:nvCxnSpPr>
        <p:spPr bwMode="auto">
          <a:xfrm>
            <a:off x="5555306" y="1256828"/>
            <a:ext cx="0" cy="3724275"/>
          </a:xfrm>
          <a:prstGeom prst="line">
            <a:avLst/>
          </a:prstGeom>
          <a:noFill/>
          <a:ln w="9525" algn="ctr">
            <a:solidFill>
              <a:schemeClr val="accent3"/>
            </a:solidFill>
            <a:prstDash val="dash"/>
            <a:round/>
            <a:headEnd/>
            <a:tailEnd/>
          </a:ln>
        </p:spPr>
      </p:cxnSp>
      <p:cxnSp>
        <p:nvCxnSpPr>
          <p:cNvPr id="97" name="Straight Connector 114">
            <a:extLst>
              <a:ext uri="{FF2B5EF4-FFF2-40B4-BE49-F238E27FC236}">
                <a16:creationId xmlns:a16="http://schemas.microsoft.com/office/drawing/2014/main" id="{7D9CD343-015B-4694-8F16-D1E7E4C01EC4}"/>
              </a:ext>
            </a:extLst>
          </p:cNvPr>
          <p:cNvCxnSpPr>
            <a:cxnSpLocks noChangeShapeType="1"/>
          </p:cNvCxnSpPr>
          <p:nvPr/>
        </p:nvCxnSpPr>
        <p:spPr bwMode="auto">
          <a:xfrm>
            <a:off x="6252219" y="1256828"/>
            <a:ext cx="0" cy="3724275"/>
          </a:xfrm>
          <a:prstGeom prst="line">
            <a:avLst/>
          </a:prstGeom>
          <a:noFill/>
          <a:ln w="9525" algn="ctr">
            <a:solidFill>
              <a:schemeClr val="accent3"/>
            </a:solidFill>
            <a:prstDash val="dash"/>
            <a:round/>
            <a:headEnd/>
            <a:tailEnd/>
          </a:ln>
        </p:spPr>
      </p:cxnSp>
      <p:cxnSp>
        <p:nvCxnSpPr>
          <p:cNvPr id="98" name="Straight Connector 114">
            <a:extLst>
              <a:ext uri="{FF2B5EF4-FFF2-40B4-BE49-F238E27FC236}">
                <a16:creationId xmlns:a16="http://schemas.microsoft.com/office/drawing/2014/main" id="{CD416992-0A80-4BC9-8617-3322157769C3}"/>
              </a:ext>
            </a:extLst>
          </p:cNvPr>
          <p:cNvCxnSpPr>
            <a:cxnSpLocks noChangeShapeType="1"/>
          </p:cNvCxnSpPr>
          <p:nvPr/>
        </p:nvCxnSpPr>
        <p:spPr bwMode="auto">
          <a:xfrm>
            <a:off x="4298006" y="1256828"/>
            <a:ext cx="0" cy="3724275"/>
          </a:xfrm>
          <a:prstGeom prst="line">
            <a:avLst/>
          </a:prstGeom>
          <a:noFill/>
          <a:ln w="9525" algn="ctr">
            <a:solidFill>
              <a:schemeClr val="accent3"/>
            </a:solidFill>
            <a:prstDash val="dash"/>
            <a:round/>
            <a:headEnd/>
            <a:tailEnd/>
          </a:ln>
        </p:spPr>
      </p:cxnSp>
      <p:cxnSp>
        <p:nvCxnSpPr>
          <p:cNvPr id="99" name="Straight Connector 114">
            <a:extLst>
              <a:ext uri="{FF2B5EF4-FFF2-40B4-BE49-F238E27FC236}">
                <a16:creationId xmlns:a16="http://schemas.microsoft.com/office/drawing/2014/main" id="{5F7C22FC-9B51-4221-8767-ADEC30F0E904}"/>
              </a:ext>
            </a:extLst>
          </p:cNvPr>
          <p:cNvCxnSpPr>
            <a:cxnSpLocks noChangeShapeType="1"/>
          </p:cNvCxnSpPr>
          <p:nvPr/>
        </p:nvCxnSpPr>
        <p:spPr bwMode="auto">
          <a:xfrm>
            <a:off x="3532831" y="1256828"/>
            <a:ext cx="0" cy="3724275"/>
          </a:xfrm>
          <a:prstGeom prst="line">
            <a:avLst/>
          </a:prstGeom>
          <a:noFill/>
          <a:ln w="9525" algn="ctr">
            <a:solidFill>
              <a:schemeClr val="accent3"/>
            </a:solidFill>
            <a:prstDash val="dash"/>
            <a:round/>
            <a:headEnd/>
            <a:tailEnd/>
          </a:ln>
        </p:spPr>
      </p:cxnSp>
      <p:cxnSp>
        <p:nvCxnSpPr>
          <p:cNvPr id="100" name="Straight Connector 114">
            <a:extLst>
              <a:ext uri="{FF2B5EF4-FFF2-40B4-BE49-F238E27FC236}">
                <a16:creationId xmlns:a16="http://schemas.microsoft.com/office/drawing/2014/main" id="{8A901888-5C4E-4F2E-9850-44B9A456A567}"/>
              </a:ext>
            </a:extLst>
          </p:cNvPr>
          <p:cNvCxnSpPr>
            <a:cxnSpLocks noChangeShapeType="1"/>
          </p:cNvCxnSpPr>
          <p:nvPr/>
        </p:nvCxnSpPr>
        <p:spPr bwMode="auto">
          <a:xfrm>
            <a:off x="8723956" y="1260003"/>
            <a:ext cx="0" cy="3803650"/>
          </a:xfrm>
          <a:prstGeom prst="line">
            <a:avLst/>
          </a:prstGeom>
          <a:noFill/>
          <a:ln w="9525" algn="ctr">
            <a:solidFill>
              <a:schemeClr val="accent3"/>
            </a:solidFill>
            <a:prstDash val="dash"/>
            <a:round/>
            <a:headEnd/>
            <a:tailEnd/>
          </a:ln>
        </p:spPr>
      </p:cxnSp>
      <p:sp>
        <p:nvSpPr>
          <p:cNvPr id="102" name="TextBox 1">
            <a:extLst>
              <a:ext uri="{FF2B5EF4-FFF2-40B4-BE49-F238E27FC236}">
                <a16:creationId xmlns:a16="http://schemas.microsoft.com/office/drawing/2014/main" id="{F1691019-7165-4E8E-8686-761533F082AC}"/>
              </a:ext>
            </a:extLst>
          </p:cNvPr>
          <p:cNvSpPr txBox="1">
            <a:spLocks noChangeArrowheads="1"/>
          </p:cNvSpPr>
          <p:nvPr/>
        </p:nvSpPr>
        <p:spPr bwMode="auto">
          <a:xfrm>
            <a:off x="840431" y="4928715"/>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103" name="TextBox 86">
            <a:extLst>
              <a:ext uri="{FF2B5EF4-FFF2-40B4-BE49-F238E27FC236}">
                <a16:creationId xmlns:a16="http://schemas.microsoft.com/office/drawing/2014/main" id="{6BE18F85-F371-4A36-995A-CBD07D1F3304}"/>
              </a:ext>
            </a:extLst>
          </p:cNvPr>
          <p:cNvSpPr txBox="1">
            <a:spLocks noChangeArrowheads="1"/>
          </p:cNvSpPr>
          <p:nvPr/>
        </p:nvSpPr>
        <p:spPr bwMode="auto">
          <a:xfrm>
            <a:off x="1816744" y="918690"/>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104" name="TextBox 86">
            <a:extLst>
              <a:ext uri="{FF2B5EF4-FFF2-40B4-BE49-F238E27FC236}">
                <a16:creationId xmlns:a16="http://schemas.microsoft.com/office/drawing/2014/main" id="{6785FCB9-987A-4C75-AAE5-EE0A10EBEBD5}"/>
              </a:ext>
            </a:extLst>
          </p:cNvPr>
          <p:cNvSpPr txBox="1">
            <a:spLocks noChangeArrowheads="1"/>
          </p:cNvSpPr>
          <p:nvPr/>
        </p:nvSpPr>
        <p:spPr bwMode="auto">
          <a:xfrm>
            <a:off x="2494606" y="91869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105" name="TextBox 104">
            <a:extLst>
              <a:ext uri="{FF2B5EF4-FFF2-40B4-BE49-F238E27FC236}">
                <a16:creationId xmlns:a16="http://schemas.microsoft.com/office/drawing/2014/main" id="{4BD5E0B3-5106-476E-9189-5C15AE3FA29D}"/>
              </a:ext>
            </a:extLst>
          </p:cNvPr>
          <p:cNvSpPr txBox="1">
            <a:spLocks noChangeArrowheads="1"/>
          </p:cNvSpPr>
          <p:nvPr/>
        </p:nvSpPr>
        <p:spPr bwMode="auto">
          <a:xfrm>
            <a:off x="3256606" y="918690"/>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106" name="TextBox 86">
            <a:extLst>
              <a:ext uri="{FF2B5EF4-FFF2-40B4-BE49-F238E27FC236}">
                <a16:creationId xmlns:a16="http://schemas.microsoft.com/office/drawing/2014/main" id="{2459FAFA-BCB3-4D37-B35D-C081875D3BCA}"/>
              </a:ext>
            </a:extLst>
          </p:cNvPr>
          <p:cNvSpPr txBox="1">
            <a:spLocks noChangeArrowheads="1"/>
          </p:cNvSpPr>
          <p:nvPr/>
        </p:nvSpPr>
        <p:spPr bwMode="auto">
          <a:xfrm>
            <a:off x="3990031" y="918690"/>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107" name="TextBox 86">
            <a:extLst>
              <a:ext uri="{FF2B5EF4-FFF2-40B4-BE49-F238E27FC236}">
                <a16:creationId xmlns:a16="http://schemas.microsoft.com/office/drawing/2014/main" id="{80A8DB9C-0DC1-4D50-A2A1-C418904734CB}"/>
              </a:ext>
            </a:extLst>
          </p:cNvPr>
          <p:cNvSpPr txBox="1">
            <a:spLocks noChangeArrowheads="1"/>
          </p:cNvSpPr>
          <p:nvPr/>
        </p:nvSpPr>
        <p:spPr bwMode="auto">
          <a:xfrm>
            <a:off x="4604394" y="918690"/>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108" name="TextBox 86">
            <a:extLst>
              <a:ext uri="{FF2B5EF4-FFF2-40B4-BE49-F238E27FC236}">
                <a16:creationId xmlns:a16="http://schemas.microsoft.com/office/drawing/2014/main" id="{48BB1440-ED30-4059-A765-0E637CA76C13}"/>
              </a:ext>
            </a:extLst>
          </p:cNvPr>
          <p:cNvSpPr txBox="1">
            <a:spLocks noChangeArrowheads="1"/>
          </p:cNvSpPr>
          <p:nvPr/>
        </p:nvSpPr>
        <p:spPr bwMode="auto">
          <a:xfrm>
            <a:off x="5272731" y="918690"/>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109" name="TextBox 86">
            <a:extLst>
              <a:ext uri="{FF2B5EF4-FFF2-40B4-BE49-F238E27FC236}">
                <a16:creationId xmlns:a16="http://schemas.microsoft.com/office/drawing/2014/main" id="{69AD89D8-A285-4F10-AC0F-2A624C1288AA}"/>
              </a:ext>
            </a:extLst>
          </p:cNvPr>
          <p:cNvSpPr txBox="1">
            <a:spLocks noChangeArrowheads="1"/>
          </p:cNvSpPr>
          <p:nvPr/>
        </p:nvSpPr>
        <p:spPr bwMode="auto">
          <a:xfrm>
            <a:off x="5918844" y="918690"/>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110" name="TextBox 86">
            <a:extLst>
              <a:ext uri="{FF2B5EF4-FFF2-40B4-BE49-F238E27FC236}">
                <a16:creationId xmlns:a16="http://schemas.microsoft.com/office/drawing/2014/main" id="{67D10FA7-D773-4BEA-87F0-D3AD7E979D34}"/>
              </a:ext>
            </a:extLst>
          </p:cNvPr>
          <p:cNvSpPr txBox="1">
            <a:spLocks noChangeArrowheads="1"/>
          </p:cNvSpPr>
          <p:nvPr/>
        </p:nvSpPr>
        <p:spPr bwMode="auto">
          <a:xfrm>
            <a:off x="6660206" y="918690"/>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111" name="TextBox 86">
            <a:extLst>
              <a:ext uri="{FF2B5EF4-FFF2-40B4-BE49-F238E27FC236}">
                <a16:creationId xmlns:a16="http://schemas.microsoft.com/office/drawing/2014/main" id="{2243857C-A49A-40A0-817C-BB767734133F}"/>
              </a:ext>
            </a:extLst>
          </p:cNvPr>
          <p:cNvSpPr txBox="1">
            <a:spLocks noChangeArrowheads="1"/>
          </p:cNvSpPr>
          <p:nvPr/>
        </p:nvSpPr>
        <p:spPr bwMode="auto">
          <a:xfrm>
            <a:off x="7279331" y="918690"/>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112" name="TextBox 86">
            <a:extLst>
              <a:ext uri="{FF2B5EF4-FFF2-40B4-BE49-F238E27FC236}">
                <a16:creationId xmlns:a16="http://schemas.microsoft.com/office/drawing/2014/main" id="{62DF501D-8C3B-47D8-8A74-CDF2DD2E658C}"/>
              </a:ext>
            </a:extLst>
          </p:cNvPr>
          <p:cNvSpPr txBox="1">
            <a:spLocks noChangeArrowheads="1"/>
          </p:cNvSpPr>
          <p:nvPr/>
        </p:nvSpPr>
        <p:spPr bwMode="auto">
          <a:xfrm>
            <a:off x="7828606" y="918690"/>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113" name="TextBox 86">
            <a:extLst>
              <a:ext uri="{FF2B5EF4-FFF2-40B4-BE49-F238E27FC236}">
                <a16:creationId xmlns:a16="http://schemas.microsoft.com/office/drawing/2014/main" id="{E7BB15D9-FBE6-42C6-A281-EE1AB2596A78}"/>
              </a:ext>
            </a:extLst>
          </p:cNvPr>
          <p:cNvSpPr txBox="1">
            <a:spLocks noChangeArrowheads="1"/>
          </p:cNvSpPr>
          <p:nvPr/>
        </p:nvSpPr>
        <p:spPr bwMode="auto">
          <a:xfrm>
            <a:off x="8417569" y="918690"/>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114" name="TextBox 86">
            <a:extLst>
              <a:ext uri="{FF2B5EF4-FFF2-40B4-BE49-F238E27FC236}">
                <a16:creationId xmlns:a16="http://schemas.microsoft.com/office/drawing/2014/main" id="{3E1298BD-7428-4383-86AA-1946A6D52DD5}"/>
              </a:ext>
            </a:extLst>
          </p:cNvPr>
          <p:cNvSpPr txBox="1">
            <a:spLocks noChangeArrowheads="1"/>
          </p:cNvSpPr>
          <p:nvPr/>
        </p:nvSpPr>
        <p:spPr bwMode="auto">
          <a:xfrm>
            <a:off x="9077969" y="918690"/>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118" name="TextBox 117">
            <a:extLst>
              <a:ext uri="{FF2B5EF4-FFF2-40B4-BE49-F238E27FC236}">
                <a16:creationId xmlns:a16="http://schemas.microsoft.com/office/drawing/2014/main" id="{4BE5DFDB-569D-45B9-9F6B-7A0B188C2C15}"/>
              </a:ext>
            </a:extLst>
          </p:cNvPr>
          <p:cNvSpPr txBox="1"/>
          <p:nvPr/>
        </p:nvSpPr>
        <p:spPr>
          <a:xfrm>
            <a:off x="3283594" y="682153"/>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119" name="TextBox 118">
            <a:extLst>
              <a:ext uri="{FF2B5EF4-FFF2-40B4-BE49-F238E27FC236}">
                <a16:creationId xmlns:a16="http://schemas.microsoft.com/office/drawing/2014/main" id="{F6674EE2-715B-47D6-B999-98EC8B2D136F}"/>
              </a:ext>
            </a:extLst>
          </p:cNvPr>
          <p:cNvSpPr txBox="1"/>
          <p:nvPr/>
        </p:nvSpPr>
        <p:spPr>
          <a:xfrm>
            <a:off x="5987106" y="682153"/>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20" name="TextBox 2">
            <a:extLst>
              <a:ext uri="{FF2B5EF4-FFF2-40B4-BE49-F238E27FC236}">
                <a16:creationId xmlns:a16="http://schemas.microsoft.com/office/drawing/2014/main" id="{FEDFF41D-293A-4E55-85C9-BABDB26C2E08}"/>
              </a:ext>
            </a:extLst>
          </p:cNvPr>
          <p:cNvSpPr txBox="1">
            <a:spLocks noChangeArrowheads="1"/>
          </p:cNvSpPr>
          <p:nvPr/>
        </p:nvSpPr>
        <p:spPr bwMode="auto">
          <a:xfrm>
            <a:off x="1378594" y="1021878"/>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21" name="TextBox 59">
            <a:extLst>
              <a:ext uri="{FF2B5EF4-FFF2-40B4-BE49-F238E27FC236}">
                <a16:creationId xmlns:a16="http://schemas.microsoft.com/office/drawing/2014/main" id="{8D41A0B5-C13E-4A89-A242-95B72D0559B3}"/>
              </a:ext>
            </a:extLst>
          </p:cNvPr>
          <p:cNvSpPr txBox="1">
            <a:spLocks noChangeArrowheads="1"/>
          </p:cNvSpPr>
          <p:nvPr/>
        </p:nvSpPr>
        <p:spPr bwMode="auto">
          <a:xfrm>
            <a:off x="2672406" y="1009178"/>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22" name="TextBox 60">
            <a:extLst>
              <a:ext uri="{FF2B5EF4-FFF2-40B4-BE49-F238E27FC236}">
                <a16:creationId xmlns:a16="http://schemas.microsoft.com/office/drawing/2014/main" id="{8F7FFB4A-AA16-41B0-AD13-CE24F0220BA0}"/>
              </a:ext>
            </a:extLst>
          </p:cNvPr>
          <p:cNvSpPr txBox="1">
            <a:spLocks noChangeArrowheads="1"/>
          </p:cNvSpPr>
          <p:nvPr/>
        </p:nvSpPr>
        <p:spPr bwMode="auto">
          <a:xfrm>
            <a:off x="8000056" y="1021878"/>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23" name="TextBox 61">
            <a:extLst>
              <a:ext uri="{FF2B5EF4-FFF2-40B4-BE49-F238E27FC236}">
                <a16:creationId xmlns:a16="http://schemas.microsoft.com/office/drawing/2014/main" id="{1EB16072-1FAD-46AC-84F1-CC8E99973594}"/>
              </a:ext>
            </a:extLst>
          </p:cNvPr>
          <p:cNvSpPr txBox="1">
            <a:spLocks noChangeArrowheads="1"/>
          </p:cNvSpPr>
          <p:nvPr/>
        </p:nvSpPr>
        <p:spPr bwMode="auto">
          <a:xfrm>
            <a:off x="5337819" y="1021878"/>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24" name="TextBox 62">
            <a:extLst>
              <a:ext uri="{FF2B5EF4-FFF2-40B4-BE49-F238E27FC236}">
                <a16:creationId xmlns:a16="http://schemas.microsoft.com/office/drawing/2014/main" id="{2CF9209E-DEB5-4F4D-8C78-37B89858B787}"/>
              </a:ext>
            </a:extLst>
          </p:cNvPr>
          <p:cNvSpPr txBox="1">
            <a:spLocks noChangeArrowheads="1"/>
          </p:cNvSpPr>
          <p:nvPr/>
        </p:nvSpPr>
        <p:spPr bwMode="auto">
          <a:xfrm>
            <a:off x="3359794" y="1021878"/>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25" name="TextBox 63">
            <a:extLst>
              <a:ext uri="{FF2B5EF4-FFF2-40B4-BE49-F238E27FC236}">
                <a16:creationId xmlns:a16="http://schemas.microsoft.com/office/drawing/2014/main" id="{8DD40FB1-46CF-4081-B59E-CC4870BE7DCD}"/>
              </a:ext>
            </a:extLst>
          </p:cNvPr>
          <p:cNvSpPr txBox="1">
            <a:spLocks noChangeArrowheads="1"/>
          </p:cNvSpPr>
          <p:nvPr/>
        </p:nvSpPr>
        <p:spPr bwMode="auto">
          <a:xfrm>
            <a:off x="6072831" y="1021878"/>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26" name="TextBox 64">
            <a:extLst>
              <a:ext uri="{FF2B5EF4-FFF2-40B4-BE49-F238E27FC236}">
                <a16:creationId xmlns:a16="http://schemas.microsoft.com/office/drawing/2014/main" id="{BA2AC299-ACF9-41BD-984C-F0F096DE5BF8}"/>
              </a:ext>
            </a:extLst>
          </p:cNvPr>
          <p:cNvSpPr txBox="1">
            <a:spLocks noChangeArrowheads="1"/>
          </p:cNvSpPr>
          <p:nvPr/>
        </p:nvSpPr>
        <p:spPr bwMode="auto">
          <a:xfrm>
            <a:off x="8574731" y="1021878"/>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27" name="TextBox 65">
            <a:extLst>
              <a:ext uri="{FF2B5EF4-FFF2-40B4-BE49-F238E27FC236}">
                <a16:creationId xmlns:a16="http://schemas.microsoft.com/office/drawing/2014/main" id="{4F42DF3E-4E07-4B27-A050-28810660E701}"/>
              </a:ext>
            </a:extLst>
          </p:cNvPr>
          <p:cNvSpPr txBox="1">
            <a:spLocks noChangeArrowheads="1"/>
          </p:cNvSpPr>
          <p:nvPr/>
        </p:nvSpPr>
        <p:spPr bwMode="auto">
          <a:xfrm>
            <a:off x="4134494" y="1021878"/>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28" name="TextBox 66">
            <a:extLst>
              <a:ext uri="{FF2B5EF4-FFF2-40B4-BE49-F238E27FC236}">
                <a16:creationId xmlns:a16="http://schemas.microsoft.com/office/drawing/2014/main" id="{3FEA8A59-EF5D-41A7-82F5-59C1CCB76BD0}"/>
              </a:ext>
            </a:extLst>
          </p:cNvPr>
          <p:cNvSpPr txBox="1">
            <a:spLocks noChangeArrowheads="1"/>
          </p:cNvSpPr>
          <p:nvPr/>
        </p:nvSpPr>
        <p:spPr bwMode="auto">
          <a:xfrm>
            <a:off x="6784031" y="1021878"/>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29" name="TextBox 67">
            <a:extLst>
              <a:ext uri="{FF2B5EF4-FFF2-40B4-BE49-F238E27FC236}">
                <a16:creationId xmlns:a16="http://schemas.microsoft.com/office/drawing/2014/main" id="{50DA0EFA-5283-4DB2-81D4-F7A233F3EE3A}"/>
              </a:ext>
            </a:extLst>
          </p:cNvPr>
          <p:cNvSpPr txBox="1">
            <a:spLocks noChangeArrowheads="1"/>
          </p:cNvSpPr>
          <p:nvPr/>
        </p:nvSpPr>
        <p:spPr bwMode="auto">
          <a:xfrm>
            <a:off x="9239894" y="1021878"/>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30" name="TextBox 69">
            <a:extLst>
              <a:ext uri="{FF2B5EF4-FFF2-40B4-BE49-F238E27FC236}">
                <a16:creationId xmlns:a16="http://schemas.microsoft.com/office/drawing/2014/main" id="{41CDC6B1-4A0A-48CA-A8E3-BA20D464BD39}"/>
              </a:ext>
            </a:extLst>
          </p:cNvPr>
          <p:cNvSpPr txBox="1">
            <a:spLocks noChangeArrowheads="1"/>
          </p:cNvSpPr>
          <p:nvPr/>
        </p:nvSpPr>
        <p:spPr bwMode="auto">
          <a:xfrm>
            <a:off x="1975494" y="1021878"/>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31" name="TextBox 70">
            <a:extLst>
              <a:ext uri="{FF2B5EF4-FFF2-40B4-BE49-F238E27FC236}">
                <a16:creationId xmlns:a16="http://schemas.microsoft.com/office/drawing/2014/main" id="{6F4A8451-FAF6-439D-9F93-ADE9D604E1B9}"/>
              </a:ext>
            </a:extLst>
          </p:cNvPr>
          <p:cNvSpPr txBox="1">
            <a:spLocks noChangeArrowheads="1"/>
          </p:cNvSpPr>
          <p:nvPr/>
        </p:nvSpPr>
        <p:spPr bwMode="auto">
          <a:xfrm>
            <a:off x="4726631" y="1021878"/>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32" name="TextBox 71">
            <a:extLst>
              <a:ext uri="{FF2B5EF4-FFF2-40B4-BE49-F238E27FC236}">
                <a16:creationId xmlns:a16="http://schemas.microsoft.com/office/drawing/2014/main" id="{594311CA-1FCA-42EC-B93A-47E4143A8E66}"/>
              </a:ext>
            </a:extLst>
          </p:cNvPr>
          <p:cNvSpPr txBox="1">
            <a:spLocks noChangeArrowheads="1"/>
          </p:cNvSpPr>
          <p:nvPr/>
        </p:nvSpPr>
        <p:spPr bwMode="auto">
          <a:xfrm>
            <a:off x="7425381" y="1021878"/>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33" name="TextBox 73">
            <a:extLst>
              <a:ext uri="{FF2B5EF4-FFF2-40B4-BE49-F238E27FC236}">
                <a16:creationId xmlns:a16="http://schemas.microsoft.com/office/drawing/2014/main" id="{6CAB0E61-DCCB-4F96-9F58-C95C8490C09C}"/>
              </a:ext>
            </a:extLst>
          </p:cNvPr>
          <p:cNvSpPr txBox="1">
            <a:spLocks noChangeArrowheads="1"/>
          </p:cNvSpPr>
          <p:nvPr/>
        </p:nvSpPr>
        <p:spPr bwMode="auto">
          <a:xfrm>
            <a:off x="6304606" y="4906490"/>
            <a:ext cx="2349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a:t>
            </a:r>
          </a:p>
        </p:txBody>
      </p:sp>
      <p:sp>
        <p:nvSpPr>
          <p:cNvPr id="134" name="TextBox 133">
            <a:extLst>
              <a:ext uri="{FF2B5EF4-FFF2-40B4-BE49-F238E27FC236}">
                <a16:creationId xmlns:a16="http://schemas.microsoft.com/office/drawing/2014/main" id="{F9636A91-6AB6-4C96-90F5-5633CDAA7AF2}"/>
              </a:ext>
            </a:extLst>
          </p:cNvPr>
          <p:cNvSpPr txBox="1"/>
          <p:nvPr/>
        </p:nvSpPr>
        <p:spPr>
          <a:xfrm>
            <a:off x="8481069" y="663103"/>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35" name="Rectangle 12">
            <a:extLst>
              <a:ext uri="{FF2B5EF4-FFF2-40B4-BE49-F238E27FC236}">
                <a16:creationId xmlns:a16="http://schemas.microsoft.com/office/drawing/2014/main" id="{3E2FE1A3-73D0-4289-A492-ADC9A4C06CDF}"/>
              </a:ext>
            </a:extLst>
          </p:cNvPr>
          <p:cNvSpPr>
            <a:spLocks noChangeArrowheads="1"/>
          </p:cNvSpPr>
          <p:nvPr/>
        </p:nvSpPr>
        <p:spPr bwMode="auto">
          <a:xfrm>
            <a:off x="4191945" y="4981103"/>
            <a:ext cx="869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136" name="Straight Connector 114">
            <a:extLst>
              <a:ext uri="{FF2B5EF4-FFF2-40B4-BE49-F238E27FC236}">
                <a16:creationId xmlns:a16="http://schemas.microsoft.com/office/drawing/2014/main" id="{CDCC0B38-DE4E-41FC-9A31-23E24870B8AB}"/>
              </a:ext>
            </a:extLst>
          </p:cNvPr>
          <p:cNvCxnSpPr>
            <a:cxnSpLocks noChangeShapeType="1"/>
          </p:cNvCxnSpPr>
          <p:nvPr/>
        </p:nvCxnSpPr>
        <p:spPr bwMode="auto">
          <a:xfrm>
            <a:off x="4715820" y="1229841"/>
            <a:ext cx="3175" cy="3805237"/>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43" name="TextBox 112">
            <a:extLst>
              <a:ext uri="{FF2B5EF4-FFF2-40B4-BE49-F238E27FC236}">
                <a16:creationId xmlns:a16="http://schemas.microsoft.com/office/drawing/2014/main" id="{38DF01F0-C807-4BDD-BC41-4743B120860E}"/>
              </a:ext>
            </a:extLst>
          </p:cNvPr>
          <p:cNvSpPr txBox="1">
            <a:spLocks noChangeArrowheads="1"/>
          </p:cNvSpPr>
          <p:nvPr/>
        </p:nvSpPr>
        <p:spPr bwMode="auto">
          <a:xfrm>
            <a:off x="7736531" y="1584797"/>
            <a:ext cx="142875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19</a:t>
            </a:r>
            <a:endParaRPr lang="en-GB" altLang="en-US" sz="1600" b="1">
              <a:latin typeface="Montserrat" pitchFamily="50" charset="0"/>
            </a:endParaRPr>
          </a:p>
        </p:txBody>
      </p:sp>
      <p:sp>
        <p:nvSpPr>
          <p:cNvPr id="144" name="Chevron 60">
            <a:extLst>
              <a:ext uri="{FF2B5EF4-FFF2-40B4-BE49-F238E27FC236}">
                <a16:creationId xmlns:a16="http://schemas.microsoft.com/office/drawing/2014/main" id="{DD18F3F3-2E52-49ED-B6B2-763D3508A854}"/>
              </a:ext>
            </a:extLst>
          </p:cNvPr>
          <p:cNvSpPr/>
          <p:nvPr/>
        </p:nvSpPr>
        <p:spPr bwMode="auto">
          <a:xfrm>
            <a:off x="2440631" y="1483197"/>
            <a:ext cx="38036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  SA1 Stage 1  80%</a:t>
            </a:r>
          </a:p>
        </p:txBody>
      </p:sp>
      <p:sp>
        <p:nvSpPr>
          <p:cNvPr id="145" name="Chevron 60">
            <a:extLst>
              <a:ext uri="{FF2B5EF4-FFF2-40B4-BE49-F238E27FC236}">
                <a16:creationId xmlns:a16="http://schemas.microsoft.com/office/drawing/2014/main" id="{4823CF66-D326-4276-AF83-BB26F5864FC4}"/>
              </a:ext>
            </a:extLst>
          </p:cNvPr>
          <p:cNvSpPr/>
          <p:nvPr/>
        </p:nvSpPr>
        <p:spPr bwMode="auto">
          <a:xfrm>
            <a:off x="6112519" y="1483197"/>
            <a:ext cx="863600" cy="222250"/>
          </a:xfrm>
          <a:prstGeom prst="chevron">
            <a:avLst/>
          </a:prstGeom>
          <a:solidFill>
            <a:schemeClr val="accent5">
              <a:lumMod val="50000"/>
            </a:schemeClr>
          </a:soli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47" name="Chevron 60">
            <a:extLst>
              <a:ext uri="{FF2B5EF4-FFF2-40B4-BE49-F238E27FC236}">
                <a16:creationId xmlns:a16="http://schemas.microsoft.com/office/drawing/2014/main" id="{6CE3A7C0-CE53-4D27-AD5B-55F80977E771}"/>
              </a:ext>
            </a:extLst>
          </p:cNvPr>
          <p:cNvSpPr>
            <a:spLocks noChangeArrowheads="1"/>
          </p:cNvSpPr>
          <p:nvPr/>
        </p:nvSpPr>
        <p:spPr bwMode="auto">
          <a:xfrm>
            <a:off x="6698306" y="1734022"/>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148" name="Chevron 60">
            <a:extLst>
              <a:ext uri="{FF2B5EF4-FFF2-40B4-BE49-F238E27FC236}">
                <a16:creationId xmlns:a16="http://schemas.microsoft.com/office/drawing/2014/main" id="{15692298-BBF1-4D0C-A4E9-5BBDF5B90CD5}"/>
              </a:ext>
            </a:extLst>
          </p:cNvPr>
          <p:cNvSpPr>
            <a:spLocks noChangeArrowheads="1"/>
          </p:cNvSpPr>
          <p:nvPr/>
        </p:nvSpPr>
        <p:spPr bwMode="auto">
          <a:xfrm>
            <a:off x="4996506" y="1734022"/>
            <a:ext cx="1979613"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149" name="TextBox 3">
            <a:extLst>
              <a:ext uri="{FF2B5EF4-FFF2-40B4-BE49-F238E27FC236}">
                <a16:creationId xmlns:a16="http://schemas.microsoft.com/office/drawing/2014/main" id="{B984CBBA-BE9F-4234-83E0-D9A1725543A8}"/>
              </a:ext>
            </a:extLst>
          </p:cNvPr>
          <p:cNvSpPr txBox="1">
            <a:spLocks noChangeArrowheads="1"/>
          </p:cNvSpPr>
          <p:nvPr/>
        </p:nvSpPr>
        <p:spPr bwMode="auto">
          <a:xfrm>
            <a:off x="5320356" y="1689572"/>
            <a:ext cx="2349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a:t>
            </a:r>
          </a:p>
        </p:txBody>
      </p:sp>
      <p:sp>
        <p:nvSpPr>
          <p:cNvPr id="150" name="Chevron 60">
            <a:extLst>
              <a:ext uri="{FF2B5EF4-FFF2-40B4-BE49-F238E27FC236}">
                <a16:creationId xmlns:a16="http://schemas.microsoft.com/office/drawing/2014/main" id="{F7A5FE1B-5EAD-4006-BF9F-3CC38217649E}"/>
              </a:ext>
            </a:extLst>
          </p:cNvPr>
          <p:cNvSpPr/>
          <p:nvPr/>
        </p:nvSpPr>
        <p:spPr bwMode="auto">
          <a:xfrm>
            <a:off x="4879037" y="2246291"/>
            <a:ext cx="2733669"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151" name="矩形 1">
            <a:extLst>
              <a:ext uri="{FF2B5EF4-FFF2-40B4-BE49-F238E27FC236}">
                <a16:creationId xmlns:a16="http://schemas.microsoft.com/office/drawing/2014/main" id="{17BE7A76-34DC-474F-B991-4E6154A0A46B}"/>
              </a:ext>
            </a:extLst>
          </p:cNvPr>
          <p:cNvSpPr>
            <a:spLocks noChangeArrowheads="1"/>
          </p:cNvSpPr>
          <p:nvPr/>
        </p:nvSpPr>
        <p:spPr bwMode="auto">
          <a:xfrm>
            <a:off x="945206" y="2191861"/>
            <a:ext cx="8655050"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3" name="文本框 2">
            <a:extLst>
              <a:ext uri="{FF2B5EF4-FFF2-40B4-BE49-F238E27FC236}">
                <a16:creationId xmlns:a16="http://schemas.microsoft.com/office/drawing/2014/main" id="{033ED4D6-3456-4734-8F7F-5AAA78D0E5E0}"/>
              </a:ext>
            </a:extLst>
          </p:cNvPr>
          <p:cNvSpPr txBox="1">
            <a:spLocks noChangeArrowheads="1"/>
          </p:cNvSpPr>
          <p:nvPr/>
        </p:nvSpPr>
        <p:spPr bwMode="auto">
          <a:xfrm>
            <a:off x="1039900" y="2972771"/>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Timeline </a:t>
            </a:r>
            <a:endParaRPr lang="zh-CN" altLang="en-US" b="1" dirty="0">
              <a:solidFill>
                <a:srgbClr val="0000FF"/>
              </a:solidFill>
            </a:endParaRPr>
          </a:p>
        </p:txBody>
      </p:sp>
    </p:spTree>
    <p:extLst>
      <p:ext uri="{BB962C8B-B14F-4D97-AF65-F5344CB8AC3E}">
        <p14:creationId xmlns:p14="http://schemas.microsoft.com/office/powerpoint/2010/main" val="357224093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6297" y="1014242"/>
            <a:ext cx="11295771" cy="4407360"/>
          </a:xfrm>
          <a:prstGeom prst="rect">
            <a:avLst/>
          </a:prstGeom>
          <a:solidFill>
            <a:schemeClr val="bg1"/>
          </a:solidFill>
        </p:spPr>
        <p:txBody>
          <a:bodyPr wrap="square">
            <a:spAutoFit/>
          </a:bodyPr>
          <a:lstStyle/>
          <a:p>
            <a:r>
              <a:rPr lang="en-US" altLang="zh-CN" sz="1200" b="1" dirty="0"/>
              <a:t>SA5 OAM Release 18 planning</a:t>
            </a:r>
            <a:r>
              <a:rPr lang="zh-CN" altLang="en-US" sz="1200" b="1" dirty="0"/>
              <a:t>：</a:t>
            </a:r>
            <a:r>
              <a:rPr lang="en-US" altLang="zh-CN" sz="1200" b="1" dirty="0"/>
              <a:t> </a:t>
            </a:r>
          </a:p>
          <a:p>
            <a:pPr marL="609585" indent="-609585">
              <a:spcBef>
                <a:spcPct val="20000"/>
              </a:spcBef>
              <a:buBlip>
                <a:blip r:embed="rId2"/>
              </a:buBlip>
              <a:defRPr/>
            </a:pPr>
            <a:r>
              <a:rPr lang="en-US" altLang="zh-CN" sz="1400" dirty="0">
                <a:latin typeface="+mn-lt"/>
                <a:cs typeface="+mn-cs"/>
              </a:rPr>
              <a:t>Mar 2022 (TSG#95): SA5 SIDs/WIDs specified</a:t>
            </a:r>
          </a:p>
          <a:p>
            <a:pPr marL="609585" indent="-609585">
              <a:spcBef>
                <a:spcPct val="20000"/>
              </a:spcBef>
              <a:buBlip>
                <a:blip r:embed="rId2"/>
              </a:buBlip>
              <a:defRPr/>
            </a:pPr>
            <a:r>
              <a:rPr lang="en-US" altLang="zh-CN" sz="1400" dirty="0">
                <a:solidFill>
                  <a:srgbClr val="0000FF"/>
                </a:solidFill>
                <a:latin typeface="+mn-lt"/>
                <a:cs typeface="+mn-cs"/>
              </a:rPr>
              <a:t>Dec 2022 (#98) and Mar 2023(#99): SA5 SID concluded and Rel-18 WID started if needed</a:t>
            </a:r>
          </a:p>
          <a:p>
            <a:pPr marL="609585" indent="-609585">
              <a:spcBef>
                <a:spcPct val="20000"/>
              </a:spcBef>
              <a:buBlip>
                <a:blip r:embed="rId2"/>
              </a:buBlip>
              <a:defRPr/>
            </a:pPr>
            <a:r>
              <a:rPr lang="en-US" altLang="zh-CN" sz="1400" dirty="0">
                <a:solidFill>
                  <a:srgbClr val="0000FF"/>
                </a:solidFill>
                <a:latin typeface="+mn-lt"/>
                <a:cs typeface="+mn-cs"/>
              </a:rPr>
              <a:t>Jun 2023 (TSG#100): Stage 1 work freeze (Majority topics)</a:t>
            </a:r>
          </a:p>
          <a:p>
            <a:pPr marL="609585" indent="-609585">
              <a:spcBef>
                <a:spcPct val="20000"/>
              </a:spcBef>
              <a:buBlip>
                <a:blip r:embed="rId2"/>
              </a:buBlip>
              <a:defRPr/>
            </a:pPr>
            <a:r>
              <a:rPr lang="en-US" altLang="zh-CN" sz="1400" dirty="0">
                <a:latin typeface="+mn-lt"/>
                <a:cs typeface="+mn-cs"/>
              </a:rPr>
              <a:t>Sep 2023 (TSG#101): </a:t>
            </a:r>
            <a:r>
              <a:rPr lang="en-US" altLang="zh-CN" sz="1400" dirty="0">
                <a:solidFill>
                  <a:srgbClr val="0000FF"/>
                </a:solidFill>
                <a:latin typeface="+mn-lt"/>
                <a:cs typeface="+mn-cs"/>
              </a:rPr>
              <a:t>Stage 1 leftover and </a:t>
            </a:r>
            <a:r>
              <a:rPr lang="en-US" altLang="zh-CN" sz="1400" dirty="0">
                <a:latin typeface="+mn-lt"/>
                <a:cs typeface="+mn-cs"/>
              </a:rPr>
              <a:t>Stage 2 Functional work Freeze and stage 3(OAM/CN related), provide inputs to CT</a:t>
            </a:r>
          </a:p>
          <a:p>
            <a:pPr marL="609585" indent="-609585">
              <a:spcBef>
                <a:spcPct val="20000"/>
              </a:spcBef>
              <a:buBlip>
                <a:blip r:embed="rId2"/>
              </a:buBlip>
              <a:defRPr/>
            </a:pPr>
            <a:r>
              <a:rPr lang="en-US" altLang="zh-CN" sz="1400" dirty="0">
                <a:latin typeface="+mn-lt"/>
                <a:cs typeface="+mn-cs"/>
              </a:rPr>
              <a:t>Dec 2023 (TSG#102): Stage 2 Functional work Freeze and stage 3 (RAN related)</a:t>
            </a:r>
          </a:p>
          <a:p>
            <a:pPr>
              <a:spcBef>
                <a:spcPct val="20000"/>
              </a:spcBef>
              <a:defRPr/>
            </a:pPr>
            <a:endParaRPr lang="en-US" altLang="zh-CN" sz="1400" dirty="0">
              <a:latin typeface="+mn-lt"/>
              <a:cs typeface="+mn-cs"/>
            </a:endParaRPr>
          </a:p>
          <a:p>
            <a:pPr lvl="0"/>
            <a:r>
              <a:rPr lang="en-US" altLang="zh-CN" sz="1200" b="1" dirty="0">
                <a:solidFill>
                  <a:prstClr val="black"/>
                </a:solidFill>
              </a:rPr>
              <a:t>SA5 OAM Release 19 planning</a:t>
            </a:r>
            <a:r>
              <a:rPr lang="zh-CN" altLang="en-US" sz="1200" b="1" dirty="0">
                <a:solidFill>
                  <a:prstClr val="black"/>
                </a:solidFill>
              </a:rPr>
              <a:t>：</a:t>
            </a:r>
            <a:r>
              <a:rPr lang="en-US" altLang="zh-CN" sz="1200" b="1" dirty="0">
                <a:solidFill>
                  <a:prstClr val="black"/>
                </a:solidFill>
              </a:rPr>
              <a:t> </a:t>
            </a:r>
          </a:p>
          <a:p>
            <a:pPr marL="609585" lvl="0" indent="-609585">
              <a:spcBef>
                <a:spcPct val="20000"/>
              </a:spcBef>
              <a:buBlip>
                <a:blip r:embed="rId2"/>
              </a:buBlip>
              <a:defRPr/>
            </a:pPr>
            <a:r>
              <a:rPr lang="en-US" altLang="zh-CN" sz="1400" dirty="0">
                <a:solidFill>
                  <a:srgbClr val="0000FF"/>
                </a:solidFill>
                <a:latin typeface="Calibri"/>
              </a:rPr>
              <a:t>Dec 2022: closely follow SA Rel-19 discussion and provide SA5 relevant Rel-19 inputs/planning if they are available</a:t>
            </a:r>
          </a:p>
          <a:p>
            <a:pPr marL="609585" lvl="0" indent="-609585">
              <a:spcBef>
                <a:spcPct val="20000"/>
              </a:spcBef>
              <a:buBlip>
                <a:blip r:embed="rId2"/>
              </a:buBlip>
              <a:defRPr/>
            </a:pPr>
            <a:r>
              <a:rPr lang="en-US" altLang="zh-CN" sz="1400" dirty="0">
                <a:solidFill>
                  <a:srgbClr val="0000FF"/>
                </a:solidFill>
                <a:latin typeface="Calibri"/>
              </a:rPr>
              <a:t>Dec </a:t>
            </a:r>
            <a:r>
              <a:rPr lang="en-US" altLang="zh-CN" sz="1400" dirty="0">
                <a:solidFill>
                  <a:prstClr val="black"/>
                </a:solidFill>
                <a:latin typeface="Calibri"/>
              </a:rPr>
              <a:t>2023 (TSG#</a:t>
            </a:r>
            <a:r>
              <a:rPr lang="en-US" altLang="zh-CN" sz="1400" dirty="0">
                <a:solidFill>
                  <a:srgbClr val="0000FF"/>
                </a:solidFill>
                <a:latin typeface="Calibri"/>
              </a:rPr>
              <a:t>102</a:t>
            </a:r>
            <a:r>
              <a:rPr lang="en-US" altLang="zh-CN" sz="1400" dirty="0">
                <a:solidFill>
                  <a:prstClr val="black"/>
                </a:solidFill>
                <a:latin typeface="Calibri"/>
              </a:rPr>
              <a:t>): Start of Rel-19 </a:t>
            </a:r>
            <a:r>
              <a:rPr lang="en-US" altLang="zh-CN" sz="1400" dirty="0">
                <a:solidFill>
                  <a:srgbClr val="0000FF"/>
                </a:solidFill>
                <a:latin typeface="Calibri"/>
              </a:rPr>
              <a:t>following 3GPP release timelines </a:t>
            </a:r>
            <a:endParaRPr lang="en-US" altLang="zh-CN" sz="1400" dirty="0">
              <a:solidFill>
                <a:srgbClr val="0000FF"/>
              </a:solidFill>
              <a:latin typeface="+mn-lt"/>
              <a:cs typeface="+mn-cs"/>
            </a:endParaRPr>
          </a:p>
          <a:p>
            <a:pPr>
              <a:defRPr/>
            </a:pPr>
            <a:endParaRPr lang="en-US" altLang="zh-CN" sz="1200" b="1" dirty="0"/>
          </a:p>
          <a:p>
            <a:pPr>
              <a:defRPr/>
            </a:pPr>
            <a:r>
              <a:rPr lang="en-US" altLang="zh-CN" sz="1200" b="1" dirty="0"/>
              <a:t>Note: </a:t>
            </a:r>
          </a:p>
          <a:p>
            <a:pPr marL="609585" indent="-609585">
              <a:spcBef>
                <a:spcPct val="20000"/>
              </a:spcBef>
              <a:buBlip>
                <a:blip r:embed="rId2"/>
              </a:buBlip>
              <a:defRPr/>
            </a:pPr>
            <a:r>
              <a:rPr lang="en-US" altLang="zh-CN" sz="1400" dirty="0">
                <a:latin typeface="+mn-lt"/>
                <a:cs typeface="+mn-cs"/>
              </a:rPr>
              <a:t>We should strictly follow the 3GPP release timelines (especially to align the stage 3 freeze date). </a:t>
            </a:r>
          </a:p>
          <a:p>
            <a:pPr marL="609585" indent="-609585">
              <a:spcBef>
                <a:spcPct val="20000"/>
              </a:spcBef>
              <a:buBlip>
                <a:blip r:embed="rId2"/>
              </a:buBlip>
              <a:defRPr/>
            </a:pPr>
            <a:r>
              <a:rPr lang="en-US" altLang="zh-CN" sz="1400" dirty="0">
                <a:latin typeface="+mn-lt"/>
                <a:cs typeface="+mn-cs"/>
              </a:rPr>
              <a:t>For the CT related features, we need to provide inputs to CT as early as possible.</a:t>
            </a:r>
          </a:p>
          <a:p>
            <a:pPr marL="609585" indent="-609585">
              <a:spcBef>
                <a:spcPct val="20000"/>
              </a:spcBef>
              <a:buBlip>
                <a:blip r:embed="rId2"/>
              </a:buBlip>
              <a:defRPr/>
            </a:pPr>
            <a:r>
              <a:rPr lang="en-US" altLang="zh-CN" sz="1400" dirty="0">
                <a:latin typeface="+mn-lt"/>
                <a:cs typeface="+mn-cs"/>
              </a:rPr>
              <a:t>Management aspects which have no CN/RAN dependency or which needs to influence CN/RAN should be addressed as early as possible. </a:t>
            </a:r>
          </a:p>
          <a:p>
            <a:pPr marL="609585" indent="-609585">
              <a:spcBef>
                <a:spcPct val="20000"/>
              </a:spcBef>
              <a:buBlip>
                <a:blip r:embed="rId2"/>
              </a:buBlip>
              <a:defRPr/>
            </a:pPr>
            <a:r>
              <a:rPr lang="en-US" altLang="zh-CN" sz="1400" dirty="0">
                <a:latin typeface="+mn-lt"/>
                <a:cs typeface="+mn-cs"/>
              </a:rPr>
              <a:t>Avoid exception requests as much as possible, in case the work could not be completed according to the time plan, either narrow down the scope of the work, or postpone the work to next release.</a:t>
            </a:r>
          </a:p>
          <a:p>
            <a:pPr>
              <a:spcBef>
                <a:spcPct val="20000"/>
              </a:spcBef>
              <a:defRPr/>
            </a:pPr>
            <a:endParaRPr lang="en-US" altLang="zh-CN" sz="1400" dirty="0">
              <a:latin typeface="+mn-lt"/>
              <a:cs typeface="+mn-cs"/>
            </a:endParaRPr>
          </a:p>
        </p:txBody>
      </p:sp>
      <p:sp>
        <p:nvSpPr>
          <p:cNvPr id="6" name="标题 1"/>
          <p:cNvSpPr>
            <a:spLocks noGrp="1"/>
          </p:cNvSpPr>
          <p:nvPr>
            <p:ph type="title"/>
          </p:nvPr>
        </p:nvSpPr>
        <p:spPr>
          <a:xfrm>
            <a:off x="57665" y="105637"/>
            <a:ext cx="9901881" cy="825239"/>
          </a:xfrm>
        </p:spPr>
        <p:txBody>
          <a:bodyPr/>
          <a:lstStyle/>
          <a:p>
            <a:r>
              <a:rPr lang="en-US" altLang="zh-CN" sz="2800" dirty="0"/>
              <a:t>Leaders’ recommendation for SA5 OAM time planning </a:t>
            </a:r>
            <a:br>
              <a:rPr lang="en-US" altLang="zh-CN" sz="2800" dirty="0"/>
            </a:br>
            <a:r>
              <a:rPr lang="en-US" altLang="zh-CN" sz="2800" dirty="0"/>
              <a:t>for endorsement</a:t>
            </a:r>
            <a:endParaRPr lang="en-US" sz="2800" dirty="0"/>
          </a:p>
        </p:txBody>
      </p:sp>
      <p:sp>
        <p:nvSpPr>
          <p:cNvPr id="4" name="矩形 3">
            <a:extLst>
              <a:ext uri="{FF2B5EF4-FFF2-40B4-BE49-F238E27FC236}">
                <a16:creationId xmlns:a16="http://schemas.microsoft.com/office/drawing/2014/main" id="{4BF59B6A-1D84-4B2E-8925-47460DAD7FDF}"/>
              </a:ext>
            </a:extLst>
          </p:cNvPr>
          <p:cNvSpPr/>
          <p:nvPr/>
        </p:nvSpPr>
        <p:spPr>
          <a:xfrm>
            <a:off x="246994" y="5990550"/>
            <a:ext cx="4518673" cy="307777"/>
          </a:xfrm>
          <a:prstGeom prst="rect">
            <a:avLst/>
          </a:prstGeom>
          <a:solidFill>
            <a:srgbClr val="00B0F0"/>
          </a:solidFill>
        </p:spPr>
        <p:txBody>
          <a:bodyPr wrap="none">
            <a:spAutoFit/>
          </a:bodyPr>
          <a:lstStyle/>
          <a:p>
            <a:r>
              <a:rPr lang="en-GB" altLang="en-US" sz="1400" dirty="0">
                <a:solidFill>
                  <a:schemeClr val="bg1"/>
                </a:solidFill>
              </a:rPr>
              <a:t>Update of SA5#141e endorsed </a:t>
            </a:r>
            <a:r>
              <a:rPr lang="en-GB" altLang="en-US" sz="1400" dirty="0" err="1">
                <a:solidFill>
                  <a:schemeClr val="bg1"/>
                </a:solidFill>
              </a:rPr>
              <a:t>tdoc</a:t>
            </a:r>
            <a:r>
              <a:rPr lang="en-GB" altLang="en-US" sz="1400" dirty="0">
                <a:solidFill>
                  <a:schemeClr val="bg1"/>
                </a:solidFill>
              </a:rPr>
              <a:t> S5-221173 in </a:t>
            </a:r>
            <a:r>
              <a:rPr lang="en-GB" altLang="en-US" sz="1400" b="1" dirty="0">
                <a:solidFill>
                  <a:srgbClr val="0000FF"/>
                </a:solidFill>
              </a:rPr>
              <a:t>blue</a:t>
            </a:r>
            <a:endParaRPr lang="en-US" sz="1400" b="1" dirty="0">
              <a:solidFill>
                <a:srgbClr val="0000FF"/>
              </a:solidFill>
            </a:endParaRPr>
          </a:p>
        </p:txBody>
      </p:sp>
    </p:spTree>
    <p:extLst>
      <p:ext uri="{BB962C8B-B14F-4D97-AF65-F5344CB8AC3E}">
        <p14:creationId xmlns:p14="http://schemas.microsoft.com/office/powerpoint/2010/main" val="3730647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Change History</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3453649644"/>
              </p:ext>
            </p:extLst>
          </p:nvPr>
        </p:nvGraphicFramePr>
        <p:xfrm>
          <a:off x="791778" y="1694675"/>
          <a:ext cx="10506842" cy="914400"/>
        </p:xfrm>
        <a:graphic>
          <a:graphicData uri="http://schemas.openxmlformats.org/drawingml/2006/table">
            <a:tbl>
              <a:tblPr firstRow="1" bandRow="1">
                <a:tableStyleId>{5C22544A-7EE6-4342-B048-85BDC9FD1C3A}</a:tableStyleId>
              </a:tblPr>
              <a:tblGrid>
                <a:gridCol w="1720195">
                  <a:extLst>
                    <a:ext uri="{9D8B030D-6E8A-4147-A177-3AD203B41FA5}">
                      <a16:colId xmlns:a16="http://schemas.microsoft.com/office/drawing/2014/main" val="20000"/>
                    </a:ext>
                  </a:extLst>
                </a:gridCol>
                <a:gridCol w="8786647">
                  <a:extLst>
                    <a:ext uri="{9D8B030D-6E8A-4147-A177-3AD203B41FA5}">
                      <a16:colId xmlns:a16="http://schemas.microsoft.com/office/drawing/2014/main" val="20001"/>
                    </a:ext>
                  </a:extLst>
                </a:gridCol>
              </a:tblGrid>
              <a:tr h="0">
                <a:tc>
                  <a:txBody>
                    <a:bodyPr/>
                    <a:lstStyle/>
                    <a:p>
                      <a:r>
                        <a:rPr lang="en-US" altLang="zh-CN" b="0" dirty="0"/>
                        <a:t>SA5 #141e</a:t>
                      </a:r>
                      <a:endParaRPr lang="zh-CN" altLang="en-US" b="0" dirty="0"/>
                    </a:p>
                  </a:txBody>
                  <a:tcPr/>
                </a:tc>
                <a:tc>
                  <a:txBody>
                    <a:bodyPr/>
                    <a:lstStyle/>
                    <a:p>
                      <a:r>
                        <a:rPr lang="en-US" altLang="zh-CN" b="0" dirty="0"/>
                        <a:t>S5-221173 SA5 Rel-18 time plan proposal for OAM</a:t>
                      </a:r>
                      <a:endParaRPr lang="zh-CN" altLang="en-US" b="0" dirty="0"/>
                    </a:p>
                  </a:txBody>
                  <a:tcPr/>
                </a:tc>
                <a:extLst>
                  <a:ext uri="{0D108BD9-81ED-4DB2-BD59-A6C34878D82A}">
                    <a16:rowId xmlns:a16="http://schemas.microsoft.com/office/drawing/2014/main" val="10000"/>
                  </a:ext>
                </a:extLst>
              </a:tr>
              <a:tr h="0">
                <a:tc>
                  <a:txBody>
                    <a:bodyPr/>
                    <a:lstStyle/>
                    <a:p>
                      <a:r>
                        <a:rPr lang="en-US" altLang="zh-CN" b="0" dirty="0"/>
                        <a:t>SA5 #146</a:t>
                      </a:r>
                      <a:endParaRPr lang="zh-CN" altLang="en-US" b="0" dirty="0"/>
                    </a:p>
                  </a:txBody>
                  <a:tcPr/>
                </a:tc>
                <a:tc>
                  <a:txBody>
                    <a:bodyPr/>
                    <a:lstStyle/>
                    <a:p>
                      <a:r>
                        <a:rPr lang="en-US" altLang="zh-CN" b="0" dirty="0"/>
                        <a:t>S5-226377 Rel-18&amp;Rel-19 Time Plan Proposal for OAM</a:t>
                      </a:r>
                      <a:endParaRPr lang="zh-CN" altLang="en-US" b="0"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34718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Background</a:t>
            </a:r>
          </a:p>
        </p:txBody>
      </p:sp>
      <p:sp>
        <p:nvSpPr>
          <p:cNvPr id="3" name="内容占位符 2"/>
          <p:cNvSpPr>
            <a:spLocks noGrp="1"/>
          </p:cNvSpPr>
          <p:nvPr>
            <p:ph idx="1"/>
          </p:nvPr>
        </p:nvSpPr>
        <p:spPr>
          <a:xfrm>
            <a:off x="384799" y="1248032"/>
            <a:ext cx="11183938" cy="5144359"/>
          </a:xfrm>
          <a:effectLst/>
        </p:spPr>
        <p:txBody>
          <a:bodyPr/>
          <a:lstStyle/>
          <a:p>
            <a:r>
              <a:rPr lang="en-US" sz="2400" dirty="0"/>
              <a:t>Rel-18 release schedule was discussed in SA and RAN plenary in </a:t>
            </a:r>
            <a:r>
              <a:rPr lang="en-GB" altLang="zh-CN" sz="2400" dirty="0"/>
              <a:t>Dec. 2021</a:t>
            </a:r>
            <a:r>
              <a:rPr lang="en-US" sz="2400" dirty="0"/>
              <a:t>.</a:t>
            </a:r>
          </a:p>
          <a:p>
            <a:r>
              <a:rPr lang="en-US" sz="2400" dirty="0"/>
              <a:t>We need to align the </a:t>
            </a:r>
            <a:r>
              <a:rPr lang="en-US" altLang="zh-CN" sz="2400" dirty="0"/>
              <a:t>SA5 </a:t>
            </a:r>
            <a:r>
              <a:rPr lang="en-US" sz="2400" dirty="0"/>
              <a:t>work plan with the overall 3GPP release schedule.</a:t>
            </a:r>
          </a:p>
          <a:p>
            <a:r>
              <a:rPr lang="en-US" sz="2400" dirty="0"/>
              <a:t>This </a:t>
            </a:r>
            <a:r>
              <a:rPr lang="en-US" sz="2400" dirty="0" err="1"/>
              <a:t>tdoc</a:t>
            </a:r>
            <a:r>
              <a:rPr lang="en-US" sz="2400" dirty="0"/>
              <a:t> uses the following references:</a:t>
            </a:r>
          </a:p>
          <a:p>
            <a:pPr lvl="1"/>
            <a:r>
              <a:rPr lang="en-GB" altLang="en-US" sz="2000" dirty="0"/>
              <a:t>SA#94</a:t>
            </a:r>
            <a:r>
              <a:rPr lang="en-US" altLang="zh-CN" sz="2000" dirty="0"/>
              <a:t>e</a:t>
            </a:r>
            <a:r>
              <a:rPr lang="en-GB" altLang="en-US" sz="2000" dirty="0"/>
              <a:t>: </a:t>
            </a:r>
            <a:r>
              <a:rPr lang="en-US" altLang="zh-CN" sz="2000" dirty="0"/>
              <a:t>3GPP Work Plan review at Plenary #94e   </a:t>
            </a:r>
            <a:r>
              <a:rPr lang="en-GB" altLang="en-US" sz="2000" dirty="0"/>
              <a:t>(SP-211555) </a:t>
            </a:r>
          </a:p>
          <a:p>
            <a:pPr lvl="1"/>
            <a:r>
              <a:rPr lang="en-GB" altLang="en-US" sz="2000" dirty="0"/>
              <a:t>SA#86 3GPP Newcomer Orientation.pdf</a:t>
            </a:r>
          </a:p>
          <a:p>
            <a:r>
              <a:rPr lang="en-US" altLang="zh-CN" sz="2400" dirty="0">
                <a:solidFill>
                  <a:srgbClr val="0000FF"/>
                </a:solidFill>
              </a:rPr>
              <a:t>Rel-19 work plan started discussion in SA from July 2022, an NWM document collecting comments from SA leaders and SA company representatives: </a:t>
            </a:r>
            <a:r>
              <a:rPr lang="en-US" altLang="zh-CN" sz="2400" dirty="0">
                <a:solidFill>
                  <a:srgbClr val="0000FF"/>
                </a:solidFill>
                <a:hlinkClick r:id="rId2">
                  <a:extLst>
                    <a:ext uri="{A12FA001-AC4F-418D-AE19-62706E023703}">
                      <ahyp:hlinkClr xmlns:ahyp="http://schemas.microsoft.com/office/drawing/2018/hyperlinkcolor" val="tx"/>
                    </a:ext>
                  </a:extLst>
                </a:hlinkClick>
              </a:rPr>
              <a:t>https://nwm-trial.etsi.org/#/documents/7896</a:t>
            </a:r>
            <a:endParaRPr lang="en-US" altLang="zh-CN" sz="2400" dirty="0">
              <a:solidFill>
                <a:srgbClr val="0000FF"/>
              </a:solidFill>
            </a:endParaRPr>
          </a:p>
          <a:p>
            <a:r>
              <a:rPr lang="en-US" altLang="zh-CN" sz="2400" dirty="0">
                <a:solidFill>
                  <a:srgbClr val="0000FF"/>
                </a:solidFill>
              </a:rPr>
              <a:t>Rel-19 release planning was discussed in SA#97 plenary in Sep.2022, a discussion paper (SP-220994) is noted. Further off-line discussion until the next TSG SA meeting, based on this, was encouraged.</a:t>
            </a:r>
            <a:endParaRPr lang="en-US" altLang="zh-CN" sz="1800" dirty="0">
              <a:solidFill>
                <a:srgbClr val="0000FF"/>
              </a:solidFill>
            </a:endParaRPr>
          </a:p>
        </p:txBody>
      </p:sp>
      <p:sp>
        <p:nvSpPr>
          <p:cNvPr id="4" name="矩形 3">
            <a:extLst>
              <a:ext uri="{FF2B5EF4-FFF2-40B4-BE49-F238E27FC236}">
                <a16:creationId xmlns:a16="http://schemas.microsoft.com/office/drawing/2014/main" id="{1B5A060D-BD0D-4543-AE93-25D5269EA5D8}"/>
              </a:ext>
            </a:extLst>
          </p:cNvPr>
          <p:cNvSpPr/>
          <p:nvPr/>
        </p:nvSpPr>
        <p:spPr>
          <a:xfrm>
            <a:off x="246994" y="5990550"/>
            <a:ext cx="4518673" cy="307777"/>
          </a:xfrm>
          <a:prstGeom prst="rect">
            <a:avLst/>
          </a:prstGeom>
          <a:solidFill>
            <a:srgbClr val="00B0F0"/>
          </a:solidFill>
        </p:spPr>
        <p:txBody>
          <a:bodyPr wrap="none">
            <a:spAutoFit/>
          </a:bodyPr>
          <a:lstStyle/>
          <a:p>
            <a:r>
              <a:rPr lang="en-GB" altLang="en-US" sz="1400" dirty="0">
                <a:solidFill>
                  <a:schemeClr val="bg1"/>
                </a:solidFill>
              </a:rPr>
              <a:t>Update of SA5#141e endorsed </a:t>
            </a:r>
            <a:r>
              <a:rPr lang="en-GB" altLang="en-US" sz="1400" dirty="0" err="1">
                <a:solidFill>
                  <a:schemeClr val="bg1"/>
                </a:solidFill>
              </a:rPr>
              <a:t>tdoc</a:t>
            </a:r>
            <a:r>
              <a:rPr lang="en-GB" altLang="en-US" sz="1400" dirty="0">
                <a:solidFill>
                  <a:schemeClr val="bg1"/>
                </a:solidFill>
              </a:rPr>
              <a:t> S5-221173 in </a:t>
            </a:r>
            <a:r>
              <a:rPr lang="en-GB" altLang="en-US" sz="1400" b="1" dirty="0">
                <a:solidFill>
                  <a:srgbClr val="0000FF"/>
                </a:solidFill>
              </a:rPr>
              <a:t>blue</a:t>
            </a:r>
            <a:endParaRPr lang="en-US" sz="1400" b="1" dirty="0">
              <a:solidFill>
                <a:srgbClr val="0000FF"/>
              </a:solidFill>
            </a:endParaRPr>
          </a:p>
        </p:txBody>
      </p:sp>
    </p:spTree>
    <p:extLst>
      <p:ext uri="{BB962C8B-B14F-4D97-AF65-F5344CB8AC3E}">
        <p14:creationId xmlns:p14="http://schemas.microsoft.com/office/powerpoint/2010/main" val="75602170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551794" y="698939"/>
            <a:ext cx="9482376" cy="4974670"/>
          </a:xfrm>
          <a:prstGeom prst="rect">
            <a:avLst/>
          </a:prstGeom>
        </p:spPr>
      </p:pic>
      <p:sp>
        <p:nvSpPr>
          <p:cNvPr id="5" name="矩形 4"/>
          <p:cNvSpPr/>
          <p:nvPr/>
        </p:nvSpPr>
        <p:spPr>
          <a:xfrm>
            <a:off x="979353" y="5951866"/>
            <a:ext cx="3756093" cy="307777"/>
          </a:xfrm>
          <a:prstGeom prst="rect">
            <a:avLst/>
          </a:prstGeom>
          <a:solidFill>
            <a:srgbClr val="00B0F0"/>
          </a:solidFill>
        </p:spPr>
        <p:txBody>
          <a:bodyPr wrap="none">
            <a:spAutoFit/>
          </a:bodyPr>
          <a:lstStyle/>
          <a:p>
            <a:r>
              <a:rPr lang="en-GB" altLang="en-US" sz="1400" dirty="0">
                <a:solidFill>
                  <a:schemeClr val="bg1"/>
                </a:solidFill>
              </a:rPr>
              <a:t>Ref: SA#86 3GPP Newcomer Orientation.pdf</a:t>
            </a:r>
            <a:endParaRPr lang="en-US" sz="1400" dirty="0">
              <a:solidFill>
                <a:schemeClr val="bg1"/>
              </a:solidFill>
            </a:endParaRPr>
          </a:p>
        </p:txBody>
      </p:sp>
    </p:spTree>
    <p:extLst>
      <p:ext uri="{BB962C8B-B14F-4D97-AF65-F5344CB8AC3E}">
        <p14:creationId xmlns:p14="http://schemas.microsoft.com/office/powerpoint/2010/main" val="360287526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69605" y="228600"/>
            <a:ext cx="9585583" cy="1143000"/>
          </a:xfrm>
        </p:spPr>
        <p:txBody>
          <a:bodyPr/>
          <a:lstStyle/>
          <a:p>
            <a:r>
              <a:rPr lang="en-US" altLang="zh-CN" sz="4000" dirty="0"/>
              <a:t>Detailed view of SA5 OAM relation with other groups</a:t>
            </a:r>
            <a:endParaRPr lang="en-US" sz="4000" dirty="0"/>
          </a:p>
        </p:txBody>
      </p:sp>
      <p:sp>
        <p:nvSpPr>
          <p:cNvPr id="3" name="Rounded Rectangle 43"/>
          <p:cNvSpPr/>
          <p:nvPr/>
        </p:nvSpPr>
        <p:spPr>
          <a:xfrm>
            <a:off x="1394366" y="1789389"/>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5" name="Rounded Rectangle 46"/>
          <p:cNvSpPr/>
          <p:nvPr/>
        </p:nvSpPr>
        <p:spPr>
          <a:xfrm>
            <a:off x="1750899" y="4205193"/>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6" name="Rounded Rectangle 47"/>
          <p:cNvSpPr/>
          <p:nvPr/>
        </p:nvSpPr>
        <p:spPr>
          <a:xfrm>
            <a:off x="2988876" y="4208407"/>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7" name="Rounded Rectangle 48"/>
          <p:cNvSpPr/>
          <p:nvPr/>
        </p:nvSpPr>
        <p:spPr>
          <a:xfrm>
            <a:off x="4226853" y="4219112"/>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8" name="Rounded Rectangle 49"/>
          <p:cNvSpPr/>
          <p:nvPr/>
        </p:nvSpPr>
        <p:spPr>
          <a:xfrm>
            <a:off x="5754028" y="4205193"/>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9" name="Rounded Rectangle 50"/>
          <p:cNvSpPr/>
          <p:nvPr/>
        </p:nvSpPr>
        <p:spPr>
          <a:xfrm>
            <a:off x="7316412" y="421410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3" name="Curved Connector 56"/>
          <p:cNvCxnSpPr>
            <a:stCxn id="3" idx="3"/>
            <a:endCxn id="38" idx="0"/>
          </p:cNvCxnSpPr>
          <p:nvPr/>
        </p:nvCxnSpPr>
        <p:spPr>
          <a:xfrm>
            <a:off x="2613845" y="2144596"/>
            <a:ext cx="3657403" cy="39169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ounded Rectangle 75"/>
          <p:cNvSpPr/>
          <p:nvPr/>
        </p:nvSpPr>
        <p:spPr>
          <a:xfrm>
            <a:off x="8631458" y="2933087"/>
            <a:ext cx="969486" cy="2589731"/>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7" name="Rounded Rectangle 117"/>
          <p:cNvSpPr/>
          <p:nvPr/>
        </p:nvSpPr>
        <p:spPr>
          <a:xfrm>
            <a:off x="2278262" y="5178503"/>
            <a:ext cx="6090716"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cxnSp>
        <p:nvCxnSpPr>
          <p:cNvPr id="21" name="Curved Connector 132"/>
          <p:cNvCxnSpPr/>
          <p:nvPr/>
        </p:nvCxnSpPr>
        <p:spPr>
          <a:xfrm rot="16200000" flipH="1">
            <a:off x="6057531" y="4907004"/>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66"/>
          <p:cNvSpPr txBox="1">
            <a:spLocks noChangeArrowheads="1"/>
          </p:cNvSpPr>
          <p:nvPr/>
        </p:nvSpPr>
        <p:spPr bwMode="auto">
          <a:xfrm>
            <a:off x="452436" y="1975127"/>
            <a:ext cx="100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1</a:t>
            </a:r>
          </a:p>
        </p:txBody>
      </p:sp>
      <p:sp>
        <p:nvSpPr>
          <p:cNvPr id="25" name="TextBox 137"/>
          <p:cNvSpPr txBox="1">
            <a:spLocks noChangeArrowheads="1"/>
          </p:cNvSpPr>
          <p:nvPr/>
        </p:nvSpPr>
        <p:spPr bwMode="auto">
          <a:xfrm>
            <a:off x="458786" y="3900764"/>
            <a:ext cx="1004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2</a:t>
            </a:r>
          </a:p>
        </p:txBody>
      </p:sp>
      <p:sp>
        <p:nvSpPr>
          <p:cNvPr id="26" name="TextBox 138"/>
          <p:cNvSpPr txBox="1">
            <a:spLocks noChangeArrowheads="1"/>
          </p:cNvSpPr>
          <p:nvPr/>
        </p:nvSpPr>
        <p:spPr bwMode="auto">
          <a:xfrm>
            <a:off x="495299" y="5054877"/>
            <a:ext cx="1069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3 </a:t>
            </a:r>
          </a:p>
        </p:txBody>
      </p:sp>
      <p:cxnSp>
        <p:nvCxnSpPr>
          <p:cNvPr id="27" name="Straight Arrow Connector 86"/>
          <p:cNvCxnSpPr/>
          <p:nvPr/>
        </p:nvCxnSpPr>
        <p:spPr>
          <a:xfrm flipH="1">
            <a:off x="239711" y="1789389"/>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8" name="TextBox 87"/>
          <p:cNvSpPr txBox="1">
            <a:spLocks noChangeArrowheads="1"/>
          </p:cNvSpPr>
          <p:nvPr/>
        </p:nvSpPr>
        <p:spPr bwMode="auto">
          <a:xfrm rot="16200000">
            <a:off x="-111919" y="1836220"/>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29" name="Curved Connector 56"/>
          <p:cNvCxnSpPr>
            <a:stCxn id="5" idx="0"/>
            <a:endCxn id="39" idx="0"/>
          </p:cNvCxnSpPr>
          <p:nvPr/>
        </p:nvCxnSpPr>
        <p:spPr>
          <a:xfrm rot="5400000" flipH="1" flipV="1">
            <a:off x="3853144" y="1787090"/>
            <a:ext cx="859747" cy="3976461"/>
          </a:xfrm>
          <a:prstGeom prst="curvedConnector3">
            <a:avLst>
              <a:gd name="adj1" fmla="val 126589"/>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urved Connector 56"/>
          <p:cNvCxnSpPr>
            <a:stCxn id="15" idx="0"/>
            <a:endCxn id="39" idx="0"/>
          </p:cNvCxnSpPr>
          <p:nvPr/>
        </p:nvCxnSpPr>
        <p:spPr>
          <a:xfrm rot="16200000" flipH="1" flipV="1">
            <a:off x="7487545" y="1716789"/>
            <a:ext cx="412359" cy="2844953"/>
          </a:xfrm>
          <a:prstGeom prst="curvedConnector3">
            <a:avLst>
              <a:gd name="adj1" fmla="val -2357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Rounded Rectangle 49"/>
          <p:cNvSpPr/>
          <p:nvPr/>
        </p:nvSpPr>
        <p:spPr>
          <a:xfrm>
            <a:off x="5727360" y="2536291"/>
            <a:ext cx="1087775" cy="318579"/>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39" name="Rounded Rectangle 49"/>
          <p:cNvSpPr/>
          <p:nvPr/>
        </p:nvSpPr>
        <p:spPr>
          <a:xfrm>
            <a:off x="5727360" y="3345446"/>
            <a:ext cx="1087775" cy="31857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47" name="Curved Connector 56"/>
          <p:cNvCxnSpPr>
            <a:stCxn id="38" idx="2"/>
            <a:endCxn id="39" idx="0"/>
          </p:cNvCxnSpPr>
          <p:nvPr/>
        </p:nvCxnSpPr>
        <p:spPr>
          <a:xfrm rot="5400000">
            <a:off x="6025960" y="3100158"/>
            <a:ext cx="490576"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Curved Connector 132"/>
          <p:cNvCxnSpPr>
            <a:stCxn id="39" idx="2"/>
            <a:endCxn id="17" idx="0"/>
          </p:cNvCxnSpPr>
          <p:nvPr/>
        </p:nvCxnSpPr>
        <p:spPr>
          <a:xfrm rot="5400000">
            <a:off x="5040195" y="3947450"/>
            <a:ext cx="1514478" cy="947628"/>
          </a:xfrm>
          <a:prstGeom prst="curvedConnector3">
            <a:avLst>
              <a:gd name="adj1" fmla="val 29330"/>
            </a:avLst>
          </a:prstGeom>
          <a:ln>
            <a:tailEnd type="triangle"/>
          </a:ln>
        </p:spPr>
        <p:style>
          <a:lnRef idx="1">
            <a:schemeClr val="accent1"/>
          </a:lnRef>
          <a:fillRef idx="0">
            <a:schemeClr val="accent1"/>
          </a:fillRef>
          <a:effectRef idx="0">
            <a:schemeClr val="accent1"/>
          </a:effectRef>
          <a:fontRef idx="minor">
            <a:schemeClr val="tx1"/>
          </a:fontRef>
        </p:style>
      </p:cxnSp>
      <p:sp>
        <p:nvSpPr>
          <p:cNvPr id="80" name="Rounded Rectangle 43"/>
          <p:cNvSpPr/>
          <p:nvPr/>
        </p:nvSpPr>
        <p:spPr>
          <a:xfrm>
            <a:off x="7627015" y="3387857"/>
            <a:ext cx="718060"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O-RAN</a:t>
            </a:r>
          </a:p>
        </p:txBody>
      </p:sp>
      <p:sp>
        <p:nvSpPr>
          <p:cNvPr id="82" name="Rounded Rectangle 43"/>
          <p:cNvSpPr/>
          <p:nvPr/>
        </p:nvSpPr>
        <p:spPr>
          <a:xfrm>
            <a:off x="6943553" y="3387857"/>
            <a:ext cx="660998"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ONAP</a:t>
            </a:r>
          </a:p>
        </p:txBody>
      </p:sp>
      <p:sp>
        <p:nvSpPr>
          <p:cNvPr id="90" name="Rounded Rectangle 43"/>
          <p:cNvSpPr/>
          <p:nvPr/>
        </p:nvSpPr>
        <p:spPr>
          <a:xfrm>
            <a:off x="6186766" y="1559954"/>
            <a:ext cx="972207"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GSMA GST</a:t>
            </a:r>
          </a:p>
        </p:txBody>
      </p:sp>
      <p:sp>
        <p:nvSpPr>
          <p:cNvPr id="91" name="Rounded Rectangle 43"/>
          <p:cNvSpPr/>
          <p:nvPr/>
        </p:nvSpPr>
        <p:spPr>
          <a:xfrm>
            <a:off x="7693724" y="1559954"/>
            <a:ext cx="937734"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ETSI ZSM</a:t>
            </a:r>
          </a:p>
        </p:txBody>
      </p:sp>
      <p:cxnSp>
        <p:nvCxnSpPr>
          <p:cNvPr id="92" name="Curved Connector 56"/>
          <p:cNvCxnSpPr>
            <a:stCxn id="91" idx="2"/>
            <a:endCxn id="39" idx="0"/>
          </p:cNvCxnSpPr>
          <p:nvPr/>
        </p:nvCxnSpPr>
        <p:spPr>
          <a:xfrm rot="5400000">
            <a:off x="6474077" y="1656932"/>
            <a:ext cx="1485686" cy="1891343"/>
          </a:xfrm>
          <a:prstGeom prst="curvedConnector3">
            <a:avLst>
              <a:gd name="adj1" fmla="val 6411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8" name="Curved Connector 56"/>
          <p:cNvCxnSpPr>
            <a:stCxn id="90" idx="2"/>
            <a:endCxn id="38" idx="0"/>
          </p:cNvCxnSpPr>
          <p:nvPr/>
        </p:nvCxnSpPr>
        <p:spPr>
          <a:xfrm rot="5400000">
            <a:off x="6133794" y="1997214"/>
            <a:ext cx="676531" cy="401622"/>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1" name="Curved Connector 56"/>
          <p:cNvCxnSpPr>
            <a:stCxn id="80" idx="2"/>
            <a:endCxn id="8" idx="0"/>
          </p:cNvCxnSpPr>
          <p:nvPr/>
        </p:nvCxnSpPr>
        <p:spPr>
          <a:xfrm rot="5400000">
            <a:off x="6883216" y="3102364"/>
            <a:ext cx="517530" cy="1688129"/>
          </a:xfrm>
          <a:prstGeom prst="curvedConnector3">
            <a:avLst>
              <a:gd name="adj1" fmla="val 57959"/>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4" name="Curved Connector 56"/>
          <p:cNvCxnSpPr>
            <a:stCxn id="82" idx="2"/>
            <a:endCxn id="8" idx="0"/>
          </p:cNvCxnSpPr>
          <p:nvPr/>
        </p:nvCxnSpPr>
        <p:spPr>
          <a:xfrm rot="5400000">
            <a:off x="6527219" y="3458360"/>
            <a:ext cx="517530" cy="97613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5" name="Curved Connector 132"/>
          <p:cNvCxnSpPr/>
          <p:nvPr/>
        </p:nvCxnSpPr>
        <p:spPr>
          <a:xfrm rot="16200000" flipH="1">
            <a:off x="6034658" y="3954324"/>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Curved Connector 56"/>
          <p:cNvCxnSpPr>
            <a:stCxn id="7" idx="0"/>
            <a:endCxn id="39" idx="1"/>
          </p:cNvCxnSpPr>
          <p:nvPr/>
        </p:nvCxnSpPr>
        <p:spPr>
          <a:xfrm rot="5400000" flipH="1" flipV="1">
            <a:off x="4891862" y="3383615"/>
            <a:ext cx="714376" cy="956619"/>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559882" y="1940833"/>
            <a:ext cx="277640" cy="292388"/>
          </a:xfrm>
          <a:prstGeom prst="rect">
            <a:avLst/>
          </a:prstGeom>
          <a:noFill/>
        </p:spPr>
        <p:txBody>
          <a:bodyPr wrap="none" rtlCol="0">
            <a:spAutoFit/>
          </a:bodyPr>
          <a:lstStyle/>
          <a:p>
            <a:r>
              <a:rPr lang="en-US" altLang="zh-CN" dirty="0"/>
              <a:t>1</a:t>
            </a:r>
            <a:endParaRPr lang="zh-CN" altLang="en-US" dirty="0"/>
          </a:p>
        </p:txBody>
      </p:sp>
      <p:sp>
        <p:nvSpPr>
          <p:cNvPr id="37" name="文本框 36"/>
          <p:cNvSpPr txBox="1"/>
          <p:nvPr/>
        </p:nvSpPr>
        <p:spPr>
          <a:xfrm>
            <a:off x="6388477" y="1937975"/>
            <a:ext cx="277640" cy="292388"/>
          </a:xfrm>
          <a:prstGeom prst="rect">
            <a:avLst/>
          </a:prstGeom>
          <a:noFill/>
        </p:spPr>
        <p:txBody>
          <a:bodyPr wrap="none" rtlCol="0">
            <a:spAutoFit/>
          </a:bodyPr>
          <a:lstStyle/>
          <a:p>
            <a:r>
              <a:rPr lang="en-US" altLang="zh-CN" dirty="0"/>
              <a:t>2</a:t>
            </a:r>
            <a:endParaRPr lang="zh-CN" altLang="en-US" dirty="0"/>
          </a:p>
        </p:txBody>
      </p:sp>
      <p:sp>
        <p:nvSpPr>
          <p:cNvPr id="12" name="文本框 11"/>
          <p:cNvSpPr txBox="1"/>
          <p:nvPr/>
        </p:nvSpPr>
        <p:spPr>
          <a:xfrm>
            <a:off x="9761838" y="1426178"/>
            <a:ext cx="2317787" cy="4293483"/>
          </a:xfrm>
          <a:prstGeom prst="rect">
            <a:avLst/>
          </a:prstGeom>
          <a:noFill/>
        </p:spPr>
        <p:txBody>
          <a:bodyPr wrap="square" rtlCol="0">
            <a:spAutoFit/>
          </a:bodyPr>
          <a:lstStyle/>
          <a:p>
            <a:r>
              <a:rPr lang="en-US" altLang="zh-CN" dirty="0"/>
              <a:t>1. SA1 Management requirements refer to SA5 specifications.</a:t>
            </a:r>
          </a:p>
          <a:p>
            <a:r>
              <a:rPr lang="en-US" altLang="zh-CN" dirty="0"/>
              <a:t>2. Take GSMA GST deliverables as input</a:t>
            </a:r>
          </a:p>
          <a:p>
            <a:r>
              <a:rPr lang="en-US" altLang="zh-CN" dirty="0"/>
              <a:t>3. Align the </a:t>
            </a:r>
            <a:r>
              <a:rPr lang="en-US" altLang="zh-CN" dirty="0" err="1"/>
              <a:t>MnS</a:t>
            </a:r>
            <a:r>
              <a:rPr lang="en-US" altLang="zh-CN" dirty="0"/>
              <a:t> with ZSM</a:t>
            </a:r>
          </a:p>
          <a:p>
            <a:r>
              <a:rPr lang="en-US" altLang="zh-CN" dirty="0"/>
              <a:t>4. ONAP reuses SA5 </a:t>
            </a:r>
            <a:r>
              <a:rPr lang="en-US" altLang="zh-CN" dirty="0" err="1"/>
              <a:t>MnS</a:t>
            </a:r>
            <a:endParaRPr lang="en-US" altLang="zh-CN" dirty="0"/>
          </a:p>
          <a:p>
            <a:r>
              <a:rPr lang="en-US" altLang="zh-CN" dirty="0"/>
              <a:t>5. Collaboration with SA2 on architecture and CN management</a:t>
            </a:r>
          </a:p>
          <a:p>
            <a:r>
              <a:rPr lang="en-US" altLang="zh-CN" dirty="0"/>
              <a:t>6. Collaboration with SA4 on </a:t>
            </a:r>
            <a:r>
              <a:rPr lang="en-US" altLang="zh-CN" dirty="0" err="1"/>
              <a:t>QoE</a:t>
            </a:r>
            <a:r>
              <a:rPr lang="en-US" altLang="zh-CN" dirty="0"/>
              <a:t> </a:t>
            </a:r>
          </a:p>
          <a:p>
            <a:r>
              <a:rPr lang="en-US" altLang="zh-CN" dirty="0"/>
              <a:t>7. O-RAN reuse SA5 </a:t>
            </a:r>
            <a:r>
              <a:rPr lang="en-US" altLang="zh-CN" dirty="0" err="1"/>
              <a:t>MnS</a:t>
            </a:r>
            <a:endParaRPr lang="en-US" altLang="zh-CN" dirty="0"/>
          </a:p>
          <a:p>
            <a:r>
              <a:rPr lang="en-US" altLang="zh-CN" dirty="0"/>
              <a:t>8. Provide inputs to CT</a:t>
            </a:r>
          </a:p>
          <a:p>
            <a:r>
              <a:rPr lang="en-US" altLang="zh-CN" dirty="0"/>
              <a:t>9. Collaboration with RAN on RAN management</a:t>
            </a:r>
          </a:p>
          <a:p>
            <a:r>
              <a:rPr lang="en-US" altLang="zh-CN" dirty="0"/>
              <a:t>10. Collaboration with SA6 on exposure and edge computing</a:t>
            </a:r>
          </a:p>
          <a:p>
            <a:r>
              <a:rPr lang="en-US" altLang="zh-CN" dirty="0"/>
              <a:t>11. Collaboration with SA3 on security aspects</a:t>
            </a:r>
            <a:endParaRPr lang="zh-CN" altLang="en-US" dirty="0"/>
          </a:p>
        </p:txBody>
      </p:sp>
      <p:sp>
        <p:nvSpPr>
          <p:cNvPr id="40" name="文本框 39"/>
          <p:cNvSpPr txBox="1"/>
          <p:nvPr/>
        </p:nvSpPr>
        <p:spPr>
          <a:xfrm>
            <a:off x="7710424" y="2250232"/>
            <a:ext cx="277640" cy="292388"/>
          </a:xfrm>
          <a:prstGeom prst="rect">
            <a:avLst/>
          </a:prstGeom>
          <a:noFill/>
        </p:spPr>
        <p:txBody>
          <a:bodyPr wrap="none" rtlCol="0">
            <a:spAutoFit/>
          </a:bodyPr>
          <a:lstStyle/>
          <a:p>
            <a:r>
              <a:rPr lang="en-US" altLang="zh-CN" dirty="0"/>
              <a:t>3</a:t>
            </a:r>
            <a:endParaRPr lang="zh-CN" altLang="en-US" dirty="0"/>
          </a:p>
        </p:txBody>
      </p:sp>
      <p:sp>
        <p:nvSpPr>
          <p:cNvPr id="41" name="文本框 40"/>
          <p:cNvSpPr txBox="1"/>
          <p:nvPr/>
        </p:nvSpPr>
        <p:spPr>
          <a:xfrm>
            <a:off x="6497093" y="3745296"/>
            <a:ext cx="277640" cy="292388"/>
          </a:xfrm>
          <a:prstGeom prst="rect">
            <a:avLst/>
          </a:prstGeom>
          <a:noFill/>
        </p:spPr>
        <p:txBody>
          <a:bodyPr wrap="none" rtlCol="0">
            <a:spAutoFit/>
          </a:bodyPr>
          <a:lstStyle/>
          <a:p>
            <a:r>
              <a:rPr lang="en-US" altLang="zh-CN" dirty="0"/>
              <a:t>4</a:t>
            </a:r>
            <a:endParaRPr lang="zh-CN" altLang="en-US" dirty="0"/>
          </a:p>
        </p:txBody>
      </p:sp>
      <p:sp>
        <p:nvSpPr>
          <p:cNvPr id="42" name="文本框 41"/>
          <p:cNvSpPr txBox="1"/>
          <p:nvPr/>
        </p:nvSpPr>
        <p:spPr>
          <a:xfrm>
            <a:off x="3943295" y="2998642"/>
            <a:ext cx="277640" cy="292388"/>
          </a:xfrm>
          <a:prstGeom prst="rect">
            <a:avLst/>
          </a:prstGeom>
          <a:noFill/>
        </p:spPr>
        <p:txBody>
          <a:bodyPr wrap="none" rtlCol="0">
            <a:spAutoFit/>
          </a:bodyPr>
          <a:lstStyle/>
          <a:p>
            <a:r>
              <a:rPr lang="en-US" altLang="zh-CN" dirty="0"/>
              <a:t>5</a:t>
            </a:r>
            <a:endParaRPr lang="zh-CN" altLang="en-US" dirty="0"/>
          </a:p>
        </p:txBody>
      </p:sp>
      <p:sp>
        <p:nvSpPr>
          <p:cNvPr id="43" name="文本框 42"/>
          <p:cNvSpPr txBox="1"/>
          <p:nvPr/>
        </p:nvSpPr>
        <p:spPr>
          <a:xfrm>
            <a:off x="5051909" y="3510590"/>
            <a:ext cx="277640" cy="292388"/>
          </a:xfrm>
          <a:prstGeom prst="rect">
            <a:avLst/>
          </a:prstGeom>
          <a:noFill/>
        </p:spPr>
        <p:txBody>
          <a:bodyPr wrap="none" rtlCol="0">
            <a:spAutoFit/>
          </a:bodyPr>
          <a:lstStyle/>
          <a:p>
            <a:r>
              <a:rPr lang="en-US" altLang="zh-CN" dirty="0"/>
              <a:t>6</a:t>
            </a:r>
            <a:endParaRPr lang="zh-CN" altLang="en-US" dirty="0"/>
          </a:p>
        </p:txBody>
      </p:sp>
      <p:sp>
        <p:nvSpPr>
          <p:cNvPr id="44" name="文本框 43"/>
          <p:cNvSpPr txBox="1"/>
          <p:nvPr/>
        </p:nvSpPr>
        <p:spPr>
          <a:xfrm>
            <a:off x="7479884" y="3823392"/>
            <a:ext cx="277640" cy="292388"/>
          </a:xfrm>
          <a:prstGeom prst="rect">
            <a:avLst/>
          </a:prstGeom>
          <a:noFill/>
        </p:spPr>
        <p:txBody>
          <a:bodyPr wrap="none" rtlCol="0">
            <a:spAutoFit/>
          </a:bodyPr>
          <a:lstStyle/>
          <a:p>
            <a:r>
              <a:rPr lang="en-US" altLang="zh-CN" dirty="0"/>
              <a:t>7</a:t>
            </a:r>
            <a:endParaRPr lang="zh-CN" altLang="en-US" dirty="0"/>
          </a:p>
        </p:txBody>
      </p:sp>
      <p:sp>
        <p:nvSpPr>
          <p:cNvPr id="45" name="文本框 44"/>
          <p:cNvSpPr txBox="1"/>
          <p:nvPr/>
        </p:nvSpPr>
        <p:spPr>
          <a:xfrm>
            <a:off x="5749434" y="3871965"/>
            <a:ext cx="277640" cy="292388"/>
          </a:xfrm>
          <a:prstGeom prst="rect">
            <a:avLst/>
          </a:prstGeom>
          <a:noFill/>
        </p:spPr>
        <p:txBody>
          <a:bodyPr wrap="none" rtlCol="0">
            <a:spAutoFit/>
          </a:bodyPr>
          <a:lstStyle/>
          <a:p>
            <a:r>
              <a:rPr lang="en-US" altLang="zh-CN" dirty="0"/>
              <a:t>8</a:t>
            </a:r>
            <a:endParaRPr lang="zh-CN" altLang="en-US" dirty="0"/>
          </a:p>
        </p:txBody>
      </p:sp>
      <p:sp>
        <p:nvSpPr>
          <p:cNvPr id="46" name="文本框 45"/>
          <p:cNvSpPr txBox="1"/>
          <p:nvPr/>
        </p:nvSpPr>
        <p:spPr>
          <a:xfrm>
            <a:off x="8170534" y="2623850"/>
            <a:ext cx="277640" cy="292388"/>
          </a:xfrm>
          <a:prstGeom prst="rect">
            <a:avLst/>
          </a:prstGeom>
          <a:noFill/>
        </p:spPr>
        <p:txBody>
          <a:bodyPr wrap="none" rtlCol="0">
            <a:spAutoFit/>
          </a:bodyPr>
          <a:lstStyle/>
          <a:p>
            <a:r>
              <a:rPr lang="en-US" altLang="zh-CN" dirty="0"/>
              <a:t>9</a:t>
            </a:r>
            <a:endParaRPr lang="zh-CN" altLang="en-US" dirty="0"/>
          </a:p>
        </p:txBody>
      </p:sp>
      <p:sp>
        <p:nvSpPr>
          <p:cNvPr id="2" name="文本框 1"/>
          <p:cNvSpPr txBox="1"/>
          <p:nvPr/>
        </p:nvSpPr>
        <p:spPr>
          <a:xfrm>
            <a:off x="7568496" y="5916504"/>
            <a:ext cx="4064895" cy="292388"/>
          </a:xfrm>
          <a:prstGeom prst="rect">
            <a:avLst/>
          </a:prstGeom>
          <a:noFill/>
        </p:spPr>
        <p:txBody>
          <a:bodyPr wrap="none" rtlCol="0">
            <a:spAutoFit/>
          </a:bodyPr>
          <a:lstStyle/>
          <a:p>
            <a:r>
              <a:rPr lang="en-US" altLang="zh-CN" dirty="0"/>
              <a:t>Note: To be updated with working progress in Rel-18</a:t>
            </a:r>
            <a:endParaRPr lang="zh-CN" altLang="en-US" dirty="0"/>
          </a:p>
        </p:txBody>
      </p:sp>
      <p:cxnSp>
        <p:nvCxnSpPr>
          <p:cNvPr id="48" name="Curved Connector 56"/>
          <p:cNvCxnSpPr>
            <a:stCxn id="9" idx="3"/>
            <a:endCxn id="39" idx="0"/>
          </p:cNvCxnSpPr>
          <p:nvPr/>
        </p:nvCxnSpPr>
        <p:spPr>
          <a:xfrm flipH="1" flipV="1">
            <a:off x="6271248" y="3345446"/>
            <a:ext cx="2132939" cy="1085373"/>
          </a:xfrm>
          <a:prstGeom prst="curvedConnector4">
            <a:avLst>
              <a:gd name="adj1" fmla="val -7242"/>
              <a:gd name="adj2" fmla="val 12561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7739740" y="3061774"/>
            <a:ext cx="370614" cy="292388"/>
          </a:xfrm>
          <a:prstGeom prst="rect">
            <a:avLst/>
          </a:prstGeom>
          <a:noFill/>
        </p:spPr>
        <p:txBody>
          <a:bodyPr wrap="none" rtlCol="0">
            <a:spAutoFit/>
          </a:bodyPr>
          <a:lstStyle/>
          <a:p>
            <a:r>
              <a:rPr lang="en-US" altLang="zh-CN" dirty="0"/>
              <a:t>10</a:t>
            </a:r>
            <a:endParaRPr lang="zh-CN" altLang="en-US" dirty="0"/>
          </a:p>
        </p:txBody>
      </p:sp>
      <p:cxnSp>
        <p:nvCxnSpPr>
          <p:cNvPr id="59" name="Curved Connector 56"/>
          <p:cNvCxnSpPr>
            <a:stCxn id="6" idx="0"/>
            <a:endCxn id="39" idx="0"/>
          </p:cNvCxnSpPr>
          <p:nvPr/>
        </p:nvCxnSpPr>
        <p:spPr>
          <a:xfrm rot="5400000" flipH="1" flipV="1">
            <a:off x="4470526" y="2407685"/>
            <a:ext cx="862961" cy="2738484"/>
          </a:xfrm>
          <a:prstGeom prst="curvedConnector3">
            <a:avLst>
              <a:gd name="adj1" fmla="val 11217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3793512" y="3404181"/>
            <a:ext cx="358240" cy="292388"/>
          </a:xfrm>
          <a:prstGeom prst="rect">
            <a:avLst/>
          </a:prstGeom>
          <a:noFill/>
        </p:spPr>
        <p:txBody>
          <a:bodyPr wrap="none" rtlCol="0">
            <a:spAutoFit/>
          </a:bodyPr>
          <a:lstStyle/>
          <a:p>
            <a:r>
              <a:rPr lang="en-US" altLang="zh-CN" dirty="0"/>
              <a:t>11</a:t>
            </a:r>
            <a:endParaRPr lang="zh-CN" altLang="en-US" dirty="0"/>
          </a:p>
        </p:txBody>
      </p:sp>
      <p:sp>
        <p:nvSpPr>
          <p:cNvPr id="52" name="矩形 51">
            <a:extLst>
              <a:ext uri="{FF2B5EF4-FFF2-40B4-BE49-F238E27FC236}">
                <a16:creationId xmlns:a16="http://schemas.microsoft.com/office/drawing/2014/main" id="{7B7FEFE6-CD80-422C-BD54-016C0EB1A629}"/>
              </a:ext>
            </a:extLst>
          </p:cNvPr>
          <p:cNvSpPr/>
          <p:nvPr/>
        </p:nvSpPr>
        <p:spPr>
          <a:xfrm>
            <a:off x="246994" y="5990550"/>
            <a:ext cx="2311338" cy="307777"/>
          </a:xfrm>
          <a:prstGeom prst="rect">
            <a:avLst/>
          </a:prstGeom>
          <a:solidFill>
            <a:srgbClr val="00B0F0"/>
          </a:solidFill>
        </p:spPr>
        <p:txBody>
          <a:bodyPr wrap="none">
            <a:spAutoFit/>
          </a:bodyPr>
          <a:lstStyle/>
          <a:p>
            <a:r>
              <a:rPr lang="en-GB" altLang="en-US" sz="1400" dirty="0">
                <a:solidFill>
                  <a:schemeClr val="bg1"/>
                </a:solidFill>
              </a:rPr>
              <a:t>Ref: SA5#141e S5-221173</a:t>
            </a:r>
            <a:endParaRPr lang="en-US" sz="1400" dirty="0">
              <a:solidFill>
                <a:srgbClr val="0000FF"/>
              </a:solidFill>
            </a:endParaRPr>
          </a:p>
        </p:txBody>
      </p:sp>
    </p:spTree>
    <p:extLst>
      <p:ext uri="{BB962C8B-B14F-4D97-AF65-F5344CB8AC3E}">
        <p14:creationId xmlns:p14="http://schemas.microsoft.com/office/powerpoint/2010/main" val="257093915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AAF70B73-BF35-41A4-8E69-429E50EF902E}"/>
              </a:ext>
            </a:extLst>
          </p:cNvPr>
          <p:cNvSpPr>
            <a:spLocks noGrp="1"/>
          </p:cNvSpPr>
          <p:nvPr>
            <p:ph type="title"/>
          </p:nvPr>
        </p:nvSpPr>
        <p:spPr>
          <a:xfrm>
            <a:off x="117053" y="151761"/>
            <a:ext cx="9585583" cy="817179"/>
          </a:xfrm>
        </p:spPr>
        <p:txBody>
          <a:bodyPr/>
          <a:lstStyle/>
          <a:p>
            <a:pPr algn="l"/>
            <a:r>
              <a:rPr lang="en-US" altLang="zh-CN" sz="3200" dirty="0"/>
              <a:t>Background information from latest 3GPP Work Plan review at Plenary #97 (1/2) </a:t>
            </a:r>
            <a:endParaRPr lang="en-US" sz="3200" dirty="0"/>
          </a:p>
        </p:txBody>
      </p:sp>
      <p:pic>
        <p:nvPicPr>
          <p:cNvPr id="5" name="Picture 4">
            <a:extLst>
              <a:ext uri="{FF2B5EF4-FFF2-40B4-BE49-F238E27FC236}">
                <a16:creationId xmlns:a16="http://schemas.microsoft.com/office/drawing/2014/main" id="{4E7FA756-6A6A-4F0E-ACB1-3D20CA1E3C63}"/>
              </a:ext>
            </a:extLst>
          </p:cNvPr>
          <p:cNvPicPr>
            <a:picLocks noChangeAspect="1"/>
          </p:cNvPicPr>
          <p:nvPr/>
        </p:nvPicPr>
        <p:blipFill>
          <a:blip r:embed="rId2"/>
          <a:stretch>
            <a:fillRect/>
          </a:stretch>
        </p:blipFill>
        <p:spPr>
          <a:xfrm>
            <a:off x="413219" y="1028665"/>
            <a:ext cx="9144793" cy="5139373"/>
          </a:xfrm>
          <a:prstGeom prst="rect">
            <a:avLst/>
          </a:prstGeom>
        </p:spPr>
      </p:pic>
      <p:sp>
        <p:nvSpPr>
          <p:cNvPr id="6" name="矩形 51">
            <a:extLst>
              <a:ext uri="{FF2B5EF4-FFF2-40B4-BE49-F238E27FC236}">
                <a16:creationId xmlns:a16="http://schemas.microsoft.com/office/drawing/2014/main" id="{ABD58457-DD9D-4CC1-99C3-10DA86DFF71F}"/>
              </a:ext>
            </a:extLst>
          </p:cNvPr>
          <p:cNvSpPr/>
          <p:nvPr/>
        </p:nvSpPr>
        <p:spPr>
          <a:xfrm>
            <a:off x="246994" y="5990550"/>
            <a:ext cx="3518912" cy="307777"/>
          </a:xfrm>
          <a:prstGeom prst="rect">
            <a:avLst/>
          </a:prstGeom>
          <a:solidFill>
            <a:srgbClr val="00B0F0"/>
          </a:solidFill>
        </p:spPr>
        <p:txBody>
          <a:bodyPr wrap="none">
            <a:spAutoFit/>
          </a:bodyPr>
          <a:lstStyle/>
          <a:p>
            <a:r>
              <a:rPr lang="en-GB" altLang="en-US" sz="1400" dirty="0">
                <a:solidFill>
                  <a:schemeClr val="bg1"/>
                </a:solidFill>
              </a:rPr>
              <a:t>Ref: RP-221900 _CP-222012_SP-220972</a:t>
            </a:r>
            <a:endParaRPr lang="en-US" sz="1400" dirty="0">
              <a:solidFill>
                <a:srgbClr val="0000FF"/>
              </a:solidFill>
            </a:endParaRPr>
          </a:p>
        </p:txBody>
      </p:sp>
      <p:sp>
        <p:nvSpPr>
          <p:cNvPr id="2" name="Rectangle: Rounded Corners 1">
            <a:extLst>
              <a:ext uri="{FF2B5EF4-FFF2-40B4-BE49-F238E27FC236}">
                <a16:creationId xmlns:a16="http://schemas.microsoft.com/office/drawing/2014/main" id="{816FD5FD-6CF7-4E3B-87F2-19C7FE35A0B9}"/>
              </a:ext>
            </a:extLst>
          </p:cNvPr>
          <p:cNvSpPr/>
          <p:nvPr/>
        </p:nvSpPr>
        <p:spPr bwMode="auto">
          <a:xfrm>
            <a:off x="246994" y="3752811"/>
            <a:ext cx="5241130" cy="378941"/>
          </a:xfrm>
          <a:prstGeom prst="round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 name="Rectangle 2">
            <a:extLst>
              <a:ext uri="{FF2B5EF4-FFF2-40B4-BE49-F238E27FC236}">
                <a16:creationId xmlns:a16="http://schemas.microsoft.com/office/drawing/2014/main" id="{C38A9195-F88E-43D6-B196-1577DE64B337}"/>
              </a:ext>
            </a:extLst>
          </p:cNvPr>
          <p:cNvSpPr/>
          <p:nvPr/>
        </p:nvSpPr>
        <p:spPr>
          <a:xfrm flipH="1">
            <a:off x="9905811" y="2846201"/>
            <a:ext cx="1800155" cy="1092607"/>
          </a:xfrm>
          <a:prstGeom prst="rect">
            <a:avLst/>
          </a:prstGeom>
        </p:spPr>
        <p:txBody>
          <a:bodyPr wrap="square">
            <a:spAutoFit/>
          </a:bodyPr>
          <a:lstStyle/>
          <a:p>
            <a:r>
              <a:rPr lang="en-US" altLang="zh-CN" dirty="0"/>
              <a:t>So far SA5 Rel-18 time plan is not specifically shown in the latest 3GPP work plan</a:t>
            </a:r>
          </a:p>
        </p:txBody>
      </p:sp>
    </p:spTree>
    <p:extLst>
      <p:ext uri="{BB962C8B-B14F-4D97-AF65-F5344CB8AC3E}">
        <p14:creationId xmlns:p14="http://schemas.microsoft.com/office/powerpoint/2010/main" val="111086072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AC06711B-C89E-4619-8B2C-C3A9E72EBEA1}"/>
              </a:ext>
            </a:extLst>
          </p:cNvPr>
          <p:cNvSpPr>
            <a:spLocks noGrp="1"/>
          </p:cNvSpPr>
          <p:nvPr>
            <p:ph type="title"/>
          </p:nvPr>
        </p:nvSpPr>
        <p:spPr>
          <a:xfrm>
            <a:off x="117053" y="151761"/>
            <a:ext cx="9585583" cy="817179"/>
          </a:xfrm>
        </p:spPr>
        <p:txBody>
          <a:bodyPr/>
          <a:lstStyle/>
          <a:p>
            <a:pPr algn="l"/>
            <a:r>
              <a:rPr lang="en-US" altLang="zh-CN" sz="3200" dirty="0"/>
              <a:t>Background information from latest 3GPP Work Plan review at Plenary #97 (2/2)</a:t>
            </a:r>
            <a:endParaRPr lang="en-US" sz="3200" dirty="0"/>
          </a:p>
        </p:txBody>
      </p:sp>
      <p:pic>
        <p:nvPicPr>
          <p:cNvPr id="8" name="Picture 7">
            <a:extLst>
              <a:ext uri="{FF2B5EF4-FFF2-40B4-BE49-F238E27FC236}">
                <a16:creationId xmlns:a16="http://schemas.microsoft.com/office/drawing/2014/main" id="{F109DC40-13B6-4224-8301-BE4574BB8B8E}"/>
              </a:ext>
            </a:extLst>
          </p:cNvPr>
          <p:cNvPicPr>
            <a:picLocks noChangeAspect="1"/>
          </p:cNvPicPr>
          <p:nvPr/>
        </p:nvPicPr>
        <p:blipFill>
          <a:blip r:embed="rId2"/>
          <a:stretch>
            <a:fillRect/>
          </a:stretch>
        </p:blipFill>
        <p:spPr>
          <a:xfrm>
            <a:off x="1716879" y="1073475"/>
            <a:ext cx="8174324" cy="4812539"/>
          </a:xfrm>
          <a:prstGeom prst="rect">
            <a:avLst/>
          </a:prstGeom>
        </p:spPr>
      </p:pic>
      <p:sp>
        <p:nvSpPr>
          <p:cNvPr id="9" name="矩形 51">
            <a:extLst>
              <a:ext uri="{FF2B5EF4-FFF2-40B4-BE49-F238E27FC236}">
                <a16:creationId xmlns:a16="http://schemas.microsoft.com/office/drawing/2014/main" id="{E6B49142-D70C-44D4-B744-9F605A017EC3}"/>
              </a:ext>
            </a:extLst>
          </p:cNvPr>
          <p:cNvSpPr/>
          <p:nvPr/>
        </p:nvSpPr>
        <p:spPr>
          <a:xfrm>
            <a:off x="246994" y="5990550"/>
            <a:ext cx="3518912" cy="307777"/>
          </a:xfrm>
          <a:prstGeom prst="rect">
            <a:avLst/>
          </a:prstGeom>
          <a:solidFill>
            <a:srgbClr val="00B0F0"/>
          </a:solidFill>
        </p:spPr>
        <p:txBody>
          <a:bodyPr wrap="none">
            <a:spAutoFit/>
          </a:bodyPr>
          <a:lstStyle/>
          <a:p>
            <a:r>
              <a:rPr lang="en-GB" altLang="en-US" sz="1400" dirty="0">
                <a:solidFill>
                  <a:schemeClr val="bg1"/>
                </a:solidFill>
              </a:rPr>
              <a:t>Ref: RP-221900 _CP-222012_SP-220972</a:t>
            </a:r>
            <a:endParaRPr lang="en-US" sz="1400" dirty="0">
              <a:solidFill>
                <a:srgbClr val="0000FF"/>
              </a:solidFill>
            </a:endParaRPr>
          </a:p>
        </p:txBody>
      </p:sp>
    </p:spTree>
    <p:extLst>
      <p:ext uri="{BB962C8B-B14F-4D97-AF65-F5344CB8AC3E}">
        <p14:creationId xmlns:p14="http://schemas.microsoft.com/office/powerpoint/2010/main" val="42697980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Current progress of 3GPP SA5 R18 (1/4)</a:t>
            </a:r>
            <a:endParaRPr lang="zh-CN" altLang="en-US" dirty="0"/>
          </a:p>
        </p:txBody>
      </p:sp>
      <p:pic>
        <p:nvPicPr>
          <p:cNvPr id="9" name="图片 8"/>
          <p:cNvPicPr>
            <a:picLocks noChangeAspect="1"/>
          </p:cNvPicPr>
          <p:nvPr/>
        </p:nvPicPr>
        <p:blipFill>
          <a:blip r:embed="rId2"/>
          <a:stretch>
            <a:fillRect/>
          </a:stretch>
        </p:blipFill>
        <p:spPr>
          <a:xfrm>
            <a:off x="366937" y="948490"/>
            <a:ext cx="8756822" cy="4814190"/>
          </a:xfrm>
          <a:prstGeom prst="rect">
            <a:avLst/>
          </a:prstGeom>
        </p:spPr>
      </p:pic>
      <p:sp>
        <p:nvSpPr>
          <p:cNvPr id="5" name="矩形 4">
            <a:extLst>
              <a:ext uri="{FF2B5EF4-FFF2-40B4-BE49-F238E27FC236}">
                <a16:creationId xmlns:a16="http://schemas.microsoft.com/office/drawing/2014/main" id="{9B11AA1D-EA8D-4903-A49C-7DDEBD1E2EE1}"/>
              </a:ext>
            </a:extLst>
          </p:cNvPr>
          <p:cNvSpPr/>
          <p:nvPr/>
        </p:nvSpPr>
        <p:spPr>
          <a:xfrm>
            <a:off x="246994" y="5990550"/>
            <a:ext cx="2324675" cy="307777"/>
          </a:xfrm>
          <a:prstGeom prst="rect">
            <a:avLst/>
          </a:prstGeom>
          <a:solidFill>
            <a:srgbClr val="00B0F0"/>
          </a:solidFill>
        </p:spPr>
        <p:txBody>
          <a:bodyPr wrap="none">
            <a:spAutoFit/>
          </a:bodyPr>
          <a:lstStyle/>
          <a:p>
            <a:r>
              <a:rPr lang="en-GB" altLang="en-US" sz="1400" dirty="0">
                <a:solidFill>
                  <a:schemeClr val="bg1"/>
                </a:solidFill>
              </a:rPr>
              <a:t>Ref: SA5#145</a:t>
            </a:r>
            <a:r>
              <a:rPr lang="en-US" altLang="zh-CN" sz="1400" dirty="0">
                <a:solidFill>
                  <a:schemeClr val="bg1"/>
                </a:solidFill>
              </a:rPr>
              <a:t>e S5-225006</a:t>
            </a:r>
            <a:endParaRPr lang="en-US" sz="1400" dirty="0">
              <a:solidFill>
                <a:schemeClr val="bg1"/>
              </a:solidFill>
            </a:endParaRPr>
          </a:p>
        </p:txBody>
      </p:sp>
      <p:sp>
        <p:nvSpPr>
          <p:cNvPr id="6" name="矩形 5">
            <a:extLst>
              <a:ext uri="{FF2B5EF4-FFF2-40B4-BE49-F238E27FC236}">
                <a16:creationId xmlns:a16="http://schemas.microsoft.com/office/drawing/2014/main" id="{05B569DC-9AD3-4568-9F4E-893DF9EFBE10}"/>
              </a:ext>
            </a:extLst>
          </p:cNvPr>
          <p:cNvSpPr/>
          <p:nvPr/>
        </p:nvSpPr>
        <p:spPr bwMode="auto">
          <a:xfrm>
            <a:off x="716692" y="1691955"/>
            <a:ext cx="1806676" cy="399536"/>
          </a:xfrm>
          <a:prstGeom prst="rect">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7" name="矩形 6">
            <a:extLst>
              <a:ext uri="{FF2B5EF4-FFF2-40B4-BE49-F238E27FC236}">
                <a16:creationId xmlns:a16="http://schemas.microsoft.com/office/drawing/2014/main" id="{BA8E47B6-2DCD-4071-B3FC-12B1213534D0}"/>
              </a:ext>
            </a:extLst>
          </p:cNvPr>
          <p:cNvSpPr/>
          <p:nvPr/>
        </p:nvSpPr>
        <p:spPr bwMode="auto">
          <a:xfrm>
            <a:off x="716691" y="4099875"/>
            <a:ext cx="1806676" cy="399536"/>
          </a:xfrm>
          <a:prstGeom prst="rect">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8" name="矩形 7">
            <a:extLst>
              <a:ext uri="{FF2B5EF4-FFF2-40B4-BE49-F238E27FC236}">
                <a16:creationId xmlns:a16="http://schemas.microsoft.com/office/drawing/2014/main" id="{0C833295-CC20-4B64-A5AA-0534C6239408}"/>
              </a:ext>
            </a:extLst>
          </p:cNvPr>
          <p:cNvSpPr/>
          <p:nvPr/>
        </p:nvSpPr>
        <p:spPr bwMode="auto">
          <a:xfrm>
            <a:off x="716690" y="5212391"/>
            <a:ext cx="1806676" cy="399536"/>
          </a:xfrm>
          <a:prstGeom prst="rect">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文本框 9">
            <a:extLst>
              <a:ext uri="{FF2B5EF4-FFF2-40B4-BE49-F238E27FC236}">
                <a16:creationId xmlns:a16="http://schemas.microsoft.com/office/drawing/2014/main" id="{13D955F0-1DC1-4C58-9770-729FFB180D97}"/>
              </a:ext>
            </a:extLst>
          </p:cNvPr>
          <p:cNvSpPr txBox="1"/>
          <p:nvPr/>
        </p:nvSpPr>
        <p:spPr>
          <a:xfrm>
            <a:off x="9299928" y="2221351"/>
            <a:ext cx="2638073" cy="492443"/>
          </a:xfrm>
          <a:prstGeom prst="rect">
            <a:avLst/>
          </a:prstGeom>
          <a:noFill/>
        </p:spPr>
        <p:txBody>
          <a:bodyPr wrap="square" rtlCol="0">
            <a:spAutoFit/>
          </a:bodyPr>
          <a:lstStyle/>
          <a:p>
            <a:r>
              <a:rPr lang="en-US" altLang="zh-CN" dirty="0"/>
              <a:t>There are 3 work items with no progress from SA5#143e. </a:t>
            </a:r>
            <a:endParaRPr lang="zh-CN" altLang="en-US" dirty="0"/>
          </a:p>
        </p:txBody>
      </p:sp>
    </p:spTree>
    <p:extLst>
      <p:ext uri="{BB962C8B-B14F-4D97-AF65-F5344CB8AC3E}">
        <p14:creationId xmlns:p14="http://schemas.microsoft.com/office/powerpoint/2010/main" val="705099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Current progress of R18 (2/4)</a:t>
            </a:r>
            <a:endParaRPr lang="zh-CN" altLang="en-US" dirty="0"/>
          </a:p>
        </p:txBody>
      </p:sp>
      <p:pic>
        <p:nvPicPr>
          <p:cNvPr id="6" name="图片 5"/>
          <p:cNvPicPr>
            <a:picLocks noChangeAspect="1"/>
          </p:cNvPicPr>
          <p:nvPr/>
        </p:nvPicPr>
        <p:blipFill>
          <a:blip r:embed="rId2"/>
          <a:stretch>
            <a:fillRect/>
          </a:stretch>
        </p:blipFill>
        <p:spPr>
          <a:xfrm>
            <a:off x="220183" y="1112837"/>
            <a:ext cx="8940294" cy="4678367"/>
          </a:xfrm>
          <a:prstGeom prst="rect">
            <a:avLst/>
          </a:prstGeom>
        </p:spPr>
      </p:pic>
      <p:sp>
        <p:nvSpPr>
          <p:cNvPr id="8" name="文本框 7"/>
          <p:cNvSpPr txBox="1"/>
          <p:nvPr/>
        </p:nvSpPr>
        <p:spPr>
          <a:xfrm>
            <a:off x="9299928" y="2221351"/>
            <a:ext cx="2638073" cy="1092607"/>
          </a:xfrm>
          <a:prstGeom prst="rect">
            <a:avLst/>
          </a:prstGeom>
          <a:noFill/>
        </p:spPr>
        <p:txBody>
          <a:bodyPr wrap="square" rtlCol="0">
            <a:spAutoFit/>
          </a:bodyPr>
          <a:lstStyle/>
          <a:p>
            <a:r>
              <a:rPr lang="en-US" altLang="zh-CN" dirty="0"/>
              <a:t>There are 8 studies, 5 studies with progress less than 50%, need to check whether the studies are planned to be finalized on time. </a:t>
            </a:r>
            <a:endParaRPr lang="zh-CN" altLang="en-US" dirty="0"/>
          </a:p>
        </p:txBody>
      </p:sp>
      <p:sp>
        <p:nvSpPr>
          <p:cNvPr id="5" name="矩形 4"/>
          <p:cNvSpPr/>
          <p:nvPr/>
        </p:nvSpPr>
        <p:spPr bwMode="auto">
          <a:xfrm>
            <a:off x="543697" y="2314832"/>
            <a:ext cx="2388973" cy="799071"/>
          </a:xfrm>
          <a:prstGeom prst="rect">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矩形 8"/>
          <p:cNvSpPr/>
          <p:nvPr/>
        </p:nvSpPr>
        <p:spPr bwMode="auto">
          <a:xfrm>
            <a:off x="543697" y="3452021"/>
            <a:ext cx="2388973" cy="386812"/>
          </a:xfrm>
          <a:prstGeom prst="rect">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矩形 9"/>
          <p:cNvSpPr/>
          <p:nvPr/>
        </p:nvSpPr>
        <p:spPr bwMode="auto">
          <a:xfrm>
            <a:off x="543697" y="4840097"/>
            <a:ext cx="2388973" cy="876962"/>
          </a:xfrm>
          <a:prstGeom prst="rect">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1" name="矩形 10">
            <a:extLst>
              <a:ext uri="{FF2B5EF4-FFF2-40B4-BE49-F238E27FC236}">
                <a16:creationId xmlns:a16="http://schemas.microsoft.com/office/drawing/2014/main" id="{74F0DB29-E057-46CE-9FCB-CE302517EF3E}"/>
              </a:ext>
            </a:extLst>
          </p:cNvPr>
          <p:cNvSpPr/>
          <p:nvPr/>
        </p:nvSpPr>
        <p:spPr>
          <a:xfrm>
            <a:off x="246994" y="5990550"/>
            <a:ext cx="2324675" cy="307777"/>
          </a:xfrm>
          <a:prstGeom prst="rect">
            <a:avLst/>
          </a:prstGeom>
          <a:solidFill>
            <a:srgbClr val="00B0F0"/>
          </a:solidFill>
        </p:spPr>
        <p:txBody>
          <a:bodyPr wrap="none">
            <a:spAutoFit/>
          </a:bodyPr>
          <a:lstStyle/>
          <a:p>
            <a:r>
              <a:rPr lang="en-GB" altLang="en-US" sz="1400" dirty="0">
                <a:solidFill>
                  <a:schemeClr val="bg1"/>
                </a:solidFill>
              </a:rPr>
              <a:t>Ref: SA5#145</a:t>
            </a:r>
            <a:r>
              <a:rPr lang="en-US" altLang="zh-CN" sz="1400" dirty="0">
                <a:solidFill>
                  <a:schemeClr val="bg1"/>
                </a:solidFill>
              </a:rPr>
              <a:t>e S5-225006</a:t>
            </a:r>
            <a:endParaRPr lang="en-US" sz="1400" dirty="0">
              <a:solidFill>
                <a:schemeClr val="bg1"/>
              </a:solidFill>
            </a:endParaRPr>
          </a:p>
        </p:txBody>
      </p:sp>
    </p:spTree>
    <p:extLst>
      <p:ext uri="{BB962C8B-B14F-4D97-AF65-F5344CB8AC3E}">
        <p14:creationId xmlns:p14="http://schemas.microsoft.com/office/powerpoint/2010/main" val="19439267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Current progress of R18 (3/4)</a:t>
            </a:r>
            <a:endParaRPr lang="zh-CN" altLang="en-US" dirty="0"/>
          </a:p>
        </p:txBody>
      </p:sp>
      <p:pic>
        <p:nvPicPr>
          <p:cNvPr id="5" name="图片 4"/>
          <p:cNvPicPr>
            <a:picLocks noChangeAspect="1"/>
          </p:cNvPicPr>
          <p:nvPr/>
        </p:nvPicPr>
        <p:blipFill>
          <a:blip r:embed="rId2"/>
          <a:stretch>
            <a:fillRect/>
          </a:stretch>
        </p:blipFill>
        <p:spPr>
          <a:xfrm>
            <a:off x="195467" y="1252152"/>
            <a:ext cx="8816728" cy="4509301"/>
          </a:xfrm>
          <a:prstGeom prst="rect">
            <a:avLst/>
          </a:prstGeom>
        </p:spPr>
      </p:pic>
      <p:sp>
        <p:nvSpPr>
          <p:cNvPr id="8" name="文本框 7"/>
          <p:cNvSpPr txBox="1"/>
          <p:nvPr/>
        </p:nvSpPr>
        <p:spPr>
          <a:xfrm>
            <a:off x="9299928" y="1899917"/>
            <a:ext cx="2638073" cy="1092607"/>
          </a:xfrm>
          <a:prstGeom prst="rect">
            <a:avLst/>
          </a:prstGeom>
          <a:noFill/>
        </p:spPr>
        <p:txBody>
          <a:bodyPr wrap="square" rtlCol="0">
            <a:spAutoFit/>
          </a:bodyPr>
          <a:lstStyle/>
          <a:p>
            <a:r>
              <a:rPr lang="en-US" altLang="zh-CN" dirty="0"/>
              <a:t>There are 8 studies, 5 studies with progress less than 50%, need to check whether the studies are planned to be finalized on time. </a:t>
            </a:r>
            <a:endParaRPr lang="zh-CN" altLang="en-US" dirty="0"/>
          </a:p>
        </p:txBody>
      </p:sp>
      <p:sp>
        <p:nvSpPr>
          <p:cNvPr id="6" name="矩形 5"/>
          <p:cNvSpPr/>
          <p:nvPr/>
        </p:nvSpPr>
        <p:spPr bwMode="auto">
          <a:xfrm>
            <a:off x="543697" y="2916561"/>
            <a:ext cx="2323071" cy="708087"/>
          </a:xfrm>
          <a:prstGeom prst="rect">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7" name="矩形 6"/>
          <p:cNvSpPr/>
          <p:nvPr/>
        </p:nvSpPr>
        <p:spPr bwMode="auto">
          <a:xfrm>
            <a:off x="518983" y="3995719"/>
            <a:ext cx="2347785" cy="386812"/>
          </a:xfrm>
          <a:prstGeom prst="rect">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矩形 8"/>
          <p:cNvSpPr/>
          <p:nvPr/>
        </p:nvSpPr>
        <p:spPr bwMode="auto">
          <a:xfrm>
            <a:off x="543697" y="4736758"/>
            <a:ext cx="2323071" cy="955587"/>
          </a:xfrm>
          <a:prstGeom prst="rect">
            <a:avLst/>
          </a:prstGeom>
          <a:noFill/>
          <a:ln w="28575" cap="flat" cmpd="sng" algn="ctr">
            <a:solidFill>
              <a:srgbClr val="FF33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矩形 9">
            <a:extLst>
              <a:ext uri="{FF2B5EF4-FFF2-40B4-BE49-F238E27FC236}">
                <a16:creationId xmlns:a16="http://schemas.microsoft.com/office/drawing/2014/main" id="{154495C1-4310-48CA-B6A9-0D38022062D1}"/>
              </a:ext>
            </a:extLst>
          </p:cNvPr>
          <p:cNvSpPr/>
          <p:nvPr/>
        </p:nvSpPr>
        <p:spPr>
          <a:xfrm>
            <a:off x="246994" y="5990550"/>
            <a:ext cx="2324675" cy="307777"/>
          </a:xfrm>
          <a:prstGeom prst="rect">
            <a:avLst/>
          </a:prstGeom>
          <a:solidFill>
            <a:srgbClr val="00B0F0"/>
          </a:solidFill>
        </p:spPr>
        <p:txBody>
          <a:bodyPr wrap="none">
            <a:spAutoFit/>
          </a:bodyPr>
          <a:lstStyle/>
          <a:p>
            <a:r>
              <a:rPr lang="en-GB" altLang="en-US" sz="1400" dirty="0">
                <a:solidFill>
                  <a:schemeClr val="bg1"/>
                </a:solidFill>
              </a:rPr>
              <a:t>Ref: SA5#145</a:t>
            </a:r>
            <a:r>
              <a:rPr lang="en-US" altLang="zh-CN" sz="1400" dirty="0">
                <a:solidFill>
                  <a:schemeClr val="bg1"/>
                </a:solidFill>
              </a:rPr>
              <a:t>e S5-225006</a:t>
            </a:r>
            <a:endParaRPr lang="en-US" sz="1400" dirty="0">
              <a:solidFill>
                <a:schemeClr val="bg1"/>
              </a:solidFill>
            </a:endParaRPr>
          </a:p>
        </p:txBody>
      </p:sp>
    </p:spTree>
    <p:extLst>
      <p:ext uri="{BB962C8B-B14F-4D97-AF65-F5344CB8AC3E}">
        <p14:creationId xmlns:p14="http://schemas.microsoft.com/office/powerpoint/2010/main" val="16922619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141479</TotalTime>
  <Words>1913</Words>
  <Application>Microsoft Office PowerPoint</Application>
  <PresentationFormat>Widescreen</PresentationFormat>
  <Paragraphs>267</Paragraphs>
  <Slides>18</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18</vt:i4>
      </vt:variant>
    </vt:vector>
  </HeadingPairs>
  <TitlesOfParts>
    <vt:vector size="28" baseType="lpstr">
      <vt:lpstr>Montserrat</vt:lpstr>
      <vt:lpstr>ＭＳ Ｐゴシック</vt:lpstr>
      <vt:lpstr>ＭＳ Ｐゴシック</vt:lpstr>
      <vt:lpstr>宋体</vt:lpstr>
      <vt:lpstr>Microsoft YaHei</vt:lpstr>
      <vt:lpstr>Arial</vt:lpstr>
      <vt:lpstr>Calibri</vt:lpstr>
      <vt:lpstr>Times New Roman</vt:lpstr>
      <vt:lpstr>Wingdings</vt:lpstr>
      <vt:lpstr>Office Theme</vt:lpstr>
      <vt:lpstr>   Release-18/19 Time Plan Proposal for OAM SA5#146, 14 – 18 Nov, 2022 </vt:lpstr>
      <vt:lpstr>Background</vt:lpstr>
      <vt:lpstr>PowerPoint Presentation</vt:lpstr>
      <vt:lpstr>Detailed view of SA5 OAM relation with other groups</vt:lpstr>
      <vt:lpstr>Background information from latest 3GPP Work Plan review at Plenary #97 (1/2) </vt:lpstr>
      <vt:lpstr>Background information from latest 3GPP Work Plan review at Plenary #97 (2/2)</vt:lpstr>
      <vt:lpstr>Current progress of 3GPP SA5 R18 (1/4)</vt:lpstr>
      <vt:lpstr>Current progress of R18 (2/4)</vt:lpstr>
      <vt:lpstr>Current progress of R18 (3/4)</vt:lpstr>
      <vt:lpstr>Current progress of R18 (4/4)</vt:lpstr>
      <vt:lpstr>Consideration on SA5 OAM R18&amp;R19 time planning(1/2)</vt:lpstr>
      <vt:lpstr>Consideration on SA5 OAM R18&amp;R19 time planning(2/2)</vt:lpstr>
      <vt:lpstr>PowerPoint Presentation</vt:lpstr>
      <vt:lpstr>Release 18 timelines – with SA5 OAM text</vt:lpstr>
      <vt:lpstr>PowerPoint Presentation</vt:lpstr>
      <vt:lpstr>Leaders’ recommendation for SA5 OAM time planning  for endorsement</vt:lpstr>
      <vt:lpstr>Thank you!</vt:lpstr>
      <vt:lpstr>Change History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Huawei</cp:lastModifiedBy>
  <cp:revision>3408</cp:revision>
  <dcterms:created xsi:type="dcterms:W3CDTF">2008-08-30T09:32:10Z</dcterms:created>
  <dcterms:modified xsi:type="dcterms:W3CDTF">2022-11-08T00:51:55Z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(3)vfe9cFfE2KaJMrk8s9pAw8FDCWR02UFi2sA/gztawhwKk+vvCKCQyKvVq+aUSLcUQXQxPrKh
u31keihB0frhUVRavLieANG2i9sgGnR5y9rclhKqcydSx3eT25jX0QVEWtEWR4cQoOKZTQvZ
AG/CLcGQCV04LKbvOkGUXaor3j6cGIkhIcGGX984cPDlk8cLFcluF4oAmH/Simrp3MB6swCb
mAtdG7wq7iZkPD9m4j</vt:lpwstr>
  </property>
  <property fmtid="{D5CDD505-2E9C-101B-9397-08002B2CF9AE}" pid="3" name="_2015_ms_pID_7253431">
    <vt:lpwstr>VSESAUAdSU4AfyxApdrkNrjnD0w9n21iuwn7HouN1GWPrFko3BvG2Y
276pqeHm5UdSx0aXauzBWj0tH1iy6ngHBqbpucoQ7f3chn75qFcfGwDipq6n7SPNF1MN+PKz
RnnVEIGdEI9qSC3++xkiFQu/if51QrYfZsybhOWLQuqAtOTGPw6LmWNkdJYdyMHEfC2zHXCX
JcyVJC72EWRuloPNVr+SSzLTUL60XzNlxRlv</vt:lpwstr>
  </property>
  <property fmtid="{D5CDD505-2E9C-101B-9397-08002B2CF9AE}" pid="4" name="_2015_ms_pID_7253432">
    <vt:lpwstr>IA==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1666941102</vt:lpwstr>
  </property>
</Properties>
</file>