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25"/>
  </p:notesMasterIdLst>
  <p:handoutMasterIdLst>
    <p:handoutMasterId r:id="rId26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53" r:id="rId14"/>
    <p:sldId id="931" r:id="rId15"/>
    <p:sldId id="955" r:id="rId16"/>
    <p:sldId id="960" r:id="rId17"/>
    <p:sldId id="958" r:id="rId18"/>
    <p:sldId id="956" r:id="rId19"/>
    <p:sldId id="957" r:id="rId20"/>
    <p:sldId id="959" r:id="rId21"/>
    <p:sldId id="634" r:id="rId22"/>
    <p:sldId id="936" r:id="rId23"/>
    <p:sldId id="704" r:id="rId2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1" autoAdjust="0"/>
    <p:restoredTop sz="92197" autoAdjust="0"/>
  </p:normalViewPr>
  <p:slideViewPr>
    <p:cSldViewPr snapToGrid="0">
      <p:cViewPr varScale="1">
        <p:scale>
          <a:sx n="79" d="100"/>
          <a:sy n="79" d="100"/>
        </p:scale>
        <p:origin x="854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11/18/2022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11/18/2022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506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054702" y="6459171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S5-226008 CH exec report from SA5#146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2022/11/18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551671"/>
            <a:ext cx="103632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 Report SA5#146</a:t>
            </a:r>
            <a:br>
              <a:rPr lang="en-GB" sz="4800" b="1" i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19300" y="4328507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</a:t>
            </a:r>
            <a:r>
              <a:rPr lang="de-DE" altLang="de-DE" sz="2400" dirty="0">
                <a:latin typeface="Arial" charset="0"/>
              </a:rPr>
              <a:t> SA5 Vice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52338" y="0"/>
            <a:ext cx="10989578" cy="1143000"/>
          </a:xfrm>
        </p:spPr>
        <p:txBody>
          <a:bodyPr/>
          <a:lstStyle/>
          <a:p>
            <a:r>
              <a:rPr lang="en-GB" altLang="en-US" b="1" dirty="0"/>
              <a:t>Rel-18 Study (FS_NETSLICE_CH_Ph2)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2896968"/>
              </p:ext>
            </p:extLst>
          </p:nvPr>
        </p:nvGraphicFramePr>
        <p:xfrm>
          <a:off x="402167" y="1716618"/>
          <a:ext cx="11311467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6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93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40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76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for enhancements of Network Slicing Phase 2</a:t>
                      </a:r>
                      <a:endParaRPr lang="fr-FR" sz="10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FS_NETSLICE_CH_Ph2</a:t>
                      </a:r>
                      <a:endParaRPr lang="fr-FR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</a:t>
                      </a:r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02167" y="2730499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8 pCRs for TR 32.847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Clarify solution #1.6 description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Correction on evaluation for KI#2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Add conclusions for Key issue #1 and Key issue #2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Correction on the uniform terminology and Clarification on the Maximum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Conclusion on the Key Issue #7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32.847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S5‑226678)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Study completion based on final </a:t>
            </a:r>
            <a:r>
              <a:rPr lang="en-US" altLang="zh-CN" sz="1400" kern="0" dirty="0"/>
              <a:t>evaluations and conclusions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61498536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52338" y="0"/>
            <a:ext cx="10989578" cy="1143000"/>
          </a:xfrm>
        </p:spPr>
        <p:txBody>
          <a:bodyPr/>
          <a:lstStyle/>
          <a:p>
            <a:r>
              <a:rPr lang="en-GB" altLang="en-US" b="1" dirty="0"/>
              <a:t>Rel-18 Study (FS_NCHF_Ph2)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163719"/>
              </p:ext>
            </p:extLst>
          </p:nvPr>
        </p:nvGraphicFramePr>
        <p:xfrm>
          <a:off x="440266" y="1364193"/>
          <a:ext cx="11311467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sz="12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Nchf</a:t>
                      </a: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services phase 2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FS_NCHF_Ph2</a:t>
                      </a:r>
                      <a:endParaRPr lang="fr-FR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75</a:t>
                      </a: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595842" y="2300820"/>
            <a:ext cx="11000316" cy="3735918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12 pCRs for TR 28.826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Use cases for IoT devices, undefined attribute handling in CDR, location accuracy, average bitrate, handling of quota during reauthorization,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Solution using new immediate trigger variant, not splitting rating group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Key issues for documentation and CDR structure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Clarifications of cancel operation and non-blocking solution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28.826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S5‑226679</a:t>
            </a:r>
            <a:r>
              <a:rPr lang="en-US" altLang="zh-CN" sz="1400">
                <a:latin typeface="Calibri" pitchFamily="34" charset="0"/>
                <a:ea typeface="宋体" pitchFamily="2" charset="-122"/>
                <a:cs typeface="Arial" charset="0"/>
              </a:rPr>
              <a:t>)</a:t>
            </a:r>
            <a:r>
              <a:rPr lang="en-US" altLang="zh-CN" sz="1400" kern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Add more solutions and evaluations of the study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2341409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02725" cy="1143000"/>
          </a:xfrm>
        </p:spPr>
        <p:txBody>
          <a:bodyPr/>
          <a:lstStyle/>
          <a:p>
            <a:r>
              <a:rPr lang="en-GB" altLang="en-US" b="1" dirty="0"/>
              <a:t>Rel-18 Study (FS_CHROAM)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763242"/>
              </p:ext>
            </p:extLst>
          </p:nvPr>
        </p:nvGraphicFramePr>
        <p:xfrm>
          <a:off x="440266" y="1444387"/>
          <a:ext cx="11311467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 roaming charging architecture for wholesale and retail scenarios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FS_CHROAM</a:t>
                      </a:r>
                      <a:endParaRPr lang="fr-FR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  <a:endParaRPr lang="en-GB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  <a:endParaRPr lang="en-GB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49346" y="2243137"/>
            <a:ext cx="11156853" cy="33514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13 pCRs for TR 28.827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Corrections of solution for charging trigger configuration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Correcting and updating solutions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Solution for SMS, PDU session level negotiation, and QBC trigger setting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Key issue for selection of charging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Start of evaluation of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28.827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S5‑2266790)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Further </a:t>
            </a:r>
            <a:r>
              <a:rPr lang="en-US" altLang="zh-CN" sz="1400" kern="0" dirty="0"/>
              <a:t>evaluations and conclusions of</a:t>
            </a:r>
            <a:r>
              <a:rPr lang="en-US" altLang="zh-CN" sz="1400" dirty="0"/>
              <a:t> the study 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21562381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02725" cy="1143000"/>
          </a:xfrm>
        </p:spPr>
        <p:txBody>
          <a:bodyPr/>
          <a:lstStyle/>
          <a:p>
            <a:r>
              <a:rPr lang="en-GB" altLang="en-US" b="1" dirty="0"/>
              <a:t>Rel-18 Study (</a:t>
            </a:r>
            <a:r>
              <a:rPr lang="en-GB" altLang="en-US" b="1" dirty="0" err="1"/>
              <a:t>FS_eNPN_CH</a:t>
            </a:r>
            <a:r>
              <a:rPr lang="en-GB" altLang="en-US" b="1" dirty="0"/>
              <a:t>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975816"/>
              </p:ext>
            </p:extLst>
          </p:nvPr>
        </p:nvGraphicFramePr>
        <p:xfrm>
          <a:off x="363747" y="1470728"/>
          <a:ext cx="11311467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940043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for Enhanced support of Non-Public Networks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FS_eNPN_CH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6" y="2716098"/>
            <a:ext cx="11311467" cy="332275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4 pCRs for TR 28.828 were approved for introduction of: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Evaluation and conclusion for PNI-NPN topic 1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Solution in clause 5.2 using separate CCS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Solution for key issue #1c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/>
              <a:t>Solution for accessing the SNPN service via PLMN</a:t>
            </a:r>
            <a:r>
              <a:rPr lang="en-US" altLang="zh-CN" sz="1400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28.828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S5‑226681)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Add more solutions and </a:t>
            </a:r>
            <a:r>
              <a:rPr lang="en-US" altLang="zh-CN" sz="1400"/>
              <a:t>evaluations for </a:t>
            </a:r>
            <a:r>
              <a:rPr lang="en-US" altLang="zh-CN" sz="1400" dirty="0"/>
              <a:t>the study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31842522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02725" cy="1143000"/>
          </a:xfrm>
        </p:spPr>
        <p:txBody>
          <a:bodyPr/>
          <a:lstStyle/>
          <a:p>
            <a:r>
              <a:rPr lang="en-GB" altLang="en-US" b="1" dirty="0"/>
              <a:t>Rel-18 Study (FS_TSNCH)</a:t>
            </a:r>
            <a:br>
              <a:rPr lang="en-GB" altLang="en-US" b="1" dirty="0"/>
            </a:br>
            <a:endParaRPr lang="en-GB" altLang="en-US" sz="2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424069"/>
              </p:ext>
            </p:extLst>
          </p:nvPr>
        </p:nvGraphicFramePr>
        <p:xfrm>
          <a:off x="363747" y="1470728"/>
          <a:ext cx="11311467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940043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Time Sensitive Networking charging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FS_TSNCH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5 %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6" y="2382976"/>
            <a:ext cx="11311467" cy="3827324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4 pCRs for TR 28.893 were approved for introduction of: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Updated Skeleton, Terms, Symbols and Abbreviations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Background of TSN architecture, including the 5GS bridge and enable Time Sensitive Communication and Time Synchronization services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Business Roles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28.839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S5‑226682)</a:t>
            </a:r>
            <a:endParaRPr lang="en-US" altLang="zh-CN" sz="1400" kern="0" dirty="0"/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o	Add new use cases and solutions of the study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232197126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SA#98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4863550"/>
              </p:ext>
            </p:extLst>
          </p:nvPr>
        </p:nvGraphicFramePr>
        <p:xfrm>
          <a:off x="661595" y="2131921"/>
          <a:ext cx="10651674" cy="1435396"/>
        </p:xfrm>
        <a:graphic>
          <a:graphicData uri="http://schemas.openxmlformats.org/drawingml/2006/table">
            <a:tbl>
              <a:tblPr/>
              <a:tblGrid>
                <a:gridCol w="1280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9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3823583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9241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5739943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18" y="145473"/>
            <a:ext cx="9725891" cy="1143000"/>
          </a:xfrm>
        </p:spPr>
        <p:txBody>
          <a:bodyPr/>
          <a:lstStyle/>
          <a:p>
            <a:r>
              <a:rPr lang="en-US" sz="3200" dirty="0">
                <a:ea typeface="+mn-ea"/>
                <a:cs typeface="Arial" panose="020B0604020202020204" pitchFamily="34" charset="0"/>
              </a:rPr>
              <a:t>Charging CRs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076" y="1643974"/>
            <a:ext cx="10240729" cy="4059458"/>
          </a:xfrm>
        </p:spPr>
        <p:txBody>
          <a:bodyPr/>
          <a:lstStyle/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MMS_CH_SBI CRs</a:t>
            </a:r>
          </a:p>
          <a:p>
            <a:r>
              <a:rPr lang="en-US" sz="2800" dirty="0"/>
              <a:t>Maintenance and Rel-18 small Enhancements</a:t>
            </a:r>
          </a:p>
          <a:p>
            <a:pPr marL="0" indent="0">
              <a:buNone/>
            </a:pPr>
            <a:endParaRPr lang="en-US" sz="2800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AD0C05E-B40F-22BA-9C2A-B31E686DC33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4057942"/>
              </p:ext>
            </p:extLst>
          </p:nvPr>
        </p:nvGraphicFramePr>
        <p:xfrm>
          <a:off x="6096000" y="1643974"/>
          <a:ext cx="3609975" cy="3127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2" imgW="914282" imgH="792515" progId="Word.Document.8">
                  <p:embed/>
                </p:oleObj>
              </mc:Choice>
              <mc:Fallback>
                <p:oleObj name="Document" showAsIcon="1" r:id="rId2" imgW="914282" imgH="79251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96000" y="1643974"/>
                        <a:ext cx="3609975" cy="31273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240743"/>
            <a:ext cx="10363200" cy="1470025"/>
          </a:xfrm>
        </p:spPr>
        <p:txBody>
          <a:bodyPr/>
          <a:lstStyle/>
          <a:p>
            <a:r>
              <a:rPr lang="en-GB" altLang="zh-CN" sz="4400" dirty="0"/>
              <a:t>Administrative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2415988" y="2570038"/>
            <a:ext cx="9188823" cy="3592638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400" dirty="0"/>
              <a:t>Requirements for </a:t>
            </a:r>
            <a:r>
              <a:rPr lang="fr-FR" sz="2000" dirty="0"/>
              <a:t>SA5#146-bis ad-hoc (16th-19th January) </a:t>
            </a:r>
          </a:p>
          <a:p>
            <a:pPr marL="952485" lvl="1" indent="-342900" algn="l">
              <a:buFont typeface="Arial" panose="020B0604020202020204" pitchFamily="34" charset="0"/>
              <a:buChar char="•"/>
            </a:pPr>
            <a:r>
              <a:rPr lang="fr-FR" sz="2000" dirty="0"/>
              <a:t>Agenda with focus on Rel-18 </a:t>
            </a:r>
            <a:r>
              <a:rPr lang="fr-FR" sz="2000" dirty="0" err="1"/>
              <a:t>specification</a:t>
            </a:r>
            <a:r>
              <a:rPr lang="fr-FR" sz="2000" dirty="0"/>
              <a:t> work under 7.4 and 7.5</a:t>
            </a:r>
          </a:p>
          <a:p>
            <a:pPr marL="952485" lvl="1" indent="-342900" algn="l">
              <a:buFont typeface="Arial" panose="020B0604020202020204" pitchFamily="34" charset="0"/>
              <a:buChar char="•"/>
            </a:pPr>
            <a:r>
              <a:rPr lang="fr-FR" sz="2000" dirty="0"/>
              <a:t>Charging group is </a:t>
            </a:r>
            <a:r>
              <a:rPr lang="fr-FR" sz="2000" dirty="0" err="1"/>
              <a:t>asking</a:t>
            </a:r>
            <a:r>
              <a:rPr lang="fr-FR" sz="2000" dirty="0"/>
              <a:t> for </a:t>
            </a:r>
            <a:r>
              <a:rPr lang="fr-FR" sz="2000" dirty="0" err="1"/>
              <a:t>decision</a:t>
            </a:r>
            <a:r>
              <a:rPr lang="fr-FR" sz="2000" dirty="0"/>
              <a:t> power for </a:t>
            </a:r>
            <a:r>
              <a:rPr lang="fr-FR" sz="2000" dirty="0" err="1"/>
              <a:t>approval</a:t>
            </a:r>
            <a:r>
              <a:rPr lang="fr-FR" sz="2000" dirty="0"/>
              <a:t> of pCRs</a:t>
            </a:r>
          </a:p>
          <a:p>
            <a:pPr marL="342900" lvl="1" indent="-342900" algn="l">
              <a:buClrTx/>
              <a:buFont typeface="Wingdings" panose="05000000000000000000" pitchFamily="2" charset="2"/>
              <a:buChar char="Ø"/>
            </a:pPr>
            <a:r>
              <a:rPr lang="en-US" sz="2400" dirty="0">
                <a:ea typeface="+mn-ea"/>
                <a:cs typeface="+mn-cs"/>
              </a:rPr>
              <a:t>3GPP Forge</a:t>
            </a:r>
            <a:r>
              <a:rPr lang="zh-CN" altLang="en-US" sz="2400" dirty="0">
                <a:ea typeface="+mn-ea"/>
                <a:cs typeface="+mn-cs"/>
              </a:rPr>
              <a:t>： </a:t>
            </a:r>
            <a:endParaRPr lang="en-US" altLang="zh-CN" sz="2400" dirty="0">
              <a:ea typeface="+mn-ea"/>
              <a:cs typeface="+mn-cs"/>
            </a:endParaRPr>
          </a:p>
          <a:p>
            <a:pPr marL="952485" lvl="1" indent="-342900" algn="l">
              <a:buFont typeface="Arial" panose="020B0604020202020204" pitchFamily="34" charset="0"/>
              <a:buChar char="•"/>
            </a:pPr>
            <a:r>
              <a:rPr lang="en-US" altLang="zh-CN" sz="2000" dirty="0"/>
              <a:t>SWG CH is requesting an own folder under the SA5 project for the Charging </a:t>
            </a:r>
            <a:r>
              <a:rPr lang="en-US" altLang="zh-CN" sz="2000" dirty="0" err="1"/>
              <a:t>OpenAPIs</a:t>
            </a:r>
            <a:r>
              <a:rPr lang="en-US" altLang="zh-CN" sz="2000" dirty="0"/>
              <a:t> framework</a:t>
            </a:r>
          </a:p>
          <a:p>
            <a:pPr marL="952485" lvl="1" indent="-342900" algn="l">
              <a:buFont typeface="Arial" panose="020B0604020202020204" pitchFamily="34" charset="0"/>
              <a:buChar char="•"/>
            </a:pPr>
            <a:r>
              <a:rPr lang="en-US" altLang="zh-CN" sz="2000" dirty="0"/>
              <a:t>Further steps at </a:t>
            </a:r>
            <a:r>
              <a:rPr lang="fr-FR" sz="2000" dirty="0"/>
              <a:t>SA5#146-bis ad-hoc on harmonisation with OAM</a:t>
            </a:r>
          </a:p>
          <a:p>
            <a:pPr marL="342900" lvl="1" indent="-342900" algn="l">
              <a:buClrTx/>
              <a:buFont typeface="Wingdings" panose="05000000000000000000" pitchFamily="2" charset="2"/>
              <a:buChar char="Ø"/>
            </a:pPr>
            <a:r>
              <a:rPr lang="en-US" sz="2400" dirty="0">
                <a:ea typeface="+mn-ea"/>
                <a:cs typeface="+mn-cs"/>
              </a:rPr>
              <a:t>Practicality on document handling during meetings </a:t>
            </a:r>
          </a:p>
          <a:p>
            <a:pPr marL="952485" lvl="1" indent="-342900" algn="l">
              <a:buFont typeface="Arial" panose="020B0604020202020204" pitchFamily="34" charset="0"/>
              <a:buChar char="•"/>
            </a:pPr>
            <a:r>
              <a:rPr lang="en-US" altLang="zh-CN" sz="2000" dirty="0"/>
              <a:t>SWG CH is asking for an own folder for charging contributions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9076660"/>
              </p:ext>
            </p:extLst>
          </p:nvPr>
        </p:nvGraphicFramePr>
        <p:xfrm>
          <a:off x="702067" y="1939341"/>
          <a:ext cx="10950002" cy="24317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996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27930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124727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289281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8082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S5-226074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reply on Reference point allocation to support charging services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S2-2209259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Noted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7523074"/>
                  </a:ext>
                </a:extLst>
              </a:tr>
              <a:tr h="38082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S5-226077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shared EHE and HR PDU session with SBO in V-PLMN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S2-2209884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Postponed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7695524"/>
                  </a:ext>
                </a:extLst>
              </a:tr>
              <a:tr h="38082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S5-226075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reporting dynamic satellite backhaul parameters to CHF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S2-2209607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replied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S5-226685</a:t>
                      </a:r>
                      <a:endParaRPr kumimoji="0" lang="sv-S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18145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313887694"/>
              </p:ext>
            </p:extLst>
          </p:nvPr>
        </p:nvGraphicFramePr>
        <p:xfrm>
          <a:off x="748145" y="1828506"/>
          <a:ext cx="10233891" cy="18030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1860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234887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97996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01027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896907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3153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24791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S5-226685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  <a:p>
                      <a:pPr algn="l" fontAlgn="t"/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Reply LS on reporting dynamic satellite backhaul parameters to CHF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SA2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S5-226075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51525357"/>
              </p:ext>
            </p:extLst>
          </p:nvPr>
        </p:nvGraphicFramePr>
        <p:xfrm>
          <a:off x="952500" y="1889721"/>
          <a:ext cx="10287000" cy="2350266"/>
        </p:xfrm>
        <a:graphic>
          <a:graphicData uri="http://schemas.openxmlformats.org/drawingml/2006/table">
            <a:tbl>
              <a:tblPr/>
              <a:tblGrid>
                <a:gridCol w="17743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372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5410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4378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900"/>
                        </a:spcAft>
                        <a:tabLst>
                          <a:tab pos="257175" algn="l"/>
                        </a:tabLs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S5-226688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on enhanced Network slice charging in 5G System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MATRIXX Software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1712055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>
                          <a:tab pos="257175" algn="l"/>
                        </a:tabLst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S5-226687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 on CHF Segmentation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2361593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>
                          <a:tab pos="257175" algn="l"/>
                        </a:tabLst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S5-226690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 on Satellite Charging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561314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>
                          <a:tab pos="257175" algn="l"/>
                        </a:tabLst>
                        <a:defRPr/>
                      </a:pPr>
                      <a:r>
                        <a:rPr lang="en-US" sz="16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S5-226689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 on structure of Charging for verticals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1200"/>
                        </a:spcBef>
                        <a:spcAft>
                          <a:spcPts val="9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4664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381583"/>
              </p:ext>
            </p:extLst>
          </p:nvPr>
        </p:nvGraphicFramePr>
        <p:xfrm>
          <a:off x="402167" y="1716618"/>
          <a:ext cx="11311467" cy="33825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84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7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897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27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772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Rel-18 Work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772"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960023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MMS Charging in 5G System Architecture</a:t>
                      </a:r>
                      <a:endParaRPr lang="nl-NL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MMS_CH_SBI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Dec-2022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lang="en-GB" sz="1100" b="1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b="1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WID 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772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Rel-18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52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900023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for enhancements of Network Slicing Phase 2</a:t>
                      </a: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fr-FR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FS_NETSLICE_CH_Ph2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l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7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sz="12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Nchf</a:t>
                      </a: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services phase 2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FS_NCHF_Ph2</a:t>
                      </a:r>
                      <a:endParaRPr lang="fr-FR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7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5G roaming charging architecture for wholesale and retail scenarios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FS_CHROAM</a:t>
                      </a:r>
                      <a:endParaRPr lang="fr-FR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  <a:endParaRPr lang="en-GB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  <a:endParaRPr lang="en-GB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47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940043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for Enhanced support of Non-Public Networks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FS_eNPN_CH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</a:t>
                      </a: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</a:t>
                      </a:r>
                      <a:r>
                        <a:rPr lang="en-US" altLang="zh-CN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3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47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970032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Time Sensitive Networking charging </a:t>
                      </a:r>
                      <a:b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en-US" sz="1200" b="1" i="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/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FS_TSNCH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141432467"/>
                  </a:ext>
                </a:extLst>
              </a:tr>
              <a:tr h="304773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Rel-19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392151" y="6018212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52338" y="0"/>
            <a:ext cx="10989578" cy="1143000"/>
          </a:xfrm>
        </p:spPr>
        <p:txBody>
          <a:bodyPr/>
          <a:lstStyle/>
          <a:p>
            <a:r>
              <a:rPr lang="en-GB" altLang="en-US" b="1" dirty="0">
                <a:solidFill>
                  <a:srgbClr val="00B050"/>
                </a:solidFill>
              </a:rPr>
              <a:t>Rel-18 Work (MMS_CH_SBI)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066517"/>
              </p:ext>
            </p:extLst>
          </p:nvPr>
        </p:nvGraphicFramePr>
        <p:xfrm>
          <a:off x="402167" y="1716618"/>
          <a:ext cx="11311467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3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68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93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64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53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98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8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401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9768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err="1"/>
                        <a:t>Rel</a:t>
                      </a:r>
                      <a:endParaRPr lang="en-GB" sz="12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WG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960023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MMS Charging in 5G System Architecture </a:t>
                      </a:r>
                      <a:endParaRPr lang="fr-FR" sz="10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MMS_CH_SBI</a:t>
                      </a:r>
                      <a:endParaRPr lang="fr-FR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Dec-2022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25 %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b="1" dirty="0">
                          <a:solidFill>
                            <a:srgbClr val="00B050"/>
                          </a:solidFill>
                        </a:rPr>
                        <a:t>WID 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586318" y="2836334"/>
            <a:ext cx="11000316" cy="339090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SA#97e: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Charging API for MMS service usage specified (TS 32.291)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SBI CDR for MMS service usage enhanced (TS 32.298)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00" kern="0" dirty="0">
              <a:solidFill>
                <a:srgbClr val="00B05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31507652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27246</TotalTime>
  <Words>1142</Words>
  <Application>Microsoft Office PowerPoint</Application>
  <PresentationFormat>Widescreen</PresentationFormat>
  <Paragraphs>335</Paragraphs>
  <Slides>17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Calibri Light</vt:lpstr>
      <vt:lpstr>Times New Roman</vt:lpstr>
      <vt:lpstr>Wingdings</vt:lpstr>
      <vt:lpstr>Office Theme</vt:lpstr>
      <vt:lpstr>自定义设计方案</vt:lpstr>
      <vt:lpstr>Document</vt:lpstr>
      <vt:lpstr>    Exec Report SA5#146  Charging Management (CH)  </vt:lpstr>
      <vt:lpstr>Administrative aspects</vt:lpstr>
      <vt:lpstr>Incoming LSs</vt:lpstr>
      <vt:lpstr>Outgoing LSs</vt:lpstr>
      <vt:lpstr>Charging (CH) WIs/SIs</vt:lpstr>
      <vt:lpstr>PowerPoint Presentation</vt:lpstr>
      <vt:lpstr>SA5 progress – Summary</vt:lpstr>
      <vt:lpstr>PowerPoint Presentation</vt:lpstr>
      <vt:lpstr>Rel-18 Work (MMS_CH_SBI)</vt:lpstr>
      <vt:lpstr>Rel-18 Study (FS_NETSLICE_CH_Ph2)</vt:lpstr>
      <vt:lpstr>Rel-18 Study (FS_NCHF_Ph2)</vt:lpstr>
      <vt:lpstr>Rel-18 Study (FS_CHROAM)</vt:lpstr>
      <vt:lpstr>Rel-18 Study (FS_eNPN_CH)</vt:lpstr>
      <vt:lpstr>Rel-18 Study (FS_TSNCH) </vt:lpstr>
      <vt:lpstr>PowerPoint Presentation</vt:lpstr>
      <vt:lpstr>Charging CRs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MATRIXX Software</cp:lastModifiedBy>
  <cp:revision>442</cp:revision>
  <dcterms:created xsi:type="dcterms:W3CDTF">2019-03-13T01:38:36Z</dcterms:created>
  <dcterms:modified xsi:type="dcterms:W3CDTF">2022-11-18T08:02:22Z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