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1"/>
  </p:notesMasterIdLst>
  <p:handoutMasterIdLst>
    <p:handoutMasterId r:id="rId42"/>
  </p:handoutMasterIdLst>
  <p:sldIdLst>
    <p:sldId id="303" r:id="rId2"/>
    <p:sldId id="893" r:id="rId3"/>
    <p:sldId id="923" r:id="rId4"/>
    <p:sldId id="670" r:id="rId5"/>
    <p:sldId id="636" r:id="rId6"/>
    <p:sldId id="726" r:id="rId7"/>
    <p:sldId id="1202" r:id="rId8"/>
    <p:sldId id="1165" r:id="rId9"/>
    <p:sldId id="1166" r:id="rId10"/>
    <p:sldId id="1114" r:id="rId11"/>
    <p:sldId id="1115" r:id="rId12"/>
    <p:sldId id="1152" r:id="rId13"/>
    <p:sldId id="1167" r:id="rId14"/>
    <p:sldId id="1148" r:id="rId15"/>
    <p:sldId id="1149" r:id="rId16"/>
    <p:sldId id="1174" r:id="rId17"/>
    <p:sldId id="1175" r:id="rId18"/>
    <p:sldId id="1176" r:id="rId19"/>
    <p:sldId id="1178" r:id="rId20"/>
    <p:sldId id="1150" r:id="rId21"/>
    <p:sldId id="1190" r:id="rId22"/>
    <p:sldId id="1187" r:id="rId23"/>
    <p:sldId id="1188" r:id="rId24"/>
    <p:sldId id="1189" r:id="rId25"/>
    <p:sldId id="1151" r:id="rId26"/>
    <p:sldId id="1199" r:id="rId27"/>
    <p:sldId id="1200" r:id="rId28"/>
    <p:sldId id="1201" r:id="rId29"/>
    <p:sldId id="891" r:id="rId30"/>
    <p:sldId id="860" r:id="rId31"/>
    <p:sldId id="737" r:id="rId32"/>
    <p:sldId id="793" r:id="rId33"/>
    <p:sldId id="876" r:id="rId34"/>
    <p:sldId id="704" r:id="rId35"/>
    <p:sldId id="918" r:id="rId36"/>
    <p:sldId id="1206" r:id="rId37"/>
    <p:sldId id="1204" r:id="rId38"/>
    <p:sldId id="1205" r:id="rId39"/>
    <p:sldId id="895" r:id="rId4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0066F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5" autoAdjust="0"/>
    <p:restoredTop sz="97931" autoAdjust="0"/>
  </p:normalViewPr>
  <p:slideViewPr>
    <p:cSldViewPr snapToGrid="0">
      <p:cViewPr varScale="1">
        <p:scale>
          <a:sx n="98" d="100"/>
          <a:sy n="98" d="100"/>
        </p:scale>
        <p:origin x="96" y="3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12/4/2022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12/4/2022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90635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S5-226004, SA5#146, </a:t>
            </a:r>
            <a:r>
              <a:rPr lang="en-US" sz="1100" b="1" kern="1200" spc="300" dirty="0">
                <a:solidFill>
                  <a:schemeClr val="tx1"/>
                </a:solidFill>
                <a:latin typeface="Arial" panose="020B0604020202020204" pitchFamily="34" charset="0"/>
                <a:ea typeface="+mn-ea"/>
                <a:cs typeface="Arial" panose="020B0604020202020204" pitchFamily="34" charset="0"/>
              </a:rPr>
              <a:t>Toulouse (FR)</a:t>
            </a:r>
            <a:r>
              <a:rPr lang="en-GB" sz="1100" b="1" kern="1200" spc="300" dirty="0">
                <a:solidFill>
                  <a:schemeClr val="tx1"/>
                </a:solidFill>
                <a:latin typeface="Arial" panose="020B0604020202020204" pitchFamily="34" charset="0"/>
                <a:ea typeface="+mn-ea"/>
                <a:cs typeface="Arial" panose="020B0604020202020204" pitchFamily="34" charset="0"/>
              </a:rPr>
              <a:t>, 14 </a:t>
            </a:r>
            <a:r>
              <a:rPr lang="en-US" sz="1100" b="1" kern="1200" spc="300" dirty="0">
                <a:solidFill>
                  <a:schemeClr val="tx1"/>
                </a:solidFill>
                <a:latin typeface="Arial" panose="020B0604020202020204" pitchFamily="34" charset="0"/>
                <a:ea typeface="+mn-ea"/>
                <a:cs typeface="Arial" panose="020B0604020202020204" pitchFamily="34" charset="0"/>
              </a:rPr>
              <a:t>– 18 </a:t>
            </a:r>
            <a:r>
              <a:rPr lang="en-US" altLang="zh-CN" sz="1100" b="1" kern="1200" spc="300" dirty="0">
                <a:solidFill>
                  <a:schemeClr val="tx1"/>
                </a:solidFill>
                <a:latin typeface="Arial" panose="020B0604020202020204" pitchFamily="34" charset="0"/>
                <a:ea typeface="+mn-ea"/>
                <a:cs typeface="Arial" panose="020B0604020202020204" pitchFamily="34" charset="0"/>
              </a:rPr>
              <a:t>November</a:t>
            </a:r>
            <a:r>
              <a:rPr lang="en-US" sz="1100" b="1" kern="1200" spc="300" dirty="0">
                <a:solidFill>
                  <a:schemeClr val="tx1"/>
                </a:solidFill>
                <a:latin typeface="Arial" panose="020B0604020202020204" pitchFamily="34" charset="0"/>
                <a:ea typeface="+mn-ea"/>
                <a:cs typeface="Arial" panose="020B0604020202020204" pitchFamily="34" charset="0"/>
              </a:rPr>
              <a:t> 2022</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4"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5_TM/TSGS5_146/Docs/S5-226028.zip" TargetMode="External"/><Relationship Id="rId3" Type="http://schemas.openxmlformats.org/officeDocument/2006/relationships/hyperlink" Target="https://www.3gpp.org/ftp/TSG_SA/WG5_TM/TSGS5_146/Docs/S5-226016.zip" TargetMode="External"/><Relationship Id="rId7" Type="http://schemas.openxmlformats.org/officeDocument/2006/relationships/hyperlink" Target="https://www.3gpp.org/ftp/TSG_SA/WG5_TM/TSGS5_146/Docs/S5-226026.zip" TargetMode="External"/><Relationship Id="rId12" Type="http://schemas.openxmlformats.org/officeDocument/2006/relationships/hyperlink" Target="https://www.3gpp.org/ftp/TSG_SA/WG5_TM/TSGS5_146/Docs/S5-226646.zip" TargetMode="External"/><Relationship Id="rId2" Type="http://schemas.openxmlformats.org/officeDocument/2006/relationships/hyperlink" Target="https://www.3gpp.org/ftp/TSG_SA/WG5_TM/TSGS5_146/Docs/S5-226015.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46/Docs/S5-226019.zip" TargetMode="External"/><Relationship Id="rId11" Type="http://schemas.openxmlformats.org/officeDocument/2006/relationships/hyperlink" Target="https://www.3gpp.org/ftp/TSG_SA/WG5_TM/TSGS5_146/Docs/S5-226072.zip" TargetMode="External"/><Relationship Id="rId5" Type="http://schemas.openxmlformats.org/officeDocument/2006/relationships/hyperlink" Target="https://www.3gpp.org/ftp/TSG_SA/WG5_TM/TSGS5_146/Docs/S5-226018.zip" TargetMode="External"/><Relationship Id="rId10" Type="http://schemas.openxmlformats.org/officeDocument/2006/relationships/hyperlink" Target="https://www.3gpp.org/ftp/TSG_SA/WG5_TM/TSGS5_146/Docs/S5-226030.zip" TargetMode="External"/><Relationship Id="rId4" Type="http://schemas.openxmlformats.org/officeDocument/2006/relationships/hyperlink" Target="https://www.3gpp.org/ftp/TSG_SA/WG5_TM/TSGS5_146/Docs/S5-226017.zip" TargetMode="External"/><Relationship Id="rId9" Type="http://schemas.openxmlformats.org/officeDocument/2006/relationships/hyperlink" Target="https://www.3gpp.org/ftp/TSG_SA/WG5_TM/TSGS5_146/Docs/S5-226029.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WG5_TM/TSGS5_146/Docs/S5-226027.zip" TargetMode="External"/><Relationship Id="rId13" Type="http://schemas.openxmlformats.org/officeDocument/2006/relationships/hyperlink" Target="https://www.3gpp.org/ftp/TSG_SA/WG5_TM/TSGS5_146/Docs/S5-226073.zip" TargetMode="External"/><Relationship Id="rId3" Type="http://schemas.openxmlformats.org/officeDocument/2006/relationships/hyperlink" Target="https://www.3gpp.org/ftp/TSG_SA/WG5_TM/TSGS5_146/Docs/S5-226021.zip" TargetMode="External"/><Relationship Id="rId7" Type="http://schemas.openxmlformats.org/officeDocument/2006/relationships/hyperlink" Target="https://www.3gpp.org/ftp/TSG_SA/WG5_TM/TSGS5_146/Docs/S5-226025.zip" TargetMode="External"/><Relationship Id="rId12" Type="http://schemas.openxmlformats.org/officeDocument/2006/relationships/hyperlink" Target="https://www.3gpp.org/ftp/TSG_SA/WG5_TM/TSGS5_146/Docs/S5-226034.zip" TargetMode="External"/><Relationship Id="rId17" Type="http://schemas.openxmlformats.org/officeDocument/2006/relationships/hyperlink" Target="https://www.3gpp.org/ftp/TSG_SA/WG5_TM/TSGS5_146/Docs/S5-226086.zip" TargetMode="External"/><Relationship Id="rId2" Type="http://schemas.openxmlformats.org/officeDocument/2006/relationships/hyperlink" Target="https://www.3gpp.org/ftp/TSG_SA/WG5_TM/TSGS5_146/Docs/S5-226020.zip" TargetMode="External"/><Relationship Id="rId16" Type="http://schemas.openxmlformats.org/officeDocument/2006/relationships/hyperlink" Target="https://www.3gpp.org/ftp/TSG_SA/WG5_TM/TSGS5_146/Docs/S5-226082.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46/Docs/S5-226024.zip" TargetMode="External"/><Relationship Id="rId11" Type="http://schemas.openxmlformats.org/officeDocument/2006/relationships/hyperlink" Target="https://www.3gpp.org/ftp/TSG_SA/WG5_TM/TSGS5_146/Docs/S5-226033.zip" TargetMode="External"/><Relationship Id="rId5" Type="http://schemas.openxmlformats.org/officeDocument/2006/relationships/hyperlink" Target="https://www.3gpp.org/ftp/TSG_SA/WG5_TM/TSGS5_146/Docs/S5-226023.zip" TargetMode="External"/><Relationship Id="rId15" Type="http://schemas.openxmlformats.org/officeDocument/2006/relationships/hyperlink" Target="https://www.3gpp.org/ftp/TSG_SA/WG5_TM/TSGS5_146/Docs/S5-226078.zip" TargetMode="External"/><Relationship Id="rId10" Type="http://schemas.openxmlformats.org/officeDocument/2006/relationships/hyperlink" Target="https://www.3gpp.org/ftp/TSG_SA/WG5_TM/TSGS5_146/Docs/S5-226032.zip" TargetMode="External"/><Relationship Id="rId4" Type="http://schemas.openxmlformats.org/officeDocument/2006/relationships/hyperlink" Target="https://www.3gpp.org/ftp/TSG_SA/WG5_TM/TSGS5_146/Docs/S5-226022.zip" TargetMode="External"/><Relationship Id="rId9" Type="http://schemas.openxmlformats.org/officeDocument/2006/relationships/hyperlink" Target="https://www.3gpp.org/ftp/TSG_SA/WG5_TM/TSGS5_146/Docs/S5-226031.zip" TargetMode="External"/><Relationship Id="rId14" Type="http://schemas.openxmlformats.org/officeDocument/2006/relationships/hyperlink" Target="https://www.3gpp.org/ftp/TSG_SA/WG5_TM/TSGS5_146/Docs/S5-226076.zip"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23146"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5_TM/TSGS5_146/Docs/S5-226366.zip" TargetMode="External"/><Relationship Id="rId2" Type="http://schemas.openxmlformats.org/officeDocument/2006/relationships/hyperlink" Target="https://www.3gpp.org/ftp/TSG_SA/WG5_TM/TSGS5_146/Docs/S5-226191.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46/Docs/S5-226547.zip" TargetMode="External"/><Relationship Id="rId5" Type="http://schemas.openxmlformats.org/officeDocument/2006/relationships/hyperlink" Target="https://www.3gpp.org/ftp/TSG_SA/WG5_TM/TSGS5_146/Docs/S5-226525.zip" TargetMode="External"/><Relationship Id="rId4" Type="http://schemas.openxmlformats.org/officeDocument/2006/relationships/hyperlink" Target="https://www.3gpp.org/ftp/TSG_SA/WG5_TM/TSGS5_146/Docs/S5-226457.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OAM&amp;P Exec Report</a:t>
            </a:r>
            <a:br>
              <a:rPr lang="en-GB" sz="4800" b="1" i="1" dirty="0"/>
            </a:br>
            <a:r>
              <a:rPr lang="fr-FR" sz="2400" dirty="0">
                <a:latin typeface="Arial" pitchFamily="34" charset="0"/>
              </a:rPr>
              <a:t>SA5#146, 14 – 18 </a:t>
            </a:r>
            <a:r>
              <a:rPr lang="en-US" altLang="zh-CN" sz="2400" dirty="0">
                <a:latin typeface="Arial" pitchFamily="34" charset="0"/>
              </a:rPr>
              <a:t>November</a:t>
            </a:r>
            <a:r>
              <a:rPr lang="en-US" sz="2400" dirty="0">
                <a:latin typeface="Arial" pitchFamily="34" charset="0"/>
              </a:rPr>
              <a:t>, 2022</a:t>
            </a:r>
            <a:br>
              <a:rPr lang="fr-FR" sz="2400" dirty="0">
                <a:latin typeface="Arial" pitchFamily="34" charset="0"/>
              </a:rPr>
            </a:br>
            <a:r>
              <a:rPr lang="en-US" sz="2400" dirty="0">
                <a:latin typeface="Arial" pitchFamily="34" charset="0"/>
              </a:rPr>
              <a:t>Toulouse, France</a:t>
            </a:r>
            <a:r>
              <a:rPr lang="fr-FR" sz="2400" dirty="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721663698"/>
              </p:ext>
            </p:extLst>
          </p:nvPr>
        </p:nvGraphicFramePr>
        <p:xfrm>
          <a:off x="195384" y="917791"/>
          <a:ext cx="11801232" cy="5250598"/>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86714">
                  <a:extLst>
                    <a:ext uri="{9D8B030D-6E8A-4147-A177-3AD203B41FA5}">
                      <a16:colId xmlns:a16="http://schemas.microsoft.com/office/drawing/2014/main" val="20007"/>
                    </a:ext>
                  </a:extLst>
                </a:gridCol>
                <a:gridCol w="863465">
                  <a:extLst>
                    <a:ext uri="{9D8B030D-6E8A-4147-A177-3AD203B41FA5}">
                      <a16:colId xmlns:a16="http://schemas.microsoft.com/office/drawing/2014/main" val="20008"/>
                    </a:ext>
                  </a:extLst>
                </a:gridCol>
                <a:gridCol w="855335">
                  <a:extLst>
                    <a:ext uri="{9D8B030D-6E8A-4147-A177-3AD203B41FA5}">
                      <a16:colId xmlns:a16="http://schemas.microsoft.com/office/drawing/2014/main" val="20009"/>
                    </a:ext>
                  </a:extLst>
                </a:gridCol>
                <a:gridCol w="1028366">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216049">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84882">
                <a:tc>
                  <a:txBody>
                    <a:bodyPr/>
                    <a:lstStyle/>
                    <a:p>
                      <a:pPr algn="ctr"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a:solidFill>
                            <a:srgbClr val="000000"/>
                          </a:solidFill>
                          <a:effectLst/>
                          <a:latin typeface="+mn-lt"/>
                        </a:rPr>
                        <a:t>RANSC</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SP-211431</a:t>
                      </a:r>
                      <a:endParaRPr lang="en-GB" altLang="zh-CN" sz="9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45%</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0-&gt;5-&gt;5-&gt;5-&gt;45%</a:t>
                      </a:r>
                      <a:endParaRPr lang="zh-CN" altLang="zh-CN" sz="900" kern="1200" dirty="0">
                        <a:solidFill>
                          <a:schemeClr val="tx1"/>
                        </a:solidFill>
                        <a:effectLst/>
                        <a:latin typeface="+mn-lt"/>
                        <a:ea typeface="+mn-ea"/>
                        <a:cs typeface="Arial" panose="020B0604020202020204" pitchFamily="34" charset="0"/>
                      </a:endParaRPr>
                    </a:p>
                    <a:p>
                      <a:pPr marL="0" algn="ctr" defTabSz="1219170" rtl="0" eaLnBrk="1" latinLnBrk="0" hangingPunct="1">
                        <a:lnSpc>
                          <a:spcPct val="107000"/>
                        </a:lnSpc>
                        <a:spcAft>
                          <a:spcPts val="800"/>
                        </a:spcAft>
                      </a:pP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416654">
                <a:tc>
                  <a:txBody>
                    <a:bodyPr/>
                    <a:lstStyle/>
                    <a:p>
                      <a:pPr algn="ctr" fontAlgn="t"/>
                      <a:r>
                        <a:rPr lang="en-US" sz="9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tx1"/>
                          </a:solidFill>
                          <a:effectLst/>
                          <a:latin typeface="+mn-lt"/>
                          <a:ea typeface="+mn-ea"/>
                          <a:cs typeface="+mn-cs"/>
                        </a:rPr>
                        <a:t>Enhancement of Management Data Analytics phase 2</a:t>
                      </a:r>
                      <a:endParaRPr lang="zh-CN" altLang="en-US" sz="9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eMDAS_Ph2</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SA#102(Dec 2023 )</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latin typeface="+mn-lt"/>
                          <a:ea typeface="+mn-ea"/>
                          <a:cs typeface="Arial" panose="020B0604020202020204" pitchFamily="34" charset="0"/>
                        </a:rPr>
                        <a:t>SP-220981</a:t>
                      </a:r>
                      <a:endParaRPr lang="zh-CN" altLang="en-US" sz="9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0%-&gt;5%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28.104/28.552/32.425/28.554/28.541/28.622/28.623/28.533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Intel, NEC</a:t>
                      </a: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2055227842"/>
                  </a:ext>
                </a:extLst>
              </a:tr>
              <a:tr h="293744">
                <a:tc>
                  <a:txBody>
                    <a:bodyPr/>
                    <a:lstStyle/>
                    <a:p>
                      <a:pPr algn="ctr"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SA#100 (June 2023)</a:t>
                      </a:r>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306650">
                <a:tc>
                  <a:txBody>
                    <a:bodyPr/>
                    <a:lstStyle/>
                    <a:p>
                      <a:pPr algn="ctr" fontAlgn="t"/>
                      <a:r>
                        <a:rPr lang="en-US" sz="10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30%-&gt;55%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306650">
                <a:tc>
                  <a:txBody>
                    <a:bodyPr/>
                    <a:lstStyle/>
                    <a:p>
                      <a:pPr algn="ctr"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chemeClr val="tx1"/>
                          </a:solidFill>
                          <a:effectLst/>
                          <a:latin typeface="+mn-lt"/>
                        </a:rPr>
                        <a:t>eECM</a:t>
                      </a:r>
                      <a:endParaRPr lang="en-US" sz="10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000000"/>
                          </a:solidFill>
                          <a:effectLst/>
                          <a:latin typeface="+mn-lt"/>
                          <a:ea typeface="+mn-ea"/>
                          <a:cs typeface="Arial" panose="020B0604020202020204" pitchFamily="34" charset="0"/>
                        </a:rPr>
                        <a:t>20-&gt; 35%-&gt;50%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412997">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95-&gt;95-&gt;</a:t>
                      </a:r>
                      <a:r>
                        <a:rPr lang="en-US" altLang="zh-CN" sz="1000" b="0" kern="1200" dirty="0">
                          <a:solidFill>
                            <a:schemeClr val="tx1"/>
                          </a:solidFill>
                          <a:effectLst/>
                          <a:latin typeface="+mn-lt"/>
                          <a:ea typeface="+mn-ea"/>
                          <a:cs typeface="Arial" panose="020B0604020202020204" pitchFamily="34" charset="0"/>
                        </a:rPr>
                        <a:t>70</a:t>
                      </a:r>
                      <a:r>
                        <a:rPr lang="fr-FR" altLang="zh-CN" sz="1000" b="0" kern="1200" dirty="0">
                          <a:solidFill>
                            <a:schemeClr val="tx1"/>
                          </a:solidFill>
                          <a:effectLst/>
                          <a:latin typeface="+mn-lt"/>
                          <a:ea typeface="+mn-ea"/>
                          <a:cs typeface="Arial" panose="020B0604020202020204" pitchFamily="34" charset="0"/>
                        </a:rPr>
                        <a:t>%</a:t>
                      </a:r>
                      <a:r>
                        <a:rPr lang="en-US" altLang="zh-CN" sz="1000" b="0" kern="1200" dirty="0">
                          <a:solidFill>
                            <a:schemeClr val="tx1"/>
                          </a:solidFill>
                          <a:effectLst/>
                          <a:latin typeface="+mn-lt"/>
                          <a:ea typeface="+mn-ea"/>
                          <a:cs typeface="Arial" panose="020B0604020202020204" pitchFamily="34" charset="0"/>
                        </a:rPr>
                        <a:t>-&gt;95%</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5"/>
                  </a:ext>
                </a:extLst>
              </a:tr>
              <a:tr h="314050">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sz="1000" b="0" i="0" u="none" strike="noStrike" dirty="0">
                          <a:solidFill>
                            <a:srgbClr val="000000"/>
                          </a:solidFill>
                          <a:effectLst/>
                          <a:latin typeface="+mn-lt"/>
                        </a:rPr>
                        <a:t>SA#98 (Dec. 2022)-&gt;</a:t>
                      </a:r>
                      <a:r>
                        <a:rPr lang="en-US" altLang="zh-CN" sz="1000" b="1" i="0" u="none" strike="noStrike" dirty="0">
                          <a:solidFill>
                            <a:srgbClr val="0000FF"/>
                          </a:solidFill>
                          <a:effectLst/>
                          <a:latin typeface="+mn-lt"/>
                        </a:rPr>
                        <a:t>SA#102 (Dec 2023)</a:t>
                      </a:r>
                      <a:endParaRPr lang="en-US" sz="1000" b="0" i="0" u="none" strike="noStrike" dirty="0">
                        <a:solidFill>
                          <a:srgbClr val="000000"/>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67%</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68%</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67-&gt;67-&gt;67%-&gt;</a:t>
                      </a:r>
                      <a:r>
                        <a:rPr lang="en-US" altLang="zh-CN" sz="1000" b="0" kern="1200" dirty="0">
                          <a:solidFill>
                            <a:srgbClr val="FF0000"/>
                          </a:solidFill>
                          <a:effectLst/>
                          <a:latin typeface="+mn-lt"/>
                          <a:ea typeface="+mn-ea"/>
                          <a:cs typeface="Arial" panose="020B0604020202020204" pitchFamily="34" charset="0"/>
                        </a:rPr>
                        <a:t>68%</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6"/>
                  </a:ext>
                </a:extLst>
              </a:tr>
              <a:tr h="306650">
                <a:tc>
                  <a:txBody>
                    <a:bodyPr/>
                    <a:lstStyle/>
                    <a:p>
                      <a:pPr algn="ctr"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chemeClr val="tx1"/>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0 -&gt; 5</a:t>
                      </a:r>
                      <a:r>
                        <a:rPr lang="en-US" altLang="zh-CN" sz="1000" b="0" kern="1200" dirty="0">
                          <a:solidFill>
                            <a:schemeClr val="dk1"/>
                          </a:solidFill>
                          <a:effectLst/>
                          <a:latin typeface="+mn-lt"/>
                          <a:ea typeface="+mn-ea"/>
                          <a:cs typeface="Arial" panose="020B0604020202020204" pitchFamily="34" charset="0"/>
                        </a:rPr>
                        <a:t>-&gt;15</a:t>
                      </a:r>
                      <a:r>
                        <a:rPr lang="sv-SE" altLang="zh-CN" sz="1000" b="0" kern="1200" dirty="0">
                          <a:solidFill>
                            <a:schemeClr val="dk1"/>
                          </a:solidFill>
                          <a:effectLst/>
                          <a:latin typeface="+mn-lt"/>
                          <a:ea typeface="+mn-ea"/>
                          <a:cs typeface="Arial" panose="020B0604020202020204" pitchFamily="34" charset="0"/>
                        </a:rPr>
                        <a:t>%-&gt;50%</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China Telecom</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06650">
                <a:tc>
                  <a:txBody>
                    <a:bodyPr/>
                    <a:lstStyle/>
                    <a:p>
                      <a:pPr algn="ctr" fontAlgn="t"/>
                      <a:r>
                        <a:rPr lang="en-US" sz="1000" b="0" i="0" u="none" strike="noStrike" dirty="0">
                          <a:solidFill>
                            <a:srgbClr val="000000"/>
                          </a:solidFill>
                          <a:effectLst/>
                          <a:latin typeface="+mn-lt"/>
                        </a:rPr>
                        <a:t>940037</a:t>
                      </a:r>
                    </a:p>
                  </a:txBody>
                  <a:tcPr marL="6350" marR="6350" marT="6350" marB="0"/>
                </a:tc>
                <a:tc>
                  <a:txBody>
                    <a:bodyPr/>
                    <a:lstStyle/>
                    <a:p>
                      <a:pPr algn="l" fontAlgn="t"/>
                      <a:r>
                        <a:rPr lang="en-US" sz="10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00" b="0" i="0" u="none" strike="noStrike" dirty="0">
                          <a:solidFill>
                            <a:srgbClr val="000000"/>
                          </a:solidFill>
                          <a:effectLst/>
                          <a:latin typeface="+mn-lt"/>
                        </a:rPr>
                        <a:t>EE5GPLUS_Ph2</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SA#100 (June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10%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0-&gt;0-&gt;0-&gt;10-&gt;25%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Huawei</a:t>
                      </a:r>
                    </a:p>
                  </a:txBody>
                  <a:tcPr marL="9525" marR="9525" marT="9525" marB="9525"/>
                </a:tc>
                <a:extLst>
                  <a:ext uri="{0D108BD9-81ED-4DB2-BD59-A6C34878D82A}">
                    <a16:rowId xmlns:a16="http://schemas.microsoft.com/office/drawing/2014/main" val="10008"/>
                  </a:ext>
                </a:extLst>
              </a:tr>
              <a:tr h="425903">
                <a:tc>
                  <a:txBody>
                    <a:bodyPr/>
                    <a:lstStyle/>
                    <a:p>
                      <a:pPr algn="ctr" fontAlgn="t"/>
                      <a:r>
                        <a:rPr lang="en-US" sz="1000" b="0" i="0" u="none" strike="noStrike" dirty="0">
                          <a:solidFill>
                            <a:srgbClr val="000000"/>
                          </a:solidFill>
                          <a:effectLst/>
                          <a:latin typeface="+mn-lt"/>
                        </a:rPr>
                        <a:t>940033</a:t>
                      </a:r>
                    </a:p>
                  </a:txBody>
                  <a:tcPr marL="6350" marR="6350" marT="6350" marB="0"/>
                </a:tc>
                <a:tc>
                  <a:txBody>
                    <a:bodyPr/>
                    <a:lstStyle/>
                    <a:p>
                      <a:pPr algn="l" fontAlgn="t"/>
                      <a:r>
                        <a:rPr lang="en-US" sz="10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000" b="0" i="0" u="none" strike="noStrike" dirty="0" err="1">
                          <a:solidFill>
                            <a:schemeClr val="tx1"/>
                          </a:solidFill>
                          <a:effectLst/>
                          <a:latin typeface="+mn-lt"/>
                        </a:rPr>
                        <a:t>eNETSLICE_PRO</a:t>
                      </a:r>
                      <a:endParaRPr lang="en-US" sz="10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SA#98 (Dec. 2022)-&gt;</a:t>
                      </a:r>
                      <a:r>
                        <a:rPr lang="en-US" altLang="zh-CN" sz="1000" b="1" kern="1200" dirty="0">
                          <a:solidFill>
                            <a:srgbClr val="0000FF"/>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000" b="0" i="0" u="none" strike="noStrike" kern="1200" dirty="0">
                          <a:solidFill>
                            <a:srgbClr val="0000FF"/>
                          </a:solidFill>
                          <a:effectLst/>
                          <a:latin typeface="+mn-lt"/>
                          <a:ea typeface="+mn-ea"/>
                          <a:cs typeface="+mn-cs"/>
                        </a:rPr>
                        <a:t>90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1000" kern="1200" dirty="0">
                          <a:solidFill>
                            <a:srgbClr val="FF0000"/>
                          </a:solidFill>
                          <a:effectLst/>
                          <a:latin typeface="+mn-lt"/>
                          <a:ea typeface="宋体" panose="02010600030101010101" pitchFamily="2" charset="-122"/>
                          <a:cs typeface="Arial" panose="020B0604020202020204" pitchFamily="34" charset="0"/>
                        </a:rPr>
                        <a:t>-&gt;85</a:t>
                      </a:r>
                      <a:r>
                        <a:rPr lang="fr-FR" altLang="zh-CN" sz="1000" kern="1200" dirty="0">
                          <a:solidFill>
                            <a:srgbClr val="FF0000"/>
                          </a:solidFill>
                          <a:effectLst/>
                          <a:latin typeface="+mn-lt"/>
                          <a:ea typeface="宋体" panose="02010600030101010101" pitchFamily="2" charset="-122"/>
                          <a:cs typeface="Arial" panose="020B0604020202020204" pitchFamily="34" charset="0"/>
                        </a:rPr>
                        <a:t>%-&gt;90%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9"/>
                  </a:ext>
                </a:extLst>
              </a:tr>
              <a:tr h="297788">
                <a:tc>
                  <a:txBody>
                    <a:bodyPr/>
                    <a:lstStyle/>
                    <a:p>
                      <a:pPr algn="ctr" fontAlgn="t"/>
                      <a:r>
                        <a:rPr lang="en-US" sz="10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New WID on 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SP-220843</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chemeClr val="tx1"/>
                          </a:solidFill>
                          <a:effectLst/>
                          <a:latin typeface="+mn-lt"/>
                          <a:ea typeface="宋体" panose="02010600030101010101" pitchFamily="2" charset="-122"/>
                          <a:cs typeface="Arial" panose="020B0604020202020204" pitchFamily="34" charset="0"/>
                        </a:rPr>
                        <a:t>0%-&gt;95%</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1000" kern="1200" dirty="0">
                          <a:solidFill>
                            <a:schemeClr val="tx1"/>
                          </a:solidFill>
                          <a:effectLst/>
                          <a:latin typeface="+mn-lt"/>
                          <a:ea typeface="+mn-ea"/>
                          <a:cs typeface="Arial" panose="020B0604020202020204" pitchFamily="34" charset="0"/>
                        </a:rPr>
                        <a:t>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2229877623"/>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384" y="3102067"/>
            <a:ext cx="5448324"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SA5#145e:</a:t>
            </a:r>
          </a:p>
          <a:p>
            <a:pPr marL="400050" lvl="1" indent="0" defTabSz="1219170">
              <a:spcBef>
                <a:spcPts val="0"/>
              </a:spcBef>
              <a:spcAft>
                <a:spcPts val="0"/>
              </a:spcAft>
              <a:buNone/>
              <a:defRPr/>
            </a:pPr>
            <a:r>
              <a:rPr lang="en-US" altLang="zh-CN" sz="1400" kern="0" dirty="0">
                <a:solidFill>
                  <a:prstClr val="black"/>
                </a:solidFill>
              </a:rPr>
              <a:t>The Concept, </a:t>
            </a:r>
            <a:r>
              <a:rPr lang="en-US" altLang="zh-CN" sz="1400" kern="0" dirty="0" err="1">
                <a:solidFill>
                  <a:prstClr val="black"/>
                </a:solidFill>
              </a:rPr>
              <a:t>Usecase</a:t>
            </a:r>
            <a:r>
              <a:rPr lang="en-US" altLang="zh-CN" sz="1400" kern="0" dirty="0">
                <a:solidFill>
                  <a:prstClr val="black"/>
                </a:solidFill>
              </a:rPr>
              <a:t> and requirement for self-configuration management was discussed and agreed. The topic for data handling was discussed but no agreement achieved, which need more discussion.</a:t>
            </a:r>
            <a:r>
              <a:rPr lang="en-US" altLang="zh-CN" sz="1200" kern="0" dirty="0">
                <a:solidFill>
                  <a:prstClr val="black"/>
                </a:solidFill>
              </a:rPr>
              <a:t>   </a:t>
            </a:r>
            <a:endPar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spcBef>
                <a:spcPts val="0"/>
              </a:spcBef>
              <a:spcAft>
                <a:spcPts val="600"/>
              </a:spcAft>
              <a:defRPr/>
            </a:pPr>
            <a:r>
              <a:rPr lang="en-US" sz="1200" kern="0" dirty="0">
                <a:solidFill>
                  <a:prstClr val="black"/>
                </a:solidFill>
                <a:latin typeface="Calibri"/>
              </a:rPr>
              <a:t> The </a:t>
            </a:r>
            <a:r>
              <a:rPr lang="en-US" sz="1200" kern="0" dirty="0" err="1">
                <a:solidFill>
                  <a:prstClr val="black"/>
                </a:solidFill>
                <a:latin typeface="Calibri"/>
              </a:rPr>
              <a:t>MnS</a:t>
            </a:r>
            <a:r>
              <a:rPr lang="en-US" sz="1200" kern="0" dirty="0">
                <a:solidFill>
                  <a:prstClr val="black"/>
                </a:solidFill>
                <a:latin typeface="Calibri"/>
              </a:rPr>
              <a:t> definition and procedure for RANSC management; </a:t>
            </a:r>
          </a:p>
          <a:p>
            <a:pPr marL="988459" lvl="1" indent="-378875" defTabSz="1219170">
              <a:spcBef>
                <a:spcPts val="0"/>
              </a:spcBef>
              <a:spcAft>
                <a:spcPts val="600"/>
              </a:spcAft>
              <a:defRPr/>
            </a:pPr>
            <a:r>
              <a:rPr lang="en-US" sz="1200" kern="0" dirty="0">
                <a:solidFill>
                  <a:prstClr val="black"/>
                </a:solidFill>
                <a:latin typeface="Calibri"/>
              </a:rPr>
              <a:t> The concept and use case for data handling</a:t>
            </a:r>
            <a:endParaRPr lang="de-DE" sz="12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4294147057"/>
              </p:ext>
            </p:extLst>
          </p:nvPr>
        </p:nvGraphicFramePr>
        <p:xfrm>
          <a:off x="261387" y="1264091"/>
          <a:ext cx="11669225" cy="1824056"/>
        </p:xfrm>
        <a:graphic>
          <a:graphicData uri="http://schemas.openxmlformats.org/drawingml/2006/table">
            <a:tbl>
              <a:tblPr firstRow="1" firstCol="1" bandRow="1">
                <a:tableStyleId>{F5AB1C69-6EDB-4FF4-983F-18BD219EF322}</a:tableStyleId>
              </a:tblPr>
              <a:tblGrid>
                <a:gridCol w="603429">
                  <a:extLst>
                    <a:ext uri="{9D8B030D-6E8A-4147-A177-3AD203B41FA5}">
                      <a16:colId xmlns:a16="http://schemas.microsoft.com/office/drawing/2014/main" val="20000"/>
                    </a:ext>
                  </a:extLst>
                </a:gridCol>
                <a:gridCol w="2560494">
                  <a:extLst>
                    <a:ext uri="{9D8B030D-6E8A-4147-A177-3AD203B41FA5}">
                      <a16:colId xmlns:a16="http://schemas.microsoft.com/office/drawing/2014/main" val="20001"/>
                    </a:ext>
                  </a:extLst>
                </a:gridCol>
                <a:gridCol w="685035">
                  <a:extLst>
                    <a:ext uri="{9D8B030D-6E8A-4147-A177-3AD203B41FA5}">
                      <a16:colId xmlns:a16="http://schemas.microsoft.com/office/drawing/2014/main" val="20002"/>
                    </a:ext>
                  </a:extLst>
                </a:gridCol>
                <a:gridCol w="799019">
                  <a:extLst>
                    <a:ext uri="{9D8B030D-6E8A-4147-A177-3AD203B41FA5}">
                      <a16:colId xmlns:a16="http://schemas.microsoft.com/office/drawing/2014/main" val="20005"/>
                    </a:ext>
                  </a:extLst>
                </a:gridCol>
                <a:gridCol w="506615">
                  <a:extLst>
                    <a:ext uri="{9D8B030D-6E8A-4147-A177-3AD203B41FA5}">
                      <a16:colId xmlns:a16="http://schemas.microsoft.com/office/drawing/2014/main" val="20006"/>
                    </a:ext>
                  </a:extLst>
                </a:gridCol>
                <a:gridCol w="711503">
                  <a:extLst>
                    <a:ext uri="{9D8B030D-6E8A-4147-A177-3AD203B41FA5}">
                      <a16:colId xmlns:a16="http://schemas.microsoft.com/office/drawing/2014/main" val="1440325282"/>
                    </a:ext>
                  </a:extLst>
                </a:gridCol>
                <a:gridCol w="711503">
                  <a:extLst>
                    <a:ext uri="{9D8B030D-6E8A-4147-A177-3AD203B41FA5}">
                      <a16:colId xmlns:a16="http://schemas.microsoft.com/office/drawing/2014/main" val="20007"/>
                    </a:ext>
                  </a:extLst>
                </a:gridCol>
                <a:gridCol w="1021160">
                  <a:extLst>
                    <a:ext uri="{9D8B030D-6E8A-4147-A177-3AD203B41FA5}">
                      <a16:colId xmlns:a16="http://schemas.microsoft.com/office/drawing/2014/main" val="20008"/>
                    </a:ext>
                  </a:extLst>
                </a:gridCol>
                <a:gridCol w="1080433">
                  <a:extLst>
                    <a:ext uri="{9D8B030D-6E8A-4147-A177-3AD203B41FA5}">
                      <a16:colId xmlns:a16="http://schemas.microsoft.com/office/drawing/2014/main" val="20009"/>
                    </a:ext>
                  </a:extLst>
                </a:gridCol>
                <a:gridCol w="996678">
                  <a:extLst>
                    <a:ext uri="{9D8B030D-6E8A-4147-A177-3AD203B41FA5}">
                      <a16:colId xmlns:a16="http://schemas.microsoft.com/office/drawing/2014/main" val="20010"/>
                    </a:ext>
                  </a:extLst>
                </a:gridCol>
                <a:gridCol w="996678">
                  <a:extLst>
                    <a:ext uri="{9D8B030D-6E8A-4147-A177-3AD203B41FA5}">
                      <a16:colId xmlns:a16="http://schemas.microsoft.com/office/drawing/2014/main" val="20012"/>
                    </a:ext>
                  </a:extLst>
                </a:gridCol>
                <a:gridCol w="996678">
                  <a:extLst>
                    <a:ext uri="{9D8B030D-6E8A-4147-A177-3AD203B41FA5}">
                      <a16:colId xmlns:a16="http://schemas.microsoft.com/office/drawing/2014/main" val="20013"/>
                    </a:ext>
                  </a:extLst>
                </a:gridCol>
              </a:tblGrid>
              <a:tr h="34556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86936">
                <a:tc>
                  <a:txBody>
                    <a:bodyPr/>
                    <a:lstStyle/>
                    <a:p>
                      <a:pPr algn="ctr" fontAlgn="t"/>
                      <a:r>
                        <a:rPr lang="en-US" sz="1050" b="0" i="0" u="none" strike="noStrike" dirty="0">
                          <a:solidFill>
                            <a:srgbClr val="000000"/>
                          </a:solidFill>
                          <a:effectLst/>
                          <a:latin typeface="+mn-lt"/>
                        </a:rPr>
                        <a:t>940030</a:t>
                      </a:r>
                    </a:p>
                  </a:txBody>
                  <a:tcPr marL="6350" marR="6350" marT="6350" marB="0"/>
                </a:tc>
                <a:tc>
                  <a:txBody>
                    <a:bodyPr/>
                    <a:lstStyle/>
                    <a:p>
                      <a:pPr algn="l" fontAlgn="t"/>
                      <a:r>
                        <a:rPr lang="en-US" sz="1050" b="0" i="0" u="none" strike="noStrike" dirty="0">
                          <a:solidFill>
                            <a:schemeClr val="tx1"/>
                          </a:solidFill>
                          <a:effectLst/>
                          <a:latin typeface="+mn-lt"/>
                        </a:rPr>
                        <a:t>Self-Configuration of RAN Network Entities</a:t>
                      </a:r>
                      <a:r>
                        <a:rPr lang="en-US" sz="105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50" b="0" i="0" u="none" strike="noStrike" dirty="0">
                          <a:solidFill>
                            <a:srgbClr val="000000"/>
                          </a:solidFill>
                          <a:effectLst/>
                          <a:latin typeface="+mn-lt"/>
                        </a:rPr>
                        <a:t>RANSC</a:t>
                      </a:r>
                    </a:p>
                  </a:txBody>
                  <a:tcPr marL="6350" marR="6350" marT="6350" marB="0"/>
                </a:tc>
                <a:tc>
                  <a:txBody>
                    <a:bodyPr/>
                    <a:lstStyle/>
                    <a:p>
                      <a:pPr algn="l" fontAlgn="t"/>
                      <a:r>
                        <a:rPr lang="en-US" sz="105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5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SP-211431</a:t>
                      </a:r>
                      <a:endParaRPr lang="en-GB" altLang="zh-CN" sz="105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0-&gt;5-&gt;5-&gt;5-&gt;45%</a:t>
                      </a:r>
                      <a:endParaRPr lang="zh-CN" altLang="zh-CN" sz="105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28.313</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Mobile, 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821382">
                <a:tc>
                  <a:txBody>
                    <a:bodyPr/>
                    <a:lstStyle/>
                    <a:p>
                      <a:pPr algn="ctr" fontAlgn="t"/>
                      <a:r>
                        <a:rPr lang="en-US" sz="105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b="0" i="0" u="none" strike="noStrike" kern="1200" dirty="0">
                          <a:solidFill>
                            <a:schemeClr val="tx1"/>
                          </a:solidFill>
                          <a:effectLst/>
                          <a:latin typeface="+mn-lt"/>
                          <a:ea typeface="+mn-ea"/>
                          <a:cs typeface="+mn-cs"/>
                        </a:rPr>
                        <a:t>Enhancement of Management Data Analytics phase 2</a:t>
                      </a:r>
                      <a:endParaRPr lang="zh-CN" altLang="en-US" sz="105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eMDAS_Ph2</a:t>
                      </a:r>
                      <a:endParaRPr lang="zh-CN" altLang="zh-CN" sz="105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SA#102(Dec 2023 )</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chemeClr val="tx1"/>
                          </a:solidFill>
                          <a:latin typeface="+mn-lt"/>
                          <a:ea typeface="+mn-ea"/>
                          <a:cs typeface="Arial" panose="020B0604020202020204" pitchFamily="34" charset="0"/>
                        </a:rPr>
                        <a:t>SP-220981</a:t>
                      </a:r>
                      <a:endParaRPr lang="zh-CN" altLang="en-US" sz="105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5</a:t>
                      </a:r>
                      <a:r>
                        <a:rPr lang="en-US" altLang="zh-CN" sz="1050" b="0" i="0" u="none" strike="noStrike" kern="1200" dirty="0">
                          <a:solidFill>
                            <a:srgbClr val="0000FF"/>
                          </a:solidFill>
                          <a:effectLst/>
                          <a:latin typeface="+mn-lt"/>
                          <a:ea typeface="+mn-ea"/>
                          <a:cs typeface="+mn-cs"/>
                        </a:rPr>
                        <a:t>%</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0%-&gt;5%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28.104/28.552/32.425/28.554/28.541/28.622/28.623/28.533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Intel, NEC</a:t>
                      </a:r>
                      <a:endParaRPr lang="en-US" altLang="zh-CN" sz="105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1491513699"/>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6364102" y="3209238"/>
            <a:ext cx="4784544" cy="30184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eMDAS_Ph2</a:t>
            </a:r>
            <a:r>
              <a:rPr lang="zh-CN" altLang="en-US" sz="1600" b="1" kern="0"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since SA5#145e:</a:t>
            </a:r>
          </a:p>
          <a:p>
            <a:pPr marL="855123" lvl="1" indent="-455073" defTabSz="1219170">
              <a:spcBef>
                <a:spcPts val="0"/>
              </a:spcBef>
              <a:spcAft>
                <a:spcPts val="0"/>
              </a:spcAft>
              <a:defRPr/>
            </a:pPr>
            <a:r>
              <a:rPr lang="en-US" altLang="de-DE" sz="1400" kern="0" dirty="0">
                <a:solidFill>
                  <a:prstClr val="black"/>
                </a:solidFill>
              </a:rPr>
              <a:t>The general use case on prediction and statistics of PMs and KPIs was agreed.</a:t>
            </a:r>
            <a:r>
              <a:rPr lang="en-US" altLang="zh-CN" sz="1200" kern="0" dirty="0">
                <a:solidFill>
                  <a:prstClr val="black"/>
                </a:solidFill>
              </a:rPr>
              <a:t> </a:t>
            </a:r>
          </a:p>
          <a:p>
            <a:pPr marL="455073" indent="-455073" defTabSz="1219170">
              <a:spcBef>
                <a:spcPts val="0"/>
              </a:spcBef>
              <a:spcAft>
                <a:spcPts val="0"/>
              </a:spcAft>
              <a:defRPr/>
            </a:pPr>
            <a:r>
              <a:rPr lang="en-US" altLang="zh-CN" sz="1800" kern="0" dirty="0">
                <a:solidFill>
                  <a:prstClr val="black"/>
                </a:solidFill>
              </a:rPr>
              <a:t>Impacts and dependencies on other WGs:</a:t>
            </a:r>
            <a:endParaRPr lang="de-DE" altLang="zh-CN" sz="18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8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proceeding with the work based on the WID and </a:t>
            </a:r>
            <a:r>
              <a:rPr lang="en-US" altLang="zh-CN" sz="1400" kern="0" dirty="0" err="1">
                <a:solidFill>
                  <a:prstClr val="black"/>
                </a:solidFill>
              </a:rPr>
              <a:t>WoPs</a:t>
            </a:r>
            <a:r>
              <a:rPr lang="en-US" altLang="zh-CN" sz="1400" kern="0" dirty="0">
                <a:solidFill>
                  <a:prstClr val="black"/>
                </a:solidFill>
              </a:rPr>
              <a:t>..</a:t>
            </a:r>
          </a:p>
        </p:txBody>
      </p:sp>
    </p:spTree>
    <p:extLst>
      <p:ext uri="{BB962C8B-B14F-4D97-AF65-F5344CB8AC3E}">
        <p14:creationId xmlns:p14="http://schemas.microsoft.com/office/powerpoint/2010/main" val="8671615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7174524" y="3702233"/>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latin typeface="Calibri"/>
              </a:rPr>
              <a:t>Progress since SA5#145e:</a:t>
            </a:r>
          </a:p>
          <a:p>
            <a:pPr marL="855123" lvl="1" indent="-455073" defTabSz="1219170">
              <a:spcBef>
                <a:spcPts val="0"/>
              </a:spcBef>
              <a:spcAft>
                <a:spcPts val="0"/>
              </a:spcAft>
              <a:defRPr/>
            </a:pPr>
            <a:r>
              <a:rPr lang="en-US" altLang="de-DE" sz="800" kern="0" dirty="0">
                <a:solidFill>
                  <a:prstClr val="black"/>
                </a:solidFill>
              </a:rPr>
              <a:t>Slow progress. </a:t>
            </a:r>
          </a:p>
          <a:p>
            <a:pPr marL="855123" lvl="1" indent="-455073" defTabSz="1219170">
              <a:spcBef>
                <a:spcPts val="0"/>
              </a:spcBef>
              <a:spcAft>
                <a:spcPts val="0"/>
              </a:spcAft>
              <a:defRPr/>
            </a:pPr>
            <a:r>
              <a:rPr lang="en-US" altLang="de-DE" sz="800" kern="0" dirty="0">
                <a:solidFill>
                  <a:prstClr val="black"/>
                </a:solidFill>
              </a:rPr>
              <a:t>Discussion on GSMA NBI requirement did not conclude.</a:t>
            </a:r>
            <a:r>
              <a:rPr lang="en-US" altLang="zh-CN" sz="800" kern="0" dirty="0">
                <a:solidFill>
                  <a:prstClr val="black"/>
                </a:solidFill>
                <a:latin typeface="Calibri"/>
                <a:cs typeface="+mn-cs"/>
              </a:rPr>
              <a:t> </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988459" lvl="1" indent="-378875" defTabSz="1219170">
              <a:spcBef>
                <a:spcPts val="0"/>
              </a:spcBef>
              <a:spcAft>
                <a:spcPts val="600"/>
              </a:spcAft>
              <a:defRPr/>
            </a:pPr>
            <a:r>
              <a:rPr lang="en-US" sz="800" kern="0" dirty="0">
                <a:solidFill>
                  <a:prstClr val="black"/>
                </a:solidFill>
                <a:latin typeface="Calibri"/>
                <a:cs typeface="+mn-cs"/>
              </a:rPr>
              <a:t>None</a:t>
            </a: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800" kern="0" dirty="0">
                <a:solidFill>
                  <a:prstClr val="black"/>
                </a:solidFill>
                <a:cs typeface="+mn-cs"/>
              </a:rPr>
              <a:t>Use the Ad-hoc meeting to progress on GSMA NBI requirements</a:t>
            </a:r>
            <a:endParaRPr lang="en-US" sz="80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444642" y="3702232"/>
            <a:ext cx="3729882" cy="25969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since SA5#145e:</a:t>
            </a:r>
          </a:p>
          <a:p>
            <a:pPr marL="855123" lvl="1" indent="-455073" defTabSz="1219170">
              <a:spcBef>
                <a:spcPts val="0"/>
              </a:spcBef>
              <a:spcAft>
                <a:spcPts val="0"/>
              </a:spcAft>
              <a:defRPr/>
            </a:pPr>
            <a:r>
              <a:rPr lang="en-US" altLang="de-DE" sz="1000" kern="0" dirty="0">
                <a:solidFill>
                  <a:prstClr val="black"/>
                </a:solidFill>
              </a:rPr>
              <a:t>Core NF (AUSF/NEF/NSACF/NWDAF/SCP/SEPP/UDSF) NRM enhancements agreed</a:t>
            </a:r>
          </a:p>
          <a:p>
            <a:pPr marL="855123" lvl="1" indent="-455073" defTabSz="1219170">
              <a:spcBef>
                <a:spcPts val="0"/>
              </a:spcBef>
              <a:spcAft>
                <a:spcPts val="0"/>
              </a:spcAft>
              <a:defRPr/>
            </a:pPr>
            <a:r>
              <a:rPr lang="en-US" altLang="de-DE" sz="1000" kern="0" dirty="0">
                <a:solidFill>
                  <a:prstClr val="black"/>
                </a:solidFill>
              </a:rPr>
              <a:t>Clarify pointer to Condition Monitor agreed</a:t>
            </a:r>
          </a:p>
          <a:p>
            <a:pPr marL="855123" lvl="1" indent="-455073" defTabSz="1219170">
              <a:spcBef>
                <a:spcPts val="0"/>
              </a:spcBef>
              <a:spcAft>
                <a:spcPts val="0"/>
              </a:spcAft>
              <a:defRPr/>
            </a:pPr>
            <a:r>
              <a:rPr lang="en-US" altLang="de-DE" sz="1000" kern="0" dirty="0">
                <a:solidFill>
                  <a:prstClr val="black"/>
                </a:solidFill>
              </a:rPr>
              <a:t>Vague issues in </a:t>
            </a:r>
            <a:r>
              <a:rPr lang="en-US" altLang="de-DE" sz="1000" kern="0" dirty="0" err="1">
                <a:solidFill>
                  <a:prstClr val="black"/>
                </a:solidFill>
              </a:rPr>
              <a:t>EP_Transport</a:t>
            </a:r>
            <a:r>
              <a:rPr lang="en-US" altLang="de-DE" sz="1000" kern="0" dirty="0">
                <a:solidFill>
                  <a:prstClr val="black"/>
                </a:solidFill>
              </a:rPr>
              <a:t> and connecting subnet with EP_RP discussed but not agreed</a:t>
            </a:r>
          </a:p>
          <a:p>
            <a:pPr marL="855123" lvl="1" indent="-455073" defTabSz="1219170">
              <a:spcBef>
                <a:spcPts val="0"/>
              </a:spcBef>
              <a:spcAft>
                <a:spcPts val="0"/>
              </a:spcAft>
              <a:defRPr/>
            </a:pPr>
            <a:r>
              <a:rPr lang="en-US" altLang="de-DE" sz="1000" kern="0" dirty="0">
                <a:solidFill>
                  <a:prstClr val="black"/>
                </a:solidFill>
              </a:rPr>
              <a:t>Proposals for new generic NRM specification and on Introduction of Stage 2 Common Data Type Definitions were discussed but not agreed</a:t>
            </a:r>
            <a:r>
              <a:rPr lang="de-DE" altLang="de-DE" sz="1000" kern="0" dirty="0">
                <a:solidFill>
                  <a:prstClr val="black"/>
                </a:solidFill>
              </a:rPr>
              <a:t>.</a:t>
            </a:r>
          </a:p>
          <a:p>
            <a:pPr marL="455073" lvl="1" indent="-455073" defTabSz="1219170">
              <a:spcBef>
                <a:spcPts val="0"/>
              </a:spcBef>
              <a:spcAft>
                <a:spcPts val="0"/>
              </a:spcAft>
              <a:buBlip>
                <a:blip r:embed="rId2"/>
              </a:buBlip>
              <a:defRPr/>
            </a:pPr>
            <a:r>
              <a:rPr lang="en-US" sz="1200" kern="0" dirty="0">
                <a:solidFill>
                  <a:prstClr val="black"/>
                </a:solidFill>
              </a:rPr>
              <a:t>Impacts and dependencies on other WGs:</a:t>
            </a:r>
            <a:endParaRPr lang="de-DE" sz="1200" kern="0" dirty="0">
              <a:solidFill>
                <a:prstClr val="black"/>
              </a:solidFill>
            </a:endParaRPr>
          </a:p>
          <a:p>
            <a:pPr marL="988459" lvl="1" indent="-378875" defTabSz="1219170">
              <a:spcBef>
                <a:spcPts val="0"/>
              </a:spcBef>
              <a:spcAft>
                <a:spcPts val="600"/>
              </a:spcAft>
              <a:defRPr/>
            </a:pPr>
            <a:r>
              <a:rPr lang="en-US" altLang="zh-CN" sz="1000" kern="0" dirty="0">
                <a:solidFill>
                  <a:prstClr val="black"/>
                </a:solidFill>
                <a:cs typeface="+mn-cs"/>
              </a:rPr>
              <a:t>yes</a:t>
            </a:r>
            <a:endParaRPr lang="en-US" sz="1000" kern="0" dirty="0">
              <a:solidFill>
                <a:prstClr val="black"/>
              </a:solidFill>
              <a:cs typeface="+mn-cs"/>
            </a:endParaRPr>
          </a:p>
          <a:p>
            <a:pPr marL="455073" indent="-455073" defTabSz="1219170">
              <a:spcBef>
                <a:spcPts val="0"/>
              </a:spcBef>
              <a:spcAft>
                <a:spcPts val="0"/>
              </a:spcAft>
              <a:defRPr/>
            </a:pPr>
            <a:r>
              <a:rPr lang="de-DE" sz="1200" kern="0" dirty="0">
                <a:solidFill>
                  <a:prstClr val="black"/>
                </a:solidFill>
              </a:rPr>
              <a:t>Next steps:</a:t>
            </a:r>
          </a:p>
          <a:p>
            <a:pPr marL="988459" lvl="1" indent="-378875" defTabSz="1219170">
              <a:defRPr/>
            </a:pPr>
            <a:r>
              <a:rPr lang="en-US" sz="1000" kern="0" dirty="0">
                <a:solidFill>
                  <a:prstClr val="black"/>
                </a:solidFill>
                <a:cs typeface="+mn-cs"/>
              </a:rPr>
              <a:t>Remaining Core NF NRM enhancement and other NRM enhancement</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36956417"/>
              </p:ext>
            </p:extLst>
          </p:nvPr>
        </p:nvGraphicFramePr>
        <p:xfrm>
          <a:off x="297513" y="1033359"/>
          <a:ext cx="11596973" cy="2551589"/>
        </p:xfrm>
        <a:graphic>
          <a:graphicData uri="http://schemas.openxmlformats.org/drawingml/2006/table">
            <a:tbl>
              <a:tblPr firstRow="1" firstCol="1" bandRow="1">
                <a:tableStyleId>{F5AB1C69-6EDB-4FF4-983F-18BD219EF322}</a:tableStyleId>
              </a:tblPr>
              <a:tblGrid>
                <a:gridCol w="515315">
                  <a:extLst>
                    <a:ext uri="{9D8B030D-6E8A-4147-A177-3AD203B41FA5}">
                      <a16:colId xmlns:a16="http://schemas.microsoft.com/office/drawing/2014/main" val="20000"/>
                    </a:ext>
                  </a:extLst>
                </a:gridCol>
                <a:gridCol w="2403796">
                  <a:extLst>
                    <a:ext uri="{9D8B030D-6E8A-4147-A177-3AD203B41FA5}">
                      <a16:colId xmlns:a16="http://schemas.microsoft.com/office/drawing/2014/main" val="20001"/>
                    </a:ext>
                  </a:extLst>
                </a:gridCol>
                <a:gridCol w="931776">
                  <a:extLst>
                    <a:ext uri="{9D8B030D-6E8A-4147-A177-3AD203B41FA5}">
                      <a16:colId xmlns:a16="http://schemas.microsoft.com/office/drawing/2014/main" val="20002"/>
                    </a:ext>
                  </a:extLst>
                </a:gridCol>
                <a:gridCol w="799420">
                  <a:extLst>
                    <a:ext uri="{9D8B030D-6E8A-4147-A177-3AD203B41FA5}">
                      <a16:colId xmlns:a16="http://schemas.microsoft.com/office/drawing/2014/main" val="20005"/>
                    </a:ext>
                  </a:extLst>
                </a:gridCol>
                <a:gridCol w="560066">
                  <a:extLst>
                    <a:ext uri="{9D8B030D-6E8A-4147-A177-3AD203B41FA5}">
                      <a16:colId xmlns:a16="http://schemas.microsoft.com/office/drawing/2014/main" val="20006"/>
                    </a:ext>
                  </a:extLst>
                </a:gridCol>
                <a:gridCol w="724821">
                  <a:extLst>
                    <a:ext uri="{9D8B030D-6E8A-4147-A177-3AD203B41FA5}">
                      <a16:colId xmlns:a16="http://schemas.microsoft.com/office/drawing/2014/main" val="2511190918"/>
                    </a:ext>
                  </a:extLst>
                </a:gridCol>
                <a:gridCol w="724821">
                  <a:extLst>
                    <a:ext uri="{9D8B030D-6E8A-4147-A177-3AD203B41FA5}">
                      <a16:colId xmlns:a16="http://schemas.microsoft.com/office/drawing/2014/main" val="20007"/>
                    </a:ext>
                  </a:extLst>
                </a:gridCol>
                <a:gridCol w="955514">
                  <a:extLst>
                    <a:ext uri="{9D8B030D-6E8A-4147-A177-3AD203B41FA5}">
                      <a16:colId xmlns:a16="http://schemas.microsoft.com/office/drawing/2014/main" val="20008"/>
                    </a:ext>
                  </a:extLst>
                </a:gridCol>
                <a:gridCol w="1080974">
                  <a:extLst>
                    <a:ext uri="{9D8B030D-6E8A-4147-A177-3AD203B41FA5}">
                      <a16:colId xmlns:a16="http://schemas.microsoft.com/office/drawing/2014/main" val="20009"/>
                    </a:ext>
                  </a:extLst>
                </a:gridCol>
                <a:gridCol w="997177">
                  <a:extLst>
                    <a:ext uri="{9D8B030D-6E8A-4147-A177-3AD203B41FA5}">
                      <a16:colId xmlns:a16="http://schemas.microsoft.com/office/drawing/2014/main" val="20010"/>
                    </a:ext>
                  </a:extLst>
                </a:gridCol>
                <a:gridCol w="997177">
                  <a:extLst>
                    <a:ext uri="{9D8B030D-6E8A-4147-A177-3AD203B41FA5}">
                      <a16:colId xmlns:a16="http://schemas.microsoft.com/office/drawing/2014/main" val="20012"/>
                    </a:ext>
                  </a:extLst>
                </a:gridCol>
                <a:gridCol w="906116">
                  <a:extLst>
                    <a:ext uri="{9D8B030D-6E8A-4147-A177-3AD203B41FA5}">
                      <a16:colId xmlns:a16="http://schemas.microsoft.com/office/drawing/2014/main" val="20013"/>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12781">
                <a:tc>
                  <a:txBody>
                    <a:bodyPr/>
                    <a:lstStyle/>
                    <a:p>
                      <a:pPr algn="ctr"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SA#100 (Jun 2023)</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0-&gt;15-&gt;35-&gt;45-&gt;55%</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451043">
                <a:tc>
                  <a:txBody>
                    <a:bodyPr/>
                    <a:lstStyle/>
                    <a:p>
                      <a:pPr algn="ctr" fontAlgn="t"/>
                      <a:r>
                        <a:rPr lang="en-US" sz="10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Additional NRM features phase 2</a:t>
                      </a:r>
                      <a:r>
                        <a:rPr lang="en-US" sz="1000" b="0" i="0" u="none" strike="noStrike" kern="1200" dirty="0">
                          <a:solidFill>
                            <a:schemeClr val="tx1"/>
                          </a:solidFill>
                          <a:effectLst/>
                          <a:highlight>
                            <a:srgbClr val="00FF00"/>
                          </a:highlight>
                          <a:latin typeface="+mn-lt"/>
                          <a:ea typeface="+mn-ea"/>
                          <a:cs typeface="+mn-cs"/>
                        </a:rPr>
                        <a:t>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30%-&gt;55%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609430">
                <a:tc>
                  <a:txBody>
                    <a:bodyPr/>
                    <a:lstStyle/>
                    <a:p>
                      <a:pPr algn="ctr"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chemeClr val="tx1"/>
                          </a:solidFill>
                          <a:effectLst/>
                          <a:latin typeface="+mn-lt"/>
                        </a:rPr>
                        <a:t>eECM</a:t>
                      </a:r>
                      <a:endParaRPr lang="en-US" sz="10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000000"/>
                          </a:solidFill>
                          <a:effectLst/>
                          <a:latin typeface="+mn-lt"/>
                          <a:ea typeface="+mn-ea"/>
                          <a:cs typeface="Arial" panose="020B0604020202020204" pitchFamily="34" charset="0"/>
                        </a:rPr>
                        <a:t>20-&gt; 35%-&gt;50%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462433">
                <a:tc>
                  <a:txBody>
                    <a:bodyPr/>
                    <a:lstStyle/>
                    <a:p>
                      <a:pPr algn="ctr" fontAlgn="t"/>
                      <a:r>
                        <a:rPr lang="en-US" sz="10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New WID on 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SP-220843</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chemeClr val="tx1"/>
                          </a:solidFill>
                          <a:effectLst/>
                          <a:latin typeface="+mn-lt"/>
                          <a:ea typeface="宋体" panose="02010600030101010101" pitchFamily="2" charset="-122"/>
                          <a:cs typeface="Arial" panose="020B0604020202020204" pitchFamily="34" charset="0"/>
                        </a:rPr>
                        <a:t>0%-&gt;95%</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1000" kern="1200" dirty="0">
                          <a:solidFill>
                            <a:schemeClr val="tx1"/>
                          </a:solidFill>
                          <a:effectLst/>
                          <a:latin typeface="+mn-lt"/>
                          <a:ea typeface="+mn-ea"/>
                          <a:cs typeface="Arial" panose="020B0604020202020204" pitchFamily="34" charset="0"/>
                        </a:rPr>
                        <a:t>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09091209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72996" y="3704166"/>
            <a:ext cx="3438718" cy="25761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400050" lvl="1" indent="0" defTabSz="1219170">
              <a:spcBef>
                <a:spcPts val="0"/>
              </a:spcBef>
              <a:spcAft>
                <a:spcPts val="0"/>
              </a:spcAft>
              <a:buNone/>
              <a:defRPr/>
            </a:pPr>
            <a:r>
              <a:rPr lang="en-US" altLang="zh-CN" sz="1200" kern="0" dirty="0">
                <a:solidFill>
                  <a:prstClr val="black"/>
                </a:solidFill>
              </a:rPr>
              <a:t>The group discussed network slice provisioning rules requirements to support network slice rules and impacts on network slicing resource model.  Parts of the proposals were agreed, however more work is needed to come to complete solution for solving the use case.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rPr>
              <a:t>None identified</a:t>
            </a:r>
            <a:endParaRPr lang="en-US" sz="10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7" name="Content Placeholder 7">
            <a:extLst>
              <a:ext uri="{FF2B5EF4-FFF2-40B4-BE49-F238E27FC236}">
                <a16:creationId xmlns:a16="http://schemas.microsoft.com/office/drawing/2014/main" id="{796C9A3E-336F-4481-8DA3-128F36EFBFAC}"/>
              </a:ext>
            </a:extLst>
          </p:cNvPr>
          <p:cNvSpPr txBox="1">
            <a:spLocks/>
          </p:cNvSpPr>
          <p:nvPr/>
        </p:nvSpPr>
        <p:spPr>
          <a:xfrm>
            <a:off x="9589477" y="372110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rPr>
              <a:t>OAM_MetDep</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since SA5#145e:</a:t>
            </a:r>
          </a:p>
          <a:p>
            <a:pPr marL="855123" lvl="1" indent="-455073" defTabSz="1219170">
              <a:spcBef>
                <a:spcPts val="0"/>
              </a:spcBef>
              <a:spcAft>
                <a:spcPts val="0"/>
              </a:spcAft>
              <a:defRPr/>
            </a:pPr>
            <a:r>
              <a:rPr lang="en-US" altLang="de-DE" sz="900" kern="0" dirty="0">
                <a:solidFill>
                  <a:prstClr val="black"/>
                </a:solidFill>
              </a:rPr>
              <a:t>The work item is 95% ready. While the methodology for deprecation is settled, some examples to clarify the usage of the new property shall be added.</a:t>
            </a:r>
            <a:r>
              <a:rPr lang="en-US" altLang="zh-CN" sz="800" kern="0" dirty="0">
                <a:solidFill>
                  <a:prstClr val="black"/>
                </a:solidFill>
                <a:cs typeface="+mn-cs"/>
              </a:rPr>
              <a:t> </a:t>
            </a:r>
          </a:p>
          <a:p>
            <a:pPr marL="455073" indent="-455073" defTabSz="1219170">
              <a:spcBef>
                <a:spcPts val="0"/>
              </a:spcBef>
              <a:spcAft>
                <a:spcPts val="0"/>
              </a:spcAft>
              <a:defRPr/>
            </a:pPr>
            <a:r>
              <a:rPr lang="en-US" sz="1200" kern="0" dirty="0">
                <a:solidFill>
                  <a:prstClr val="black"/>
                </a:solidFill>
              </a:rPr>
              <a:t>Impacts and dependencies on other WGs:</a:t>
            </a:r>
            <a:endParaRPr lang="de-DE" sz="1200" kern="0" dirty="0">
              <a:solidFill>
                <a:prstClr val="black"/>
              </a:solidFill>
            </a:endParaRPr>
          </a:p>
          <a:p>
            <a:pPr marL="988459" lvl="1" indent="-378875" defTabSz="1219170">
              <a:spcBef>
                <a:spcPts val="0"/>
              </a:spcBef>
              <a:spcAft>
                <a:spcPts val="600"/>
              </a:spcAft>
              <a:defRPr/>
            </a:pPr>
            <a:r>
              <a:rPr lang="en-US" sz="900" kern="0" dirty="0">
                <a:solidFill>
                  <a:prstClr val="black"/>
                </a:solidFill>
                <a:cs typeface="+mn-cs"/>
              </a:rPr>
              <a:t>None</a:t>
            </a:r>
            <a:endParaRPr lang="en-US" sz="800" kern="0" dirty="0">
              <a:solidFill>
                <a:prstClr val="black"/>
              </a:solidFill>
              <a:cs typeface="+mn-cs"/>
            </a:endParaRPr>
          </a:p>
          <a:p>
            <a:pPr marL="455073" indent="-455073" defTabSz="1219170">
              <a:spcBef>
                <a:spcPts val="0"/>
              </a:spcBef>
              <a:spcAft>
                <a:spcPts val="0"/>
              </a:spcAft>
              <a:defRPr/>
            </a:pPr>
            <a:r>
              <a:rPr lang="de-DE" sz="1200" kern="0" dirty="0">
                <a:solidFill>
                  <a:prstClr val="black"/>
                </a:solidFill>
              </a:rPr>
              <a:t>Next steps:</a:t>
            </a:r>
          </a:p>
          <a:p>
            <a:pPr marL="855123" lvl="1" indent="-455073" defTabSz="1219170">
              <a:spcBef>
                <a:spcPts val="0"/>
              </a:spcBef>
              <a:spcAft>
                <a:spcPts val="0"/>
              </a:spcAft>
              <a:defRPr/>
            </a:pPr>
            <a:r>
              <a:rPr lang="en-US" altLang="de-DE" sz="900" kern="0" dirty="0">
                <a:solidFill>
                  <a:prstClr val="black"/>
                </a:solidFill>
              </a:rPr>
              <a:t>Some examples to clarify the usage of the new property shall be added.</a:t>
            </a:r>
            <a:endParaRPr lang="en-US" sz="900" kern="0" dirty="0">
              <a:solidFill>
                <a:prstClr val="black"/>
              </a:solidFill>
              <a:cs typeface="+mn-cs"/>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595720235"/>
              </p:ext>
            </p:extLst>
          </p:nvPr>
        </p:nvGraphicFramePr>
        <p:xfrm>
          <a:off x="156519" y="980196"/>
          <a:ext cx="11722866" cy="2143081"/>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812674">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a:t>
                      </a:r>
                      <a:r>
                        <a:rPr lang="en-US" sz="1000" b="0" i="0" u="none" strike="noStrike" kern="1200" dirty="0">
                          <a:solidFill>
                            <a:schemeClr val="tx1"/>
                          </a:solidFill>
                          <a:effectLst/>
                          <a:highlight>
                            <a:srgbClr val="00FF00"/>
                          </a:highlight>
                          <a:latin typeface="+mn-lt"/>
                          <a:ea typeface="+mn-ea"/>
                          <a:cs typeface="+mn-cs"/>
                        </a:rPr>
                        <a:t>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95-&gt;95-&gt;</a:t>
                      </a:r>
                      <a:r>
                        <a:rPr lang="en-US" altLang="zh-CN" sz="1000" b="0" kern="1200" dirty="0">
                          <a:solidFill>
                            <a:schemeClr val="tx1"/>
                          </a:solidFill>
                          <a:effectLst/>
                          <a:latin typeface="+mn-lt"/>
                          <a:ea typeface="+mn-ea"/>
                          <a:cs typeface="Arial" panose="020B0604020202020204" pitchFamily="34" charset="0"/>
                        </a:rPr>
                        <a:t>70</a:t>
                      </a:r>
                      <a:r>
                        <a:rPr lang="fr-FR" altLang="zh-CN" sz="1000" b="0" kern="1200" dirty="0">
                          <a:solidFill>
                            <a:schemeClr val="tx1"/>
                          </a:solidFill>
                          <a:effectLst/>
                          <a:latin typeface="+mn-lt"/>
                          <a:ea typeface="+mn-ea"/>
                          <a:cs typeface="Arial" panose="020B0604020202020204" pitchFamily="34" charset="0"/>
                        </a:rPr>
                        <a:t>%</a:t>
                      </a:r>
                      <a:r>
                        <a:rPr lang="en-US" altLang="zh-CN" sz="1000" b="0" kern="1200" dirty="0">
                          <a:solidFill>
                            <a:schemeClr val="tx1"/>
                          </a:solidFill>
                          <a:effectLst/>
                          <a:latin typeface="+mn-lt"/>
                          <a:ea typeface="+mn-ea"/>
                          <a:cs typeface="Arial" panose="020B0604020202020204" pitchFamily="34" charset="0"/>
                        </a:rPr>
                        <a:t>-&gt;95%</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1"/>
                  </a:ext>
                </a:extLst>
              </a:tr>
              <a:tr h="487605">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sz="1000" b="0" i="0" u="none" strike="noStrike" dirty="0">
                          <a:solidFill>
                            <a:srgbClr val="000000"/>
                          </a:solidFill>
                          <a:effectLst/>
                          <a:latin typeface="+mn-lt"/>
                        </a:rPr>
                        <a:t>SA#98 (Dec. 2022)-&gt;</a:t>
                      </a:r>
                      <a:r>
                        <a:rPr lang="en-US" altLang="zh-CN" sz="1000" b="1" i="0" u="none" strike="noStrike" dirty="0">
                          <a:solidFill>
                            <a:srgbClr val="0000FF"/>
                          </a:solidFill>
                          <a:effectLst/>
                          <a:latin typeface="+mn-lt"/>
                        </a:rPr>
                        <a:t>SA#102 (Dec 2023)</a:t>
                      </a:r>
                      <a:endParaRPr lang="en-US" sz="1000" b="0" i="0" u="none" strike="noStrike" dirty="0">
                        <a:solidFill>
                          <a:srgbClr val="000000"/>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67%</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68%</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a:t>
                      </a:r>
                      <a:r>
                        <a:rPr lang="en-US" altLang="zh-CN" sz="1000" b="0" kern="1200" dirty="0">
                          <a:solidFill>
                            <a:srgbClr val="FF0000"/>
                          </a:solidFill>
                          <a:effectLst/>
                          <a:latin typeface="+mn-lt"/>
                          <a:ea typeface="+mn-ea"/>
                          <a:cs typeface="Arial" panose="020B0604020202020204" pitchFamily="34" charset="0"/>
                        </a:rPr>
                        <a:t>&gt;68%</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2"/>
                  </a:ext>
                </a:extLst>
              </a:tr>
              <a:tr h="518606">
                <a:tc>
                  <a:txBody>
                    <a:bodyPr/>
                    <a:lstStyle/>
                    <a:p>
                      <a:pPr algn="ctr"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chemeClr val="tx1"/>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0 -&gt; 5</a:t>
                      </a:r>
                      <a:r>
                        <a:rPr lang="en-US" altLang="zh-CN" sz="1000" b="0" kern="1200" dirty="0">
                          <a:solidFill>
                            <a:schemeClr val="dk1"/>
                          </a:solidFill>
                          <a:effectLst/>
                          <a:latin typeface="+mn-lt"/>
                          <a:ea typeface="+mn-ea"/>
                          <a:cs typeface="Arial" panose="020B0604020202020204" pitchFamily="34" charset="0"/>
                        </a:rPr>
                        <a:t>-&gt;15</a:t>
                      </a:r>
                      <a:r>
                        <a:rPr lang="sv-SE" altLang="zh-CN" sz="1000" b="0" kern="1200" dirty="0">
                          <a:solidFill>
                            <a:schemeClr val="dk1"/>
                          </a:solidFill>
                          <a:effectLst/>
                          <a:latin typeface="+mn-lt"/>
                          <a:ea typeface="+mn-ea"/>
                          <a:cs typeface="Arial" panose="020B0604020202020204" pitchFamily="34" charset="0"/>
                        </a:rPr>
                        <a:t>%-&gt;50%</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China Telecom</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20" y="3232329"/>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100" kern="0" dirty="0">
                <a:solidFill>
                  <a:prstClr val="black"/>
                </a:solidFill>
              </a:rPr>
              <a:t>All 5 CRs to include MDT alignment information, Available RAN visible and updating Management Based Activation were agreed.</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cs typeface="+mn-cs"/>
              </a:rPr>
              <a:t>Need to inform RAN/CT about our approved CRs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Informing CT/RAN groups (LS) and possibly some error corrections</a:t>
            </a:r>
            <a:endParaRPr lang="en-US" sz="1100" kern="0" dirty="0">
              <a:solidFill>
                <a:prstClr val="black"/>
              </a:solidFill>
              <a:latin typeface="Calibri"/>
              <a:cs typeface="+mn-cs"/>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251622"/>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de-DE" sz="1100" kern="0" dirty="0">
                <a:solidFill>
                  <a:prstClr val="black"/>
                </a:solidFill>
              </a:rPr>
              <a:t>Extension of WID target agreed</a:t>
            </a:r>
          </a:p>
          <a:p>
            <a:pPr marL="855123" lvl="1" indent="-455073" defTabSz="1219170">
              <a:spcBef>
                <a:spcPts val="0"/>
              </a:spcBef>
              <a:spcAft>
                <a:spcPts val="0"/>
              </a:spcAft>
              <a:defRPr/>
            </a:pPr>
            <a:r>
              <a:rPr lang="en-US" altLang="de-DE" sz="1100" kern="0" dirty="0">
                <a:solidFill>
                  <a:prstClr val="black"/>
                </a:solidFill>
              </a:rPr>
              <a:t>Using one single </a:t>
            </a:r>
            <a:r>
              <a:rPr lang="en-US" altLang="de-DE" sz="1100" kern="0" dirty="0" err="1">
                <a:solidFill>
                  <a:prstClr val="black"/>
                </a:solidFill>
              </a:rPr>
              <a:t>draftCR</a:t>
            </a:r>
            <a:r>
              <a:rPr lang="en-US" altLang="de-DE" sz="1100" kern="0" dirty="0">
                <a:solidFill>
                  <a:prstClr val="black"/>
                </a:solidFill>
              </a:rPr>
              <a:t> (TS 28.533) to collect all Management Service Access control contents discussed and agreed</a:t>
            </a:r>
          </a:p>
          <a:p>
            <a:pPr marL="855123" lvl="1" indent="-455073" defTabSz="1219170">
              <a:spcBef>
                <a:spcPts val="0"/>
              </a:spcBef>
              <a:spcAft>
                <a:spcPts val="0"/>
              </a:spcAft>
              <a:defRPr/>
            </a:pPr>
            <a:r>
              <a:rPr lang="en-US" altLang="de-DE" sz="1100" kern="0" dirty="0">
                <a:solidFill>
                  <a:prstClr val="black"/>
                </a:solidFill>
              </a:rPr>
              <a:t>New use case and requirement concerning role-based access control agreed</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altLang="zh-CN" sz="1100" kern="0" dirty="0">
                <a:solidFill>
                  <a:prstClr val="black"/>
                </a:solidFill>
                <a:latin typeface="Calibri"/>
                <a:cs typeface="+mn-cs"/>
              </a:rPr>
              <a:t>yes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Add use cases and requirements for management service access control</a:t>
            </a:r>
          </a:p>
          <a:p>
            <a:pPr marL="988459" lvl="1" indent="-378875" defTabSz="1219170">
              <a:defRPr/>
            </a:pPr>
            <a:r>
              <a:rPr lang="en-US" sz="1100" kern="0" dirty="0">
                <a:solidFill>
                  <a:prstClr val="black"/>
                </a:solidFill>
                <a:cs typeface="+mn-cs"/>
              </a:rPr>
              <a:t>Management Service Access control stage 2 and stage 3</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137634" y="3256561"/>
            <a:ext cx="389784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t>PM_KPI_5G_Ph3</a:t>
            </a:r>
            <a:r>
              <a:rPr lang="zh-CN" altLang="en-US" sz="1600" b="1" kern="0" dirty="0">
                <a:latin typeface="Calibri"/>
              </a:rPr>
              <a:t>：</a:t>
            </a:r>
            <a:endParaRPr lang="de-DE" altLang="de-DE" sz="1600" b="1" kern="0" dirty="0">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100" kern="0" dirty="0">
                <a:solidFill>
                  <a:prstClr val="black"/>
                </a:solidFill>
              </a:rPr>
              <a:t>1 DP and 4 CRs regarding to new measures and new KPI were discussed and endorsed/agreed. </a:t>
            </a:r>
          </a:p>
          <a:p>
            <a:pPr marL="855123" lvl="1" indent="-455073" defTabSz="1219170">
              <a:spcBef>
                <a:spcPts val="0"/>
              </a:spcBef>
              <a:spcAft>
                <a:spcPts val="0"/>
              </a:spcAft>
              <a:defRPr/>
            </a:pPr>
            <a:r>
              <a:rPr lang="en-US" altLang="zh-CN" sz="1100" kern="0" dirty="0">
                <a:solidFill>
                  <a:prstClr val="black"/>
                </a:solidFill>
              </a:rPr>
              <a:t>1 LS on handover failures related to MRO for inter-system mobility is approved to send out to RAN3 . </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cs typeface="+mn-cs"/>
              </a:rPr>
              <a:t>Measurements for RAN depends on the progress in RAN WGs. And some LSs may be involved.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Continue the work per the </a:t>
            </a:r>
            <a:r>
              <a:rPr lang="en-US" sz="1100" kern="0" dirty="0" err="1">
                <a:solidFill>
                  <a:prstClr val="black"/>
                </a:solidFill>
                <a:cs typeface="+mn-cs"/>
              </a:rPr>
              <a:t>WoPs</a:t>
            </a:r>
            <a:endParaRPr lang="en-US" sz="1100" kern="0" dirty="0">
              <a:solidFill>
                <a:prstClr val="black"/>
              </a:solidFill>
              <a:latin typeface="Calibri"/>
              <a:cs typeface="+mn-cs"/>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4183359204"/>
              </p:ext>
            </p:extLst>
          </p:nvPr>
        </p:nvGraphicFramePr>
        <p:xfrm>
          <a:off x="237685" y="1084472"/>
          <a:ext cx="11587848" cy="1482789"/>
        </p:xfrm>
        <a:graphic>
          <a:graphicData uri="http://schemas.openxmlformats.org/drawingml/2006/table">
            <a:tbl>
              <a:tblPr firstRow="1" firstCol="1" bandRow="1">
                <a:tableStyleId>{F5AB1C69-6EDB-4FF4-983F-18BD219EF322}</a:tableStyleId>
              </a:tblPr>
              <a:tblGrid>
                <a:gridCol w="519783">
                  <a:extLst>
                    <a:ext uri="{9D8B030D-6E8A-4147-A177-3AD203B41FA5}">
                      <a16:colId xmlns:a16="http://schemas.microsoft.com/office/drawing/2014/main" val="20000"/>
                    </a:ext>
                  </a:extLst>
                </a:gridCol>
                <a:gridCol w="2673169">
                  <a:extLst>
                    <a:ext uri="{9D8B030D-6E8A-4147-A177-3AD203B41FA5}">
                      <a16:colId xmlns:a16="http://schemas.microsoft.com/office/drawing/2014/main" val="20001"/>
                    </a:ext>
                  </a:extLst>
                </a:gridCol>
                <a:gridCol w="691320">
                  <a:extLst>
                    <a:ext uri="{9D8B030D-6E8A-4147-A177-3AD203B41FA5}">
                      <a16:colId xmlns:a16="http://schemas.microsoft.com/office/drawing/2014/main" val="20002"/>
                    </a:ext>
                  </a:extLst>
                </a:gridCol>
                <a:gridCol w="806350">
                  <a:extLst>
                    <a:ext uri="{9D8B030D-6E8A-4147-A177-3AD203B41FA5}">
                      <a16:colId xmlns:a16="http://schemas.microsoft.com/office/drawing/2014/main" val="20005"/>
                    </a:ext>
                  </a:extLst>
                </a:gridCol>
                <a:gridCol w="594331">
                  <a:extLst>
                    <a:ext uri="{9D8B030D-6E8A-4147-A177-3AD203B41FA5}">
                      <a16:colId xmlns:a16="http://schemas.microsoft.com/office/drawing/2014/main" val="20006"/>
                    </a:ext>
                  </a:extLst>
                </a:gridCol>
                <a:gridCol w="621439">
                  <a:extLst>
                    <a:ext uri="{9D8B030D-6E8A-4147-A177-3AD203B41FA5}">
                      <a16:colId xmlns:a16="http://schemas.microsoft.com/office/drawing/2014/main" val="497328363"/>
                    </a:ext>
                  </a:extLst>
                </a:gridCol>
                <a:gridCol w="621439">
                  <a:extLst>
                    <a:ext uri="{9D8B030D-6E8A-4147-A177-3AD203B41FA5}">
                      <a16:colId xmlns:a16="http://schemas.microsoft.com/office/drawing/2014/main" val="20007"/>
                    </a:ext>
                  </a:extLst>
                </a:gridCol>
                <a:gridCol w="1044055">
                  <a:extLst>
                    <a:ext uri="{9D8B030D-6E8A-4147-A177-3AD203B41FA5}">
                      <a16:colId xmlns:a16="http://schemas.microsoft.com/office/drawing/2014/main" val="20008"/>
                    </a:ext>
                  </a:extLst>
                </a:gridCol>
                <a:gridCol w="1090346">
                  <a:extLst>
                    <a:ext uri="{9D8B030D-6E8A-4147-A177-3AD203B41FA5}">
                      <a16:colId xmlns:a16="http://schemas.microsoft.com/office/drawing/2014/main" val="20009"/>
                    </a:ext>
                  </a:extLst>
                </a:gridCol>
                <a:gridCol w="1005823">
                  <a:extLst>
                    <a:ext uri="{9D8B030D-6E8A-4147-A177-3AD203B41FA5}">
                      <a16:colId xmlns:a16="http://schemas.microsoft.com/office/drawing/2014/main" val="20010"/>
                    </a:ext>
                  </a:extLst>
                </a:gridCol>
                <a:gridCol w="1005823">
                  <a:extLst>
                    <a:ext uri="{9D8B030D-6E8A-4147-A177-3AD203B41FA5}">
                      <a16:colId xmlns:a16="http://schemas.microsoft.com/office/drawing/2014/main" val="20012"/>
                    </a:ext>
                  </a:extLst>
                </a:gridCol>
                <a:gridCol w="913970">
                  <a:extLst>
                    <a:ext uri="{9D8B030D-6E8A-4147-A177-3AD203B41FA5}">
                      <a16:colId xmlns:a16="http://schemas.microsoft.com/office/drawing/2014/main" val="20013"/>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50087">
                <a:tc>
                  <a:txBody>
                    <a:bodyPr/>
                    <a:lstStyle/>
                    <a:p>
                      <a:pPr algn="ctr"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05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5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SA#100 (June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50" b="0" i="0" u="none" strike="noStrike" kern="1200" dirty="0">
                          <a:solidFill>
                            <a:schemeClr val="tx1"/>
                          </a:solidFill>
                          <a:effectLst/>
                          <a:latin typeface="+mn-lt"/>
                          <a:ea typeface="+mn-ea"/>
                          <a:cs typeface="+mn-cs"/>
                        </a:rPr>
                        <a:t>10%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mn-ea"/>
                          <a:cs typeface="+mn-cs"/>
                        </a:rPr>
                        <a:t>SA2,RAN2,RAN3</a:t>
                      </a:r>
                      <a:endParaRPr lang="zh-CN" altLang="en-US" sz="105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宋体" panose="02010600030101010101" pitchFamily="2" charset="-122"/>
                          <a:cs typeface="Arial" panose="020B0604020202020204" pitchFamily="34" charset="0"/>
                        </a:rPr>
                        <a:t>0-&gt;0-&gt;0-&gt;10-&gt;25%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50" b="0" kern="1200">
                          <a:solidFill>
                            <a:schemeClr val="dk1"/>
                          </a:solidFill>
                          <a:effectLst/>
                          <a:latin typeface="+mn-lt"/>
                          <a:ea typeface="+mn-ea"/>
                          <a:cs typeface="Arial" panose="020B0604020202020204" pitchFamily="34" charset="0"/>
                        </a:rPr>
                        <a:t>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15253">
                <a:tc>
                  <a:txBody>
                    <a:bodyPr/>
                    <a:lstStyle/>
                    <a:p>
                      <a:pPr algn="ctr" fontAlgn="t"/>
                      <a:r>
                        <a:rPr lang="en-US" sz="1100" b="0" i="0" u="none" strike="noStrike" dirty="0">
                          <a:solidFill>
                            <a:srgbClr val="000000"/>
                          </a:solidFill>
                          <a:effectLst/>
                          <a:latin typeface="+mn-lt"/>
                        </a:rPr>
                        <a:t>940033</a:t>
                      </a:r>
                    </a:p>
                  </a:txBody>
                  <a:tcPr marL="6350" marR="6350" marT="6350" marB="0"/>
                </a:tc>
                <a:tc>
                  <a:txBody>
                    <a:bodyPr/>
                    <a:lstStyle/>
                    <a:p>
                      <a:pPr algn="l" fontAlgn="t"/>
                      <a:r>
                        <a:rPr lang="en-US" sz="11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100" b="0" i="0" u="none" strike="noStrike" dirty="0" err="1">
                          <a:solidFill>
                            <a:schemeClr val="tx1"/>
                          </a:solidFill>
                          <a:effectLst/>
                          <a:latin typeface="+mn-lt"/>
                        </a:rPr>
                        <a:t>eNETSLICE_PRO</a:t>
                      </a:r>
                      <a:endParaRPr lang="en-US" sz="11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SA#98 (Dec. 2022)-&gt;</a:t>
                      </a:r>
                      <a:r>
                        <a:rPr lang="en-US" altLang="zh-CN" sz="1100" b="1" kern="1200" dirty="0">
                          <a:solidFill>
                            <a:srgbClr val="0000FF"/>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1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1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100" b="0" i="0" u="none" strike="noStrike" kern="1200" dirty="0">
                          <a:solidFill>
                            <a:srgbClr val="0000FF"/>
                          </a:solidFill>
                          <a:effectLst/>
                          <a:latin typeface="+mn-lt"/>
                          <a:ea typeface="+mn-ea"/>
                          <a:cs typeface="+mn-cs"/>
                        </a:rPr>
                        <a:t>90</a:t>
                      </a:r>
                      <a:r>
                        <a:rPr lang="en-US" altLang="zh-CN" sz="1100" b="0" i="0" u="none" strike="noStrike" kern="1200" dirty="0">
                          <a:solidFill>
                            <a:srgbClr val="0000FF"/>
                          </a:solidFill>
                          <a:effectLst/>
                          <a:latin typeface="+mn-lt"/>
                          <a:ea typeface="+mn-ea"/>
                          <a:cs typeface="+mn-cs"/>
                        </a:rPr>
                        <a:t>%</a:t>
                      </a:r>
                      <a:endParaRPr lang="en-GB" sz="11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1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1100" kern="1200" dirty="0">
                          <a:solidFill>
                            <a:srgbClr val="FF0000"/>
                          </a:solidFill>
                          <a:effectLst/>
                          <a:latin typeface="+mn-lt"/>
                          <a:ea typeface="宋体" panose="02010600030101010101" pitchFamily="2" charset="-122"/>
                          <a:cs typeface="Arial" panose="020B0604020202020204" pitchFamily="34" charset="0"/>
                        </a:rPr>
                        <a:t>-&gt;85</a:t>
                      </a:r>
                      <a:r>
                        <a:rPr lang="fr-FR" altLang="zh-CN" sz="1100" kern="1200" dirty="0">
                          <a:solidFill>
                            <a:srgbClr val="FF0000"/>
                          </a:solidFill>
                          <a:effectLst/>
                          <a:latin typeface="+mn-lt"/>
                          <a:ea typeface="宋体" panose="02010600030101010101" pitchFamily="2" charset="-122"/>
                          <a:cs typeface="Arial" panose="020B0604020202020204" pitchFamily="34" charset="0"/>
                        </a:rPr>
                        <a:t>%-&gt;90%</a:t>
                      </a:r>
                      <a:endParaRPr lang="zh-CN" sz="11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28.531,28.541</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11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20338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One CR to TS 28.310 on energy saving compensation activation / deactivation has been discussed and agreed</a:t>
            </a: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Depends on the outcomes of the study item</a:t>
            </a:r>
            <a:endParaRPr lang="de-DE" sz="1100" kern="0" dirty="0">
              <a:solidFill>
                <a:prstClr val="black"/>
              </a:solidFill>
            </a:endParaRP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2778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No conclusion on the only remaining objective, the asynchronous support, of the WID.</a:t>
            </a:r>
            <a:endParaRPr lang="en-US" altLang="zh-CN" sz="1100" kern="0" dirty="0">
              <a:solidFill>
                <a:prstClr val="black"/>
              </a:solidFill>
              <a:cs typeface="+mn-cs"/>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Use the Ad-hoc meeting to progress on asynchronous support topic..</a:t>
            </a:r>
            <a:endParaRPr lang="de-DE" sz="1100" kern="0" dirty="0">
              <a:solidFill>
                <a:prstClr val="black"/>
              </a:solidFill>
            </a:endParaRPr>
          </a:p>
          <a:p>
            <a:pPr marL="988459" lvl="1" indent="-378875" defTabSz="1219170">
              <a:defRPr/>
            </a:pP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254855571"/>
              </p:ext>
            </p:extLst>
          </p:nvPr>
        </p:nvGraphicFramePr>
        <p:xfrm>
          <a:off x="222420" y="870406"/>
          <a:ext cx="11610073" cy="4939378"/>
        </p:xfrm>
        <a:graphic>
          <a:graphicData uri="http://schemas.openxmlformats.org/drawingml/2006/table">
            <a:tbl>
              <a:tblPr firstRow="1" firstCol="1" bandRow="1">
                <a:tableStyleId>{F5AB1C69-6EDB-4FF4-983F-18BD219EF322}</a:tableStyleId>
              </a:tblPr>
              <a:tblGrid>
                <a:gridCol w="519192">
                  <a:extLst>
                    <a:ext uri="{9D8B030D-6E8A-4147-A177-3AD203B41FA5}">
                      <a16:colId xmlns:a16="http://schemas.microsoft.com/office/drawing/2014/main" val="20000"/>
                    </a:ext>
                  </a:extLst>
                </a:gridCol>
                <a:gridCol w="2409151">
                  <a:extLst>
                    <a:ext uri="{9D8B030D-6E8A-4147-A177-3AD203B41FA5}">
                      <a16:colId xmlns:a16="http://schemas.microsoft.com/office/drawing/2014/main" val="20001"/>
                    </a:ext>
                  </a:extLst>
                </a:gridCol>
                <a:gridCol w="803301">
                  <a:extLst>
                    <a:ext uri="{9D8B030D-6E8A-4147-A177-3AD203B41FA5}">
                      <a16:colId xmlns:a16="http://schemas.microsoft.com/office/drawing/2014/main" val="20002"/>
                    </a:ext>
                  </a:extLst>
                </a:gridCol>
                <a:gridCol w="1001194">
                  <a:extLst>
                    <a:ext uri="{9D8B030D-6E8A-4147-A177-3AD203B41FA5}">
                      <a16:colId xmlns:a16="http://schemas.microsoft.com/office/drawing/2014/main" val="20005"/>
                    </a:ext>
                  </a:extLst>
                </a:gridCol>
                <a:gridCol w="407289">
                  <a:extLst>
                    <a:ext uri="{9D8B030D-6E8A-4147-A177-3AD203B41FA5}">
                      <a16:colId xmlns:a16="http://schemas.microsoft.com/office/drawing/2014/main" val="20006"/>
                    </a:ext>
                  </a:extLst>
                </a:gridCol>
                <a:gridCol w="608575">
                  <a:extLst>
                    <a:ext uri="{9D8B030D-6E8A-4147-A177-3AD203B41FA5}">
                      <a16:colId xmlns:a16="http://schemas.microsoft.com/office/drawing/2014/main" val="2617781970"/>
                    </a:ext>
                  </a:extLst>
                </a:gridCol>
                <a:gridCol w="608575">
                  <a:extLst>
                    <a:ext uri="{9D8B030D-6E8A-4147-A177-3AD203B41FA5}">
                      <a16:colId xmlns:a16="http://schemas.microsoft.com/office/drawing/2014/main" val="20007"/>
                    </a:ext>
                  </a:extLst>
                </a:gridCol>
                <a:gridCol w="1241394">
                  <a:extLst>
                    <a:ext uri="{9D8B030D-6E8A-4147-A177-3AD203B41FA5}">
                      <a16:colId xmlns:a16="http://schemas.microsoft.com/office/drawing/2014/main" val="20008"/>
                    </a:ext>
                  </a:extLst>
                </a:gridCol>
                <a:gridCol w="1089108">
                  <a:extLst>
                    <a:ext uri="{9D8B030D-6E8A-4147-A177-3AD203B41FA5}">
                      <a16:colId xmlns:a16="http://schemas.microsoft.com/office/drawing/2014/main" val="20009"/>
                    </a:ext>
                  </a:extLst>
                </a:gridCol>
                <a:gridCol w="1004680">
                  <a:extLst>
                    <a:ext uri="{9D8B030D-6E8A-4147-A177-3AD203B41FA5}">
                      <a16:colId xmlns:a16="http://schemas.microsoft.com/office/drawing/2014/main" val="20010"/>
                    </a:ext>
                  </a:extLst>
                </a:gridCol>
                <a:gridCol w="1004680">
                  <a:extLst>
                    <a:ext uri="{9D8B030D-6E8A-4147-A177-3AD203B41FA5}">
                      <a16:colId xmlns:a16="http://schemas.microsoft.com/office/drawing/2014/main" val="20012"/>
                    </a:ext>
                  </a:extLst>
                </a:gridCol>
                <a:gridCol w="91293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328098">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88405">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478865">
                <a:tc>
                  <a:txBody>
                    <a:bodyPr/>
                    <a:lstStyle/>
                    <a:p>
                      <a:pPr algn="ctr"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37435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A#98(Dec. 2022)</a:t>
                      </a:r>
                      <a:r>
                        <a:rPr lang="fr-FR" altLang="zh-CN" sz="1000" kern="1200" dirty="0">
                          <a:solidFill>
                            <a:srgbClr val="000000"/>
                          </a:solidFill>
                          <a:effectLst/>
                          <a:latin typeface="+mn-lt"/>
                          <a:ea typeface="+mn-ea"/>
                          <a:cs typeface="Arial" panose="020B0604020202020204" pitchFamily="34" charset="0"/>
                        </a:rPr>
                        <a:t> -&gt;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374354">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SA#97(Sep 2022</a:t>
                      </a:r>
                      <a:r>
                        <a:rPr lang="fr-FR" altLang="zh-CN" sz="1000" kern="1200" dirty="0">
                          <a:solidFill>
                            <a:srgbClr val="000000"/>
                          </a:solidFill>
                          <a:effectLst/>
                          <a:latin typeface="+mn-lt"/>
                          <a:ea typeface="+mn-ea"/>
                          <a:cs typeface="Arial" panose="020B0604020202020204" pitchFamily="34" charset="0"/>
                        </a:rPr>
                        <a:t>) -&gt;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Mar 2023 (SA#99)</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374354">
                <a:tc>
                  <a:txBody>
                    <a:bodyPr/>
                    <a:lstStyle/>
                    <a:p>
                      <a:pPr algn="ctr" fontAlgn="t"/>
                      <a:r>
                        <a:rPr lang="en-US" sz="1000" b="0" i="0" u="none" strike="noStrike" dirty="0">
                          <a:solidFill>
                            <a:srgbClr val="000000"/>
                          </a:solidFill>
                          <a:effectLst/>
                          <a:latin typeface="+mn-lt"/>
                        </a:rPr>
                        <a:t>940034</a:t>
                      </a:r>
                    </a:p>
                  </a:txBody>
                  <a:tcPr marL="6350" marR="6350" marT="6350" marB="0"/>
                </a:tc>
                <a:tc>
                  <a:txBody>
                    <a:bodyPr/>
                    <a:lstStyle/>
                    <a:p>
                      <a:pPr algn="l" fontAlgn="t"/>
                      <a:r>
                        <a:rPr lang="en-US" sz="100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0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000000"/>
                          </a:solidFill>
                          <a:effectLst/>
                          <a:latin typeface="+mn-lt"/>
                          <a:ea typeface="宋体" panose="02010600030101010101" pitchFamily="2" charset="-122"/>
                          <a:cs typeface="Arial" panose="020B0604020202020204" pitchFamily="34" charset="0"/>
                        </a:rPr>
                        <a:t>30-&gt;60-&gt; 65-&gt;75%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Telecom</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37435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SA#99(Mar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SP-220153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20%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宋体" panose="02010600030101010101" pitchFamily="2" charset="-122"/>
                          <a:cs typeface="Arial" panose="020B0604020202020204" pitchFamily="34" charset="0"/>
                        </a:rPr>
                        <a:t>-&gt;20%-&gt;20%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74354">
                <a:tc>
                  <a:txBody>
                    <a:bodyPr/>
                    <a:lstStyle/>
                    <a:p>
                      <a:pPr algn="ctr"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tc>
                <a:tc>
                  <a:txBody>
                    <a:bodyPr/>
                    <a:lstStyle/>
                    <a:p>
                      <a:pPr algn="ctr">
                        <a:lnSpc>
                          <a:spcPct val="107000"/>
                        </a:lnSpc>
                        <a:spcAft>
                          <a:spcPts val="800"/>
                        </a:spcAft>
                      </a:pPr>
                      <a:r>
                        <a:rPr lang="en-GB" sz="1000" dirty="0">
                          <a:solidFill>
                            <a:srgbClr val="0000FF"/>
                          </a:solidFill>
                          <a:latin typeface="+mn-lt"/>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r>
                        <a:rPr lang="en-US" altLang="zh-CN" sz="1000" kern="1200" dirty="0">
                          <a:solidFill>
                            <a:srgbClr val="000000"/>
                          </a:solidFill>
                          <a:effectLst/>
                          <a:latin typeface="+mn-lt"/>
                          <a:ea typeface="宋体" panose="02010600030101010101" pitchFamily="2" charset="-122"/>
                          <a:cs typeface="Arial" panose="020B0604020202020204" pitchFamily="34" charset="0"/>
                        </a:rPr>
                        <a:t>,</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China</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222420" y="2806166"/>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SA5#145e:</a:t>
            </a:r>
          </a:p>
          <a:p>
            <a:pPr marL="988459" lvl="1" indent="-378875" defTabSz="1219170">
              <a:defRPr/>
            </a:pPr>
            <a:r>
              <a:rPr lang="en-US" altLang="zh-CN" sz="1200" kern="0" dirty="0">
                <a:solidFill>
                  <a:prstClr val="black"/>
                </a:solidFill>
              </a:rPr>
              <a:t>The management of ANL,  enhancement of ANL for RAN UE throughput optimization and fault management were discussed, but no agreement was achieved.</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Discuss and try to get agreement on way forward of this study based on previous comments.</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84917" y="2806166"/>
            <a:ext cx="5654002" cy="217715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SA5#145e:</a:t>
            </a:r>
          </a:p>
          <a:p>
            <a:pPr marL="988459" lvl="1" indent="-378875" defTabSz="1219170">
              <a:defRPr/>
            </a:pPr>
            <a:r>
              <a:rPr lang="en-US" altLang="zh-CN" sz="1200" kern="0" dirty="0">
                <a:solidFill>
                  <a:prstClr val="black"/>
                </a:solidFill>
              </a:rPr>
              <a:t>General process, evaluation objects and KEI were discussed, but no agreement was achieved..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de-DE" altLang="zh-CN" sz="1200" kern="0" dirty="0">
                <a:solidFill>
                  <a:prstClr val="black"/>
                </a:solidFill>
              </a:rPr>
              <a:t>Discuss and try to get agreement on wayforward of this study based on previous comments.</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52881898"/>
              </p:ext>
            </p:extLst>
          </p:nvPr>
        </p:nvGraphicFramePr>
        <p:xfrm>
          <a:off x="117861" y="915263"/>
          <a:ext cx="11621056" cy="1374281"/>
        </p:xfrm>
        <a:graphic>
          <a:graphicData uri="http://schemas.openxmlformats.org/drawingml/2006/table">
            <a:tbl>
              <a:tblPr firstRow="1" firstCol="1" bandRow="1">
                <a:tableStyleId>{F5AB1C69-6EDB-4FF4-983F-18BD219EF322}</a:tableStyleId>
              </a:tblPr>
              <a:tblGrid>
                <a:gridCol w="521820">
                  <a:extLst>
                    <a:ext uri="{9D8B030D-6E8A-4147-A177-3AD203B41FA5}">
                      <a16:colId xmlns:a16="http://schemas.microsoft.com/office/drawing/2014/main" val="20000"/>
                    </a:ext>
                  </a:extLst>
                </a:gridCol>
                <a:gridCol w="2683649">
                  <a:extLst>
                    <a:ext uri="{9D8B030D-6E8A-4147-A177-3AD203B41FA5}">
                      <a16:colId xmlns:a16="http://schemas.microsoft.com/office/drawing/2014/main" val="20001"/>
                    </a:ext>
                  </a:extLst>
                </a:gridCol>
                <a:gridCol w="694030">
                  <a:extLst>
                    <a:ext uri="{9D8B030D-6E8A-4147-A177-3AD203B41FA5}">
                      <a16:colId xmlns:a16="http://schemas.microsoft.com/office/drawing/2014/main" val="20002"/>
                    </a:ext>
                  </a:extLst>
                </a:gridCol>
                <a:gridCol w="809512">
                  <a:extLst>
                    <a:ext uri="{9D8B030D-6E8A-4147-A177-3AD203B41FA5}">
                      <a16:colId xmlns:a16="http://schemas.microsoft.com/office/drawing/2014/main" val="20005"/>
                    </a:ext>
                  </a:extLst>
                </a:gridCol>
                <a:gridCol w="409351">
                  <a:extLst>
                    <a:ext uri="{9D8B030D-6E8A-4147-A177-3AD203B41FA5}">
                      <a16:colId xmlns:a16="http://schemas.microsoft.com/office/drawing/2014/main" val="20006"/>
                    </a:ext>
                  </a:extLst>
                </a:gridCol>
                <a:gridCol w="611655">
                  <a:extLst>
                    <a:ext uri="{9D8B030D-6E8A-4147-A177-3AD203B41FA5}">
                      <a16:colId xmlns:a16="http://schemas.microsoft.com/office/drawing/2014/main" val="2339014609"/>
                    </a:ext>
                  </a:extLst>
                </a:gridCol>
                <a:gridCol w="611655">
                  <a:extLst>
                    <a:ext uri="{9D8B030D-6E8A-4147-A177-3AD203B41FA5}">
                      <a16:colId xmlns:a16="http://schemas.microsoft.com/office/drawing/2014/main" val="20007"/>
                    </a:ext>
                  </a:extLst>
                </a:gridCol>
                <a:gridCol w="1247678">
                  <a:extLst>
                    <a:ext uri="{9D8B030D-6E8A-4147-A177-3AD203B41FA5}">
                      <a16:colId xmlns:a16="http://schemas.microsoft.com/office/drawing/2014/main" val="20008"/>
                    </a:ext>
                  </a:extLst>
                </a:gridCol>
                <a:gridCol w="1094620">
                  <a:extLst>
                    <a:ext uri="{9D8B030D-6E8A-4147-A177-3AD203B41FA5}">
                      <a16:colId xmlns:a16="http://schemas.microsoft.com/office/drawing/2014/main" val="20009"/>
                    </a:ext>
                  </a:extLst>
                </a:gridCol>
                <a:gridCol w="1009766">
                  <a:extLst>
                    <a:ext uri="{9D8B030D-6E8A-4147-A177-3AD203B41FA5}">
                      <a16:colId xmlns:a16="http://schemas.microsoft.com/office/drawing/2014/main" val="20010"/>
                    </a:ext>
                  </a:extLst>
                </a:gridCol>
                <a:gridCol w="1009766">
                  <a:extLst>
                    <a:ext uri="{9D8B030D-6E8A-4147-A177-3AD203B41FA5}">
                      <a16:colId xmlns:a16="http://schemas.microsoft.com/office/drawing/2014/main" val="20012"/>
                    </a:ext>
                  </a:extLst>
                </a:gridCol>
                <a:gridCol w="917554">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513577"/>
            <a:ext cx="5353166" cy="36212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de-DE" sz="1200" kern="0" dirty="0">
                <a:solidFill>
                  <a:prstClr val="black"/>
                </a:solidFill>
              </a:rPr>
              <a:t>Introduce/update the potential solutions for issues of intent report, intent fulfillment enabler, intent feasibility check, intent conflicts and  5GC fault management;</a:t>
            </a:r>
          </a:p>
          <a:p>
            <a:pPr marL="988459" lvl="1" indent="-378875" defTabSz="1219170">
              <a:defRPr/>
            </a:pPr>
            <a:r>
              <a:rPr lang="en-US" altLang="de-DE" sz="1200" kern="0" dirty="0">
                <a:solidFill>
                  <a:prstClr val="black"/>
                </a:solidFill>
              </a:rPr>
              <a:t>Update Issues related to collaboration and alignment with other SDOs</a:t>
            </a:r>
          </a:p>
          <a:p>
            <a:pPr marL="988459" lvl="1" indent="-378875" defTabSz="1219170">
              <a:defRPr/>
            </a:pPr>
            <a:r>
              <a:rPr lang="en-US" altLang="de-DE" sz="1200" kern="0" dirty="0">
                <a:solidFill>
                  <a:prstClr val="black"/>
                </a:solidFill>
              </a:rPr>
              <a:t>Several topics discussed without agreement: Intent </a:t>
            </a:r>
            <a:r>
              <a:rPr lang="en-US" altLang="de-DE" sz="1200" kern="0" dirty="0" err="1">
                <a:solidFill>
                  <a:prstClr val="black"/>
                </a:solidFill>
              </a:rPr>
              <a:t>Fullfillment</a:t>
            </a:r>
            <a:r>
              <a:rPr lang="en-US" altLang="de-DE" sz="1200" kern="0" dirty="0">
                <a:solidFill>
                  <a:prstClr val="black"/>
                </a:solidFill>
              </a:rPr>
              <a:t> feedback, Intent </a:t>
            </a:r>
            <a:r>
              <a:rPr lang="en-US" altLang="de-DE" sz="1200" kern="0" dirty="0" err="1">
                <a:solidFill>
                  <a:prstClr val="black"/>
                </a:solidFill>
              </a:rPr>
              <a:t>Fullfillment</a:t>
            </a:r>
            <a:r>
              <a:rPr lang="en-US" altLang="de-DE" sz="1200" kern="0" dirty="0">
                <a:solidFill>
                  <a:prstClr val="black"/>
                </a:solidFill>
              </a:rPr>
              <a:t> feedback, RAN energy saving to support intent expectation satisfying user service experience and radio network intent expectation for user service level assurance.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r>
              <a:rPr lang="en-US" sz="1400" kern="0" dirty="0">
                <a:solidFill>
                  <a:prstClr val="black"/>
                </a:solidFill>
                <a:latin typeface="Calibri"/>
              </a:rPr>
              <a:t>:</a:t>
            </a:r>
            <a:endParaRPr lang="de-DE" sz="1400" kern="0" dirty="0">
              <a:solidFill>
                <a:prstClr val="black"/>
              </a:solidFill>
              <a:latin typeface="Calibri"/>
            </a:endParaRPr>
          </a:p>
          <a:p>
            <a:pPr marL="988459" lvl="1" indent="-378875" defTabSz="1219170">
              <a:spcBef>
                <a:spcPts val="0"/>
              </a:spcBef>
              <a:spcAft>
                <a:spcPts val="600"/>
              </a:spcAft>
              <a:defRPr/>
            </a:pPr>
            <a:r>
              <a:rPr lang="de-DE" altLang="zh-CN" sz="1200" dirty="0"/>
              <a:t>not identified yet</a:t>
            </a:r>
            <a:endParaRPr lang="en-US" sz="12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200" kern="0" dirty="0">
                <a:solidFill>
                  <a:prstClr val="black"/>
                </a:solidFill>
              </a:rPr>
              <a:t>Conclusions and recommendations for the issues without conclusion</a:t>
            </a: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60161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zh-CN" sz="1200" kern="0" dirty="0">
                <a:solidFill>
                  <a:prstClr val="black"/>
                </a:solidFill>
              </a:rPr>
              <a:t>The group has been discussing various proposals for network slice use cases and intent driven management solutions including discussion papers on requirements and network slice intent, intent driven management for network slicing identifying gaps, furthermore a potential solution for delivery of network slice has been agreed.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altLang="zh-CN" sz="1200" dirty="0"/>
              <a:t>None identified so far</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565188577"/>
              </p:ext>
            </p:extLst>
          </p:nvPr>
        </p:nvGraphicFramePr>
        <p:xfrm>
          <a:off x="256800" y="1048744"/>
          <a:ext cx="11528797" cy="1232423"/>
        </p:xfrm>
        <a:graphic>
          <a:graphicData uri="http://schemas.openxmlformats.org/drawingml/2006/table">
            <a:tbl>
              <a:tblPr firstRow="1" firstCol="1" bandRow="1">
                <a:tableStyleId>{F5AB1C69-6EDB-4FF4-983F-18BD219EF322}</a:tableStyleId>
              </a:tblPr>
              <a:tblGrid>
                <a:gridCol w="517678">
                  <a:extLst>
                    <a:ext uri="{9D8B030D-6E8A-4147-A177-3AD203B41FA5}">
                      <a16:colId xmlns:a16="http://schemas.microsoft.com/office/drawing/2014/main" val="20000"/>
                    </a:ext>
                  </a:extLst>
                </a:gridCol>
                <a:gridCol w="2662344">
                  <a:extLst>
                    <a:ext uri="{9D8B030D-6E8A-4147-A177-3AD203B41FA5}">
                      <a16:colId xmlns:a16="http://schemas.microsoft.com/office/drawing/2014/main" val="20001"/>
                    </a:ext>
                  </a:extLst>
                </a:gridCol>
                <a:gridCol w="688520">
                  <a:extLst>
                    <a:ext uri="{9D8B030D-6E8A-4147-A177-3AD203B41FA5}">
                      <a16:colId xmlns:a16="http://schemas.microsoft.com/office/drawing/2014/main" val="20002"/>
                    </a:ext>
                  </a:extLst>
                </a:gridCol>
                <a:gridCol w="803085">
                  <a:extLst>
                    <a:ext uri="{9D8B030D-6E8A-4147-A177-3AD203B41FA5}">
                      <a16:colId xmlns:a16="http://schemas.microsoft.com/office/drawing/2014/main" val="20005"/>
                    </a:ext>
                  </a:extLst>
                </a:gridCol>
                <a:gridCol w="406101">
                  <a:extLst>
                    <a:ext uri="{9D8B030D-6E8A-4147-A177-3AD203B41FA5}">
                      <a16:colId xmlns:a16="http://schemas.microsoft.com/office/drawing/2014/main" val="20006"/>
                    </a:ext>
                  </a:extLst>
                </a:gridCol>
                <a:gridCol w="606799">
                  <a:extLst>
                    <a:ext uri="{9D8B030D-6E8A-4147-A177-3AD203B41FA5}">
                      <a16:colId xmlns:a16="http://schemas.microsoft.com/office/drawing/2014/main" val="811818362"/>
                    </a:ext>
                  </a:extLst>
                </a:gridCol>
                <a:gridCol w="606799">
                  <a:extLst>
                    <a:ext uri="{9D8B030D-6E8A-4147-A177-3AD203B41FA5}">
                      <a16:colId xmlns:a16="http://schemas.microsoft.com/office/drawing/2014/main" val="20007"/>
                    </a:ext>
                  </a:extLst>
                </a:gridCol>
                <a:gridCol w="1237773">
                  <a:extLst>
                    <a:ext uri="{9D8B030D-6E8A-4147-A177-3AD203B41FA5}">
                      <a16:colId xmlns:a16="http://schemas.microsoft.com/office/drawing/2014/main" val="20008"/>
                    </a:ext>
                  </a:extLst>
                </a:gridCol>
                <a:gridCol w="1085930">
                  <a:extLst>
                    <a:ext uri="{9D8B030D-6E8A-4147-A177-3AD203B41FA5}">
                      <a16:colId xmlns:a16="http://schemas.microsoft.com/office/drawing/2014/main" val="20009"/>
                    </a:ext>
                  </a:extLst>
                </a:gridCol>
                <a:gridCol w="1001749">
                  <a:extLst>
                    <a:ext uri="{9D8B030D-6E8A-4147-A177-3AD203B41FA5}">
                      <a16:colId xmlns:a16="http://schemas.microsoft.com/office/drawing/2014/main" val="20010"/>
                    </a:ext>
                  </a:extLst>
                </a:gridCol>
                <a:gridCol w="1001749">
                  <a:extLst>
                    <a:ext uri="{9D8B030D-6E8A-4147-A177-3AD203B41FA5}">
                      <a16:colId xmlns:a16="http://schemas.microsoft.com/office/drawing/2014/main" val="20012"/>
                    </a:ext>
                  </a:extLst>
                </a:gridCol>
                <a:gridCol w="91027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100" b="0" i="0" u="none" strike="noStrike" dirty="0">
                          <a:solidFill>
                            <a:srgbClr val="000000"/>
                          </a:solidFill>
                          <a:effectLst/>
                          <a:latin typeface="+mn-lt"/>
                        </a:rPr>
                        <a:t>940046</a:t>
                      </a:r>
                    </a:p>
                  </a:txBody>
                  <a:tcPr marL="6350" marR="6350" marT="6350" marB="0"/>
                </a:tc>
                <a:tc>
                  <a:txBody>
                    <a:bodyPr/>
                    <a:lstStyle/>
                    <a:p>
                      <a:pPr algn="l" fontAlgn="t"/>
                      <a:r>
                        <a:rPr lang="en-US" sz="11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100" b="0" i="0" u="none" strike="noStrike" dirty="0" err="1">
                          <a:solidFill>
                            <a:srgbClr val="000000"/>
                          </a:solidFill>
                          <a:effectLst/>
                          <a:latin typeface="+mn-lt"/>
                        </a:rPr>
                        <a:t>FS_eIDMS_MN</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100" b="0" kern="1200" dirty="0">
                          <a:solidFill>
                            <a:srgbClr val="000000"/>
                          </a:solidFill>
                          <a:effectLst/>
                          <a:latin typeface="+mn-lt"/>
                          <a:ea typeface="宋体" panose="02010600030101010101" pitchFamily="2" charset="-122"/>
                          <a:cs typeface="Arial" panose="020B0604020202020204" pitchFamily="34" charset="0"/>
                        </a:rPr>
                        <a:t>S</a:t>
                      </a:r>
                      <a:r>
                        <a:rPr lang="en-US" sz="11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ctr" fontAlgn="t"/>
                      <a:r>
                        <a:rPr lang="en-US" sz="11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SP-211450</a:t>
                      </a:r>
                      <a:endParaRPr lang="en-GB" altLang="zh-CN" sz="11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1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0-&gt;15-&gt;40-</a:t>
                      </a:r>
                      <a:r>
                        <a:rPr lang="en-US" altLang="zh-CN" sz="11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-&gt;80%</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28.912</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100" kern="1200" dirty="0">
                          <a:solidFill>
                            <a:srgbClr val="000000"/>
                          </a:solidFill>
                          <a:effectLst/>
                          <a:latin typeface="+mn-lt"/>
                          <a:ea typeface="+mn-ea"/>
                          <a:cs typeface="Arial" panose="020B0604020202020204" pitchFamily="34" charset="0"/>
                        </a:rPr>
                        <a:t>Huawei, Ericsson</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100" b="0" i="0" u="none" strike="noStrike" dirty="0">
                          <a:solidFill>
                            <a:srgbClr val="000000"/>
                          </a:solidFill>
                          <a:effectLst/>
                          <a:latin typeface="+mn-lt"/>
                        </a:rPr>
                        <a:t>950039</a:t>
                      </a:r>
                    </a:p>
                  </a:txBody>
                  <a:tcPr marL="6350" marR="6350" marT="6350" marB="0"/>
                </a:tc>
                <a:tc>
                  <a:txBody>
                    <a:bodyPr/>
                    <a:lstStyle/>
                    <a:p>
                      <a:pPr algn="l" fontAlgn="t"/>
                      <a:r>
                        <a:rPr lang="en-US" sz="11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1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sz="1100" b="0" kern="1200" dirty="0">
                          <a:solidFill>
                            <a:srgbClr val="000000"/>
                          </a:solidFill>
                          <a:effectLst/>
                          <a:latin typeface="+mn-lt"/>
                          <a:ea typeface="宋体" panose="02010600030101010101" pitchFamily="2" charset="-122"/>
                          <a:cs typeface="Arial" panose="020B0604020202020204" pitchFamily="34" charset="0"/>
                        </a:rPr>
                        <a:t>S</a:t>
                      </a:r>
                      <a:r>
                        <a:rPr lang="en-US" sz="11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ctr" fontAlgn="t"/>
                      <a:r>
                        <a:rPr lang="en-US" sz="11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SP-220278</a:t>
                      </a:r>
                      <a:endParaRPr lang="en-GB" altLang="zh-CN" sz="11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0-&gt;10-&gt;20-&gt;35-&gt;40-&gt;50%</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28.836</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100" kern="1200" dirty="0">
                          <a:solidFill>
                            <a:srgbClr val="000000"/>
                          </a:solidFill>
                          <a:effectLst/>
                          <a:latin typeface="+mn-lt"/>
                          <a:ea typeface="+mn-ea"/>
                          <a:cs typeface="Arial" panose="020B0604020202020204" pitchFamily="34" charset="0"/>
                        </a:rPr>
                        <a:t>Huawei, Ericsson</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40678" y="2502777"/>
            <a:ext cx="7237045" cy="44848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200" kern="0" dirty="0">
                <a:solidFill>
                  <a:prstClr val="black"/>
                </a:solidFill>
              </a:rPr>
              <a:t>Productive meeting with agreement on a batch of use cases and solutions led the study to a milestone of sending to SA#98e for information. The agreed use cases and/or solutions are related to:</a:t>
            </a:r>
          </a:p>
          <a:p>
            <a:pPr marL="1255173" lvl="2" indent="-455073" defTabSz="1219170">
              <a:spcBef>
                <a:spcPts val="0"/>
              </a:spcBef>
              <a:spcAft>
                <a:spcPts val="0"/>
              </a:spcAft>
              <a:defRPr/>
            </a:pPr>
            <a:r>
              <a:rPr lang="en-US" altLang="de-DE" sz="1000" kern="0" dirty="0">
                <a:solidFill>
                  <a:prstClr val="black"/>
                </a:solidFill>
              </a:rPr>
              <a:t>AI/ML performance evaluation for ML training, testing and AI/ML inference;</a:t>
            </a:r>
          </a:p>
          <a:p>
            <a:pPr marL="1255173" lvl="2" indent="-455073" defTabSz="1219170">
              <a:spcBef>
                <a:spcPts val="0"/>
              </a:spcBef>
              <a:spcAft>
                <a:spcPts val="0"/>
              </a:spcAft>
              <a:defRPr/>
            </a:pPr>
            <a:r>
              <a:rPr lang="en-US" altLang="de-DE" sz="1000" kern="0" dirty="0">
                <a:solidFill>
                  <a:prstClr val="black"/>
                </a:solidFill>
              </a:rPr>
              <a:t>AI/ML configuration (including activation) for ML training, testing and AI/ML inference;</a:t>
            </a:r>
          </a:p>
          <a:p>
            <a:pPr marL="1255173" lvl="2" indent="-455073" defTabSz="1219170">
              <a:spcBef>
                <a:spcPts val="0"/>
              </a:spcBef>
              <a:spcAft>
                <a:spcPts val="0"/>
              </a:spcAft>
              <a:defRPr/>
            </a:pPr>
            <a:r>
              <a:rPr lang="en-US" altLang="de-DE" sz="1000" kern="0" dirty="0">
                <a:solidFill>
                  <a:prstClr val="black"/>
                </a:solidFill>
              </a:rPr>
              <a:t>ML entity loading;</a:t>
            </a:r>
          </a:p>
          <a:p>
            <a:pPr marL="1255173" lvl="2" indent="-455073" defTabSz="1219170">
              <a:spcBef>
                <a:spcPts val="0"/>
              </a:spcBef>
              <a:spcAft>
                <a:spcPts val="0"/>
              </a:spcAft>
              <a:defRPr/>
            </a:pPr>
            <a:r>
              <a:rPr lang="en-US" altLang="de-DE" sz="1000" kern="0" dirty="0">
                <a:solidFill>
                  <a:prstClr val="black"/>
                </a:solidFill>
              </a:rPr>
              <a:t>Online ML entity testing;</a:t>
            </a:r>
          </a:p>
          <a:p>
            <a:pPr marL="1255173" lvl="2" indent="-455073" defTabSz="1219170">
              <a:spcBef>
                <a:spcPts val="0"/>
              </a:spcBef>
              <a:spcAft>
                <a:spcPts val="0"/>
              </a:spcAft>
              <a:defRPr/>
            </a:pPr>
            <a:r>
              <a:rPr lang="en-US" altLang="de-DE" sz="1000" kern="0" dirty="0">
                <a:solidFill>
                  <a:prstClr val="black"/>
                </a:solidFill>
              </a:rPr>
              <a:t>AI/ML inference emulation, and inference history request and control ;</a:t>
            </a:r>
          </a:p>
          <a:p>
            <a:pPr marL="1255173" lvl="2" indent="-455073" defTabSz="1219170">
              <a:spcBef>
                <a:spcPts val="0"/>
              </a:spcBef>
              <a:spcAft>
                <a:spcPts val="0"/>
              </a:spcAft>
              <a:defRPr/>
            </a:pPr>
            <a:r>
              <a:rPr lang="en-US" altLang="de-DE" sz="1000" kern="0" dirty="0">
                <a:solidFill>
                  <a:prstClr val="black"/>
                </a:solidFill>
              </a:rPr>
              <a:t>Data and efficiency for ML training;</a:t>
            </a:r>
          </a:p>
          <a:p>
            <a:pPr marL="1255173" lvl="2" indent="-455073" defTabSz="1219170">
              <a:spcBef>
                <a:spcPts val="0"/>
              </a:spcBef>
              <a:spcAft>
                <a:spcPts val="0"/>
              </a:spcAft>
              <a:defRPr/>
            </a:pPr>
            <a:r>
              <a:rPr lang="en-US" altLang="de-DE" sz="1000" kern="0" dirty="0">
                <a:solidFill>
                  <a:prstClr val="black"/>
                </a:solidFill>
              </a:rPr>
              <a:t>ML re-training and joint training;</a:t>
            </a:r>
          </a:p>
          <a:p>
            <a:pPr marL="1255173" lvl="2" indent="-455073" defTabSz="1219170">
              <a:spcBef>
                <a:spcPts val="0"/>
              </a:spcBef>
              <a:spcAft>
                <a:spcPts val="0"/>
              </a:spcAft>
              <a:defRPr/>
            </a:pPr>
            <a:r>
              <a:rPr lang="en-US" altLang="de-DE" sz="1000" kern="0" dirty="0">
                <a:solidFill>
                  <a:prstClr val="black"/>
                </a:solidFill>
              </a:rPr>
              <a:t>Abstract AI/ML Behavior;</a:t>
            </a:r>
          </a:p>
          <a:p>
            <a:pPr marL="1255173" lvl="2" indent="-455073" defTabSz="1219170">
              <a:spcBef>
                <a:spcPts val="0"/>
              </a:spcBef>
              <a:spcAft>
                <a:spcPts val="0"/>
              </a:spcAft>
              <a:defRPr/>
            </a:pPr>
            <a:r>
              <a:rPr lang="en-US" altLang="de-DE" sz="1000" kern="0" dirty="0">
                <a:solidFill>
                  <a:prstClr val="black"/>
                </a:solidFill>
              </a:rPr>
              <a:t>Mobility of AI/ML Context;</a:t>
            </a:r>
          </a:p>
          <a:p>
            <a:pPr marL="1255173" lvl="2" indent="-455073" defTabSz="1219170">
              <a:spcBef>
                <a:spcPts val="0"/>
              </a:spcBef>
              <a:spcAft>
                <a:spcPts val="0"/>
              </a:spcAft>
              <a:defRPr/>
            </a:pPr>
            <a:r>
              <a:rPr lang="en-US" altLang="de-DE" sz="1000" kern="0" dirty="0">
                <a:solidFill>
                  <a:prstClr val="black"/>
                </a:solidFill>
              </a:rPr>
              <a:t>Orchestrating AIML inference.</a:t>
            </a:r>
          </a:p>
          <a:p>
            <a:pPr marL="855123" lvl="1" indent="-455073" defTabSz="1219170">
              <a:spcBef>
                <a:spcPts val="0"/>
              </a:spcBef>
              <a:spcAft>
                <a:spcPts val="0"/>
              </a:spcAft>
              <a:defRPr/>
            </a:pPr>
            <a:r>
              <a:rPr lang="en-US" altLang="de-DE" sz="1200" kern="0" dirty="0">
                <a:solidFill>
                  <a:prstClr val="black"/>
                </a:solidFill>
              </a:rPr>
              <a:t>The meeting also agreed the terminology alignment, and editorial clarification and clean-up.</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RAN3 on RAN intelligence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Complete the study in March 2023 and start the normative work in Rel-18.</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283752" y="2510592"/>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781034" lvl="1" indent="-171450" defTabSz="1219170">
              <a:spcBef>
                <a:spcPts val="0"/>
              </a:spcBef>
              <a:spcAft>
                <a:spcPts val="600"/>
              </a:spcAft>
              <a:defRPr/>
            </a:pPr>
            <a:r>
              <a:rPr lang="en-US" altLang="zh-CN" sz="1200" kern="0" dirty="0">
                <a:solidFill>
                  <a:prstClr val="black"/>
                </a:solidFill>
              </a:rPr>
              <a:t>8 </a:t>
            </a:r>
            <a:r>
              <a:rPr lang="en-US" altLang="zh-CN" sz="1200" kern="0" dirty="0" err="1">
                <a:solidFill>
                  <a:prstClr val="black"/>
                </a:solidFill>
              </a:rPr>
              <a:t>TDocs</a:t>
            </a:r>
            <a:r>
              <a:rPr lang="en-US" altLang="zh-CN" sz="1200" kern="0" dirty="0">
                <a:solidFill>
                  <a:prstClr val="black"/>
                </a:solidFill>
              </a:rPr>
              <a:t> were approved </a:t>
            </a:r>
          </a:p>
          <a:p>
            <a:pPr marL="781034" lvl="1" indent="-171450" defTabSz="1219170">
              <a:spcBef>
                <a:spcPts val="0"/>
              </a:spcBef>
              <a:spcAft>
                <a:spcPts val="600"/>
              </a:spcAft>
              <a:defRPr/>
            </a:pPr>
            <a:r>
              <a:rPr lang="en-US" altLang="zh-CN" sz="1200" kern="0" dirty="0">
                <a:solidFill>
                  <a:prstClr val="black"/>
                </a:solidFill>
              </a:rPr>
              <a:t>KI#1, KI#2, KI#5, KI#6 were evaluated and conclusions can be made.</a:t>
            </a:r>
          </a:p>
          <a:p>
            <a:pPr marL="781034" lvl="1" indent="-171450" defTabSz="1219170">
              <a:spcBef>
                <a:spcPts val="0"/>
              </a:spcBef>
              <a:spcAft>
                <a:spcPts val="600"/>
              </a:spcAft>
              <a:defRPr/>
            </a:pPr>
            <a:r>
              <a:rPr lang="en-US" altLang="zh-CN" sz="1200" kern="0" dirty="0">
                <a:solidFill>
                  <a:prstClr val="black"/>
                </a:solidFill>
              </a:rPr>
              <a:t>KI#3: evaluation started, one more solution accepted and needs evaluation.</a:t>
            </a:r>
          </a:p>
          <a:p>
            <a:pPr marL="781034" lvl="1" indent="-171450" defTabSz="1219170">
              <a:spcBef>
                <a:spcPts val="0"/>
              </a:spcBef>
              <a:spcAft>
                <a:spcPts val="600"/>
              </a:spcAft>
              <a:defRPr/>
            </a:pPr>
            <a:r>
              <a:rPr lang="en-US" altLang="zh-CN" sz="1200" kern="0" dirty="0">
                <a:solidFill>
                  <a:prstClr val="black"/>
                </a:solidFill>
              </a:rPr>
              <a:t>KI#7: 2 potential solutions have been discussed and approved. Evaluation hasn't started.</a:t>
            </a:r>
          </a:p>
          <a:p>
            <a:pPr marL="781034" lvl="1" indent="-171450" defTabSz="1219170">
              <a:spcBef>
                <a:spcPts val="0"/>
              </a:spcBef>
              <a:spcAft>
                <a:spcPts val="600"/>
              </a:spcAft>
              <a:defRPr/>
            </a:pPr>
            <a:r>
              <a:rPr lang="en-US" altLang="zh-CN" sz="1200" kern="0" dirty="0">
                <a:solidFill>
                  <a:prstClr val="black"/>
                </a:solidFill>
              </a:rPr>
              <a:t>KI#4: Evaluation hasn't started</a:t>
            </a:r>
            <a:r>
              <a:rPr lang="en-US" altLang="zh-CN" sz="1100" kern="0" dirty="0">
                <a:solidFill>
                  <a:prstClr val="black"/>
                </a:solidFill>
              </a:rPr>
              <a:t>.</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781034" lvl="1" indent="-171450" defTabSz="1219170">
              <a:spcBef>
                <a:spcPts val="0"/>
              </a:spcBef>
              <a:spcAft>
                <a:spcPts val="600"/>
              </a:spcAft>
              <a:defRPr/>
            </a:pPr>
            <a:r>
              <a:rPr lang="en-US" sz="1200" kern="0" dirty="0">
                <a:solidFill>
                  <a:prstClr val="black"/>
                </a:solidFill>
              </a:rPr>
              <a:t>Start/Continue evaluation of KI#3, KI#4, KI#7</a:t>
            </a:r>
          </a:p>
          <a:p>
            <a:pPr marL="781034" lvl="1" indent="-171450" defTabSz="1219170">
              <a:spcBef>
                <a:spcPts val="0"/>
              </a:spcBef>
              <a:spcAft>
                <a:spcPts val="600"/>
              </a:spcAft>
              <a:defRPr/>
            </a:pPr>
            <a:r>
              <a:rPr lang="en-US" sz="1200" kern="0" dirty="0">
                <a:solidFill>
                  <a:prstClr val="black"/>
                </a:solidFill>
              </a:rPr>
              <a:t>Try to make conclusion of remaining KIs</a:t>
            </a:r>
          </a:p>
        </p:txBody>
      </p:sp>
      <p:graphicFrame>
        <p:nvGraphicFramePr>
          <p:cNvPr id="2" name="表格 1"/>
          <p:cNvGraphicFramePr>
            <a:graphicFrameLocks noGrp="1"/>
          </p:cNvGraphicFramePr>
          <p:nvPr>
            <p:extLst>
              <p:ext uri="{D42A27DB-BD31-4B8C-83A1-F6EECF244321}">
                <p14:modId xmlns:p14="http://schemas.microsoft.com/office/powerpoint/2010/main" val="452897317"/>
              </p:ext>
            </p:extLst>
          </p:nvPr>
        </p:nvGraphicFramePr>
        <p:xfrm>
          <a:off x="196280" y="806373"/>
          <a:ext cx="11612767" cy="1647395"/>
        </p:xfrm>
        <a:graphic>
          <a:graphicData uri="http://schemas.openxmlformats.org/drawingml/2006/table">
            <a:tbl>
              <a:tblPr firstRow="1" firstCol="1" bandRow="1">
                <a:tableStyleId>{F5AB1C69-6EDB-4FF4-983F-18BD219EF322}</a:tableStyleId>
              </a:tblPr>
              <a:tblGrid>
                <a:gridCol w="521448">
                  <a:extLst>
                    <a:ext uri="{9D8B030D-6E8A-4147-A177-3AD203B41FA5}">
                      <a16:colId xmlns:a16="http://schemas.microsoft.com/office/drawing/2014/main" val="20000"/>
                    </a:ext>
                  </a:extLst>
                </a:gridCol>
                <a:gridCol w="2681735">
                  <a:extLst>
                    <a:ext uri="{9D8B030D-6E8A-4147-A177-3AD203B41FA5}">
                      <a16:colId xmlns:a16="http://schemas.microsoft.com/office/drawing/2014/main" val="20001"/>
                    </a:ext>
                  </a:extLst>
                </a:gridCol>
                <a:gridCol w="693535">
                  <a:extLst>
                    <a:ext uri="{9D8B030D-6E8A-4147-A177-3AD203B41FA5}">
                      <a16:colId xmlns:a16="http://schemas.microsoft.com/office/drawing/2014/main" val="20002"/>
                    </a:ext>
                  </a:extLst>
                </a:gridCol>
                <a:gridCol w="808934">
                  <a:extLst>
                    <a:ext uri="{9D8B030D-6E8A-4147-A177-3AD203B41FA5}">
                      <a16:colId xmlns:a16="http://schemas.microsoft.com/office/drawing/2014/main" val="20005"/>
                    </a:ext>
                  </a:extLst>
                </a:gridCol>
                <a:gridCol w="409059">
                  <a:extLst>
                    <a:ext uri="{9D8B030D-6E8A-4147-A177-3AD203B41FA5}">
                      <a16:colId xmlns:a16="http://schemas.microsoft.com/office/drawing/2014/main" val="20006"/>
                    </a:ext>
                  </a:extLst>
                </a:gridCol>
                <a:gridCol w="611219">
                  <a:extLst>
                    <a:ext uri="{9D8B030D-6E8A-4147-A177-3AD203B41FA5}">
                      <a16:colId xmlns:a16="http://schemas.microsoft.com/office/drawing/2014/main" val="1324243669"/>
                    </a:ext>
                  </a:extLst>
                </a:gridCol>
                <a:gridCol w="611219">
                  <a:extLst>
                    <a:ext uri="{9D8B030D-6E8A-4147-A177-3AD203B41FA5}">
                      <a16:colId xmlns:a16="http://schemas.microsoft.com/office/drawing/2014/main" val="20007"/>
                    </a:ext>
                  </a:extLst>
                </a:gridCol>
                <a:gridCol w="1246788">
                  <a:extLst>
                    <a:ext uri="{9D8B030D-6E8A-4147-A177-3AD203B41FA5}">
                      <a16:colId xmlns:a16="http://schemas.microsoft.com/office/drawing/2014/main" val="20008"/>
                    </a:ext>
                  </a:extLst>
                </a:gridCol>
                <a:gridCol w="1093840">
                  <a:extLst>
                    <a:ext uri="{9D8B030D-6E8A-4147-A177-3AD203B41FA5}">
                      <a16:colId xmlns:a16="http://schemas.microsoft.com/office/drawing/2014/main" val="20009"/>
                    </a:ext>
                  </a:extLst>
                </a:gridCol>
                <a:gridCol w="1009045">
                  <a:extLst>
                    <a:ext uri="{9D8B030D-6E8A-4147-A177-3AD203B41FA5}">
                      <a16:colId xmlns:a16="http://schemas.microsoft.com/office/drawing/2014/main" val="20010"/>
                    </a:ext>
                  </a:extLst>
                </a:gridCol>
                <a:gridCol w="1009045">
                  <a:extLst>
                    <a:ext uri="{9D8B030D-6E8A-4147-A177-3AD203B41FA5}">
                      <a16:colId xmlns:a16="http://schemas.microsoft.com/office/drawing/2014/main" val="20012"/>
                    </a:ext>
                  </a:extLst>
                </a:gridCol>
                <a:gridCol w="91690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50" b="0" i="0" u="none" strike="noStrike" dirty="0">
                          <a:solidFill>
                            <a:srgbClr val="000000"/>
                          </a:solidFill>
                          <a:effectLst/>
                          <a:latin typeface="+mn-lt"/>
                        </a:rPr>
                        <a:t>940039</a:t>
                      </a:r>
                    </a:p>
                  </a:txBody>
                  <a:tcPr marL="6350" marR="6350" marT="6350" marB="0"/>
                </a:tc>
                <a:tc>
                  <a:txBody>
                    <a:bodyPr/>
                    <a:lstStyle/>
                    <a:p>
                      <a:pPr algn="l" fontAlgn="t"/>
                      <a:r>
                        <a:rPr lang="en-US" sz="105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5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Mar 2023 (SA#99)</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50" b="0" kern="1200" dirty="0">
                          <a:solidFill>
                            <a:srgbClr val="000000"/>
                          </a:solidFill>
                          <a:effectLst/>
                          <a:latin typeface="+mn-lt"/>
                          <a:ea typeface="+mn-ea"/>
                          <a:cs typeface="Arial" panose="020B0604020202020204" pitchFamily="34" charset="0"/>
                        </a:rPr>
                        <a:t> -&gt; </a:t>
                      </a:r>
                      <a:r>
                        <a:rPr lang="en-US" altLang="zh-CN" sz="1050" b="1" kern="1200" dirty="0">
                          <a:solidFill>
                            <a:srgbClr val="0000FF"/>
                          </a:solidFill>
                          <a:effectLst/>
                          <a:latin typeface="+mn-lt"/>
                          <a:ea typeface="+mn-ea"/>
                          <a:cs typeface="Arial" panose="020B0604020202020204" pitchFamily="34" charset="0"/>
                        </a:rPr>
                        <a:t>SA#99 (Mar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 </a:t>
                      </a:r>
                      <a:r>
                        <a:rPr lang="en-US" altLang="zh-CN" sz="1050" kern="1200" dirty="0">
                          <a:solidFill>
                            <a:srgbClr val="000000"/>
                          </a:solidFill>
                          <a:effectLst/>
                          <a:latin typeface="+mn-lt"/>
                          <a:ea typeface="+mn-ea"/>
                          <a:cs typeface="Arial" panose="020B0604020202020204" pitchFamily="34" charset="0"/>
                        </a:rPr>
                        <a:t>0-&gt;5-&gt;</a:t>
                      </a:r>
                      <a:r>
                        <a:rPr lang="en-US" altLang="zh-CN" sz="1050" kern="1200" dirty="0">
                          <a:solidFill>
                            <a:srgbClr val="000000"/>
                          </a:solidFill>
                          <a:effectLst/>
                          <a:latin typeface="+mn-lt"/>
                          <a:ea typeface="宋体" panose="02010600030101010101" pitchFamily="2" charset="-122"/>
                          <a:cs typeface="Arial" panose="020B0604020202020204" pitchFamily="34" charset="0"/>
                        </a:rPr>
                        <a:t>30-&gt;60-&gt; 65-&gt;75%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50" kern="1200" dirty="0">
                          <a:solidFill>
                            <a:srgbClr val="000000"/>
                          </a:solidFill>
                          <a:effectLst/>
                          <a:latin typeface="+mn-lt"/>
                          <a:ea typeface="宋体" panose="02010600030101010101" pitchFamily="2" charset="-122"/>
                          <a:cs typeface="Arial" panose="020B0604020202020204" pitchFamily="34" charset="0"/>
                        </a:rPr>
                        <a:t>28.864</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Telecom</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de-DE" sz="1400" kern="0" dirty="0">
                <a:solidFill>
                  <a:prstClr val="black"/>
                </a:solidFill>
              </a:rPr>
              <a:t>The following aspects were discussed and noted in SA5#146:</a:t>
            </a:r>
          </a:p>
          <a:p>
            <a:pPr marL="855123" lvl="1" indent="-455073" defTabSz="1219170">
              <a:spcBef>
                <a:spcPts val="0"/>
              </a:spcBef>
              <a:spcAft>
                <a:spcPts val="0"/>
              </a:spcAft>
              <a:defRPr/>
            </a:pPr>
            <a:r>
              <a:rPr lang="en-US" altLang="de-DE" sz="1400" kern="0" dirty="0">
                <a:solidFill>
                  <a:prstClr val="black"/>
                </a:solidFill>
              </a:rPr>
              <a:t>Basic concepts (S5-226214-&gt;S5-226946, S5-226633-&gt;S5-226947) and management capabilities (S5-226215-&gt;S5-226992);</a:t>
            </a:r>
          </a:p>
          <a:p>
            <a:pPr marL="855123" lvl="1" indent="-455073" defTabSz="1219170">
              <a:spcBef>
                <a:spcPts val="0"/>
              </a:spcBef>
              <a:spcAft>
                <a:spcPts val="0"/>
              </a:spcAft>
              <a:defRPr/>
            </a:pPr>
            <a:r>
              <a:rPr lang="en-US" altLang="de-DE" sz="1400" kern="0" dirty="0">
                <a:solidFill>
                  <a:prstClr val="black"/>
                </a:solidFill>
              </a:rPr>
              <a:t>Description of basic management framework (S5-226216-&gt;S5-226993) and interface (S5-226217-&gt; S5-226994).</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Start functional requirements study after concept analysis.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3" y="2513578"/>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400050" lvl="1" indent="0" defTabSz="1219170">
              <a:spcBef>
                <a:spcPts val="0"/>
              </a:spcBef>
              <a:spcAft>
                <a:spcPts val="0"/>
              </a:spcAft>
              <a:buNone/>
              <a:defRPr/>
            </a:pPr>
            <a:r>
              <a:rPr lang="en-US" altLang="zh-CN" sz="1400" kern="0" dirty="0">
                <a:solidFill>
                  <a:prstClr val="black"/>
                </a:solidFill>
              </a:rPr>
              <a:t>The group agreed the following </a:t>
            </a:r>
            <a:r>
              <a:rPr lang="en-US" altLang="zh-CN" sz="1400" kern="0" dirty="0" err="1">
                <a:solidFill>
                  <a:prstClr val="black"/>
                </a:solidFill>
              </a:rPr>
              <a:t>pCRs</a:t>
            </a:r>
            <a:r>
              <a:rPr lang="en-US" altLang="zh-CN" sz="1400" kern="0" dirty="0">
                <a:solidFill>
                  <a:prstClr val="black"/>
                </a:solidFill>
              </a:rPr>
              <a:t>:</a:t>
            </a:r>
          </a:p>
          <a:p>
            <a:pPr marL="855123" lvl="1" indent="-455073" defTabSz="1219170">
              <a:spcBef>
                <a:spcPts val="0"/>
              </a:spcBef>
              <a:spcAft>
                <a:spcPts val="0"/>
              </a:spcAft>
              <a:defRPr/>
            </a:pPr>
            <a:r>
              <a:rPr lang="en-US" altLang="zh-CN" sz="1400" kern="0" dirty="0">
                <a:solidFill>
                  <a:prstClr val="black"/>
                </a:solidFill>
              </a:rPr>
              <a:t>Concept</a:t>
            </a:r>
          </a:p>
          <a:p>
            <a:pPr marL="855123" lvl="1" indent="-455073" defTabSz="1219170">
              <a:spcBef>
                <a:spcPts val="0"/>
              </a:spcBef>
              <a:spcAft>
                <a:spcPts val="0"/>
              </a:spcAft>
              <a:defRPr/>
            </a:pPr>
            <a:r>
              <a:rPr lang="en-US" altLang="zh-CN" sz="1400" kern="0" dirty="0">
                <a:solidFill>
                  <a:prstClr val="black"/>
                </a:solidFill>
              </a:rPr>
              <a:t>3 use cases of MRO, LBO, and NES</a:t>
            </a:r>
          </a:p>
          <a:p>
            <a:pPr marL="855123" lvl="1" indent="-455073" defTabSz="1219170">
              <a:spcBef>
                <a:spcPts val="0"/>
              </a:spcBef>
              <a:spcAft>
                <a:spcPts val="0"/>
              </a:spcAft>
              <a:defRPr/>
            </a:pPr>
            <a:r>
              <a:rPr lang="en-US" altLang="zh-CN" sz="1400" kern="0" dirty="0">
                <a:solidFill>
                  <a:prstClr val="black"/>
                </a:solidFill>
              </a:rPr>
              <a:t>Potential solutions</a:t>
            </a:r>
          </a:p>
          <a:p>
            <a:pPr marL="855123" lvl="1" indent="-455073" defTabSz="1219170">
              <a:spcBef>
                <a:spcPts val="0"/>
              </a:spcBef>
              <a:spcAft>
                <a:spcPts val="0"/>
              </a:spcAft>
              <a:defRPr/>
            </a:pPr>
            <a:r>
              <a:rPr lang="en-US" altLang="zh-CN" sz="1400" kern="0" dirty="0">
                <a:solidFill>
                  <a:prstClr val="black"/>
                </a:solidFill>
              </a:rPr>
              <a:t>Conclusions and recommendations</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Has dependency on RAN3’s Rel. 18 WI RP-213602 “New WI: Artificial Intelligence (AI)/Machine Learning (ML) for NG-RAN”</a:t>
            </a:r>
          </a:p>
          <a:p>
            <a:pPr marL="455073" indent="-455073" defTabSz="1219170">
              <a:spcBef>
                <a:spcPts val="0"/>
              </a:spcBef>
              <a:spcAft>
                <a:spcPts val="0"/>
              </a:spcAft>
              <a:defRPr/>
            </a:pPr>
            <a:r>
              <a:rPr lang="de-DE" sz="1600" kern="0" dirty="0">
                <a:solidFill>
                  <a:prstClr val="black"/>
                </a:solidFill>
                <a:latin typeface="Calibri"/>
              </a:rPr>
              <a:t>Next steps:</a:t>
            </a:r>
            <a:endParaRPr lang="de-DE" sz="20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Start the normative works</a:t>
            </a:r>
          </a:p>
        </p:txBody>
      </p:sp>
      <p:graphicFrame>
        <p:nvGraphicFramePr>
          <p:cNvPr id="2" name="表格 1"/>
          <p:cNvGraphicFramePr>
            <a:graphicFrameLocks noGrp="1"/>
          </p:cNvGraphicFramePr>
          <p:nvPr>
            <p:extLst>
              <p:ext uri="{D42A27DB-BD31-4B8C-83A1-F6EECF244321}">
                <p14:modId xmlns:p14="http://schemas.microsoft.com/office/powerpoint/2010/main" val="3932408860"/>
              </p:ext>
            </p:extLst>
          </p:nvPr>
        </p:nvGraphicFramePr>
        <p:xfrm>
          <a:off x="164754" y="1252815"/>
          <a:ext cx="11747157" cy="1102311"/>
        </p:xfrm>
        <a:graphic>
          <a:graphicData uri="http://schemas.openxmlformats.org/drawingml/2006/table">
            <a:tbl>
              <a:tblPr firstRow="1" firstCol="1" bandRow="1">
                <a:tableStyleId>{F5AB1C69-6EDB-4FF4-983F-18BD219EF322}</a:tableStyleId>
              </a:tblPr>
              <a:tblGrid>
                <a:gridCol w="527482">
                  <a:extLst>
                    <a:ext uri="{9D8B030D-6E8A-4147-A177-3AD203B41FA5}">
                      <a16:colId xmlns:a16="http://schemas.microsoft.com/office/drawing/2014/main" val="20000"/>
                    </a:ext>
                  </a:extLst>
                </a:gridCol>
                <a:gridCol w="2712770">
                  <a:extLst>
                    <a:ext uri="{9D8B030D-6E8A-4147-A177-3AD203B41FA5}">
                      <a16:colId xmlns:a16="http://schemas.microsoft.com/office/drawing/2014/main" val="20001"/>
                    </a:ext>
                  </a:extLst>
                </a:gridCol>
                <a:gridCol w="701561">
                  <a:extLst>
                    <a:ext uri="{9D8B030D-6E8A-4147-A177-3AD203B41FA5}">
                      <a16:colId xmlns:a16="http://schemas.microsoft.com/office/drawing/2014/main" val="20002"/>
                    </a:ext>
                  </a:extLst>
                </a:gridCol>
                <a:gridCol w="818296">
                  <a:extLst>
                    <a:ext uri="{9D8B030D-6E8A-4147-A177-3AD203B41FA5}">
                      <a16:colId xmlns:a16="http://schemas.microsoft.com/office/drawing/2014/main" val="20005"/>
                    </a:ext>
                  </a:extLst>
                </a:gridCol>
                <a:gridCol w="413793">
                  <a:extLst>
                    <a:ext uri="{9D8B030D-6E8A-4147-A177-3AD203B41FA5}">
                      <a16:colId xmlns:a16="http://schemas.microsoft.com/office/drawing/2014/main" val="20006"/>
                    </a:ext>
                  </a:extLst>
                </a:gridCol>
                <a:gridCol w="618292">
                  <a:extLst>
                    <a:ext uri="{9D8B030D-6E8A-4147-A177-3AD203B41FA5}">
                      <a16:colId xmlns:a16="http://schemas.microsoft.com/office/drawing/2014/main" val="2163327472"/>
                    </a:ext>
                  </a:extLst>
                </a:gridCol>
                <a:gridCol w="618292">
                  <a:extLst>
                    <a:ext uri="{9D8B030D-6E8A-4147-A177-3AD203B41FA5}">
                      <a16:colId xmlns:a16="http://schemas.microsoft.com/office/drawing/2014/main" val="20007"/>
                    </a:ext>
                  </a:extLst>
                </a:gridCol>
                <a:gridCol w="1261216">
                  <a:extLst>
                    <a:ext uri="{9D8B030D-6E8A-4147-A177-3AD203B41FA5}">
                      <a16:colId xmlns:a16="http://schemas.microsoft.com/office/drawing/2014/main" val="20008"/>
                    </a:ext>
                  </a:extLst>
                </a:gridCol>
                <a:gridCol w="1106498">
                  <a:extLst>
                    <a:ext uri="{9D8B030D-6E8A-4147-A177-3AD203B41FA5}">
                      <a16:colId xmlns:a16="http://schemas.microsoft.com/office/drawing/2014/main" val="20009"/>
                    </a:ext>
                  </a:extLst>
                </a:gridCol>
                <a:gridCol w="1020723">
                  <a:extLst>
                    <a:ext uri="{9D8B030D-6E8A-4147-A177-3AD203B41FA5}">
                      <a16:colId xmlns:a16="http://schemas.microsoft.com/office/drawing/2014/main" val="20010"/>
                    </a:ext>
                  </a:extLst>
                </a:gridCol>
                <a:gridCol w="1020723">
                  <a:extLst>
                    <a:ext uri="{9D8B030D-6E8A-4147-A177-3AD203B41FA5}">
                      <a16:colId xmlns:a16="http://schemas.microsoft.com/office/drawing/2014/main" val="20012"/>
                    </a:ext>
                  </a:extLst>
                </a:gridCol>
                <a:gridCol w="927511">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20%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endParaRPr lang="zh-CN" sz="9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tc>
                <a:tc>
                  <a:txBody>
                    <a:bodyPr/>
                    <a:lstStyle/>
                    <a:p>
                      <a:pPr algn="ctr">
                        <a:lnSpc>
                          <a:spcPct val="107000"/>
                        </a:lnSpc>
                        <a:spcAft>
                          <a:spcPts val="800"/>
                        </a:spcAft>
                      </a:pPr>
                      <a:r>
                        <a:rPr lang="en-GB" sz="1000" dirty="0">
                          <a:solidFill>
                            <a:srgbClr val="0000FF"/>
                          </a:solidFill>
                          <a:latin typeface="+mn-lt"/>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 </a:t>
                      </a:r>
                      <a:r>
                        <a:rPr lang="en-US" altLang="zh-CN" sz="1000" kern="1200" dirty="0">
                          <a:solidFill>
                            <a:srgbClr val="000000"/>
                          </a:solidFill>
                          <a:effectLst/>
                          <a:latin typeface="+mn-lt"/>
                          <a:ea typeface="+mn-ea"/>
                          <a:cs typeface="Arial" panose="020B0604020202020204" pitchFamily="34" charset="0"/>
                        </a:rPr>
                        <a:t>China</a:t>
                      </a:r>
                      <a:r>
                        <a:rPr lang="zh-CN" altLang="en-US" sz="1000" kern="1200" dirty="0">
                          <a:solidFill>
                            <a:srgbClr val="000000"/>
                          </a:solidFill>
                          <a:effectLst/>
                          <a:latin typeface="+mn-lt"/>
                          <a:ea typeface="+mn-ea"/>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91200014"/>
              </p:ext>
            </p:extLst>
          </p:nvPr>
        </p:nvGraphicFramePr>
        <p:xfrm>
          <a:off x="119811" y="1702813"/>
          <a:ext cx="11946577" cy="2376711"/>
        </p:xfrm>
        <a:graphic>
          <a:graphicData uri="http://schemas.openxmlformats.org/drawingml/2006/table">
            <a:tbl>
              <a:tblPr firstRow="1" bandRow="1">
                <a:tableStyleId>{5C22544A-7EE6-4342-B048-85BDC9FD1C3A}</a:tableStyleId>
              </a:tblPr>
              <a:tblGrid>
                <a:gridCol w="906349">
                  <a:extLst>
                    <a:ext uri="{9D8B030D-6E8A-4147-A177-3AD203B41FA5}">
                      <a16:colId xmlns:a16="http://schemas.microsoft.com/office/drawing/2014/main" val="570476699"/>
                    </a:ext>
                  </a:extLst>
                </a:gridCol>
                <a:gridCol w="6319185">
                  <a:extLst>
                    <a:ext uri="{9D8B030D-6E8A-4147-A177-3AD203B41FA5}">
                      <a16:colId xmlns:a16="http://schemas.microsoft.com/office/drawing/2014/main" val="2618836924"/>
                    </a:ext>
                  </a:extLst>
                </a:gridCol>
                <a:gridCol w="1676735">
                  <a:extLst>
                    <a:ext uri="{9D8B030D-6E8A-4147-A177-3AD203B41FA5}">
                      <a16:colId xmlns:a16="http://schemas.microsoft.com/office/drawing/2014/main" val="3016348962"/>
                    </a:ext>
                  </a:extLst>
                </a:gridCol>
                <a:gridCol w="1676400">
                  <a:extLst>
                    <a:ext uri="{9D8B030D-6E8A-4147-A177-3AD203B41FA5}">
                      <a16:colId xmlns:a16="http://schemas.microsoft.com/office/drawing/2014/main" val="3690116950"/>
                    </a:ext>
                  </a:extLst>
                </a:gridCol>
                <a:gridCol w="1367908">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2"/>
                        </a:rPr>
                        <a:t>S5-226015</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customer acceptance of limited QoS degradation to save energy in the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S5-267038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3"/>
                        </a:rPr>
                        <a:t>S5-226016</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LS on East/West Bound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4"/>
                        </a:rPr>
                        <a:t>S5-226017</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LS on Network federation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5"/>
                        </a:rPr>
                        <a:t>S5-226018</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Network integration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6"/>
                        </a:rPr>
                        <a:t>S5-226019</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Resubmitted LS to 3GPP SA5 on UE to application server latency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7"/>
                        </a:rPr>
                        <a:t>S5-226026</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Reply LS ccSA5 to OPAG_34_Doc_07_OPAG_LS ETSI-3GPP-Network integration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S6-222337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8"/>
                        </a:rPr>
                        <a:t>S5-226028</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Forward on S6-222332, LS on Network federation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S6-222543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r>
                        <a:rPr lang="fr-FR" altLang="zh-CN" sz="1100" dirty="0">
                          <a:effectLst/>
                          <a:latin typeface="Arial" panose="020B0604020202020204" pitchFamily="34" charset="0"/>
                          <a:cs typeface="Arial" panose="020B0604020202020204" pitchFamily="34" charset="0"/>
                        </a:rPr>
                        <a:t>S5-227039</a:t>
                      </a:r>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70777242"/>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9"/>
                        </a:rPr>
                        <a:t>S5-226029</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Reply LS ccSA5 on UE to application server latency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S6-222556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3279107"/>
                  </a:ext>
                </a:extLst>
              </a:tr>
              <a:tr h="174454">
                <a:tc>
                  <a:txBody>
                    <a:bodyPr/>
                    <a:lstStyle/>
                    <a:p>
                      <a:pPr marL="60325" indent="0" algn="l" fontAlgn="t"/>
                      <a:r>
                        <a:rPr lang="en-US" sz="1100" b="1" i="0" u="sng" strike="noStrike">
                          <a:solidFill>
                            <a:srgbClr val="0000FF"/>
                          </a:solidFill>
                          <a:effectLst/>
                          <a:latin typeface="Arial" panose="020B0604020202020204" pitchFamily="34" charset="0"/>
                          <a:hlinkClick r:id="rId10"/>
                        </a:rPr>
                        <a:t>S5-226030</a:t>
                      </a:r>
                      <a:endParaRPr lang="en-US" sz="11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Reply LS ccSA5 to Network federation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S6-222557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6335517"/>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11"/>
                        </a:rPr>
                        <a:t>S5-226072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Ls ccSA5 on 5G capabilities exposure for factories of the future – identified gaps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5G-ACIA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2830948"/>
                  </a:ext>
                </a:extLst>
              </a:tr>
              <a:tr h="174454">
                <a:tc>
                  <a:txBody>
                    <a:bodyPr/>
                    <a:lstStyle/>
                    <a:p>
                      <a:pPr marL="60325" indent="0" algn="l" fontAlgn="t"/>
                      <a:r>
                        <a:rPr lang="en-US" sz="1100" b="0" i="0" u="none" strike="noStrike" dirty="0">
                          <a:solidFill>
                            <a:srgbClr val="000000"/>
                          </a:solidFill>
                          <a:effectLst/>
                          <a:latin typeface="Arial" panose="020B0604020202020204" pitchFamily="34" charset="0"/>
                          <a:hlinkClick r:id="rId12"/>
                        </a:rPr>
                        <a:t>S5-226646</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reply to 3GPP SA2 on shared EHE and HR PDU session with SBO in V-PLMN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0054650"/>
                  </a:ext>
                </a:extLst>
              </a:tr>
            </a:tbl>
          </a:graphicData>
        </a:graphic>
      </p:graphicFrame>
    </p:spTree>
    <p:extLst>
      <p:ext uri="{BB962C8B-B14F-4D97-AF65-F5344CB8AC3E}">
        <p14:creationId xmlns:p14="http://schemas.microsoft.com/office/powerpoint/2010/main" val="788675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349134782"/>
              </p:ext>
            </p:extLst>
          </p:nvPr>
        </p:nvGraphicFramePr>
        <p:xfrm>
          <a:off x="162799" y="698500"/>
          <a:ext cx="11740034" cy="5484265"/>
        </p:xfrm>
        <a:graphic>
          <a:graphicData uri="http://schemas.openxmlformats.org/drawingml/2006/table">
            <a:tbl>
              <a:tblPr firstRow="1" firstCol="1" bandRow="1">
                <a:tableStyleId>{F5AB1C69-6EDB-4FF4-983F-18BD219EF322}</a:tableStyleId>
              </a:tblPr>
              <a:tblGrid>
                <a:gridCol w="527163">
                  <a:extLst>
                    <a:ext uri="{9D8B030D-6E8A-4147-A177-3AD203B41FA5}">
                      <a16:colId xmlns:a16="http://schemas.microsoft.com/office/drawing/2014/main" val="20000"/>
                    </a:ext>
                  </a:extLst>
                </a:gridCol>
                <a:gridCol w="2711124">
                  <a:extLst>
                    <a:ext uri="{9D8B030D-6E8A-4147-A177-3AD203B41FA5}">
                      <a16:colId xmlns:a16="http://schemas.microsoft.com/office/drawing/2014/main" val="20001"/>
                    </a:ext>
                  </a:extLst>
                </a:gridCol>
                <a:gridCol w="701137">
                  <a:extLst>
                    <a:ext uri="{9D8B030D-6E8A-4147-A177-3AD203B41FA5}">
                      <a16:colId xmlns:a16="http://schemas.microsoft.com/office/drawing/2014/main" val="20002"/>
                    </a:ext>
                  </a:extLst>
                </a:gridCol>
                <a:gridCol w="817799">
                  <a:extLst>
                    <a:ext uri="{9D8B030D-6E8A-4147-A177-3AD203B41FA5}">
                      <a16:colId xmlns:a16="http://schemas.microsoft.com/office/drawing/2014/main" val="20005"/>
                    </a:ext>
                  </a:extLst>
                </a:gridCol>
                <a:gridCol w="413542">
                  <a:extLst>
                    <a:ext uri="{9D8B030D-6E8A-4147-A177-3AD203B41FA5}">
                      <a16:colId xmlns:a16="http://schemas.microsoft.com/office/drawing/2014/main" val="20006"/>
                    </a:ext>
                  </a:extLst>
                </a:gridCol>
                <a:gridCol w="617917">
                  <a:extLst>
                    <a:ext uri="{9D8B030D-6E8A-4147-A177-3AD203B41FA5}">
                      <a16:colId xmlns:a16="http://schemas.microsoft.com/office/drawing/2014/main" val="440287312"/>
                    </a:ext>
                  </a:extLst>
                </a:gridCol>
                <a:gridCol w="617917">
                  <a:extLst>
                    <a:ext uri="{9D8B030D-6E8A-4147-A177-3AD203B41FA5}">
                      <a16:colId xmlns:a16="http://schemas.microsoft.com/office/drawing/2014/main" val="20007"/>
                    </a:ext>
                  </a:extLst>
                </a:gridCol>
                <a:gridCol w="1260453">
                  <a:extLst>
                    <a:ext uri="{9D8B030D-6E8A-4147-A177-3AD203B41FA5}">
                      <a16:colId xmlns:a16="http://schemas.microsoft.com/office/drawing/2014/main" val="20008"/>
                    </a:ext>
                  </a:extLst>
                </a:gridCol>
                <a:gridCol w="1105828">
                  <a:extLst>
                    <a:ext uri="{9D8B030D-6E8A-4147-A177-3AD203B41FA5}">
                      <a16:colId xmlns:a16="http://schemas.microsoft.com/office/drawing/2014/main" val="20009"/>
                    </a:ext>
                  </a:extLst>
                </a:gridCol>
                <a:gridCol w="1020103">
                  <a:extLst>
                    <a:ext uri="{9D8B030D-6E8A-4147-A177-3AD203B41FA5}">
                      <a16:colId xmlns:a16="http://schemas.microsoft.com/office/drawing/2014/main" val="20010"/>
                    </a:ext>
                  </a:extLst>
                </a:gridCol>
                <a:gridCol w="1020103">
                  <a:extLst>
                    <a:ext uri="{9D8B030D-6E8A-4147-A177-3AD203B41FA5}">
                      <a16:colId xmlns:a16="http://schemas.microsoft.com/office/drawing/2014/main" val="20012"/>
                    </a:ext>
                  </a:extLst>
                </a:gridCol>
                <a:gridCol w="926948">
                  <a:extLst>
                    <a:ext uri="{9D8B030D-6E8A-4147-A177-3AD203B41FA5}">
                      <a16:colId xmlns:a16="http://schemas.microsoft.com/office/drawing/2014/main" val="20013"/>
                    </a:ext>
                  </a:extLst>
                </a:gridCol>
              </a:tblGrid>
              <a:tr h="314984">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54053">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80%</a:t>
                      </a:r>
                    </a:p>
                  </a:txBody>
                  <a:tcPr marL="36002" marR="36002" marT="0" marB="0"/>
                </a:tc>
                <a:tc>
                  <a:txBody>
                    <a:bodyPr/>
                    <a:lstStyle/>
                    <a:p>
                      <a:pPr>
                        <a:lnSpc>
                          <a:spcPct val="107000"/>
                        </a:lnSpc>
                        <a:spcAft>
                          <a:spcPts val="800"/>
                        </a:spcAft>
                      </a:pPr>
                      <a:endParaRPr lang="en-GB" sz="14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4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898664">
                <a:tc>
                  <a:txBody>
                    <a:bodyPr/>
                    <a:lstStyle/>
                    <a:p>
                      <a:pPr algn="ctr" fontAlgn="t"/>
                      <a:r>
                        <a:rPr lang="en-US" sz="1000" b="0" i="0" u="none" strike="noStrike" dirty="0">
                          <a:solidFill>
                            <a:srgbClr val="000000"/>
                          </a:solidFill>
                          <a:effectLst/>
                          <a:latin typeface="+mn-lt"/>
                        </a:rPr>
                        <a:t>950027</a:t>
                      </a:r>
                    </a:p>
                  </a:txBody>
                  <a:tcPr marL="6350" marR="6350" marT="6350" marB="0"/>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00" kern="1200" dirty="0">
                          <a:solidFill>
                            <a:srgbClr val="0000FF"/>
                          </a:solidFill>
                          <a:latin typeface="+mn-lt"/>
                          <a:ea typeface="+mn-ea"/>
                          <a:cs typeface="+mn-cs"/>
                        </a:rPr>
                        <a:t>35%</a:t>
                      </a:r>
                    </a:p>
                  </a:txBody>
                  <a:tcPr marL="36002" marR="36002" marT="0" marB="0"/>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447074">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3"/>
                  </a:ext>
                </a:extLst>
              </a:tr>
              <a:tr h="447074">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98%</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4"/>
                  </a:ext>
                </a:extLst>
              </a:tr>
              <a:tr h="470406">
                <a:tc>
                  <a:txBody>
                    <a:bodyPr/>
                    <a:lstStyle/>
                    <a:p>
                      <a:pPr algn="ctr" fontAlgn="t"/>
                      <a:r>
                        <a:rPr lang="en-US" sz="1000" b="0" i="0" u="none" strike="noStrike" dirty="0">
                          <a:solidFill>
                            <a:srgbClr val="000000"/>
                          </a:solidFill>
                          <a:effectLst/>
                          <a:latin typeface="+mn-lt"/>
                        </a:rPr>
                        <a:t>950032</a:t>
                      </a:r>
                    </a:p>
                  </a:txBody>
                  <a:tcPr marL="6350" marR="6350" marT="6350" marB="0"/>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000" b="0" i="0" u="none" strike="noStrike">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70%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0-&gt;0-&gt;5-&gt;15-&gt;30-&gt;70%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28.834</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 </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5"/>
                  </a:ext>
                </a:extLst>
              </a:tr>
              <a:tr h="470406">
                <a:tc>
                  <a:txBody>
                    <a:bodyPr/>
                    <a:lstStyle/>
                    <a:p>
                      <a:pPr algn="ctr" fontAlgn="t"/>
                      <a:r>
                        <a:rPr lang="en-US" sz="1000" b="0" i="0" u="none" strike="noStrike" dirty="0">
                          <a:solidFill>
                            <a:srgbClr val="000000"/>
                          </a:solidFill>
                          <a:effectLst/>
                          <a:latin typeface="+mn-lt"/>
                        </a:rPr>
                        <a:t>950033</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000" b="0" i="0" u="none" strike="noStrike">
                          <a:solidFill>
                            <a:srgbClr val="000000"/>
                          </a:solidFill>
                          <a:effectLst/>
                          <a:latin typeface="+mn-lt"/>
                        </a:rPr>
                        <a:t>FS_MANS_ph2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75-&gt;90%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6"/>
                  </a:ext>
                </a:extLst>
              </a:tr>
              <a:tr h="681148">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35%</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0-&gt;10-&gt;15-&gt;20-&gt;25-&gt;35%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28.837</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Nokia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7"/>
                  </a:ext>
                </a:extLst>
              </a:tr>
              <a:tr h="620936">
                <a:tc>
                  <a:txBody>
                    <a:bodyPr/>
                    <a:lstStyle/>
                    <a:p>
                      <a:pPr algn="ctr" fontAlgn="t"/>
                      <a:r>
                        <a:rPr lang="en-US" sz="1000" b="0" i="0" u="none" strike="noStrike" dirty="0">
                          <a:solidFill>
                            <a:srgbClr val="000000"/>
                          </a:solidFill>
                          <a:effectLst/>
                          <a:latin typeface="+mn-lt"/>
                        </a:rPr>
                        <a:t>960026</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000" b="0" i="0" u="none" strike="noStrike" dirty="0" err="1">
                          <a:solidFill>
                            <a:srgbClr val="000000"/>
                          </a:solidFill>
                          <a:effectLst/>
                          <a:latin typeface="+mn-lt"/>
                        </a:rPr>
                        <a:t>FS_IoT_NTN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rgbClr val="000000"/>
                          </a:solidFill>
                          <a:effectLst/>
                          <a:latin typeface="+mn-lt"/>
                          <a:ea typeface="+mn-ea"/>
                          <a:cs typeface="Arial" panose="020B0604020202020204" pitchFamily="34" charset="0"/>
                        </a:rPr>
                        <a:t> SA#98(Dec 2022) </a:t>
                      </a:r>
                      <a:r>
                        <a:rPr lang="en-US" altLang="zh-CN" sz="1000" b="1" kern="1200" dirty="0">
                          <a:solidFill>
                            <a:srgbClr val="0000FF"/>
                          </a:solidFill>
                          <a:effectLst/>
                          <a:latin typeface="+mn-lt"/>
                          <a:ea typeface="+mn-ea"/>
                          <a:cs typeface="Arial" panose="020B0604020202020204" pitchFamily="34" charset="0"/>
                        </a:rPr>
                        <a:t>-&gt; SA#99 (Mar. 2023)</a:t>
                      </a: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8"/>
                  </a:ext>
                </a:extLst>
              </a:tr>
              <a:tr h="440137">
                <a:tc>
                  <a:txBody>
                    <a:bodyPr/>
                    <a:lstStyle/>
                    <a:p>
                      <a:pPr algn="ctr" fontAlgn="t"/>
                      <a:r>
                        <a:rPr lang="en-US" sz="10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114582" y="6143384"/>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9170"/>
            <a:r>
              <a:rPr lang="en-GB" altLang="en-US" sz="1333" dirty="0">
                <a:solidFill>
                  <a:prstClr val="black"/>
                </a:solidFill>
                <a:ea typeface="MS PGothic" panose="020B0600070205080204" pitchFamily="34" charset="-128"/>
                <a:cs typeface="+mn-cs"/>
              </a:rPr>
              <a:t>For more information, see the full Work Plan at: </a:t>
            </a:r>
            <a:r>
              <a:rPr lang="en-GB" altLang="en-US" sz="1333" dirty="0">
                <a:solidFill>
                  <a:prstClr val="black"/>
                </a:solidFill>
                <a:ea typeface="MS PGothic" panose="020B0600070205080204" pitchFamily="34" charset="-128"/>
                <a:cs typeface="+mn-cs"/>
                <a:hlinkClick r:id="rId2"/>
              </a:rPr>
              <a:t>ftp://ftp.3gpp.org/information/WorkPlan</a:t>
            </a:r>
            <a:endParaRPr lang="en-GB" altLang="en-US" sz="1333"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597955580"/>
              </p:ext>
            </p:extLst>
          </p:nvPr>
        </p:nvGraphicFramePr>
        <p:xfrm>
          <a:off x="194694" y="1025150"/>
          <a:ext cx="11567459" cy="2032382"/>
        </p:xfrm>
        <a:graphic>
          <a:graphicData uri="http://schemas.openxmlformats.org/drawingml/2006/table">
            <a:tbl>
              <a:tblPr firstRow="1" firstCol="1" bandRow="1">
                <a:tableStyleId>{F5AB1C69-6EDB-4FF4-983F-18BD219EF322}</a:tableStyleId>
              </a:tblPr>
              <a:tblGrid>
                <a:gridCol w="651856">
                  <a:extLst>
                    <a:ext uri="{9D8B030D-6E8A-4147-A177-3AD203B41FA5}">
                      <a16:colId xmlns:a16="http://schemas.microsoft.com/office/drawing/2014/main" val="20000"/>
                    </a:ext>
                  </a:extLst>
                </a:gridCol>
                <a:gridCol w="2529926">
                  <a:extLst>
                    <a:ext uri="{9D8B030D-6E8A-4147-A177-3AD203B41FA5}">
                      <a16:colId xmlns:a16="http://schemas.microsoft.com/office/drawing/2014/main" val="20001"/>
                    </a:ext>
                  </a:extLst>
                </a:gridCol>
                <a:gridCol w="688902">
                  <a:extLst>
                    <a:ext uri="{9D8B030D-6E8A-4147-A177-3AD203B41FA5}">
                      <a16:colId xmlns:a16="http://schemas.microsoft.com/office/drawing/2014/main" val="20002"/>
                    </a:ext>
                  </a:extLst>
                </a:gridCol>
                <a:gridCol w="803529">
                  <a:extLst>
                    <a:ext uri="{9D8B030D-6E8A-4147-A177-3AD203B41FA5}">
                      <a16:colId xmlns:a16="http://schemas.microsoft.com/office/drawing/2014/main" val="20005"/>
                    </a:ext>
                  </a:extLst>
                </a:gridCol>
                <a:gridCol w="525031">
                  <a:extLst>
                    <a:ext uri="{9D8B030D-6E8A-4147-A177-3AD203B41FA5}">
                      <a16:colId xmlns:a16="http://schemas.microsoft.com/office/drawing/2014/main" val="20006"/>
                    </a:ext>
                  </a:extLst>
                </a:gridCol>
                <a:gridCol w="639416">
                  <a:extLst>
                    <a:ext uri="{9D8B030D-6E8A-4147-A177-3AD203B41FA5}">
                      <a16:colId xmlns:a16="http://schemas.microsoft.com/office/drawing/2014/main" val="2011877165"/>
                    </a:ext>
                  </a:extLst>
                </a:gridCol>
                <a:gridCol w="639416">
                  <a:extLst>
                    <a:ext uri="{9D8B030D-6E8A-4147-A177-3AD203B41FA5}">
                      <a16:colId xmlns:a16="http://schemas.microsoft.com/office/drawing/2014/main" val="20007"/>
                    </a:ext>
                  </a:extLst>
                </a:gridCol>
                <a:gridCol w="1087473">
                  <a:extLst>
                    <a:ext uri="{9D8B030D-6E8A-4147-A177-3AD203B41FA5}">
                      <a16:colId xmlns:a16="http://schemas.microsoft.com/office/drawing/2014/main" val="20008"/>
                    </a:ext>
                  </a:extLst>
                </a:gridCol>
                <a:gridCol w="1086531">
                  <a:extLst>
                    <a:ext uri="{9D8B030D-6E8A-4147-A177-3AD203B41FA5}">
                      <a16:colId xmlns:a16="http://schemas.microsoft.com/office/drawing/2014/main" val="20009"/>
                    </a:ext>
                  </a:extLst>
                </a:gridCol>
                <a:gridCol w="1002303">
                  <a:extLst>
                    <a:ext uri="{9D8B030D-6E8A-4147-A177-3AD203B41FA5}">
                      <a16:colId xmlns:a16="http://schemas.microsoft.com/office/drawing/2014/main" val="20010"/>
                    </a:ext>
                  </a:extLst>
                </a:gridCol>
                <a:gridCol w="1002303">
                  <a:extLst>
                    <a:ext uri="{9D8B030D-6E8A-4147-A177-3AD203B41FA5}">
                      <a16:colId xmlns:a16="http://schemas.microsoft.com/office/drawing/2014/main" val="20012"/>
                    </a:ext>
                  </a:extLst>
                </a:gridCol>
                <a:gridCol w="910773">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50" b="0" i="0" u="none" strike="noStrike" dirty="0">
                          <a:solidFill>
                            <a:srgbClr val="000000"/>
                          </a:solidFill>
                          <a:effectLst/>
                          <a:latin typeface="+mn-lt"/>
                        </a:rPr>
                        <a:t>910031</a:t>
                      </a:r>
                    </a:p>
                  </a:txBody>
                  <a:tcPr marL="6350" marR="6350" marT="6350" marB="0"/>
                </a:tc>
                <a:tc>
                  <a:txBody>
                    <a:bodyPr/>
                    <a:lstStyle/>
                    <a:p>
                      <a:pPr algn="l" fontAlgn="t"/>
                      <a:r>
                        <a:rPr lang="en-US" sz="105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1050" b="0" i="0" u="none" strike="noStrike" dirty="0" err="1">
                          <a:solidFill>
                            <a:srgbClr val="000000"/>
                          </a:solidFill>
                          <a:effectLst/>
                          <a:latin typeface="+mn-lt"/>
                        </a:rPr>
                        <a:t>FS_eSBMA</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SA#99 (Mar. 2023)</a:t>
                      </a:r>
                      <a:endParaRPr lang="zh-CN" sz="105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75%</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50" kern="1200" dirty="0">
                          <a:solidFill>
                            <a:srgbClr val="0000FF"/>
                          </a:solidFill>
                          <a:latin typeface="+mn-lt"/>
                          <a:ea typeface="+mn-ea"/>
                          <a:cs typeface="+mn-cs"/>
                        </a:rPr>
                        <a:t>80%</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45-&gt;50-&gt;60-&gt;65-&gt;75%-&gt;80%</a:t>
                      </a:r>
                      <a:endParaRPr lang="zh-CN" sz="105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50" b="0" i="0" u="none" strike="noStrike" kern="1200" dirty="0">
                          <a:solidFill>
                            <a:srgbClr val="000000"/>
                          </a:solidFill>
                          <a:effectLst/>
                          <a:latin typeface="+mn-lt"/>
                          <a:ea typeface="+mn-ea"/>
                          <a:cs typeface="+mn-cs"/>
                        </a:rPr>
                        <a:t>28.925</a:t>
                      </a:r>
                      <a:endParaRPr lang="en-US"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Huawei, Ericsson</a:t>
                      </a:r>
                      <a:endParaRPr lang="en-US" sz="105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50" b="0" i="0" u="none" strike="noStrike" dirty="0">
                          <a:solidFill>
                            <a:srgbClr val="000000"/>
                          </a:solidFill>
                          <a:effectLst/>
                          <a:latin typeface="+mn-lt"/>
                        </a:rPr>
                        <a:t>950027</a:t>
                      </a:r>
                    </a:p>
                  </a:txBody>
                  <a:tcPr marL="6350" marR="6350" marT="6350" marB="0"/>
                </a:tc>
                <a:tc>
                  <a:txBody>
                    <a:bodyPr/>
                    <a:lstStyle/>
                    <a:p>
                      <a:pPr algn="l" fontAlgn="t"/>
                      <a:r>
                        <a:rPr lang="en-US" sz="105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50" b="0" i="0" u="none" strike="noStrike" dirty="0" err="1">
                          <a:solidFill>
                            <a:srgbClr val="000000"/>
                          </a:solidFill>
                          <a:effectLst/>
                          <a:latin typeface="+mn-lt"/>
                        </a:rPr>
                        <a:t>FS_eSBMAe</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SA#98(Dec 2022)-&gt;</a:t>
                      </a:r>
                      <a:r>
                        <a:rPr lang="en-US" altLang="zh-CN" sz="1050" b="1" kern="1200" dirty="0">
                          <a:solidFill>
                            <a:srgbClr val="0000FF"/>
                          </a:solidFill>
                          <a:effectLst/>
                          <a:latin typeface="+mn-lt"/>
                          <a:ea typeface="+mn-ea"/>
                          <a:cs typeface="Arial" panose="020B0604020202020204" pitchFamily="34" charset="0"/>
                        </a:rPr>
                        <a: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00"/>
                          </a:solidFill>
                          <a:effectLst/>
                          <a:latin typeface="+mn-lt"/>
                          <a:ea typeface="+mn-ea"/>
                          <a:cs typeface="+mn-cs"/>
                        </a:rPr>
                        <a:t>SP-220145</a:t>
                      </a:r>
                      <a:endParaRPr lang="en-GB" altLang="zh-CN"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50" kern="1200" dirty="0">
                          <a:solidFill>
                            <a:srgbClr val="0000FF"/>
                          </a:solidFill>
                          <a:latin typeface="+mn-lt"/>
                          <a:ea typeface="+mn-ea"/>
                          <a:cs typeface="+mn-cs"/>
                        </a:rPr>
                        <a:t>35%</a:t>
                      </a:r>
                    </a:p>
                  </a:txBody>
                  <a:tcPr marL="36002" marR="36002" marT="0" marB="0"/>
                </a:tc>
                <a:tc>
                  <a:txBody>
                    <a:bodyPr/>
                    <a:lstStyle/>
                    <a:p>
                      <a:pPr marL="0" algn="l" defTabSz="914296" rtl="0" eaLnBrk="1" latinLnBrk="0" hangingPunct="1">
                        <a:lnSpc>
                          <a:spcPct val="107000"/>
                        </a:lnSpc>
                        <a:spcAft>
                          <a:spcPts val="800"/>
                        </a:spcAft>
                      </a:pPr>
                      <a:endParaRPr lang="en-GB" sz="105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0-&gt;5-&gt;10-</a:t>
                      </a:r>
                      <a:r>
                        <a:rPr lang="en-US" altLang="zh-CN" sz="1050" kern="1200" dirty="0">
                          <a:solidFill>
                            <a:srgbClr val="000000"/>
                          </a:solidFill>
                          <a:effectLst/>
                          <a:latin typeface="+mn-lt"/>
                          <a:ea typeface="宋体" panose="02010600030101010101" pitchFamily="2" charset="-122"/>
                          <a:cs typeface="Arial" panose="020B0604020202020204" pitchFamily="34" charset="0"/>
                        </a:rPr>
                        <a:t>&gt;15-&gt;25-&gt;35 %</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50" b="0" i="0" u="none" strike="noStrike" kern="1200" dirty="0">
                          <a:solidFill>
                            <a:srgbClr val="000000"/>
                          </a:solidFill>
                          <a:effectLst/>
                          <a:latin typeface="+mn-lt"/>
                          <a:ea typeface="+mn-ea"/>
                          <a:cs typeface="+mn-cs"/>
                        </a:rPr>
                        <a:t>28.831</a:t>
                      </a:r>
                      <a:endParaRPr lang="en-US"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Nokia</a:t>
                      </a:r>
                      <a:endParaRPr lang="en-US" sz="105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59191" y="3057532"/>
            <a:ext cx="5353166" cy="323541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400" kern="0" dirty="0">
                <a:solidFill>
                  <a:prstClr val="black"/>
                </a:solidFill>
              </a:rPr>
              <a:t>It was approved to improve TS 28.533 with the information on which IOCs are containing network resources, distributed SON functions and Network Functions that may contain embedded management functions.</a:t>
            </a:r>
          </a:p>
          <a:p>
            <a:pPr marL="855123" lvl="1" indent="-455073" defTabSz="1219170">
              <a:spcBef>
                <a:spcPts val="0"/>
              </a:spcBef>
              <a:spcAft>
                <a:spcPts val="0"/>
              </a:spcAft>
              <a:defRPr/>
            </a:pPr>
            <a:r>
              <a:rPr lang="en-US" altLang="de-DE" sz="1400" kern="0" dirty="0">
                <a:solidFill>
                  <a:prstClr val="black"/>
                </a:solidFill>
              </a:rPr>
              <a:t>New structure for clause 5 Conclusion and Recommendation was approved.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work on managing Management Functions.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400" kern="0" dirty="0">
                <a:solidFill>
                  <a:prstClr val="black"/>
                </a:solidFill>
              </a:rPr>
              <a:t>New improved stage 2 definitions for “</a:t>
            </a:r>
            <a:r>
              <a:rPr lang="en-US" altLang="zh-CN" sz="1400" kern="0" dirty="0" err="1">
                <a:solidFill>
                  <a:prstClr val="black"/>
                </a:solidFill>
              </a:rPr>
              <a:t>createMOI</a:t>
            </a:r>
            <a:r>
              <a:rPr lang="en-US" altLang="zh-CN" sz="1400" kern="0" dirty="0">
                <a:solidFill>
                  <a:prstClr val="black"/>
                </a:solidFill>
              </a:rPr>
              <a:t>” and “</a:t>
            </a:r>
            <a:r>
              <a:rPr lang="en-US" altLang="zh-CN" sz="1400" kern="0" dirty="0" err="1">
                <a:solidFill>
                  <a:prstClr val="black"/>
                </a:solidFill>
              </a:rPr>
              <a:t>getMOIAttributes</a:t>
            </a:r>
            <a:r>
              <a:rPr lang="en-US" altLang="zh-CN" sz="1400" kern="0" dirty="0">
                <a:solidFill>
                  <a:prstClr val="black"/>
                </a:solidFill>
              </a:rPr>
              <a:t>” were agreed. Furthermore, a new key issue on defining a detailed HTTP error response was added. The topic on advertising </a:t>
            </a:r>
            <a:r>
              <a:rPr lang="en-US" altLang="zh-CN" sz="1400" kern="0" dirty="0" err="1">
                <a:solidFill>
                  <a:prstClr val="black"/>
                </a:solidFill>
              </a:rPr>
              <a:t>MnS</a:t>
            </a:r>
            <a:r>
              <a:rPr lang="en-US" altLang="zh-CN" sz="1400" kern="0" dirty="0">
                <a:solidFill>
                  <a:prstClr val="black"/>
                </a:solidFill>
              </a:rPr>
              <a:t> producer NRM capabilities was progressed..</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No</a:t>
            </a:r>
            <a:r>
              <a:rPr lang="en-US" altLang="zh-CN" sz="1400" kern="0" dirty="0">
                <a:solidFill>
                  <a:prstClr val="black"/>
                </a:solidFill>
              </a:rPr>
              <a:t>ne</a:t>
            </a: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r>
              <a:rPr lang="en-US" altLang="zh-CN" sz="1400" kern="0" dirty="0">
                <a:solidFill>
                  <a:prstClr val="black"/>
                </a:solidFill>
              </a:rPr>
              <a:t>.</a:t>
            </a: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28306842"/>
              </p:ext>
            </p:extLst>
          </p:nvPr>
        </p:nvGraphicFramePr>
        <p:xfrm>
          <a:off x="186381" y="943566"/>
          <a:ext cx="11683347" cy="1374776"/>
        </p:xfrm>
        <a:graphic>
          <a:graphicData uri="http://schemas.openxmlformats.org/drawingml/2006/table">
            <a:tbl>
              <a:tblPr firstRow="1" firstCol="1" bandRow="1">
                <a:tableStyleId>{F5AB1C69-6EDB-4FF4-983F-18BD219EF322}</a:tableStyleId>
              </a:tblPr>
              <a:tblGrid>
                <a:gridCol w="643669">
                  <a:extLst>
                    <a:ext uri="{9D8B030D-6E8A-4147-A177-3AD203B41FA5}">
                      <a16:colId xmlns:a16="http://schemas.microsoft.com/office/drawing/2014/main" val="20000"/>
                    </a:ext>
                  </a:extLst>
                </a:gridCol>
                <a:gridCol w="2569990">
                  <a:extLst>
                    <a:ext uri="{9D8B030D-6E8A-4147-A177-3AD203B41FA5}">
                      <a16:colId xmlns:a16="http://schemas.microsoft.com/office/drawing/2014/main" val="20001"/>
                    </a:ext>
                  </a:extLst>
                </a:gridCol>
                <a:gridCol w="695804">
                  <a:extLst>
                    <a:ext uri="{9D8B030D-6E8A-4147-A177-3AD203B41FA5}">
                      <a16:colId xmlns:a16="http://schemas.microsoft.com/office/drawing/2014/main" val="20002"/>
                    </a:ext>
                  </a:extLst>
                </a:gridCol>
                <a:gridCol w="811579">
                  <a:extLst>
                    <a:ext uri="{9D8B030D-6E8A-4147-A177-3AD203B41FA5}">
                      <a16:colId xmlns:a16="http://schemas.microsoft.com/office/drawing/2014/main" val="20005"/>
                    </a:ext>
                  </a:extLst>
                </a:gridCol>
                <a:gridCol w="539488">
                  <a:extLst>
                    <a:ext uri="{9D8B030D-6E8A-4147-A177-3AD203B41FA5}">
                      <a16:colId xmlns:a16="http://schemas.microsoft.com/office/drawing/2014/main" val="20006"/>
                    </a:ext>
                  </a:extLst>
                </a:gridCol>
                <a:gridCol w="645822">
                  <a:extLst>
                    <a:ext uri="{9D8B030D-6E8A-4147-A177-3AD203B41FA5}">
                      <a16:colId xmlns:a16="http://schemas.microsoft.com/office/drawing/2014/main" val="3298333164"/>
                    </a:ext>
                  </a:extLst>
                </a:gridCol>
                <a:gridCol w="645822">
                  <a:extLst>
                    <a:ext uri="{9D8B030D-6E8A-4147-A177-3AD203B41FA5}">
                      <a16:colId xmlns:a16="http://schemas.microsoft.com/office/drawing/2014/main" val="20007"/>
                    </a:ext>
                  </a:extLst>
                </a:gridCol>
                <a:gridCol w="1089170">
                  <a:extLst>
                    <a:ext uri="{9D8B030D-6E8A-4147-A177-3AD203B41FA5}">
                      <a16:colId xmlns:a16="http://schemas.microsoft.com/office/drawing/2014/main" val="20008"/>
                    </a:ext>
                  </a:extLst>
                </a:gridCol>
                <a:gridCol w="1097416">
                  <a:extLst>
                    <a:ext uri="{9D8B030D-6E8A-4147-A177-3AD203B41FA5}">
                      <a16:colId xmlns:a16="http://schemas.microsoft.com/office/drawing/2014/main" val="20009"/>
                    </a:ext>
                  </a:extLst>
                </a:gridCol>
                <a:gridCol w="1012345">
                  <a:extLst>
                    <a:ext uri="{9D8B030D-6E8A-4147-A177-3AD203B41FA5}">
                      <a16:colId xmlns:a16="http://schemas.microsoft.com/office/drawing/2014/main" val="20010"/>
                    </a:ext>
                  </a:extLst>
                </a:gridCol>
                <a:gridCol w="1012345">
                  <a:extLst>
                    <a:ext uri="{9D8B030D-6E8A-4147-A177-3AD203B41FA5}">
                      <a16:colId xmlns:a16="http://schemas.microsoft.com/office/drawing/2014/main" val="20012"/>
                    </a:ext>
                  </a:extLst>
                </a:gridCol>
                <a:gridCol w="919897">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950028</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100" b="0" i="0" u="none" strike="noStrike" dirty="0" err="1">
                          <a:solidFill>
                            <a:srgbClr val="000000"/>
                          </a:solidFill>
                          <a:effectLst/>
                          <a:latin typeface="+mn-lt"/>
                        </a:rPr>
                        <a:t>FS_URLLC_Mgt</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endParaRPr lang="en-US"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100" b="0" i="0" u="none" strike="noStrike" kern="1200" dirty="0">
                          <a:solidFill>
                            <a:srgbClr val="000000"/>
                          </a:solidFill>
                          <a:effectLst/>
                          <a:latin typeface="+mn-lt"/>
                          <a:ea typeface="+mn-ea"/>
                          <a:cs typeface="+mn-cs"/>
                        </a:rPr>
                        <a:t>SP-220146</a:t>
                      </a:r>
                      <a:endParaRPr lang="en-GB"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0-&gt;10-&gt;15-</a:t>
                      </a:r>
                      <a:r>
                        <a:rPr lang="en-US" altLang="zh-CN" sz="1100" kern="1200" dirty="0">
                          <a:solidFill>
                            <a:srgbClr val="000000"/>
                          </a:solidFill>
                          <a:effectLst/>
                          <a:latin typeface="+mn-lt"/>
                          <a:ea typeface="宋体" panose="02010600030101010101" pitchFamily="2" charset="-122"/>
                          <a:cs typeface="Arial" panose="020B0604020202020204" pitchFamily="34" charset="0"/>
                        </a:rPr>
                        <a:t>&gt;15-&gt;40-&gt;60%</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100" b="0" i="0" u="none" strike="noStrike" kern="1200" dirty="0">
                          <a:solidFill>
                            <a:srgbClr val="000000"/>
                          </a:solidFill>
                          <a:effectLst/>
                          <a:latin typeface="+mn-lt"/>
                          <a:ea typeface="+mn-ea"/>
                          <a:cs typeface="+mn-cs"/>
                        </a:rPr>
                        <a:t>28.832</a:t>
                      </a:r>
                      <a:endParaRPr lang="en-US"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en-US"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950030</a:t>
                      </a:r>
                    </a:p>
                  </a:txBody>
                  <a:tcPr marL="6350" marR="6350" marT="6350" marB="0"/>
                </a:tc>
                <a:tc>
                  <a:txBody>
                    <a:bodyPr/>
                    <a:lstStyle/>
                    <a:p>
                      <a:pPr algn="l" fontAlgn="t"/>
                      <a:r>
                        <a:rPr lang="en-US" sz="11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1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1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100" b="0" i="0" u="none" strike="noStrike" kern="1200" dirty="0">
                          <a:solidFill>
                            <a:srgbClr val="000000"/>
                          </a:solidFill>
                          <a:effectLst/>
                          <a:latin typeface="+mn-lt"/>
                          <a:ea typeface="+mn-ea"/>
                          <a:cs typeface="+mn-cs"/>
                        </a:rPr>
                        <a:t>SP-220324</a:t>
                      </a:r>
                      <a:endParaRPr lang="en-GB"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98%</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SA2</a:t>
                      </a: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0-&gt;10-&gt;25-</a:t>
                      </a:r>
                      <a:r>
                        <a:rPr lang="en-US" altLang="zh-CN" sz="11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-&gt;65%-&gt;98%</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100" b="0" i="0" u="none" strike="noStrike" kern="1200" dirty="0">
                          <a:solidFill>
                            <a:srgbClr val="000000"/>
                          </a:solidFill>
                          <a:effectLst/>
                          <a:latin typeface="+mn-lt"/>
                          <a:ea typeface="+mn-ea"/>
                          <a:cs typeface="+mn-cs"/>
                        </a:rPr>
                        <a:t>28.833</a:t>
                      </a:r>
                      <a:endParaRPr lang="en-US"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a:t>
                      </a:r>
                      <a:endParaRPr lang="en-US"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322271" y="2538075"/>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de-DE" sz="1400" kern="0" dirty="0">
                <a:solidFill>
                  <a:prstClr val="black"/>
                </a:solidFill>
              </a:rPr>
              <a:t>The following contributions have been approved:</a:t>
            </a:r>
          </a:p>
          <a:p>
            <a:pPr marL="855123" lvl="1" indent="-455073" defTabSz="1219170">
              <a:spcBef>
                <a:spcPts val="0"/>
              </a:spcBef>
              <a:spcAft>
                <a:spcPts val="0"/>
              </a:spcAft>
              <a:defRPr/>
            </a:pPr>
            <a:r>
              <a:rPr lang="en-US" altLang="de-DE" sz="1400" kern="0" dirty="0">
                <a:solidFill>
                  <a:prstClr val="black"/>
                </a:solidFill>
              </a:rPr>
              <a:t>S5-226966 </a:t>
            </a:r>
            <a:r>
              <a:rPr lang="en-US" altLang="de-DE" sz="1400" kern="0" dirty="0" err="1">
                <a:solidFill>
                  <a:prstClr val="black"/>
                </a:solidFill>
              </a:rPr>
              <a:t>pCR</a:t>
            </a:r>
            <a:r>
              <a:rPr lang="en-US" altLang="de-DE" sz="1400" kern="0" dirty="0">
                <a:solidFill>
                  <a:prstClr val="black"/>
                </a:solidFill>
              </a:rPr>
              <a:t> TR 28.832 Add issue on configuration of reliability in slice profiles and service profile</a:t>
            </a:r>
          </a:p>
          <a:p>
            <a:pPr marL="855123" lvl="1" indent="-455073" defTabSz="1219170">
              <a:spcBef>
                <a:spcPts val="0"/>
              </a:spcBef>
              <a:spcAft>
                <a:spcPts val="0"/>
              </a:spcAft>
              <a:defRPr/>
            </a:pPr>
            <a:r>
              <a:rPr lang="en-US" altLang="de-DE" sz="1400" kern="0" dirty="0">
                <a:solidFill>
                  <a:prstClr val="black"/>
                </a:solidFill>
              </a:rPr>
              <a:t>S5-226971 </a:t>
            </a:r>
            <a:r>
              <a:rPr lang="en-US" altLang="de-DE" sz="1400" kern="0" dirty="0" err="1">
                <a:solidFill>
                  <a:prstClr val="black"/>
                </a:solidFill>
              </a:rPr>
              <a:t>pCR</a:t>
            </a:r>
            <a:r>
              <a:rPr lang="en-US" altLang="de-DE" sz="1400" kern="0" dirty="0">
                <a:solidFill>
                  <a:prstClr val="black"/>
                </a:solidFill>
              </a:rPr>
              <a:t> TR 28.832 Add potential solution for issue on configuration of reliability in slice profiles and service profile</a:t>
            </a:r>
          </a:p>
          <a:p>
            <a:pPr marL="855123" lvl="1" indent="-455073" defTabSz="1219170">
              <a:spcBef>
                <a:spcPts val="0"/>
              </a:spcBef>
              <a:spcAft>
                <a:spcPts val="0"/>
              </a:spcAft>
              <a:defRPr/>
            </a:pPr>
            <a:r>
              <a:rPr lang="en-US" altLang="de-DE" sz="1400" kern="0" dirty="0">
                <a:solidFill>
                  <a:prstClr val="black"/>
                </a:solidFill>
              </a:rPr>
              <a:t>S5-226972 </a:t>
            </a:r>
            <a:r>
              <a:rPr lang="en-US" altLang="de-DE" sz="1400" kern="0" dirty="0" err="1">
                <a:solidFill>
                  <a:prstClr val="black"/>
                </a:solidFill>
              </a:rPr>
              <a:t>pCR</a:t>
            </a:r>
            <a:r>
              <a:rPr lang="en-US" altLang="de-DE" sz="1400" kern="0" dirty="0">
                <a:solidFill>
                  <a:prstClr val="black"/>
                </a:solidFill>
              </a:rPr>
              <a:t> TR28.832 Add New Key issue on configuration of latency for URLLC in RAN</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a:t>
            </a:r>
            <a:r>
              <a:rPr lang="en-US" altLang="zh-CN" sz="1600" kern="0" dirty="0">
                <a:solidFill>
                  <a:prstClr val="black"/>
                </a:solidFill>
                <a:cs typeface="ＭＳ Ｐゴシック" charset="0"/>
              </a:rPr>
              <a:t>Impacts and dependencies on other WGs:</a:t>
            </a:r>
            <a:endParaRPr lang="de-DE" altLang="zh-CN" sz="1600" kern="0" dirty="0">
              <a:solidFill>
                <a:prstClr val="black"/>
              </a:solidFill>
              <a:cs typeface="ＭＳ Ｐゴシック" charset="0"/>
            </a:endParaRPr>
          </a:p>
          <a:p>
            <a:pPr marL="855123" lvl="1" indent="-455073" defTabSz="1219170">
              <a:spcBef>
                <a:spcPts val="0"/>
              </a:spcBef>
              <a:spcAft>
                <a:spcPts val="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to work on solutions for performance management and configuration management of URLLC</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35050" y="2624879"/>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988459" lvl="1" indent="-378875" defTabSz="1219170">
              <a:spcBef>
                <a:spcPts val="0"/>
              </a:spcBef>
              <a:spcAft>
                <a:spcPts val="600"/>
              </a:spcAft>
              <a:defRPr/>
            </a:pPr>
            <a:r>
              <a:rPr lang="en-US" altLang="de-DE" sz="1400" kern="0" dirty="0">
                <a:solidFill>
                  <a:prstClr val="black"/>
                </a:solidFill>
              </a:rPr>
              <a:t>3 </a:t>
            </a:r>
            <a:r>
              <a:rPr lang="en-US" altLang="de-DE" sz="1400" kern="0" dirty="0" err="1">
                <a:solidFill>
                  <a:prstClr val="black"/>
                </a:solidFill>
              </a:rPr>
              <a:t>TDocs</a:t>
            </a:r>
            <a:r>
              <a:rPr lang="en-US" altLang="de-DE" sz="1400" kern="0" dirty="0">
                <a:solidFill>
                  <a:prstClr val="black"/>
                </a:solidFill>
              </a:rPr>
              <a:t> are approved, including solution, evaluation and conclusion. </a:t>
            </a:r>
            <a:r>
              <a:rPr lang="en-US" altLang="zh-CN" sz="14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 Complete this SID and check the remaining issues.</a:t>
            </a:r>
          </a:p>
          <a:p>
            <a:pPr marL="988459" lvl="1" indent="-378875" defTabSz="1219170">
              <a:spcBef>
                <a:spcPts val="0"/>
              </a:spcBef>
              <a:spcAft>
                <a:spcPts val="600"/>
              </a:spcAft>
              <a:defRPr/>
            </a:pPr>
            <a:r>
              <a:rPr lang="en-US" altLang="zh-CN" sz="1400" kern="0" dirty="0">
                <a:solidFill>
                  <a:prstClr val="black"/>
                </a:solidFill>
              </a:rPr>
              <a:t> Recommendation for normative work.</a:t>
            </a:r>
            <a:endParaRPr lang="de-DE" altLang="zh-CN" sz="1400" kern="0" dirty="0">
              <a:solidFill>
                <a:prstClr val="black"/>
              </a:solidFill>
            </a:endParaRPr>
          </a:p>
        </p:txBody>
      </p:sp>
    </p:spTree>
    <p:extLst>
      <p:ext uri="{BB962C8B-B14F-4D97-AF65-F5344CB8AC3E}">
        <p14:creationId xmlns:p14="http://schemas.microsoft.com/office/powerpoint/2010/main" val="428858744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981998130"/>
              </p:ext>
            </p:extLst>
          </p:nvPr>
        </p:nvGraphicFramePr>
        <p:xfrm>
          <a:off x="256801" y="995420"/>
          <a:ext cx="11605683" cy="1426718"/>
        </p:xfrm>
        <a:graphic>
          <a:graphicData uri="http://schemas.openxmlformats.org/drawingml/2006/table">
            <a:tbl>
              <a:tblPr firstRow="1" firstCol="1" bandRow="1">
                <a:tableStyleId>{F5AB1C69-6EDB-4FF4-983F-18BD219EF322}</a:tableStyleId>
              </a:tblPr>
              <a:tblGrid>
                <a:gridCol w="624594">
                  <a:extLst>
                    <a:ext uri="{9D8B030D-6E8A-4147-A177-3AD203B41FA5}">
                      <a16:colId xmlns:a16="http://schemas.microsoft.com/office/drawing/2014/main" val="20000"/>
                    </a:ext>
                  </a:extLst>
                </a:gridCol>
                <a:gridCol w="2579509">
                  <a:extLst>
                    <a:ext uri="{9D8B030D-6E8A-4147-A177-3AD203B41FA5}">
                      <a16:colId xmlns:a16="http://schemas.microsoft.com/office/drawing/2014/main" val="20001"/>
                    </a:ext>
                  </a:extLst>
                </a:gridCol>
                <a:gridCol w="693735">
                  <a:extLst>
                    <a:ext uri="{9D8B030D-6E8A-4147-A177-3AD203B41FA5}">
                      <a16:colId xmlns:a16="http://schemas.microsoft.com/office/drawing/2014/main" val="20002"/>
                    </a:ext>
                  </a:extLst>
                </a:gridCol>
                <a:gridCol w="809166">
                  <a:extLst>
                    <a:ext uri="{9D8B030D-6E8A-4147-A177-3AD203B41FA5}">
                      <a16:colId xmlns:a16="http://schemas.microsoft.com/office/drawing/2014/main" val="20005"/>
                    </a:ext>
                  </a:extLst>
                </a:gridCol>
                <a:gridCol w="546050">
                  <a:extLst>
                    <a:ext uri="{9D8B030D-6E8A-4147-A177-3AD203B41FA5}">
                      <a16:colId xmlns:a16="http://schemas.microsoft.com/office/drawing/2014/main" val="20006"/>
                    </a:ext>
                  </a:extLst>
                </a:gridCol>
                <a:gridCol w="750268">
                  <a:extLst>
                    <a:ext uri="{9D8B030D-6E8A-4147-A177-3AD203B41FA5}">
                      <a16:colId xmlns:a16="http://schemas.microsoft.com/office/drawing/2014/main" val="2367065505"/>
                    </a:ext>
                  </a:extLst>
                </a:gridCol>
                <a:gridCol w="664308">
                  <a:extLst>
                    <a:ext uri="{9D8B030D-6E8A-4147-A177-3AD203B41FA5}">
                      <a16:colId xmlns:a16="http://schemas.microsoft.com/office/drawing/2014/main" val="20007"/>
                    </a:ext>
                  </a:extLst>
                </a:gridCol>
                <a:gridCol w="908065">
                  <a:extLst>
                    <a:ext uri="{9D8B030D-6E8A-4147-A177-3AD203B41FA5}">
                      <a16:colId xmlns:a16="http://schemas.microsoft.com/office/drawing/2014/main" val="20008"/>
                    </a:ext>
                  </a:extLst>
                </a:gridCol>
                <a:gridCol w="1094154">
                  <a:extLst>
                    <a:ext uri="{9D8B030D-6E8A-4147-A177-3AD203B41FA5}">
                      <a16:colId xmlns:a16="http://schemas.microsoft.com/office/drawing/2014/main" val="20009"/>
                    </a:ext>
                  </a:extLst>
                </a:gridCol>
                <a:gridCol w="1009335">
                  <a:extLst>
                    <a:ext uri="{9D8B030D-6E8A-4147-A177-3AD203B41FA5}">
                      <a16:colId xmlns:a16="http://schemas.microsoft.com/office/drawing/2014/main" val="20010"/>
                    </a:ext>
                  </a:extLst>
                </a:gridCol>
                <a:gridCol w="1009335">
                  <a:extLst>
                    <a:ext uri="{9D8B030D-6E8A-4147-A177-3AD203B41FA5}">
                      <a16:colId xmlns:a16="http://schemas.microsoft.com/office/drawing/2014/main" val="20012"/>
                    </a:ext>
                  </a:extLst>
                </a:gridCol>
                <a:gridCol w="91716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1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30%</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70%</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30-&gt;70%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28.834</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100" b="0" i="0" u="none" strike="noStrike" dirty="0">
                          <a:solidFill>
                            <a:srgbClr val="000000"/>
                          </a:solidFill>
                          <a:effectLst/>
                          <a:latin typeface="+mn-lt"/>
                        </a:rPr>
                        <a:t>FS_MANS_ph2</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75%</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kern="1200" dirty="0">
                          <a:solidFill>
                            <a:srgbClr val="0000FF"/>
                          </a:solidFill>
                          <a:latin typeface="+mn-lt"/>
                          <a:ea typeface="+mn-ea"/>
                          <a:cs typeface="+mn-cs"/>
                        </a:rPr>
                        <a:t>90%</a:t>
                      </a:r>
                    </a:p>
                  </a:txBody>
                  <a:tcPr marL="36002" marR="36002" marT="0" marB="0"/>
                </a:tc>
                <a:tc>
                  <a:txBody>
                    <a:bodyPr/>
                    <a:lstStyle/>
                    <a:p>
                      <a:pPr marL="0" algn="ctr" defTabSz="1219170" rtl="0" eaLnBrk="1" latinLnBrk="0" hangingPunct="1">
                        <a:lnSpc>
                          <a:spcPct val="107000"/>
                        </a:lnSpc>
                        <a:spcAft>
                          <a:spcPts val="800"/>
                        </a:spcAft>
                      </a:pPr>
                      <a:endParaRPr lang="en-GB" sz="1100" kern="1200" dirty="0">
                        <a:solidFill>
                          <a:srgbClr val="0000FF"/>
                        </a:solidFill>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0-&gt;10-&gt;30-&gt;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40-&gt;75-&gt;90%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5306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609584" lvl="1" indent="0" defTabSz="1219170">
              <a:spcBef>
                <a:spcPts val="0"/>
              </a:spcBef>
              <a:spcAft>
                <a:spcPts val="600"/>
              </a:spcAft>
              <a:buNone/>
              <a:defRPr/>
            </a:pPr>
            <a:r>
              <a:rPr lang="en-US" altLang="de-DE" sz="1200" kern="0" dirty="0">
                <a:solidFill>
                  <a:prstClr val="black"/>
                </a:solidFill>
              </a:rPr>
              <a:t>10 </a:t>
            </a:r>
            <a:r>
              <a:rPr lang="en-US" altLang="de-DE" sz="1200" kern="0" dirty="0" err="1">
                <a:solidFill>
                  <a:prstClr val="black"/>
                </a:solidFill>
              </a:rPr>
              <a:t>TDocs</a:t>
            </a:r>
            <a:r>
              <a:rPr lang="en-US" altLang="de-DE" sz="1200" kern="0" dirty="0">
                <a:solidFill>
                  <a:prstClr val="black"/>
                </a:solidFill>
              </a:rPr>
              <a:t> were approved:</a:t>
            </a:r>
          </a:p>
          <a:p>
            <a:pPr marL="781034" lvl="1" indent="-171450" defTabSz="1219170">
              <a:spcBef>
                <a:spcPts val="0"/>
              </a:spcBef>
              <a:spcAft>
                <a:spcPts val="600"/>
              </a:spcAft>
              <a:defRPr/>
            </a:pPr>
            <a:r>
              <a:rPr lang="en-US" altLang="de-DE" sz="1200" kern="0" dirty="0">
                <a:solidFill>
                  <a:prstClr val="black"/>
                </a:solidFill>
              </a:rPr>
              <a:t>Adding missing reference.</a:t>
            </a:r>
          </a:p>
          <a:p>
            <a:pPr marL="781034" lvl="1" indent="-171450" defTabSz="1219170">
              <a:spcBef>
                <a:spcPts val="0"/>
              </a:spcBef>
              <a:spcAft>
                <a:spcPts val="600"/>
              </a:spcAft>
              <a:defRPr/>
            </a:pPr>
            <a:r>
              <a:rPr lang="en-US" altLang="de-DE" sz="1200" kern="0" dirty="0">
                <a:solidFill>
                  <a:prstClr val="black"/>
                </a:solidFill>
              </a:rPr>
              <a:t>Add  one Use Case on performance management of the cloud-native VNF using generic OAM functions.</a:t>
            </a:r>
          </a:p>
          <a:p>
            <a:pPr marL="781034" lvl="1" indent="-171450" defTabSz="1219170">
              <a:spcBef>
                <a:spcPts val="0"/>
              </a:spcBef>
              <a:spcAft>
                <a:spcPts val="600"/>
              </a:spcAft>
              <a:defRPr/>
            </a:pPr>
            <a:r>
              <a:rPr lang="en-US" altLang="de-DE" sz="1200" kern="0" dirty="0">
                <a:solidFill>
                  <a:prstClr val="black"/>
                </a:solidFill>
              </a:rPr>
              <a:t>Four contributions related to updating use cases were approved</a:t>
            </a:r>
          </a:p>
          <a:p>
            <a:pPr marL="781034" lvl="1" indent="-171450" defTabSz="1219170">
              <a:spcBef>
                <a:spcPts val="0"/>
              </a:spcBef>
              <a:spcAft>
                <a:spcPts val="600"/>
              </a:spcAft>
              <a:defRPr/>
            </a:pPr>
            <a:r>
              <a:rPr lang="en-US" altLang="de-DE" sz="1200" kern="0" dirty="0">
                <a:solidFill>
                  <a:prstClr val="black"/>
                </a:solidFill>
              </a:rPr>
              <a:t>Four solution-related contributions have been discussed and approved.</a:t>
            </a:r>
          </a:p>
          <a:p>
            <a:pPr marL="455073" lvl="1" indent="-455073" defTabSz="1219170">
              <a:spcBef>
                <a:spcPts val="0"/>
              </a:spcBef>
              <a:spcAft>
                <a:spcPts val="0"/>
              </a:spcAft>
              <a:buBlip>
                <a:blip r:embed="rId2"/>
              </a:buBlip>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Finish the “Conclusions and recommendations”</a:t>
            </a:r>
          </a:p>
          <a:p>
            <a:pPr marL="988459" lvl="1" indent="-378875" defTabSz="1219170">
              <a:defRPr/>
            </a:pPr>
            <a:r>
              <a:rPr lang="en-US" altLang="zh-CN" sz="1200" kern="0" dirty="0">
                <a:solidFill>
                  <a:prstClr val="black"/>
                </a:solidFill>
              </a:rPr>
              <a:t>Supplement or refine use cases if needed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27806" y="2522215"/>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de-DE" altLang="de-DE" sz="1200" kern="0" dirty="0">
                <a:solidFill>
                  <a:prstClr val="black"/>
                </a:solidFill>
              </a:rPr>
              <a:t>The following contributions have been approved:</a:t>
            </a:r>
          </a:p>
          <a:p>
            <a:pPr marL="628639" lvl="1" indent="-171450" defTabSz="1219170">
              <a:spcBef>
                <a:spcPts val="0"/>
              </a:spcBef>
              <a:spcAft>
                <a:spcPts val="0"/>
              </a:spcAft>
              <a:defRPr/>
            </a:pPr>
            <a:r>
              <a:rPr lang="en-US" altLang="zh-CN" sz="1200" kern="0" dirty="0">
                <a:solidFill>
                  <a:prstClr val="black"/>
                </a:solidFill>
              </a:rPr>
              <a:t>S5-226527 </a:t>
            </a:r>
            <a:r>
              <a:rPr lang="en-US" altLang="zh-CN" sz="1200" kern="0" dirty="0" err="1">
                <a:solidFill>
                  <a:prstClr val="black"/>
                </a:solidFill>
              </a:rPr>
              <a:t>pCR</a:t>
            </a:r>
            <a:r>
              <a:rPr lang="en-US" altLang="zh-CN" sz="1200" kern="0" dirty="0">
                <a:solidFill>
                  <a:prstClr val="black"/>
                </a:solidFill>
              </a:rPr>
              <a:t> TR 28.835 Add key issue on PLMN granularity requirement of performance measurements for MOCN</a:t>
            </a:r>
          </a:p>
          <a:p>
            <a:pPr marL="628639" lvl="1" indent="-171450" defTabSz="1219170">
              <a:spcBef>
                <a:spcPts val="0"/>
              </a:spcBef>
              <a:spcAft>
                <a:spcPts val="0"/>
              </a:spcAft>
              <a:defRPr/>
            </a:pPr>
            <a:r>
              <a:rPr lang="en-US" altLang="zh-CN" sz="1200" kern="0" dirty="0">
                <a:solidFill>
                  <a:prstClr val="black"/>
                </a:solidFill>
              </a:rPr>
              <a:t>S5-226989 </a:t>
            </a:r>
            <a:r>
              <a:rPr lang="en-US" altLang="zh-CN" sz="1200" kern="0" dirty="0" err="1">
                <a:solidFill>
                  <a:prstClr val="black"/>
                </a:solidFill>
              </a:rPr>
              <a:t>pCR</a:t>
            </a:r>
            <a:r>
              <a:rPr lang="en-US" altLang="zh-CN" sz="1200" kern="0" dirty="0">
                <a:solidFill>
                  <a:prstClr val="black"/>
                </a:solidFill>
              </a:rPr>
              <a:t> TR 28.835 Add Issue for Operator Specific 5QI</a:t>
            </a:r>
          </a:p>
          <a:p>
            <a:pPr marL="628639" lvl="1" indent="-171450" defTabSz="1219170">
              <a:spcBef>
                <a:spcPts val="0"/>
              </a:spcBef>
              <a:spcAft>
                <a:spcPts val="0"/>
              </a:spcAft>
              <a:defRPr/>
            </a:pPr>
            <a:r>
              <a:rPr lang="en-US" altLang="zh-CN" sz="1200" kern="0" dirty="0">
                <a:solidFill>
                  <a:prstClr val="black"/>
                </a:solidFill>
              </a:rPr>
              <a:t>S5-226991 </a:t>
            </a:r>
            <a:r>
              <a:rPr lang="en-US" altLang="zh-CN" sz="1200" kern="0" dirty="0" err="1">
                <a:solidFill>
                  <a:prstClr val="black"/>
                </a:solidFill>
              </a:rPr>
              <a:t>pCR</a:t>
            </a:r>
            <a:r>
              <a:rPr lang="en-US" altLang="zh-CN" sz="1200" kern="0" dirty="0">
                <a:solidFill>
                  <a:prstClr val="black"/>
                </a:solidFill>
              </a:rPr>
              <a:t> TR 28.835 Add potential solution for issue on PLMN granularity requirement of performance measurements for MOCN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Propose some conclusions and recommendations for MANS.</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888764535"/>
              </p:ext>
            </p:extLst>
          </p:nvPr>
        </p:nvGraphicFramePr>
        <p:xfrm>
          <a:off x="124354" y="800100"/>
          <a:ext cx="11755032" cy="2285119"/>
        </p:xfrm>
        <a:graphic>
          <a:graphicData uri="http://schemas.openxmlformats.org/drawingml/2006/table">
            <a:tbl>
              <a:tblPr firstRow="1" firstCol="1" bandRow="1">
                <a:tableStyleId>{F5AB1C69-6EDB-4FF4-983F-18BD219EF322}</a:tableStyleId>
              </a:tblPr>
              <a:tblGrid>
                <a:gridCol w="636585">
                  <a:extLst>
                    <a:ext uri="{9D8B030D-6E8A-4147-A177-3AD203B41FA5}">
                      <a16:colId xmlns:a16="http://schemas.microsoft.com/office/drawing/2014/main" val="20000"/>
                    </a:ext>
                  </a:extLst>
                </a:gridCol>
                <a:gridCol w="2598939">
                  <a:extLst>
                    <a:ext uri="{9D8B030D-6E8A-4147-A177-3AD203B41FA5}">
                      <a16:colId xmlns:a16="http://schemas.microsoft.com/office/drawing/2014/main" val="20001"/>
                    </a:ext>
                  </a:extLst>
                </a:gridCol>
                <a:gridCol w="700538">
                  <a:extLst>
                    <a:ext uri="{9D8B030D-6E8A-4147-A177-3AD203B41FA5}">
                      <a16:colId xmlns:a16="http://schemas.microsoft.com/office/drawing/2014/main" val="20002"/>
                    </a:ext>
                  </a:extLst>
                </a:gridCol>
                <a:gridCol w="817102">
                  <a:extLst>
                    <a:ext uri="{9D8B030D-6E8A-4147-A177-3AD203B41FA5}">
                      <a16:colId xmlns:a16="http://schemas.microsoft.com/office/drawing/2014/main" val="20005"/>
                    </a:ext>
                  </a:extLst>
                </a:gridCol>
                <a:gridCol w="554206">
                  <a:extLst>
                    <a:ext uri="{9D8B030D-6E8A-4147-A177-3AD203B41FA5}">
                      <a16:colId xmlns:a16="http://schemas.microsoft.com/office/drawing/2014/main" val="20006"/>
                    </a:ext>
                  </a:extLst>
                </a:gridCol>
                <a:gridCol w="642404">
                  <a:extLst>
                    <a:ext uri="{9D8B030D-6E8A-4147-A177-3AD203B41FA5}">
                      <a16:colId xmlns:a16="http://schemas.microsoft.com/office/drawing/2014/main" val="2978466853"/>
                    </a:ext>
                  </a:extLst>
                </a:gridCol>
                <a:gridCol w="642404">
                  <a:extLst>
                    <a:ext uri="{9D8B030D-6E8A-4147-A177-3AD203B41FA5}">
                      <a16:colId xmlns:a16="http://schemas.microsoft.com/office/drawing/2014/main" val="20007"/>
                    </a:ext>
                  </a:extLst>
                </a:gridCol>
                <a:gridCol w="1093345">
                  <a:extLst>
                    <a:ext uri="{9D8B030D-6E8A-4147-A177-3AD203B41FA5}">
                      <a16:colId xmlns:a16="http://schemas.microsoft.com/office/drawing/2014/main" val="20008"/>
                    </a:ext>
                  </a:extLst>
                </a:gridCol>
                <a:gridCol w="1104884">
                  <a:extLst>
                    <a:ext uri="{9D8B030D-6E8A-4147-A177-3AD203B41FA5}">
                      <a16:colId xmlns:a16="http://schemas.microsoft.com/office/drawing/2014/main" val="20009"/>
                    </a:ext>
                  </a:extLst>
                </a:gridCol>
                <a:gridCol w="1019234">
                  <a:extLst>
                    <a:ext uri="{9D8B030D-6E8A-4147-A177-3AD203B41FA5}">
                      <a16:colId xmlns:a16="http://schemas.microsoft.com/office/drawing/2014/main" val="20010"/>
                    </a:ext>
                  </a:extLst>
                </a:gridCol>
                <a:gridCol w="1019234">
                  <a:extLst>
                    <a:ext uri="{9D8B030D-6E8A-4147-A177-3AD203B41FA5}">
                      <a16:colId xmlns:a16="http://schemas.microsoft.com/office/drawing/2014/main" val="20012"/>
                    </a:ext>
                  </a:extLst>
                </a:gridCol>
                <a:gridCol w="926157">
                  <a:extLst>
                    <a:ext uri="{9D8B030D-6E8A-4147-A177-3AD203B41FA5}">
                      <a16:colId xmlns:a16="http://schemas.microsoft.com/office/drawing/2014/main" val="20013"/>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24361">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35%</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0-&gt;10-&gt;15-&gt;20-&gt;25-&gt;35%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28.837</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Nokia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 SA#98(Dec 2022) </a:t>
                      </a:r>
                      <a:r>
                        <a:rPr lang="en-US" altLang="zh-CN" sz="1100" b="1" kern="1200" dirty="0">
                          <a:solidFill>
                            <a:srgbClr val="0000FF"/>
                          </a:solidFill>
                          <a:effectLst/>
                          <a:latin typeface="+mn-lt"/>
                          <a:ea typeface="+mn-ea"/>
                          <a:cs typeface="Arial" panose="020B0604020202020204" pitchFamily="34" charset="0"/>
                        </a:rPr>
                        <a:t>-&gt; SA#99 (Mar. 2023)</a:t>
                      </a:r>
                    </a:p>
                  </a:txBody>
                  <a:tcPr marL="9525" marR="9525" marT="9525" marB="9525"/>
                </a:tc>
                <a:tc>
                  <a:txBody>
                    <a:bodyPr/>
                    <a:lstStyle/>
                    <a:p>
                      <a:pPr algn="ctr" fontAlgn="t"/>
                      <a:r>
                        <a:rPr lang="en-US" sz="11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100" b="0" i="0" u="none" strike="noStrike" kern="1200" dirty="0">
                          <a:solidFill>
                            <a:srgbClr val="000000"/>
                          </a:solidFill>
                          <a:effectLst/>
                          <a:latin typeface="+mn-lt"/>
                          <a:ea typeface="+mn-ea"/>
                          <a:cs typeface="+mn-cs"/>
                        </a:rPr>
                        <a:t>0-&gt;20-&gt;30-&gt;75%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28.841</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China </a:t>
                      </a:r>
                      <a:r>
                        <a:rPr lang="fr-FR" altLang="zh-CN" sz="1100" b="0" i="0" u="none" strike="noStrike" kern="1200" dirty="0" err="1">
                          <a:solidFill>
                            <a:srgbClr val="000000"/>
                          </a:solidFill>
                          <a:effectLst/>
                          <a:latin typeface="+mn-lt"/>
                          <a:ea typeface="+mn-ea"/>
                          <a:cs typeface="+mn-cs"/>
                        </a:rPr>
                        <a:t>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488370">
                <a:tc>
                  <a:txBody>
                    <a:bodyPr/>
                    <a:lstStyle/>
                    <a:p>
                      <a:pPr algn="ctr" fontAlgn="t"/>
                      <a:r>
                        <a:rPr lang="en-US" sz="11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Study on Data management phase 2</a:t>
                      </a:r>
                      <a:endParaRPr lang="zh-CN" sz="11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FS_MADCOL_ph2</a:t>
                      </a:r>
                      <a:endParaRPr lang="zh-CN" altLang="en-US" sz="11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SP-220842</a:t>
                      </a:r>
                      <a:endParaRPr lang="zh-CN" altLang="zh-CN" sz="11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Nokia</a:t>
                      </a:r>
                      <a:endParaRPr lang="zh-CN" altLang="en-US" sz="11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270642"/>
            <a:ext cx="3349210" cy="293477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zh-CN" sz="1200" dirty="0"/>
              <a:t>Below aspects were proposed and approved.</a:t>
            </a:r>
          </a:p>
          <a:p>
            <a:pPr marL="988459" lvl="1" indent="-378875" defTabSz="1219170">
              <a:defRPr/>
            </a:pPr>
            <a:r>
              <a:rPr lang="en-US" altLang="zh-CN" sz="1200" kern="0" dirty="0">
                <a:solidFill>
                  <a:prstClr val="black"/>
                </a:solidFill>
              </a:rPr>
              <a:t>Potential Solution for reporting of collected Management Data</a:t>
            </a:r>
          </a:p>
          <a:p>
            <a:pPr marL="988459" lvl="1" indent="-378875" defTabSz="1219170">
              <a:defRPr/>
            </a:pPr>
            <a:r>
              <a:rPr lang="en-US" altLang="zh-CN" sz="1200" kern="0" dirty="0">
                <a:solidFill>
                  <a:prstClr val="black"/>
                </a:solidFill>
              </a:rPr>
              <a:t>New Key Issue on reporting per DRB per UE MDT measurements</a:t>
            </a:r>
          </a:p>
          <a:p>
            <a:pPr marL="988459" lvl="1" indent="-378875" defTabSz="1219170">
              <a:defRPr/>
            </a:pPr>
            <a:r>
              <a:rPr lang="en-US" altLang="zh-CN" sz="1200" kern="0" dirty="0">
                <a:solidFill>
                  <a:prstClr val="black"/>
                </a:solidFill>
              </a:rPr>
              <a:t>Conclusion on the Alignment of Report Amount Parameter</a:t>
            </a:r>
            <a:endParaRPr lang="en-US" altLang="zh-CN" sz="1200" dirty="0"/>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RAN2, RAN3</a:t>
            </a:r>
            <a:endParaRPr lang="de-DE" altLang="zh-CN" sz="1200" dirty="0"/>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43904" y="3270642"/>
            <a:ext cx="4552836"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de-DE" sz="1200" kern="0" dirty="0">
                <a:solidFill>
                  <a:prstClr val="black"/>
                </a:solidFill>
              </a:rPr>
              <a:t>5 </a:t>
            </a:r>
            <a:r>
              <a:rPr lang="en-US" altLang="de-DE" sz="1200" kern="0" dirty="0" err="1">
                <a:solidFill>
                  <a:prstClr val="black"/>
                </a:solidFill>
              </a:rPr>
              <a:t>TDocs</a:t>
            </a:r>
            <a:r>
              <a:rPr lang="en-US" altLang="de-DE" sz="1200" kern="0" dirty="0">
                <a:solidFill>
                  <a:prstClr val="black"/>
                </a:solidFill>
              </a:rPr>
              <a:t> were approved </a:t>
            </a:r>
          </a:p>
          <a:p>
            <a:pPr marL="988459" lvl="1" indent="-378875" defTabSz="1219170">
              <a:defRPr/>
            </a:pPr>
            <a:r>
              <a:rPr lang="en-US" altLang="de-DE" sz="1200" kern="0" dirty="0">
                <a:solidFill>
                  <a:prstClr val="black"/>
                </a:solidFill>
              </a:rPr>
              <a:t>Some use cases, potential requirements and potential solutions have been completed.</a:t>
            </a:r>
          </a:p>
          <a:p>
            <a:pPr marL="988459" lvl="1" indent="-378875" defTabSz="1219170">
              <a:defRPr/>
            </a:pPr>
            <a:r>
              <a:rPr lang="en-US" altLang="de-DE" sz="1200" kern="0" dirty="0">
                <a:solidFill>
                  <a:prstClr val="black"/>
                </a:solidFill>
              </a:rPr>
              <a:t>Some Annexes of IoT-NTN have been added.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altLang="de-DE" sz="1200" kern="0" dirty="0">
                <a:solidFill>
                  <a:prstClr val="black"/>
                </a:solidFill>
              </a:rPr>
              <a:t>Continue evaluation of scenarios, potential requirements and solutions.</a:t>
            </a:r>
          </a:p>
          <a:p>
            <a:pPr marL="988459" lvl="1" indent="-378875" defTabSz="1219170">
              <a:defRPr/>
            </a:pPr>
            <a:r>
              <a:rPr lang="en-US" altLang="de-DE" sz="1200" kern="0" dirty="0">
                <a:solidFill>
                  <a:prstClr val="black"/>
                </a:solidFill>
              </a:rPr>
              <a:t>Try to make conclusions and recommendations for </a:t>
            </a:r>
            <a:r>
              <a:rPr lang="en-US" altLang="de-DE" sz="1200" kern="0" dirty="0" err="1">
                <a:solidFill>
                  <a:prstClr val="black"/>
                </a:solidFill>
              </a:rPr>
              <a:t>IoT_NTN</a:t>
            </a:r>
            <a:endParaRPr lang="en-US" altLang="de-DE" sz="1200" kern="0" dirty="0">
              <a:solidFill>
                <a:prstClr val="black"/>
              </a:solidFill>
            </a:endParaRP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17336" y="3278361"/>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988459" lvl="1" indent="-378875" defTabSz="1219170">
              <a:defRPr/>
            </a:pPr>
            <a:r>
              <a:rPr lang="en-US" altLang="zh-CN" sz="1200" kern="0" dirty="0">
                <a:solidFill>
                  <a:prstClr val="black"/>
                </a:solidFill>
              </a:rPr>
              <a:t>The work has started with discussing the need for a harmonized management data representation and ways of querying stored management data based on that representation.</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endParaRPr lang="de-DE" altLang="zh-CN" sz="1200" dirty="0"/>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59511011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358109640"/>
              </p:ext>
            </p:extLst>
          </p:nvPr>
        </p:nvGraphicFramePr>
        <p:xfrm>
          <a:off x="160750" y="1092046"/>
          <a:ext cx="11747156" cy="5060459"/>
        </p:xfrm>
        <a:graphic>
          <a:graphicData uri="http://schemas.openxmlformats.org/drawingml/2006/table">
            <a:tbl>
              <a:tblPr firstRow="1" firstCol="1" bandRow="1">
                <a:tableStyleId>{F5AB1C69-6EDB-4FF4-983F-18BD219EF322}</a:tableStyleId>
              </a:tblPr>
              <a:tblGrid>
                <a:gridCol w="525457">
                  <a:extLst>
                    <a:ext uri="{9D8B030D-6E8A-4147-A177-3AD203B41FA5}">
                      <a16:colId xmlns:a16="http://schemas.microsoft.com/office/drawing/2014/main" val="20000"/>
                    </a:ext>
                  </a:extLst>
                </a:gridCol>
                <a:gridCol w="2262392">
                  <a:extLst>
                    <a:ext uri="{9D8B030D-6E8A-4147-A177-3AD203B41FA5}">
                      <a16:colId xmlns:a16="http://schemas.microsoft.com/office/drawing/2014/main" val="20001"/>
                    </a:ext>
                  </a:extLst>
                </a:gridCol>
                <a:gridCol w="851211">
                  <a:extLst>
                    <a:ext uri="{9D8B030D-6E8A-4147-A177-3AD203B41FA5}">
                      <a16:colId xmlns:a16="http://schemas.microsoft.com/office/drawing/2014/main" val="20002"/>
                    </a:ext>
                  </a:extLst>
                </a:gridCol>
                <a:gridCol w="1125953">
                  <a:extLst>
                    <a:ext uri="{9D8B030D-6E8A-4147-A177-3AD203B41FA5}">
                      <a16:colId xmlns:a16="http://schemas.microsoft.com/office/drawing/2014/main" val="20005"/>
                    </a:ext>
                  </a:extLst>
                </a:gridCol>
                <a:gridCol w="512062">
                  <a:extLst>
                    <a:ext uri="{9D8B030D-6E8A-4147-A177-3AD203B41FA5}">
                      <a16:colId xmlns:a16="http://schemas.microsoft.com/office/drawing/2014/main" val="20006"/>
                    </a:ext>
                  </a:extLst>
                </a:gridCol>
                <a:gridCol w="637853">
                  <a:extLst>
                    <a:ext uri="{9D8B030D-6E8A-4147-A177-3AD203B41FA5}">
                      <a16:colId xmlns:a16="http://schemas.microsoft.com/office/drawing/2014/main" val="4104336562"/>
                    </a:ext>
                  </a:extLst>
                </a:gridCol>
                <a:gridCol w="637853">
                  <a:extLst>
                    <a:ext uri="{9D8B030D-6E8A-4147-A177-3AD203B41FA5}">
                      <a16:colId xmlns:a16="http://schemas.microsoft.com/office/drawing/2014/main" val="20007"/>
                    </a:ext>
                  </a:extLst>
                </a:gridCol>
                <a:gridCol w="1134578">
                  <a:extLst>
                    <a:ext uri="{9D8B030D-6E8A-4147-A177-3AD203B41FA5}">
                      <a16:colId xmlns:a16="http://schemas.microsoft.com/office/drawing/2014/main" val="20008"/>
                    </a:ext>
                  </a:extLst>
                </a:gridCol>
                <a:gridCol w="1102247">
                  <a:extLst>
                    <a:ext uri="{9D8B030D-6E8A-4147-A177-3AD203B41FA5}">
                      <a16:colId xmlns:a16="http://schemas.microsoft.com/office/drawing/2014/main" val="20009"/>
                    </a:ext>
                  </a:extLst>
                </a:gridCol>
                <a:gridCol w="1016801">
                  <a:extLst>
                    <a:ext uri="{9D8B030D-6E8A-4147-A177-3AD203B41FA5}">
                      <a16:colId xmlns:a16="http://schemas.microsoft.com/office/drawing/2014/main" val="20010"/>
                    </a:ext>
                  </a:extLst>
                </a:gridCol>
                <a:gridCol w="1016801">
                  <a:extLst>
                    <a:ext uri="{9D8B030D-6E8A-4147-A177-3AD203B41FA5}">
                      <a16:colId xmlns:a16="http://schemas.microsoft.com/office/drawing/2014/main" val="20012"/>
                    </a:ext>
                  </a:extLst>
                </a:gridCol>
                <a:gridCol w="923948">
                  <a:extLst>
                    <a:ext uri="{9D8B030D-6E8A-4147-A177-3AD203B41FA5}">
                      <a16:colId xmlns:a16="http://schemas.microsoft.com/office/drawing/2014/main" val="20013"/>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enhancement of management of non-public networks </a:t>
                      </a:r>
                    </a:p>
                  </a:txBody>
                  <a:tcPr marL="6350" marR="6350" marT="6350" marB="0"/>
                </a:tc>
                <a:tc>
                  <a:txBody>
                    <a:bodyPr/>
                    <a:lstStyle/>
                    <a:p>
                      <a:pPr algn="l" fontAlgn="t"/>
                      <a:r>
                        <a:rPr lang="en-US" sz="1000" b="0" i="0" u="none" strike="noStrike">
                          <a:solidFill>
                            <a:srgbClr val="000000"/>
                          </a:solidFill>
                          <a:effectLst/>
                          <a:latin typeface="+mn-lt"/>
                        </a:rPr>
                        <a:t>FS_OAM_eNPN</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en-US"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SA, SA2, 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 -&gt;</a:t>
                      </a:r>
                      <a:r>
                        <a:rPr lang="en-US" altLang="zh-CN" sz="1000" kern="1200" baseline="0" dirty="0">
                          <a:solidFill>
                            <a:srgbClr val="000000"/>
                          </a:solidFill>
                          <a:effectLst/>
                          <a:latin typeface="+mn-lt"/>
                          <a:ea typeface="+mn-ea"/>
                          <a:cs typeface="Arial" panose="020B0604020202020204" pitchFamily="34" charset="0"/>
                        </a:rPr>
                        <a:t> </a:t>
                      </a:r>
                      <a:r>
                        <a:rPr lang="en-US" altLang="zh-CN" sz="1000" b="1" kern="1200" baseline="0" dirty="0">
                          <a:solidFill>
                            <a:srgbClr val="0000FF"/>
                          </a:solidFill>
                          <a:effectLst/>
                          <a:latin typeface="+mn-lt"/>
                          <a:ea typeface="+mn-ea"/>
                          <a:cs typeface="Arial" panose="020B0604020202020204" pitchFamily="34" charset="0"/>
                        </a:rPr>
                        <a:t>SA#99(Mar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83%</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3300"/>
                          </a:solidFill>
                          <a:effectLst/>
                          <a:latin typeface="+mn-lt"/>
                          <a:ea typeface="宋体" panose="02010600030101010101" pitchFamily="2" charset="-122"/>
                          <a:cs typeface="Arial" panose="020B0604020202020204" pitchFamily="34" charset="0"/>
                        </a:rPr>
                        <a:t>50-&gt;50%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659729304"/>
              </p:ext>
            </p:extLst>
          </p:nvPr>
        </p:nvGraphicFramePr>
        <p:xfrm>
          <a:off x="222421" y="1002611"/>
          <a:ext cx="11641331" cy="2399750"/>
        </p:xfrm>
        <a:graphic>
          <a:graphicData uri="http://schemas.openxmlformats.org/drawingml/2006/table">
            <a:tbl>
              <a:tblPr firstRow="1" firstCol="1" bandRow="1">
                <a:tableStyleId>{F5AB1C69-6EDB-4FF4-983F-18BD219EF322}</a:tableStyleId>
              </a:tblPr>
              <a:tblGrid>
                <a:gridCol w="522234">
                  <a:extLst>
                    <a:ext uri="{9D8B030D-6E8A-4147-A177-3AD203B41FA5}">
                      <a16:colId xmlns:a16="http://schemas.microsoft.com/office/drawing/2014/main" val="20000"/>
                    </a:ext>
                  </a:extLst>
                </a:gridCol>
                <a:gridCol w="2685778">
                  <a:extLst>
                    <a:ext uri="{9D8B030D-6E8A-4147-A177-3AD203B41FA5}">
                      <a16:colId xmlns:a16="http://schemas.microsoft.com/office/drawing/2014/main" val="20001"/>
                    </a:ext>
                  </a:extLst>
                </a:gridCol>
                <a:gridCol w="694582">
                  <a:extLst>
                    <a:ext uri="{9D8B030D-6E8A-4147-A177-3AD203B41FA5}">
                      <a16:colId xmlns:a16="http://schemas.microsoft.com/office/drawing/2014/main" val="20002"/>
                    </a:ext>
                  </a:extLst>
                </a:gridCol>
                <a:gridCol w="810154">
                  <a:extLst>
                    <a:ext uri="{9D8B030D-6E8A-4147-A177-3AD203B41FA5}">
                      <a16:colId xmlns:a16="http://schemas.microsoft.com/office/drawing/2014/main" val="20005"/>
                    </a:ext>
                  </a:extLst>
                </a:gridCol>
                <a:gridCol w="518614">
                  <a:extLst>
                    <a:ext uri="{9D8B030D-6E8A-4147-A177-3AD203B41FA5}">
                      <a16:colId xmlns:a16="http://schemas.microsoft.com/office/drawing/2014/main" val="20006"/>
                    </a:ext>
                  </a:extLst>
                </a:gridCol>
                <a:gridCol w="623198">
                  <a:extLst>
                    <a:ext uri="{9D8B030D-6E8A-4147-A177-3AD203B41FA5}">
                      <a16:colId xmlns:a16="http://schemas.microsoft.com/office/drawing/2014/main" val="3503595155"/>
                    </a:ext>
                  </a:extLst>
                </a:gridCol>
                <a:gridCol w="623198">
                  <a:extLst>
                    <a:ext uri="{9D8B030D-6E8A-4147-A177-3AD203B41FA5}">
                      <a16:colId xmlns:a16="http://schemas.microsoft.com/office/drawing/2014/main" val="20007"/>
                    </a:ext>
                  </a:extLst>
                </a:gridCol>
                <a:gridCol w="1128671">
                  <a:extLst>
                    <a:ext uri="{9D8B030D-6E8A-4147-A177-3AD203B41FA5}">
                      <a16:colId xmlns:a16="http://schemas.microsoft.com/office/drawing/2014/main" val="20008"/>
                    </a:ext>
                  </a:extLst>
                </a:gridCol>
                <a:gridCol w="1095488">
                  <a:extLst>
                    <a:ext uri="{9D8B030D-6E8A-4147-A177-3AD203B41FA5}">
                      <a16:colId xmlns:a16="http://schemas.microsoft.com/office/drawing/2014/main" val="20009"/>
                    </a:ext>
                  </a:extLst>
                </a:gridCol>
                <a:gridCol w="1010566">
                  <a:extLst>
                    <a:ext uri="{9D8B030D-6E8A-4147-A177-3AD203B41FA5}">
                      <a16:colId xmlns:a16="http://schemas.microsoft.com/office/drawing/2014/main" val="20010"/>
                    </a:ext>
                  </a:extLst>
                </a:gridCol>
                <a:gridCol w="1010566">
                  <a:extLst>
                    <a:ext uri="{9D8B030D-6E8A-4147-A177-3AD203B41FA5}">
                      <a16:colId xmlns:a16="http://schemas.microsoft.com/office/drawing/2014/main" val="20012"/>
                    </a:ext>
                  </a:extLst>
                </a:gridCol>
                <a:gridCol w="918282">
                  <a:extLst>
                    <a:ext uri="{9D8B030D-6E8A-4147-A177-3AD203B41FA5}">
                      <a16:colId xmlns:a16="http://schemas.microsoft.com/office/drawing/2014/main" val="20013"/>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 -&gt; </a:t>
                      </a:r>
                      <a:r>
                        <a:rPr lang="en-US" altLang="zh-CN" sz="1000" b="1" kern="1200" dirty="0">
                          <a:solidFill>
                            <a:srgbClr val="0000FF"/>
                          </a:solidFill>
                          <a:effectLst/>
                          <a:latin typeface="+mn-lt"/>
                          <a:ea typeface="+mn-ea"/>
                          <a:cs typeface="Arial" panose="020B0604020202020204" pitchFamily="34" charset="0"/>
                        </a:rPr>
                        <a:t>SA#99(Mar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83%</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455266"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 Several conclusions for different KIs were agreed</a:t>
            </a:r>
          </a:p>
          <a:p>
            <a:pPr marL="855123" lvl="1" indent="-455073" defTabSz="1219170">
              <a:spcBef>
                <a:spcPts val="0"/>
              </a:spcBef>
              <a:spcAft>
                <a:spcPts val="0"/>
              </a:spcAft>
              <a:defRPr/>
            </a:pPr>
            <a:r>
              <a:rPr lang="en-US" altLang="de-DE" sz="1100" kern="0" dirty="0">
                <a:solidFill>
                  <a:prstClr val="black"/>
                </a:solidFill>
              </a:rPr>
              <a:t>Several Editor's notes were resolved.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To finalize the left conclusion part for some key issues</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399521" y="3617087"/>
            <a:ext cx="3792479"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SA5#145e:</a:t>
            </a:r>
          </a:p>
          <a:p>
            <a:pPr marL="400050" lvl="1" indent="0" defTabSz="1219170">
              <a:spcBef>
                <a:spcPts val="0"/>
              </a:spcBef>
              <a:spcAft>
                <a:spcPts val="0"/>
              </a:spcAft>
              <a:buNone/>
              <a:defRPr/>
            </a:pPr>
            <a:r>
              <a:rPr lang="en-US" altLang="zh-CN" sz="900" kern="0" dirty="0">
                <a:solidFill>
                  <a:prstClr val="black"/>
                </a:solidFill>
              </a:rPr>
              <a:t>Several contributions have been approved:</a:t>
            </a:r>
          </a:p>
          <a:p>
            <a:pPr marL="855123" lvl="1" indent="-455073" defTabSz="1219170">
              <a:spcBef>
                <a:spcPts val="0"/>
              </a:spcBef>
              <a:spcAft>
                <a:spcPts val="0"/>
              </a:spcAft>
              <a:defRPr/>
            </a:pPr>
            <a:r>
              <a:rPr lang="en-US" altLang="zh-CN" sz="900" kern="0" dirty="0">
                <a:solidFill>
                  <a:prstClr val="black"/>
                </a:solidFill>
              </a:rPr>
              <a:t>Concepts of filtering and combination in exposure </a:t>
            </a:r>
            <a:r>
              <a:rPr lang="en-US" altLang="zh-CN" sz="900" kern="0" dirty="0" err="1">
                <a:solidFill>
                  <a:prstClr val="black"/>
                </a:solidFill>
              </a:rPr>
              <a:t>governance,Concepts</a:t>
            </a:r>
            <a:r>
              <a:rPr lang="en-US" altLang="zh-CN" sz="900" kern="0" dirty="0">
                <a:solidFill>
                  <a:prstClr val="black"/>
                </a:solidFill>
              </a:rPr>
              <a:t> of filtering in exposure governance</a:t>
            </a:r>
          </a:p>
          <a:p>
            <a:pPr marL="855123" lvl="1" indent="-455073" defTabSz="1219170">
              <a:spcBef>
                <a:spcPts val="0"/>
              </a:spcBef>
              <a:spcAft>
                <a:spcPts val="0"/>
              </a:spcAft>
              <a:defRPr/>
            </a:pPr>
            <a:r>
              <a:rPr lang="en-US" altLang="zh-CN" sz="900" kern="0" dirty="0">
                <a:solidFill>
                  <a:prstClr val="black"/>
                </a:solidFill>
              </a:rPr>
              <a:t>Merge the use cases related to exposed </a:t>
            </a:r>
            <a:r>
              <a:rPr lang="en-US" altLang="zh-CN" sz="900" kern="0" dirty="0" err="1">
                <a:solidFill>
                  <a:prstClr val="black"/>
                </a:solidFill>
              </a:rPr>
              <a:t>MnS</a:t>
            </a:r>
            <a:r>
              <a:rPr lang="en-US" altLang="zh-CN" sz="900" kern="0" dirty="0">
                <a:solidFill>
                  <a:prstClr val="black"/>
                </a:solidFill>
              </a:rPr>
              <a:t> discovery, Merge the use cases related to network slice management capability exposure</a:t>
            </a:r>
          </a:p>
          <a:p>
            <a:pPr marL="855123" lvl="1" indent="-455073" defTabSz="1219170">
              <a:spcBef>
                <a:spcPts val="0"/>
              </a:spcBef>
              <a:spcAft>
                <a:spcPts val="0"/>
              </a:spcAft>
              <a:defRPr/>
            </a:pPr>
            <a:r>
              <a:rPr lang="en-US" altLang="zh-CN" sz="900" kern="0" dirty="0">
                <a:solidFill>
                  <a:prstClr val="black"/>
                </a:solidFill>
              </a:rPr>
              <a:t>Update the description of exposure scenarios in clause 4.1.1,Update Solution for network slice management capability exposure via CAPIF</a:t>
            </a:r>
          </a:p>
          <a:p>
            <a:pPr marL="855123" lvl="1" indent="-455073" defTabSz="1219170">
              <a:spcBef>
                <a:spcPts val="0"/>
              </a:spcBef>
              <a:spcAft>
                <a:spcPts val="0"/>
              </a:spcAft>
              <a:defRPr/>
            </a:pPr>
            <a:r>
              <a:rPr lang="en-US" altLang="zh-CN" sz="900" kern="0" dirty="0">
                <a:solidFill>
                  <a:prstClr val="black"/>
                </a:solidFill>
              </a:rPr>
              <a:t>Handling of customer's requirement for network slice management capabilities exposure</a:t>
            </a:r>
          </a:p>
          <a:p>
            <a:pPr marL="855123" lvl="1" indent="-455073" defTabSz="1219170">
              <a:spcBef>
                <a:spcPts val="0"/>
              </a:spcBef>
              <a:spcAft>
                <a:spcPts val="0"/>
              </a:spcAft>
              <a:defRPr/>
            </a:pPr>
            <a:r>
              <a:rPr lang="en-US" altLang="zh-CN" sz="900" kern="0" dirty="0">
                <a:solidFill>
                  <a:prstClr val="black"/>
                </a:solidFill>
              </a:rPr>
              <a:t>Add cons for alternative 1,Add Reference Architecture</a:t>
            </a:r>
            <a:endParaRPr lang="en-US" altLang="zh-CN" sz="9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900" kern="0" dirty="0">
                <a:solidFill>
                  <a:prstClr val="black"/>
                </a:solidFill>
              </a:rPr>
              <a:t>Complete the Conclusion and Recommendation</a:t>
            </a:r>
          </a:p>
          <a:p>
            <a:pPr marL="855123" lvl="1" indent="-455073" defTabSz="1219170">
              <a:spcBef>
                <a:spcPts val="0"/>
              </a:spcBef>
              <a:spcAft>
                <a:spcPts val="0"/>
              </a:spcAft>
              <a:defRPr/>
            </a:pPr>
            <a:r>
              <a:rPr lang="en-US" sz="900" kern="0" dirty="0">
                <a:solidFill>
                  <a:prstClr val="black"/>
                </a:solidFill>
              </a:rPr>
              <a:t>Start work item for NSCE</a:t>
            </a: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755710" y="3617087"/>
            <a:ext cx="4506097" cy="267613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a:t>
            </a:r>
            <a:r>
              <a:rPr lang="de-DE" altLang="de-DE" sz="1400" kern="0" dirty="0" err="1"/>
              <a:t>SA5#145e</a:t>
            </a:r>
            <a:r>
              <a:rPr lang="de-DE" altLang="de-DE" sz="1400" kern="0" dirty="0"/>
              <a:t>:</a:t>
            </a:r>
          </a:p>
          <a:p>
            <a:pPr marL="855123" lvl="1" indent="-455073" defTabSz="1219170">
              <a:spcBef>
                <a:spcPts val="0"/>
              </a:spcBef>
              <a:spcAft>
                <a:spcPts val="0"/>
              </a:spcAft>
              <a:defRPr/>
            </a:pPr>
            <a:r>
              <a:rPr lang="de-DE" altLang="de-DE" sz="1000" kern="0" dirty="0" err="1"/>
              <a:t>Corrections</a:t>
            </a:r>
            <a:r>
              <a:rPr lang="de-DE" altLang="de-DE" sz="1000" kern="0" dirty="0"/>
              <a:t>  on </a:t>
            </a:r>
            <a:r>
              <a:rPr lang="de-DE" altLang="de-DE" sz="1000" kern="0" dirty="0" err="1"/>
              <a:t>solution</a:t>
            </a:r>
            <a:r>
              <a:rPr lang="de-DE" altLang="de-DE" sz="1000" kern="0" dirty="0"/>
              <a:t> </a:t>
            </a:r>
            <a:r>
              <a:rPr lang="de-DE" altLang="de-DE" sz="1000" kern="0" dirty="0" err="1"/>
              <a:t>for</a:t>
            </a:r>
            <a:r>
              <a:rPr lang="de-DE" altLang="de-DE" sz="1000" kern="0" dirty="0"/>
              <a:t> </a:t>
            </a:r>
            <a:r>
              <a:rPr lang="de-DE" altLang="de-DE" sz="1000" kern="0" dirty="0" err="1"/>
              <a:t>use</a:t>
            </a:r>
            <a:r>
              <a:rPr lang="de-DE" altLang="de-DE" sz="1000" kern="0" dirty="0"/>
              <a:t> </a:t>
            </a:r>
            <a:r>
              <a:rPr lang="de-DE" altLang="de-DE" sz="1000" kern="0" dirty="0" err="1"/>
              <a:t>case</a:t>
            </a:r>
            <a:r>
              <a:rPr lang="de-DE" altLang="de-DE" sz="1000" kern="0" dirty="0"/>
              <a:t> #1</a:t>
            </a:r>
          </a:p>
          <a:p>
            <a:pPr marL="855123" lvl="1" indent="-455073" defTabSz="1219170">
              <a:spcBef>
                <a:spcPts val="0"/>
              </a:spcBef>
              <a:spcAft>
                <a:spcPts val="0"/>
              </a:spcAft>
              <a:defRPr/>
            </a:pPr>
            <a:r>
              <a:rPr lang="de-DE" altLang="de-DE" sz="1000" kern="0" dirty="0"/>
              <a:t>New use case providing requirmenets for use case #3</a:t>
            </a:r>
            <a:r>
              <a:rPr lang="en-US" altLang="zh-CN" sz="1000" kern="0" dirty="0"/>
              <a:t> </a:t>
            </a:r>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 so far.</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r>
              <a:rPr lang="en-US" altLang="zh-CN" sz="1000" kern="0" dirty="0"/>
              <a:t>Develop solutions for all objectives and work towards conclusions.</a:t>
            </a:r>
          </a:p>
          <a:p>
            <a:pPr marL="855123" lvl="1" indent="-455073" defTabSz="1219170">
              <a:spcBef>
                <a:spcPts val="0"/>
              </a:spcBef>
              <a:spcAft>
                <a:spcPts val="0"/>
              </a:spcAft>
              <a:defRPr/>
            </a:pPr>
            <a:r>
              <a:rPr lang="en-US" altLang="zh-CN" sz="1000" kern="0" dirty="0"/>
              <a:t>Provide </a:t>
            </a:r>
            <a:r>
              <a:rPr lang="en-US" altLang="zh-CN" sz="1000" kern="0" dirty="0" err="1"/>
              <a:t>TR</a:t>
            </a:r>
            <a:r>
              <a:rPr lang="en-US" altLang="zh-CN" sz="1000" kern="0" dirty="0"/>
              <a:t> to </a:t>
            </a:r>
            <a:r>
              <a:rPr lang="en-US" altLang="zh-CN" sz="1000" kern="0" dirty="0" err="1"/>
              <a:t>SA#99</a:t>
            </a:r>
            <a:r>
              <a:rPr lang="en-US" altLang="zh-CN" sz="1000" kern="0" dirty="0"/>
              <a:t> for information.</a:t>
            </a:r>
            <a:endParaRPr lang="de-DE" altLang="zh-CN" sz="1000" kern="0" dirty="0"/>
          </a:p>
        </p:txBody>
      </p:sp>
    </p:spTree>
    <p:extLst>
      <p:ext uri="{BB962C8B-B14F-4D97-AF65-F5344CB8AC3E}">
        <p14:creationId xmlns:p14="http://schemas.microsoft.com/office/powerpoint/2010/main" val="21865574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194564676"/>
              </p:ext>
            </p:extLst>
          </p:nvPr>
        </p:nvGraphicFramePr>
        <p:xfrm>
          <a:off x="256801" y="1124713"/>
          <a:ext cx="11622159" cy="1281834"/>
        </p:xfrm>
        <a:graphic>
          <a:graphicData uri="http://schemas.openxmlformats.org/drawingml/2006/table">
            <a:tbl>
              <a:tblPr firstRow="1" firstCol="1" bandRow="1">
                <a:tableStyleId>{F5AB1C69-6EDB-4FF4-983F-18BD219EF322}</a:tableStyleId>
              </a:tblPr>
              <a:tblGrid>
                <a:gridCol w="519935">
                  <a:extLst>
                    <a:ext uri="{9D8B030D-6E8A-4147-A177-3AD203B41FA5}">
                      <a16:colId xmlns:a16="http://schemas.microsoft.com/office/drawing/2014/main" val="20000"/>
                    </a:ext>
                  </a:extLst>
                </a:gridCol>
                <a:gridCol w="2673950">
                  <a:extLst>
                    <a:ext uri="{9D8B030D-6E8A-4147-A177-3AD203B41FA5}">
                      <a16:colId xmlns:a16="http://schemas.microsoft.com/office/drawing/2014/main" val="20001"/>
                    </a:ext>
                  </a:extLst>
                </a:gridCol>
                <a:gridCol w="691522">
                  <a:extLst>
                    <a:ext uri="{9D8B030D-6E8A-4147-A177-3AD203B41FA5}">
                      <a16:colId xmlns:a16="http://schemas.microsoft.com/office/drawing/2014/main" val="20002"/>
                    </a:ext>
                  </a:extLst>
                </a:gridCol>
                <a:gridCol w="806585">
                  <a:extLst>
                    <a:ext uri="{9D8B030D-6E8A-4147-A177-3AD203B41FA5}">
                      <a16:colId xmlns:a16="http://schemas.microsoft.com/office/drawing/2014/main" val="20005"/>
                    </a:ext>
                  </a:extLst>
                </a:gridCol>
                <a:gridCol w="512216">
                  <a:extLst>
                    <a:ext uri="{9D8B030D-6E8A-4147-A177-3AD203B41FA5}">
                      <a16:colId xmlns:a16="http://schemas.microsoft.com/office/drawing/2014/main" val="20006"/>
                    </a:ext>
                  </a:extLst>
                </a:gridCol>
                <a:gridCol w="652546">
                  <a:extLst>
                    <a:ext uri="{9D8B030D-6E8A-4147-A177-3AD203B41FA5}">
                      <a16:colId xmlns:a16="http://schemas.microsoft.com/office/drawing/2014/main" val="1508354813"/>
                    </a:ext>
                  </a:extLst>
                </a:gridCol>
                <a:gridCol w="652546">
                  <a:extLst>
                    <a:ext uri="{9D8B030D-6E8A-4147-A177-3AD203B41FA5}">
                      <a16:colId xmlns:a16="http://schemas.microsoft.com/office/drawing/2014/main" val="20007"/>
                    </a:ext>
                  </a:extLst>
                </a:gridCol>
                <a:gridCol w="1095723">
                  <a:extLst>
                    <a:ext uri="{9D8B030D-6E8A-4147-A177-3AD203B41FA5}">
                      <a16:colId xmlns:a16="http://schemas.microsoft.com/office/drawing/2014/main" val="20008"/>
                    </a:ext>
                  </a:extLst>
                </a:gridCol>
                <a:gridCol w="1090664">
                  <a:extLst>
                    <a:ext uri="{9D8B030D-6E8A-4147-A177-3AD203B41FA5}">
                      <a16:colId xmlns:a16="http://schemas.microsoft.com/office/drawing/2014/main" val="20009"/>
                    </a:ext>
                  </a:extLst>
                </a:gridCol>
                <a:gridCol w="1006117">
                  <a:extLst>
                    <a:ext uri="{9D8B030D-6E8A-4147-A177-3AD203B41FA5}">
                      <a16:colId xmlns:a16="http://schemas.microsoft.com/office/drawing/2014/main" val="20010"/>
                    </a:ext>
                  </a:extLst>
                </a:gridCol>
                <a:gridCol w="1006117">
                  <a:extLst>
                    <a:ext uri="{9D8B030D-6E8A-4147-A177-3AD203B41FA5}">
                      <a16:colId xmlns:a16="http://schemas.microsoft.com/office/drawing/2014/main" val="20012"/>
                    </a:ext>
                  </a:extLst>
                </a:gridCol>
                <a:gridCol w="914238">
                  <a:extLst>
                    <a:ext uri="{9D8B030D-6E8A-4147-A177-3AD203B41FA5}">
                      <a16:colId xmlns:a16="http://schemas.microsoft.com/office/drawing/2014/main" val="20013"/>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tc>
                <a:tc>
                  <a:txBody>
                    <a:bodyPr/>
                    <a:lstStyle/>
                    <a:p>
                      <a:pPr algn="ctr"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900" b="0" kern="1200" baseline="0" dirty="0">
                          <a:solidFill>
                            <a:schemeClr val="tx1"/>
                          </a:solidFill>
                          <a:effectLst/>
                          <a:latin typeface="+mn-lt"/>
                          <a:ea typeface="+mn-ea"/>
                          <a:cs typeface="Arial" panose="020B0604020202020204" pitchFamily="34" charset="0"/>
                        </a:rPr>
                        <a:t>SA#99(Mar 2023)</a:t>
                      </a:r>
                      <a:endParaRPr lang="zh-CN" sz="9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0-&gt;5-&gt;15-</a:t>
                      </a:r>
                      <a:r>
                        <a:rPr lang="en-US" altLang="zh-CN" sz="9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-&gt;50%-&gt;50%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731113"/>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FS_EE5G_Ph2</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400050" lvl="1" indent="0" defTabSz="1219170">
              <a:spcBef>
                <a:spcPts val="0"/>
              </a:spcBef>
              <a:spcAft>
                <a:spcPts val="0"/>
              </a:spcAft>
              <a:buNone/>
              <a:defRPr/>
            </a:pPr>
            <a:r>
              <a:rPr lang="en-US" altLang="de-DE" sz="1200" kern="0" dirty="0">
                <a:solidFill>
                  <a:prstClr val="black"/>
                </a:solidFill>
              </a:rPr>
              <a:t>The following </a:t>
            </a:r>
            <a:r>
              <a:rPr lang="en-US" altLang="de-DE" sz="1200" kern="0" dirty="0" err="1">
                <a:solidFill>
                  <a:prstClr val="black"/>
                </a:solidFill>
              </a:rPr>
              <a:t>pCRS</a:t>
            </a:r>
            <a:r>
              <a:rPr lang="en-US" altLang="de-DE" sz="1200" kern="0" dirty="0">
                <a:solidFill>
                  <a:prstClr val="black"/>
                </a:solidFill>
              </a:rPr>
              <a:t> have been approved:</a:t>
            </a:r>
          </a:p>
          <a:p>
            <a:pPr marL="855123" lvl="1" indent="-455073" defTabSz="1219170">
              <a:spcBef>
                <a:spcPts val="0"/>
              </a:spcBef>
              <a:spcAft>
                <a:spcPts val="0"/>
              </a:spcAft>
              <a:defRPr/>
            </a:pPr>
            <a:r>
              <a:rPr lang="en-US" altLang="de-DE" sz="1100" kern="0" dirty="0">
                <a:solidFill>
                  <a:prstClr val="black"/>
                </a:solidFill>
              </a:rPr>
              <a:t>S5-226059: Add key issue for Energy Saving compensation procedure (already approved at SA5#145e but not implemented)</a:t>
            </a:r>
          </a:p>
          <a:p>
            <a:pPr marL="855123" lvl="1" indent="-455073" defTabSz="1219170">
              <a:spcBef>
                <a:spcPts val="0"/>
              </a:spcBef>
              <a:spcAft>
                <a:spcPts val="0"/>
              </a:spcAft>
              <a:defRPr/>
            </a:pPr>
            <a:r>
              <a:rPr lang="en-US" altLang="de-DE" sz="1100" kern="0" dirty="0">
                <a:solidFill>
                  <a:prstClr val="black"/>
                </a:solidFill>
              </a:rPr>
              <a:t>S5-226292: Add conclusion for the key issue for Energy Saving compensation procedure</a:t>
            </a:r>
          </a:p>
          <a:p>
            <a:pPr marL="855123" lvl="1" indent="-455073" defTabSz="1219170">
              <a:spcBef>
                <a:spcPts val="0"/>
              </a:spcBef>
              <a:spcAft>
                <a:spcPts val="0"/>
              </a:spcAft>
              <a:defRPr/>
            </a:pPr>
            <a:r>
              <a:rPr lang="en-US" altLang="de-DE" sz="1100" kern="0" dirty="0">
                <a:solidFill>
                  <a:prstClr val="black"/>
                </a:solidFill>
              </a:rPr>
              <a:t>S5-227009: Solution for Energy Efficiency of a URLLC network slice based on reliability</a:t>
            </a:r>
          </a:p>
          <a:p>
            <a:pPr marL="855123" lvl="1" indent="-455073" defTabSz="1219170">
              <a:spcBef>
                <a:spcPts val="0"/>
              </a:spcBef>
              <a:spcAft>
                <a:spcPts val="0"/>
              </a:spcAft>
              <a:defRPr/>
            </a:pPr>
            <a:r>
              <a:rPr lang="en-US" altLang="de-DE" sz="1100" kern="0" dirty="0">
                <a:solidFill>
                  <a:prstClr val="black"/>
                </a:solidFill>
              </a:rPr>
              <a:t>S5-226456: Potential solution for KI#4 EE KPI for V2X network slice</a:t>
            </a:r>
          </a:p>
          <a:p>
            <a:pPr marL="855123" lvl="1" indent="-455073" defTabSz="1219170">
              <a:spcBef>
                <a:spcPts val="0"/>
              </a:spcBef>
              <a:spcAft>
                <a:spcPts val="0"/>
              </a:spcAft>
              <a:defRPr/>
            </a:pPr>
            <a:r>
              <a:rPr lang="en-US" altLang="de-DE" sz="1100" kern="0" dirty="0">
                <a:solidFill>
                  <a:prstClr val="black"/>
                </a:solidFill>
              </a:rPr>
              <a:t>S5-227063: New Key Issue-RAN energy saving when using backup batteries</a:t>
            </a:r>
          </a:p>
          <a:p>
            <a:pPr marL="855123" lvl="1" indent="-455073" defTabSz="1219170">
              <a:spcBef>
                <a:spcPts val="0"/>
              </a:spcBef>
              <a:spcAft>
                <a:spcPts val="0"/>
              </a:spcAft>
              <a:defRPr/>
            </a:pPr>
            <a:r>
              <a:rPr lang="en-US" altLang="de-DE" sz="1100" kern="0" dirty="0">
                <a:solidFill>
                  <a:prstClr val="black"/>
                </a:solidFill>
              </a:rPr>
              <a:t>S5-226333: Add new Issue on digital sobriety</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Need to discuss further on the EC KPI definition for VNF/VNFC based on vCPU and </a:t>
            </a:r>
            <a:r>
              <a:rPr lang="en-US" altLang="zh-CN" sz="1200" kern="0" dirty="0" err="1">
                <a:solidFill>
                  <a:prstClr val="black"/>
                </a:solidFill>
              </a:rPr>
              <a:t>vDisk</a:t>
            </a:r>
            <a:r>
              <a:rPr lang="en-US" altLang="zh-CN" sz="1200" kern="0" dirty="0">
                <a:solidFill>
                  <a:prstClr val="black"/>
                </a:solidFill>
              </a:rPr>
              <a:t> usage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2731113"/>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FS_MEC_ECM</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No contributions submitted to this meeting.</a:t>
            </a:r>
            <a:r>
              <a:rPr lang="en-US" altLang="zh-CN" sz="110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the solutions related to interaction with ETSI MEC for edge application management</a:t>
            </a:r>
          </a:p>
          <a:p>
            <a:pPr marL="855123" lvl="1" indent="-455073" defTabSz="1219170">
              <a:spcBef>
                <a:spcPts val="0"/>
              </a:spcBef>
              <a:spcAft>
                <a:spcPts val="0"/>
              </a:spcAft>
              <a:defRPr/>
            </a:pPr>
            <a:r>
              <a:rPr lang="en-US" altLang="zh-CN" sz="1100" kern="0" dirty="0">
                <a:solidFill>
                  <a:prstClr val="black"/>
                </a:solidFill>
              </a:rPr>
              <a:t>Working on the solution related to resource reservation</a:t>
            </a:r>
          </a:p>
        </p:txBody>
      </p:sp>
    </p:spTree>
    <p:extLst>
      <p:ext uri="{BB962C8B-B14F-4D97-AF65-F5344CB8AC3E}">
        <p14:creationId xmlns:p14="http://schemas.microsoft.com/office/powerpoint/2010/main" val="206591869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980447946"/>
              </p:ext>
            </p:extLst>
          </p:nvPr>
        </p:nvGraphicFramePr>
        <p:xfrm>
          <a:off x="194693" y="1068257"/>
          <a:ext cx="11583093" cy="2202434"/>
        </p:xfrm>
        <a:graphic>
          <a:graphicData uri="http://schemas.openxmlformats.org/drawingml/2006/table">
            <a:tbl>
              <a:tblPr firstRow="1" firstCol="1" bandRow="1">
                <a:tableStyleId>{F5AB1C69-6EDB-4FF4-983F-18BD219EF322}</a:tableStyleId>
              </a:tblPr>
              <a:tblGrid>
                <a:gridCol w="519622">
                  <a:extLst>
                    <a:ext uri="{9D8B030D-6E8A-4147-A177-3AD203B41FA5}">
                      <a16:colId xmlns:a16="http://schemas.microsoft.com/office/drawing/2014/main" val="20000"/>
                    </a:ext>
                  </a:extLst>
                </a:gridCol>
                <a:gridCol w="2672341">
                  <a:extLst>
                    <a:ext uri="{9D8B030D-6E8A-4147-A177-3AD203B41FA5}">
                      <a16:colId xmlns:a16="http://schemas.microsoft.com/office/drawing/2014/main" val="20001"/>
                    </a:ext>
                  </a:extLst>
                </a:gridCol>
                <a:gridCol w="691107">
                  <a:extLst>
                    <a:ext uri="{9D8B030D-6E8A-4147-A177-3AD203B41FA5}">
                      <a16:colId xmlns:a16="http://schemas.microsoft.com/office/drawing/2014/main" val="20002"/>
                    </a:ext>
                  </a:extLst>
                </a:gridCol>
                <a:gridCol w="806101">
                  <a:extLst>
                    <a:ext uri="{9D8B030D-6E8A-4147-A177-3AD203B41FA5}">
                      <a16:colId xmlns:a16="http://schemas.microsoft.com/office/drawing/2014/main" val="20005"/>
                    </a:ext>
                  </a:extLst>
                </a:gridCol>
                <a:gridCol w="558784">
                  <a:extLst>
                    <a:ext uri="{9D8B030D-6E8A-4147-A177-3AD203B41FA5}">
                      <a16:colId xmlns:a16="http://schemas.microsoft.com/office/drawing/2014/main" val="20006"/>
                    </a:ext>
                  </a:extLst>
                </a:gridCol>
                <a:gridCol w="620079">
                  <a:extLst>
                    <a:ext uri="{9D8B030D-6E8A-4147-A177-3AD203B41FA5}">
                      <a16:colId xmlns:a16="http://schemas.microsoft.com/office/drawing/2014/main" val="1975700025"/>
                    </a:ext>
                  </a:extLst>
                </a:gridCol>
                <a:gridCol w="620079">
                  <a:extLst>
                    <a:ext uri="{9D8B030D-6E8A-4147-A177-3AD203B41FA5}">
                      <a16:colId xmlns:a16="http://schemas.microsoft.com/office/drawing/2014/main" val="20007"/>
                    </a:ext>
                  </a:extLst>
                </a:gridCol>
                <a:gridCol w="1080262">
                  <a:extLst>
                    <a:ext uri="{9D8B030D-6E8A-4147-A177-3AD203B41FA5}">
                      <a16:colId xmlns:a16="http://schemas.microsoft.com/office/drawing/2014/main" val="20008"/>
                    </a:ext>
                  </a:extLst>
                </a:gridCol>
                <a:gridCol w="1090008">
                  <a:extLst>
                    <a:ext uri="{9D8B030D-6E8A-4147-A177-3AD203B41FA5}">
                      <a16:colId xmlns:a16="http://schemas.microsoft.com/office/drawing/2014/main" val="20009"/>
                    </a:ext>
                  </a:extLst>
                </a:gridCol>
                <a:gridCol w="1005511">
                  <a:extLst>
                    <a:ext uri="{9D8B030D-6E8A-4147-A177-3AD203B41FA5}">
                      <a16:colId xmlns:a16="http://schemas.microsoft.com/office/drawing/2014/main" val="20010"/>
                    </a:ext>
                  </a:extLst>
                </a:gridCol>
                <a:gridCol w="1005511">
                  <a:extLst>
                    <a:ext uri="{9D8B030D-6E8A-4147-A177-3AD203B41FA5}">
                      <a16:colId xmlns:a16="http://schemas.microsoft.com/office/drawing/2014/main" val="20012"/>
                    </a:ext>
                  </a:extLst>
                </a:gridCol>
                <a:gridCol w="913688">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endParaRPr lang="en-US" altLang="de-DE"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Discussed service management in SA5, and the difference and relationship between KQI and KPI</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get agreement of concept of KQI.</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3860" y="3305813"/>
            <a:ext cx="5634679" cy="30480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FS_DCSA</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400050" lvl="1" indent="0" defTabSz="1219170">
              <a:spcBef>
                <a:spcPts val="0"/>
              </a:spcBef>
              <a:spcAft>
                <a:spcPts val="0"/>
              </a:spcAft>
              <a:buNone/>
              <a:defRPr/>
            </a:pPr>
            <a:r>
              <a:rPr lang="en-US" altLang="de-DE" sz="1100" kern="0" dirty="0">
                <a:solidFill>
                  <a:prstClr val="black"/>
                </a:solidFill>
              </a:rPr>
              <a:t>The following aspects were discussed and noted in SA5#146:</a:t>
            </a:r>
          </a:p>
          <a:p>
            <a:pPr marL="855123" lvl="1" indent="-455073" defTabSz="1219170">
              <a:spcBef>
                <a:spcPts val="0"/>
              </a:spcBef>
              <a:spcAft>
                <a:spcPts val="0"/>
              </a:spcAft>
              <a:defRPr/>
            </a:pPr>
            <a:r>
              <a:rPr lang="en-US" altLang="de-DE" sz="1100" kern="0" dirty="0">
                <a:solidFill>
                  <a:prstClr val="black"/>
                </a:solidFill>
              </a:rPr>
              <a:t>Add solutions for general management:</a:t>
            </a:r>
          </a:p>
          <a:p>
            <a:pPr marL="400050" lvl="1" indent="0" defTabSz="1219170">
              <a:spcBef>
                <a:spcPts val="0"/>
              </a:spcBef>
              <a:spcAft>
                <a:spcPts val="0"/>
              </a:spcAft>
              <a:buNone/>
              <a:defRPr/>
            </a:pPr>
            <a:r>
              <a:rPr lang="en-US" altLang="de-DE" sz="1100" kern="0" dirty="0">
                <a:solidFill>
                  <a:prstClr val="black"/>
                </a:solidFill>
              </a:rPr>
              <a:t>o	service deployment (S5-226207-&gt;S5-227017);</a:t>
            </a:r>
          </a:p>
          <a:p>
            <a:pPr marL="400050" lvl="1" indent="0" defTabSz="1219170">
              <a:spcBef>
                <a:spcPts val="0"/>
              </a:spcBef>
              <a:spcAft>
                <a:spcPts val="0"/>
              </a:spcAft>
              <a:buNone/>
              <a:defRPr/>
            </a:pPr>
            <a:r>
              <a:rPr lang="en-US" altLang="de-DE" sz="1100" kern="0" dirty="0">
                <a:solidFill>
                  <a:prstClr val="black"/>
                </a:solidFill>
              </a:rPr>
              <a:t>o	service requirement modeling (S5-226208-&gt;S5-227018);</a:t>
            </a:r>
          </a:p>
          <a:p>
            <a:pPr marL="400050" lvl="1" indent="0" defTabSz="1219170">
              <a:spcBef>
                <a:spcPts val="0"/>
              </a:spcBef>
              <a:spcAft>
                <a:spcPts val="0"/>
              </a:spcAft>
              <a:buNone/>
              <a:defRPr/>
            </a:pPr>
            <a:r>
              <a:rPr lang="en-US" altLang="de-DE" sz="1100" kern="0" dirty="0">
                <a:solidFill>
                  <a:prstClr val="black"/>
                </a:solidFill>
              </a:rPr>
              <a:t>o	network preparation (S5-226209-&gt;S5-227019);</a:t>
            </a:r>
          </a:p>
          <a:p>
            <a:pPr marL="400050" lvl="1" indent="0" defTabSz="1219170">
              <a:spcBef>
                <a:spcPts val="0"/>
              </a:spcBef>
              <a:spcAft>
                <a:spcPts val="0"/>
              </a:spcAft>
              <a:buNone/>
              <a:defRPr/>
            </a:pPr>
            <a:r>
              <a:rPr lang="en-US" altLang="de-DE" sz="1100" kern="0" dirty="0">
                <a:solidFill>
                  <a:prstClr val="black"/>
                </a:solidFill>
              </a:rPr>
              <a:t>o	service and network analysis (S5-226210-&gt;S5-227020);</a:t>
            </a:r>
          </a:p>
          <a:p>
            <a:pPr marL="855123" lvl="1" indent="-455073" defTabSz="1219170">
              <a:spcBef>
                <a:spcPts val="0"/>
              </a:spcBef>
              <a:spcAft>
                <a:spcPts val="0"/>
              </a:spcAft>
              <a:defRPr/>
            </a:pPr>
            <a:r>
              <a:rPr lang="en-US" altLang="de-DE" sz="1100" kern="0" dirty="0">
                <a:solidFill>
                  <a:prstClr val="black"/>
                </a:solidFill>
              </a:rPr>
              <a:t>Update solutions for specific services:</a:t>
            </a:r>
          </a:p>
          <a:p>
            <a:pPr marL="400050" lvl="1" indent="0" defTabSz="1219170">
              <a:spcBef>
                <a:spcPts val="0"/>
              </a:spcBef>
              <a:spcAft>
                <a:spcPts val="0"/>
              </a:spcAft>
              <a:buNone/>
              <a:defRPr/>
            </a:pPr>
            <a:r>
              <a:rPr lang="en-US" altLang="de-DE" sz="1100" kern="0" dirty="0">
                <a:solidFill>
                  <a:prstClr val="black"/>
                </a:solidFill>
              </a:rPr>
              <a:t>o	service assurance for video monitoring (S5-226211-&gt; S5-227021) </a:t>
            </a:r>
          </a:p>
          <a:p>
            <a:pPr marL="400050" lvl="1" indent="0" defTabSz="1219170">
              <a:spcBef>
                <a:spcPts val="0"/>
              </a:spcBef>
              <a:spcAft>
                <a:spcPts val="0"/>
              </a:spcAft>
              <a:buNone/>
              <a:defRPr/>
            </a:pPr>
            <a:r>
              <a:rPr lang="en-US" altLang="de-DE" sz="1100" kern="0" dirty="0">
                <a:solidFill>
                  <a:prstClr val="black"/>
                </a:solidFill>
              </a:rPr>
              <a:t>o	service assurance for PLC control (S5-226212-&gt;S5-227022);</a:t>
            </a:r>
          </a:p>
          <a:p>
            <a:pPr marL="457189" lvl="1" indent="0" defTabSz="1219170">
              <a:spcBef>
                <a:spcPts val="0"/>
              </a:spcBef>
              <a:spcAft>
                <a:spcPts val="0"/>
              </a:spcAft>
              <a:buNone/>
              <a:defRPr/>
            </a:pPr>
            <a:r>
              <a:rPr lang="en-US" altLang="zh-CN" sz="10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Add requirements, measurements and analysis related solutions for deterministic communication service assurance.</a:t>
            </a:r>
          </a:p>
        </p:txBody>
      </p:sp>
    </p:spTree>
    <p:extLst>
      <p:ext uri="{BB962C8B-B14F-4D97-AF65-F5344CB8AC3E}">
        <p14:creationId xmlns:p14="http://schemas.microsoft.com/office/powerpoint/2010/main" val="126293339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957061010"/>
              </p:ext>
            </p:extLst>
          </p:nvPr>
        </p:nvGraphicFramePr>
        <p:xfrm>
          <a:off x="411480" y="1871595"/>
          <a:ext cx="10991087" cy="2189861"/>
        </p:xfrm>
        <a:graphic>
          <a:graphicData uri="http://schemas.openxmlformats.org/drawingml/2006/table">
            <a:tbl>
              <a:tblPr firstRow="1" firstCol="1" bandRow="1">
                <a:tableStyleId>{5C22544A-7EE6-4342-B048-85BDC9FD1C3A}</a:tableStyleId>
              </a:tblPr>
              <a:tblGrid>
                <a:gridCol w="673647">
                  <a:extLst>
                    <a:ext uri="{9D8B030D-6E8A-4147-A177-3AD203B41FA5}">
                      <a16:colId xmlns:a16="http://schemas.microsoft.com/office/drawing/2014/main" val="20000"/>
                    </a:ext>
                  </a:extLst>
                </a:gridCol>
                <a:gridCol w="1578749">
                  <a:extLst>
                    <a:ext uri="{9D8B030D-6E8A-4147-A177-3AD203B41FA5}">
                      <a16:colId xmlns:a16="http://schemas.microsoft.com/office/drawing/2014/main" val="20001"/>
                    </a:ext>
                  </a:extLst>
                </a:gridCol>
                <a:gridCol w="1025095">
                  <a:extLst>
                    <a:ext uri="{9D8B030D-6E8A-4147-A177-3AD203B41FA5}">
                      <a16:colId xmlns:a16="http://schemas.microsoft.com/office/drawing/2014/main" val="20002"/>
                    </a:ext>
                  </a:extLst>
                </a:gridCol>
                <a:gridCol w="1199796">
                  <a:extLst>
                    <a:ext uri="{9D8B030D-6E8A-4147-A177-3AD203B41FA5}">
                      <a16:colId xmlns:a16="http://schemas.microsoft.com/office/drawing/2014/main" val="20003"/>
                    </a:ext>
                  </a:extLst>
                </a:gridCol>
                <a:gridCol w="2050804">
                  <a:extLst>
                    <a:ext uri="{9D8B030D-6E8A-4147-A177-3AD203B41FA5}">
                      <a16:colId xmlns:a16="http://schemas.microsoft.com/office/drawing/2014/main" val="20004"/>
                    </a:ext>
                  </a:extLst>
                </a:gridCol>
                <a:gridCol w="2231498">
                  <a:extLst>
                    <a:ext uri="{9D8B030D-6E8A-4147-A177-3AD203B41FA5}">
                      <a16:colId xmlns:a16="http://schemas.microsoft.com/office/drawing/2014/main" val="3637879540"/>
                    </a:ext>
                  </a:extLst>
                </a:gridCol>
                <a:gridCol w="2231498">
                  <a:extLst>
                    <a:ext uri="{9D8B030D-6E8A-4147-A177-3AD203B41FA5}">
                      <a16:colId xmlns:a16="http://schemas.microsoft.com/office/drawing/2014/main" val="2243599289"/>
                    </a:ext>
                  </a:extLst>
                </a:gridCol>
              </a:tblGrid>
              <a:tr h="230004">
                <a:tc>
                  <a:txBody>
                    <a:bodyPr/>
                    <a:lstStyle/>
                    <a:p>
                      <a:pPr algn="ctr">
                        <a:lnSpc>
                          <a:spcPct val="115000"/>
                        </a:lnSpc>
                        <a:spcAft>
                          <a:spcPts val="0"/>
                        </a:spcAft>
                      </a:pPr>
                      <a:r>
                        <a:rPr lang="en-GB" sz="1600" b="1" dirty="0" err="1">
                          <a:effectLst/>
                          <a:latin typeface="+mn-lt"/>
                          <a:ea typeface="Liberation Sans"/>
                          <a:cs typeface="Liberation Sans"/>
                        </a:rPr>
                        <a:t>Tdoc</a:t>
                      </a:r>
                      <a:r>
                        <a:rPr lang="en-GB" sz="1600" b="1" dirty="0">
                          <a:effectLst/>
                          <a:latin typeface="+mn-lt"/>
                          <a:ea typeface="Liberation Sans"/>
                          <a:cs typeface="Liberation Sans"/>
                        </a:rPr>
                        <a:t>#</a:t>
                      </a:r>
                      <a:endParaRPr lang="en-US" sz="1800" dirty="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Title</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Source Company</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Rapporteur</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dirty="0">
                          <a:effectLst/>
                          <a:latin typeface="+mn-lt"/>
                          <a:ea typeface="Liberation Sans"/>
                          <a:cs typeface="Liberation Sans"/>
                        </a:rPr>
                        <a:t>Agenda</a:t>
                      </a:r>
                      <a:endParaRPr lang="en-US" sz="1800" dirty="0">
                        <a:effectLst/>
                        <a:latin typeface="+mn-lt"/>
                        <a:ea typeface="Liberation Sans"/>
                        <a:cs typeface="Liberation Sans"/>
                      </a:endParaRPr>
                    </a:p>
                  </a:txBody>
                  <a:tcPr marL="68580" marR="68580" marT="0" marB="0"/>
                </a:tc>
                <a:tc>
                  <a:txBody>
                    <a:bodyPr/>
                    <a:lstStyle/>
                    <a:p>
                      <a:pPr marL="0" marR="0" algn="ctr">
                        <a:lnSpc>
                          <a:spcPct val="115000"/>
                        </a:lnSpc>
                        <a:spcBef>
                          <a:spcPts val="0"/>
                        </a:spcBef>
                        <a:spcAft>
                          <a:spcPts val="0"/>
                        </a:spcAft>
                      </a:pPr>
                      <a:r>
                        <a:rPr lang="en-GB" sz="1600" b="1" kern="1200" dirty="0">
                          <a:solidFill>
                            <a:schemeClr val="lt1"/>
                          </a:solidFill>
                          <a:effectLst/>
                          <a:latin typeface="+mn-lt"/>
                          <a:ea typeface="CG Times (WN)"/>
                        </a:rPr>
                        <a:t>Latest approved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from previous meeting(s)</a:t>
                      </a:r>
                      <a:endParaRPr lang="en-US" sz="1600" b="1" kern="1200" dirty="0">
                        <a:solidFill>
                          <a:schemeClr val="lt1"/>
                        </a:solidFill>
                        <a:effectLst/>
                        <a:latin typeface="+mn-lt"/>
                        <a:ea typeface="CG Times (WN)"/>
                      </a:endParaRPr>
                    </a:p>
                  </a:txBody>
                  <a:tcPr marL="0" marR="0" marT="0" marB="0"/>
                </a:tc>
                <a:tc>
                  <a:txBody>
                    <a:bodyPr/>
                    <a:lstStyle/>
                    <a:p>
                      <a:pPr marL="0" marR="0">
                        <a:lnSpc>
                          <a:spcPct val="115000"/>
                        </a:lnSpc>
                        <a:spcBef>
                          <a:spcPts val="0"/>
                        </a:spcBef>
                        <a:spcAft>
                          <a:spcPts val="0"/>
                        </a:spcAft>
                      </a:pPr>
                      <a:r>
                        <a:rPr lang="en-GB" sz="1600" b="1" kern="1200" dirty="0">
                          <a:solidFill>
                            <a:schemeClr val="lt1"/>
                          </a:solidFill>
                          <a:effectLst/>
                          <a:latin typeface="+mn-lt"/>
                          <a:ea typeface="CG Times (WN)"/>
                        </a:rPr>
                        <a:t>Approved Input(s) to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at this meeting</a:t>
                      </a:r>
                      <a:endParaRPr lang="en-US" sz="1600" b="1" kern="1200" dirty="0">
                        <a:solidFill>
                          <a:schemeClr val="lt1"/>
                        </a:solidFill>
                        <a:effectLst/>
                        <a:latin typeface="+mn-lt"/>
                        <a:ea typeface="CG Times (WN)"/>
                      </a:endParaRPr>
                    </a:p>
                  </a:txBody>
                  <a:tcPr marL="0" marR="0" marT="0" marB="0"/>
                </a:tc>
                <a:extLst>
                  <a:ext uri="{0D108BD9-81ED-4DB2-BD59-A6C34878D82A}">
                    <a16:rowId xmlns:a16="http://schemas.microsoft.com/office/drawing/2014/main" val="10000"/>
                  </a:ext>
                </a:extLst>
              </a:tr>
              <a:tr h="426406">
                <a:tc>
                  <a:txBody>
                    <a:bodyPr/>
                    <a:lstStyle/>
                    <a:p>
                      <a:pPr marL="0" marR="0" algn="ctr">
                        <a:lnSpc>
                          <a:spcPct val="115000"/>
                        </a:lnSpc>
                        <a:spcBef>
                          <a:spcPts val="0"/>
                        </a:spcBef>
                        <a:spcAft>
                          <a:spcPts val="0"/>
                        </a:spcAft>
                      </a:pPr>
                      <a:r>
                        <a:rPr lang="en-GB" sz="1200" dirty="0">
                          <a:effectLst/>
                          <a:latin typeface="+mn-lt"/>
                          <a:ea typeface="CG Times (WN)"/>
                        </a:rPr>
                        <a:t>S5-227086</a:t>
                      </a:r>
                      <a:endParaRPr lang="en-US" sz="1400" dirty="0">
                        <a:effectLst/>
                        <a:latin typeface="+mn-lt"/>
                        <a:ea typeface="CG Times (WN)"/>
                      </a:endParaRPr>
                    </a:p>
                    <a:p>
                      <a:pPr marL="0" marR="0" algn="ctr">
                        <a:lnSpc>
                          <a:spcPct val="115000"/>
                        </a:lnSpc>
                        <a:spcBef>
                          <a:spcPts val="0"/>
                        </a:spcBef>
                        <a:spcAft>
                          <a:spcPts val="0"/>
                        </a:spcAft>
                      </a:pPr>
                      <a:r>
                        <a:rPr lang="en-GB" sz="1200" dirty="0">
                          <a:effectLst/>
                          <a:latin typeface="+mn-lt"/>
                          <a:ea typeface="CG Times (WN)"/>
                        </a:rPr>
                        <a:t> </a:t>
                      </a:r>
                      <a:endParaRPr lang="en-US" sz="14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a:effectLst/>
                          <a:latin typeface="+mn-lt"/>
                          <a:ea typeface="CG Times (WN)"/>
                        </a:rPr>
                        <a:t>Draft CR for TS 28.622 for Rel-18 WI AdNRM_ph2</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Nokia</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Christiane</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6.5.2</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S5-225619</a:t>
                      </a: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 226823</a:t>
                      </a:r>
                    </a:p>
                  </a:txBody>
                  <a:tcPr marL="0" marR="0" marT="0" marB="0"/>
                </a:tc>
                <a:extLst>
                  <a:ext uri="{0D108BD9-81ED-4DB2-BD59-A6C34878D82A}">
                    <a16:rowId xmlns:a16="http://schemas.microsoft.com/office/drawing/2014/main" val="10001"/>
                  </a:ext>
                </a:extLst>
              </a:tr>
              <a:tr h="394293">
                <a:tc>
                  <a:txBody>
                    <a:bodyPr/>
                    <a:lstStyle/>
                    <a:p>
                      <a:pPr marL="0" marR="0" algn="ctr">
                        <a:lnSpc>
                          <a:spcPct val="115000"/>
                        </a:lnSpc>
                        <a:spcBef>
                          <a:spcPts val="0"/>
                        </a:spcBef>
                        <a:spcAft>
                          <a:spcPts val="0"/>
                        </a:spcAft>
                      </a:pPr>
                      <a:r>
                        <a:rPr lang="en-GB" sz="1200" dirty="0">
                          <a:effectLst/>
                          <a:latin typeface="+mn-lt"/>
                          <a:ea typeface="CG Times (WN)"/>
                        </a:rPr>
                        <a:t>S5-227087</a:t>
                      </a:r>
                      <a:endParaRPr lang="en-US" sz="1400" dirty="0">
                        <a:effectLst/>
                        <a:latin typeface="+mn-lt"/>
                        <a:ea typeface="CG Times (WN)"/>
                      </a:endParaRPr>
                    </a:p>
                    <a:p>
                      <a:pPr marL="0" marR="0" algn="ctr">
                        <a:lnSpc>
                          <a:spcPct val="115000"/>
                        </a:lnSpc>
                        <a:spcBef>
                          <a:spcPts val="0"/>
                        </a:spcBef>
                        <a:spcAft>
                          <a:spcPts val="0"/>
                        </a:spcAft>
                      </a:pPr>
                      <a:r>
                        <a:rPr lang="en-GB" sz="1200" dirty="0">
                          <a:effectLst/>
                          <a:latin typeface="+mn-lt"/>
                          <a:ea typeface="CG Times (WN)"/>
                        </a:rPr>
                        <a:t> </a:t>
                      </a:r>
                      <a:endParaRPr lang="en-US" sz="14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a:effectLst/>
                          <a:latin typeface="+mn-lt"/>
                          <a:ea typeface="CG Times (WN)"/>
                        </a:rPr>
                        <a:t>Draft CR for TS 28.623 for Rel-18 WI AdNRM_ph2</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Nokia</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Christiane</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6.5.2</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S5-225824</a:t>
                      </a: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 226542</a:t>
                      </a:r>
                    </a:p>
                  </a:txBody>
                  <a:tcPr marL="0" marR="0" marT="0" marB="0"/>
                </a:tc>
                <a:extLst>
                  <a:ext uri="{0D108BD9-81ED-4DB2-BD59-A6C34878D82A}">
                    <a16:rowId xmlns:a16="http://schemas.microsoft.com/office/drawing/2014/main" val="10002"/>
                  </a:ext>
                </a:extLst>
              </a:tr>
              <a:tr h="407416">
                <a:tc>
                  <a:txBody>
                    <a:bodyPr/>
                    <a:lstStyle/>
                    <a:p>
                      <a:pPr marL="0" marR="0" algn="ctr">
                        <a:lnSpc>
                          <a:spcPct val="115000"/>
                        </a:lnSpc>
                        <a:spcBef>
                          <a:spcPts val="0"/>
                        </a:spcBef>
                        <a:spcAft>
                          <a:spcPts val="0"/>
                        </a:spcAft>
                      </a:pPr>
                      <a:r>
                        <a:rPr lang="en-GB" sz="1200" dirty="0">
                          <a:effectLst/>
                          <a:latin typeface="+mn-lt"/>
                          <a:ea typeface="CG Times (WN)"/>
                        </a:rPr>
                        <a:t>S5-227088</a:t>
                      </a:r>
                      <a:endParaRPr lang="en-US" sz="14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a:effectLst/>
                          <a:latin typeface="+mn-lt"/>
                          <a:ea typeface="CG Times (WN)"/>
                        </a:rPr>
                        <a:t>Draft CR for TS 28.538 for Rel-18 WI </a:t>
                      </a:r>
                      <a:r>
                        <a:rPr lang="en-GB" sz="1200" dirty="0" err="1">
                          <a:effectLst/>
                          <a:latin typeface="+mn-lt"/>
                          <a:ea typeface="CG Times (WN)"/>
                        </a:rPr>
                        <a:t>eECM</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Samsung</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Deepanshu</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6.5.3</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S5-225858</a:t>
                      </a:r>
                    </a:p>
                  </a:txBody>
                  <a:tcPr marL="0" marR="0" marT="0" marB="0"/>
                </a:tc>
                <a:tc>
                  <a:txBody>
                    <a:bodyPr/>
                    <a:lstStyle/>
                    <a:p>
                      <a:pPr marL="0" marR="0" algn="ctr">
                        <a:lnSpc>
                          <a:spcPct val="115000"/>
                        </a:lnSpc>
                        <a:spcBef>
                          <a:spcPts val="0"/>
                        </a:spcBef>
                        <a:spcAft>
                          <a:spcPts val="0"/>
                        </a:spcAft>
                      </a:pPr>
                      <a:r>
                        <a:rPr lang="en-US" sz="1200" dirty="0">
                          <a:effectLst/>
                          <a:latin typeface="+mn-lt"/>
                          <a:ea typeface="CG Times (WN)"/>
                        </a:rPr>
                        <a:t>S5 226312</a:t>
                      </a:r>
                    </a:p>
                  </a:txBody>
                  <a:tcPr marL="0" marR="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39991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(OAM SWG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98788376"/>
              </p:ext>
            </p:extLst>
          </p:nvPr>
        </p:nvGraphicFramePr>
        <p:xfrm>
          <a:off x="122711" y="1401061"/>
          <a:ext cx="11946577" cy="3764701"/>
        </p:xfrm>
        <a:graphic>
          <a:graphicData uri="http://schemas.openxmlformats.org/drawingml/2006/table">
            <a:tbl>
              <a:tblPr firstRow="1" bandRow="1">
                <a:tableStyleId>{5C22544A-7EE6-4342-B048-85BDC9FD1C3A}</a:tableStyleId>
              </a:tblPr>
              <a:tblGrid>
                <a:gridCol w="903449">
                  <a:extLst>
                    <a:ext uri="{9D8B030D-6E8A-4147-A177-3AD203B41FA5}">
                      <a16:colId xmlns:a16="http://schemas.microsoft.com/office/drawing/2014/main" val="570476699"/>
                    </a:ext>
                  </a:extLst>
                </a:gridCol>
                <a:gridCol w="6322085">
                  <a:extLst>
                    <a:ext uri="{9D8B030D-6E8A-4147-A177-3AD203B41FA5}">
                      <a16:colId xmlns:a16="http://schemas.microsoft.com/office/drawing/2014/main" val="2618836924"/>
                    </a:ext>
                  </a:extLst>
                </a:gridCol>
                <a:gridCol w="1419835">
                  <a:extLst>
                    <a:ext uri="{9D8B030D-6E8A-4147-A177-3AD203B41FA5}">
                      <a16:colId xmlns:a16="http://schemas.microsoft.com/office/drawing/2014/main" val="3016348962"/>
                    </a:ext>
                  </a:extLst>
                </a:gridCol>
                <a:gridCol w="1549252">
                  <a:extLst>
                    <a:ext uri="{9D8B030D-6E8A-4147-A177-3AD203B41FA5}">
                      <a16:colId xmlns:a16="http://schemas.microsoft.com/office/drawing/2014/main" val="3690116950"/>
                    </a:ext>
                  </a:extLst>
                </a:gridCol>
                <a:gridCol w="1751956">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2"/>
                        </a:rPr>
                        <a:t>S5-226020</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Resubmitted LS on M6 Delay Threshold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R3-224079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S5-227040</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3"/>
                        </a:rPr>
                        <a:t>S5-226021</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introduction of a new attribute “Only Resource Coordination” to support source coordination between LTE and NR SA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R3-225206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4"/>
                        </a:rPr>
                        <a:t>S5-226022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ccSA5 on the user consent for trace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R3-225250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5"/>
                        </a:rPr>
                        <a:t>S5-226023</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NCR Solutions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R3-225253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6"/>
                        </a:rPr>
                        <a:t>S5-226024</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to Study on KQIs for 5G service experience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S4-221120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7"/>
                        </a:rPr>
                        <a:t>S5-226025</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to SA5 on TS 28.404/TS 28.405 Clarification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S4-221121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74454">
                <a:tc>
                  <a:txBody>
                    <a:bodyPr/>
                    <a:lstStyle/>
                    <a:p>
                      <a:pPr marL="60325" indent="0" algn="l" fontAlgn="t"/>
                      <a:r>
                        <a:rPr lang="en-US" sz="1100" b="1" i="0" u="sng" strike="noStrike" dirty="0">
                          <a:solidFill>
                            <a:srgbClr val="0000FF"/>
                          </a:solidFill>
                          <a:effectLst/>
                          <a:latin typeface="Arial" panose="020B0604020202020204" pitchFamily="34" charset="0"/>
                          <a:hlinkClick r:id="rId8"/>
                        </a:rPr>
                        <a:t>S5-226027</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on “Reply LS on </a:t>
                      </a:r>
                      <a:r>
                        <a:rPr lang="en-US" sz="1100" b="0" i="0" u="none" strike="noStrike" dirty="0" err="1">
                          <a:solidFill>
                            <a:srgbClr val="000000"/>
                          </a:solidFill>
                          <a:effectLst/>
                          <a:latin typeface="Arial" panose="020B0604020202020204" pitchFamily="34" charset="0"/>
                        </a:rPr>
                        <a:t>FS_eEDGEAPP</a:t>
                      </a:r>
                      <a:r>
                        <a:rPr lang="en-US" sz="1100" b="0" i="0" u="none" strike="noStrike" dirty="0">
                          <a:solidFill>
                            <a:srgbClr val="000000"/>
                          </a:solidFill>
                          <a:effectLst/>
                          <a:latin typeface="Arial" panose="020B0604020202020204" pitchFamily="34" charset="0"/>
                        </a:rPr>
                        <a:t>, Solution for Dynamic EAS instantiation”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S6-222344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9810">
                <a:tc>
                  <a:txBody>
                    <a:bodyPr/>
                    <a:lstStyle/>
                    <a:p>
                      <a:pPr marL="60325" indent="0" algn="l" fontAlgn="t"/>
                      <a:r>
                        <a:rPr lang="en-US" sz="1100" b="1" i="0" u="sng" strike="noStrike" dirty="0">
                          <a:solidFill>
                            <a:srgbClr val="0000FF"/>
                          </a:solidFill>
                          <a:effectLst/>
                          <a:latin typeface="Arial" panose="020B0604020202020204" pitchFamily="34" charset="0"/>
                          <a:hlinkClick r:id="rId9"/>
                        </a:rPr>
                        <a:t>S5-226031</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Resubmitted LS on Publication of GS ZSM009-2 and information about related ETSI ISG ZSM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17411">
                <a:tc>
                  <a:txBody>
                    <a:bodyPr/>
                    <a:lstStyle/>
                    <a:p>
                      <a:pPr marL="60325" indent="0" algn="l" fontAlgn="t"/>
                      <a:r>
                        <a:rPr lang="en-US" sz="1100" b="1" i="0" u="sng" strike="noStrike" dirty="0">
                          <a:solidFill>
                            <a:srgbClr val="0000FF"/>
                          </a:solidFill>
                          <a:effectLst/>
                          <a:latin typeface="Arial" panose="020B0604020202020204" pitchFamily="34" charset="0"/>
                          <a:hlinkClick r:id="rId10"/>
                        </a:rPr>
                        <a:t>S5-226032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Resubmitted LS on RAN3 agreements for NR </a:t>
                      </a:r>
                      <a:r>
                        <a:rPr lang="en-US" sz="1100" b="0" i="0" u="none" strike="noStrike" dirty="0" err="1">
                          <a:solidFill>
                            <a:srgbClr val="000000"/>
                          </a:solidFill>
                          <a:effectLst/>
                          <a:latin typeface="Arial" panose="020B0604020202020204" pitchFamily="34" charset="0"/>
                        </a:rPr>
                        <a:t>QoE</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R3-222890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79044">
                <a:tc>
                  <a:txBody>
                    <a:bodyPr/>
                    <a:lstStyle/>
                    <a:p>
                      <a:pPr marL="60325" indent="0" algn="l" fontAlgn="t"/>
                      <a:r>
                        <a:rPr lang="en-US" sz="1100" b="1" i="0" u="sng" strike="noStrike" dirty="0">
                          <a:solidFill>
                            <a:srgbClr val="0000FF"/>
                          </a:solidFill>
                          <a:effectLst/>
                          <a:latin typeface="Arial" panose="020B0604020202020204" pitchFamily="34" charset="0"/>
                          <a:hlinkClick r:id="rId11"/>
                        </a:rPr>
                        <a:t>S5-226033</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Resubmitted LS on O-RAN – Transport Network Slicing Enhancement IM/DM TS28.541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O-RAN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2"/>
                        </a:rPr>
                        <a:t>S5-226034</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on beam measurement reports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R3-225273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3"/>
                        </a:rPr>
                        <a:t>S5-226073</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ccSA5 on user consent of Non-public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R3-226006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4"/>
                        </a:rPr>
                        <a:t>S5-226076</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possibility of providing per UE speed and orientation on FS_eNA_Ph3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S2-2209656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S5-226547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5"/>
                        </a:rPr>
                        <a:t>S5-226078</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ccSA5 on NCR Solutions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S3-223080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81703475"/>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6"/>
                        </a:rPr>
                        <a:t>S5-226082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Autonomous Networks deliverables from ITU FG-AN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ITU-T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9466535"/>
                  </a:ext>
                </a:extLst>
              </a:tr>
              <a:tr h="194607">
                <a:tc>
                  <a:txBody>
                    <a:bodyPr/>
                    <a:lstStyle/>
                    <a:p>
                      <a:pPr marL="60325" indent="0" algn="l" fontAlgn="t"/>
                      <a:r>
                        <a:rPr lang="en-US" sz="1100" b="1" i="0" u="sng" strike="noStrike" dirty="0">
                          <a:solidFill>
                            <a:srgbClr val="0000FF"/>
                          </a:solidFill>
                          <a:effectLst/>
                          <a:latin typeface="Arial" panose="020B0604020202020204" pitchFamily="34" charset="0"/>
                          <a:hlinkClick r:id="rId17"/>
                        </a:rPr>
                        <a:t>S5-226086</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ccSA5 on related EAS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0325" indent="0" algn="ctr" fontAlgn="t"/>
                      <a:r>
                        <a:rPr lang="en-US" sz="1100" b="0" i="0" u="none" strike="noStrike" dirty="0">
                          <a:solidFill>
                            <a:srgbClr val="000000"/>
                          </a:solidFill>
                          <a:effectLst/>
                          <a:latin typeface="Arial" panose="020B0604020202020204" pitchFamily="34" charset="0"/>
                        </a:rPr>
                        <a:t>S6-223029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0066940"/>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S5-226728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defTabSz="1219170" rtl="0" eaLnBrk="1" fontAlgn="t" latinLnBrk="0" hangingPunct="1"/>
                      <a:r>
                        <a:rPr lang="en-US" sz="1100" b="0" i="0" u="none" strike="noStrike" kern="1200" dirty="0">
                          <a:solidFill>
                            <a:srgbClr val="000000"/>
                          </a:solidFill>
                          <a:effectLst/>
                          <a:latin typeface="Arial" panose="020B0604020202020204" pitchFamily="34" charset="0"/>
                          <a:ea typeface="+mn-ea"/>
                          <a:cs typeface="+mn-cs"/>
                        </a:rPr>
                        <a:t>LS on Updating Dynamic Measurement Method for both LTE &amp; NR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fontAlgn="t"/>
                      <a:r>
                        <a:rPr lang="en-US" sz="1100" b="0" i="0" u="none" strike="noStrike" dirty="0">
                          <a:solidFill>
                            <a:srgbClr val="000000"/>
                          </a:solidFill>
                          <a:effectLst/>
                          <a:latin typeface="Arial" panose="020B0604020202020204" pitchFamily="34" charset="0"/>
                        </a:rPr>
                        <a:t>ETSI_TC_EE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22361319"/>
                  </a:ext>
                </a:extLst>
              </a:tr>
            </a:tbl>
          </a:graphicData>
        </a:graphic>
      </p:graphicFrame>
    </p:spTree>
    <p:extLst>
      <p:ext uri="{BB962C8B-B14F-4D97-AF65-F5344CB8AC3E}">
        <p14:creationId xmlns:p14="http://schemas.microsoft.com/office/powerpoint/2010/main" val="33839425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3795235887"/>
              </p:ext>
            </p:extLst>
          </p:nvPr>
        </p:nvGraphicFramePr>
        <p:xfrm>
          <a:off x="231228" y="1843937"/>
          <a:ext cx="11619185" cy="112776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val="20000"/>
                    </a:ext>
                  </a:extLst>
                </a:gridCol>
                <a:gridCol w="5230168">
                  <a:extLst>
                    <a:ext uri="{9D8B030D-6E8A-4147-A177-3AD203B41FA5}">
                      <a16:colId xmlns:a16="http://schemas.microsoft.com/office/drawing/2014/main" val="20001"/>
                    </a:ext>
                  </a:extLst>
                </a:gridCol>
                <a:gridCol w="753626">
                  <a:extLst>
                    <a:ext uri="{9D8B030D-6E8A-4147-A177-3AD203B41FA5}">
                      <a16:colId xmlns:a16="http://schemas.microsoft.com/office/drawing/2014/main" val="20002"/>
                    </a:ext>
                  </a:extLst>
                </a:gridCol>
                <a:gridCol w="1836278">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473036">
                  <a:extLst>
                    <a:ext uri="{9D8B030D-6E8A-4147-A177-3AD203B41FA5}">
                      <a16:colId xmlns:a16="http://schemas.microsoft.com/office/drawing/2014/main"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105015">
                <a:tc>
                  <a:txBody>
                    <a:bodyPr/>
                    <a:lstStyle/>
                    <a:p>
                      <a:pPr algn="ctr">
                        <a:spcAft>
                          <a:spcPts val="0"/>
                        </a:spcAft>
                      </a:pPr>
                      <a:r>
                        <a:rPr lang="fr-FR" altLang="zh-CN" sz="1400" dirty="0">
                          <a:effectLst/>
                          <a:latin typeface="+mj-lt"/>
                          <a:ea typeface="宋体" panose="02010600030101010101" pitchFamily="2" charset="-122"/>
                        </a:rPr>
                        <a:t>146.1</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US" altLang="zh-CN" sz="1400" dirty="0">
                          <a:effectLst/>
                          <a:latin typeface="+mj-lt"/>
                          <a:ea typeface="+mn-ea"/>
                        </a:rPr>
                        <a:t>Align the use of </a:t>
                      </a:r>
                      <a:r>
                        <a:rPr lang="en-US" altLang="zh-CN" sz="1400" dirty="0" err="1">
                          <a:effectLst/>
                          <a:latin typeface="+mj-lt"/>
                          <a:ea typeface="+mn-ea"/>
                        </a:rPr>
                        <a:t>managementdata</a:t>
                      </a:r>
                      <a:r>
                        <a:rPr lang="en-US" altLang="zh-CN" sz="1400" dirty="0">
                          <a:effectLst/>
                          <a:latin typeface="+mj-lt"/>
                          <a:ea typeface="+mn-ea"/>
                        </a:rPr>
                        <a:t>/</a:t>
                      </a:r>
                      <a:r>
                        <a:rPr lang="en-US" altLang="zh-CN" sz="1400" dirty="0" err="1">
                          <a:effectLst/>
                          <a:latin typeface="+mj-lt"/>
                          <a:ea typeface="+mn-ea"/>
                        </a:rPr>
                        <a:t>mgtdata</a:t>
                      </a:r>
                      <a:r>
                        <a:rPr lang="en-US" altLang="zh-CN" sz="1400" dirty="0">
                          <a:effectLst/>
                          <a:latin typeface="+mj-lt"/>
                          <a:ea typeface="+mn-ea"/>
                        </a:rPr>
                        <a:t> in SA5 specifications. (related </a:t>
                      </a:r>
                      <a:r>
                        <a:rPr lang="en-US" altLang="zh-CN" sz="1400" dirty="0" err="1">
                          <a:effectLst/>
                          <a:latin typeface="+mj-lt"/>
                          <a:ea typeface="+mn-ea"/>
                        </a:rPr>
                        <a:t>tdoc</a:t>
                      </a:r>
                      <a:r>
                        <a:rPr lang="en-US" altLang="zh-CN" sz="1400" dirty="0">
                          <a:effectLst/>
                          <a:latin typeface="+mj-lt"/>
                          <a:ea typeface="+mn-ea"/>
                        </a:rPr>
                        <a:t> S5-226068/6069)</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altLang="zh-CN" sz="1400" dirty="0">
                          <a:effectLst/>
                          <a:latin typeface="+mj-lt"/>
                          <a:ea typeface="宋体" panose="02010600030101010101" pitchFamily="2" charset="-122"/>
                        </a:rPr>
                        <a:t>Rel-18</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400" dirty="0">
                          <a:solidFill>
                            <a:srgbClr val="000000"/>
                          </a:solidFill>
                          <a:effectLst/>
                          <a:latin typeface="Arial" panose="020B0604020202020204" pitchFamily="34" charset="0"/>
                          <a:ea typeface="SimSun" panose="02010600030101010101" pitchFamily="2" charset="-122"/>
                        </a:rPr>
                        <a:t>Olaf/Mark</a:t>
                      </a: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altLang="zh-CN" sz="1400" dirty="0">
                          <a:effectLst/>
                          <a:latin typeface="+mj-lt"/>
                          <a:ea typeface="宋体" panose="02010600030101010101" pitchFamily="2" charset="-122"/>
                        </a:rPr>
                        <a:t>Open</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400">
                          <a:solidFill>
                            <a:srgbClr val="000000"/>
                          </a:solidFill>
                          <a:effectLst/>
                          <a:latin typeface="Arial" panose="020B0604020202020204" pitchFamily="34" charset="0"/>
                          <a:ea typeface="SimSun" panose="02010600030101010101" pitchFamily="2" charset="-122"/>
                        </a:rPr>
                        <a:t>SA5#150</a:t>
                      </a:r>
                      <a:endParaRPr lang="en-US" sz="140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spcAft>
                          <a:spcPts val="0"/>
                        </a:spcAft>
                      </a:pPr>
                      <a:r>
                        <a:rPr lang="fr-FR" altLang="zh-CN" sz="1400" dirty="0">
                          <a:effectLst/>
                          <a:latin typeface="+mj-lt"/>
                          <a:ea typeface="宋体" panose="02010600030101010101" pitchFamily="2" charset="-122"/>
                        </a:rPr>
                        <a:t>146.2</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US" altLang="zh-CN" sz="1400" dirty="0">
                          <a:effectLst/>
                          <a:latin typeface="+mj-lt"/>
                          <a:ea typeface="+mn-ea"/>
                        </a:rPr>
                        <a:t>Include altitude aspect in the </a:t>
                      </a:r>
                      <a:r>
                        <a:rPr lang="en-US" altLang="zh-CN" sz="1400" dirty="0" err="1">
                          <a:effectLst/>
                          <a:latin typeface="+mj-lt"/>
                          <a:ea typeface="+mn-ea"/>
                        </a:rPr>
                        <a:t>GeoArea</a:t>
                      </a:r>
                      <a:r>
                        <a:rPr lang="en-US" altLang="zh-CN" sz="1400" dirty="0">
                          <a:effectLst/>
                          <a:latin typeface="+mj-lt"/>
                          <a:ea typeface="+mn-ea"/>
                        </a:rPr>
                        <a:t> datatype. (Related to S5-226177)</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kern="1200" dirty="0">
                          <a:solidFill>
                            <a:schemeClr val="dk1"/>
                          </a:solidFill>
                          <a:effectLst/>
                          <a:latin typeface="+mn-lt"/>
                          <a:ea typeface="+mn-ea"/>
                          <a:cs typeface="+mn-cs"/>
                        </a:rPr>
                        <a:t>Rel-18</a:t>
                      </a:r>
                      <a:endParaRPr lang="zh-CN" altLang="en-US" sz="14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400" dirty="0">
                          <a:solidFill>
                            <a:srgbClr val="000000"/>
                          </a:solidFill>
                          <a:effectLst/>
                          <a:latin typeface="Arial" panose="020B0604020202020204" pitchFamily="34" charset="0"/>
                          <a:ea typeface="SimSun" panose="02010600030101010101" pitchFamily="2" charset="-122"/>
                        </a:rPr>
                        <a:t>Siva (Nokia)</a:t>
                      </a: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fr-FR" altLang="zh-CN" sz="1400" dirty="0">
                          <a:effectLst/>
                          <a:latin typeface="+mj-lt"/>
                          <a:ea typeface="宋体" panose="02010600030101010101" pitchFamily="2" charset="-122"/>
                        </a:rPr>
                        <a:t>Open</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400" dirty="0">
                          <a:solidFill>
                            <a:srgbClr val="000000"/>
                          </a:solidFill>
                          <a:effectLst/>
                          <a:latin typeface="Arial" panose="020B0604020202020204" pitchFamily="34" charset="0"/>
                          <a:ea typeface="SimSun" panose="02010600030101010101" pitchFamily="2" charset="-122"/>
                        </a:rPr>
                        <a:t>SA5#150</a:t>
                      </a: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19860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SA#98-e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40137713"/>
              </p:ext>
            </p:extLst>
          </p:nvPr>
        </p:nvGraphicFramePr>
        <p:xfrm>
          <a:off x="269458" y="1514329"/>
          <a:ext cx="11776295" cy="1457058"/>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TR 28.908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Study on Artificial Intelligence / Machine Learning (AI/ML)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Information</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TR 28.838</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Study on measurement data collection to support RAN intelligence</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Intel</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Information and approval</a:t>
                      </a:r>
                      <a:endParaRPr lang="zh-CN" altLang="en-US"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ext uri="{D42A27DB-BD31-4B8C-83A1-F6EECF244321}">
                <p14:modId xmlns:p14="http://schemas.microsoft.com/office/powerpoint/2010/main" val="3278726798"/>
              </p:ext>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TR 28.908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Study on Artificial Intelligence / Machine Learning (AI/ML)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TR 28.838</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Study on measurement data collection to support RAN intelligence</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S Mincho"/>
                          <a:cs typeface="Calibri" panose="020F0502020204030204" pitchFamily="34" charset="0"/>
                        </a:rPr>
                        <a:t>Intel</a:t>
                      </a: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09834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SA5#146)</a:t>
            </a:r>
            <a:endParaRPr lang="zh-CN" altLang="en-US" sz="3600" dirty="0"/>
          </a:p>
        </p:txBody>
      </p:sp>
      <p:graphicFrame>
        <p:nvGraphicFramePr>
          <p:cNvPr id="4" name="Table 3">
            <a:extLst>
              <a:ext uri="{FF2B5EF4-FFF2-40B4-BE49-F238E27FC236}">
                <a16:creationId xmlns:a16="http://schemas.microsoft.com/office/drawing/2014/main" id="{CD03FDE6-BC74-41A1-9A61-DFB05B4DD863}"/>
              </a:ext>
            </a:extLst>
          </p:cNvPr>
          <p:cNvGraphicFramePr>
            <a:graphicFrameLocks noGrp="1"/>
          </p:cNvGraphicFramePr>
          <p:nvPr>
            <p:extLst>
              <p:ext uri="{D42A27DB-BD31-4B8C-83A1-F6EECF244321}">
                <p14:modId xmlns:p14="http://schemas.microsoft.com/office/powerpoint/2010/main" val="3994669308"/>
              </p:ext>
            </p:extLst>
          </p:nvPr>
        </p:nvGraphicFramePr>
        <p:xfrm>
          <a:off x="2015197" y="1480840"/>
          <a:ext cx="6948550" cy="1938568"/>
        </p:xfrm>
        <a:graphic>
          <a:graphicData uri="http://schemas.openxmlformats.org/drawingml/2006/table">
            <a:tbl>
              <a:tblPr firstRow="1" firstCol="1" bandRow="1"/>
              <a:tblGrid>
                <a:gridCol w="1097280">
                  <a:extLst>
                    <a:ext uri="{9D8B030D-6E8A-4147-A177-3AD203B41FA5}">
                      <a16:colId xmlns:a16="http://schemas.microsoft.com/office/drawing/2014/main" val="1528860361"/>
                    </a:ext>
                  </a:extLst>
                </a:gridCol>
                <a:gridCol w="1259717">
                  <a:extLst>
                    <a:ext uri="{9D8B030D-6E8A-4147-A177-3AD203B41FA5}">
                      <a16:colId xmlns:a16="http://schemas.microsoft.com/office/drawing/2014/main" val="4099545169"/>
                    </a:ext>
                  </a:extLst>
                </a:gridCol>
                <a:gridCol w="1520314">
                  <a:extLst>
                    <a:ext uri="{9D8B030D-6E8A-4147-A177-3AD203B41FA5}">
                      <a16:colId xmlns:a16="http://schemas.microsoft.com/office/drawing/2014/main" val="415428099"/>
                    </a:ext>
                  </a:extLst>
                </a:gridCol>
                <a:gridCol w="3071239">
                  <a:extLst>
                    <a:ext uri="{9D8B030D-6E8A-4147-A177-3AD203B41FA5}">
                      <a16:colId xmlns:a16="http://schemas.microsoft.com/office/drawing/2014/main"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a:solidFill>
                            <a:schemeClr val="tx1"/>
                          </a:solidFill>
                          <a:effectLst/>
                          <a:latin typeface="+mn-lt"/>
                          <a:ea typeface="Calibri" panose="020F0502020204030204" pitchFamily="34" charset="0"/>
                          <a:cs typeface="+mn-cs"/>
                        </a:rPr>
                        <a:t>Date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Time</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675917"/>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#146e.1</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err="1">
                          <a:effectLst/>
                          <a:latin typeface="+mn-lt"/>
                          <a:ea typeface="Calibri" panose="020F0502020204030204" pitchFamily="34" charset="0"/>
                        </a:rPr>
                        <a:t>Dec</a:t>
                      </a:r>
                      <a:r>
                        <a:rPr lang="fr-FR" sz="1200" dirty="0">
                          <a:effectLst/>
                          <a:latin typeface="+mn-lt"/>
                          <a:ea typeface="Calibri" panose="020F0502020204030204" pitchFamily="34" charset="0"/>
                        </a:rPr>
                        <a:t>. 1st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indent="-228600">
                        <a:lnSpc>
                          <a:spcPct val="115000"/>
                        </a:lnSpc>
                        <a:spcBef>
                          <a:spcPts val="0"/>
                        </a:spcBef>
                        <a:spcAft>
                          <a:spcPts val="0"/>
                        </a:spcAft>
                        <a:buFont typeface="+mj-lt"/>
                        <a:buAutoNum type="arabicPeriod"/>
                      </a:pPr>
                      <a:r>
                        <a:rPr lang="en-US" sz="1200" dirty="0">
                          <a:effectLst/>
                          <a:latin typeface="+mn-lt"/>
                          <a:ea typeface="Calibri" panose="020F0502020204030204" pitchFamily="34" charset="0"/>
                        </a:rPr>
                        <a:t>S5 226377 Rel-18&amp;Rel-19 time plan proposal for OAM/Rel-18 OAM SI progress check (Zou Lan/Rapporteurs)</a:t>
                      </a:r>
                    </a:p>
                    <a:p>
                      <a:pPr marL="228600" marR="0" indent="-228600">
                        <a:lnSpc>
                          <a:spcPct val="115000"/>
                        </a:lnSpc>
                        <a:spcBef>
                          <a:spcPts val="0"/>
                        </a:spcBef>
                        <a:spcAft>
                          <a:spcPts val="0"/>
                        </a:spcAft>
                        <a:buFont typeface="+mj-lt"/>
                        <a:buAutoNum type="arabicPeriod"/>
                      </a:pPr>
                      <a:r>
                        <a:rPr lang="en-US" sz="1200" dirty="0">
                          <a:effectLst/>
                          <a:latin typeface="+mn-lt"/>
                          <a:ea typeface="Calibri" panose="020F0502020204030204" pitchFamily="34" charset="0"/>
                        </a:rPr>
                        <a:t>Open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8125228"/>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#146e.2</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err="1">
                          <a:effectLst/>
                          <a:latin typeface="+mn-lt"/>
                          <a:ea typeface="Calibri" panose="020F0502020204030204" pitchFamily="34" charset="0"/>
                        </a:rPr>
                        <a:t>Dec</a:t>
                      </a:r>
                      <a:r>
                        <a:rPr lang="fr-FR" sz="1200" dirty="0">
                          <a:effectLst/>
                          <a:latin typeface="+mn-lt"/>
                          <a:ea typeface="Calibri" panose="020F0502020204030204" pitchFamily="34" charset="0"/>
                        </a:rPr>
                        <a:t>. 15th </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indent="-228600">
                        <a:lnSpc>
                          <a:spcPct val="115000"/>
                        </a:lnSpc>
                        <a:spcBef>
                          <a:spcPts val="0"/>
                        </a:spcBef>
                        <a:spcAft>
                          <a:spcPts val="0"/>
                        </a:spcAft>
                        <a:buFont typeface="+mj-lt"/>
                        <a:buAutoNum type="arabicPeriod"/>
                      </a:pPr>
                      <a:r>
                        <a:rPr lang="en-US" sz="1200" dirty="0">
                          <a:effectLst/>
                          <a:latin typeface="+mn-lt"/>
                          <a:ea typeface="Calibri" panose="020F0502020204030204" pitchFamily="34" charset="0"/>
                        </a:rPr>
                        <a:t>Open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056916"/>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#146e.3</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864617"/>
                  </a:ext>
                </a:extLst>
              </a:tr>
              <a:tr h="233778">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200" dirty="0">
                          <a:effectLst/>
                          <a:latin typeface="+mn-lt"/>
                          <a:ea typeface="Calibri" panose="020F0502020204030204" pitchFamily="34" charset="0"/>
                        </a:rPr>
                        <a:t>#146e.4</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1786430"/>
                  </a:ext>
                </a:extLst>
              </a:tr>
            </a:tbl>
          </a:graphicData>
        </a:graphic>
      </p:graphicFrame>
      <p:sp>
        <p:nvSpPr>
          <p:cNvPr id="6" name="文本框 5"/>
          <p:cNvSpPr txBox="1"/>
          <p:nvPr/>
        </p:nvSpPr>
        <p:spPr>
          <a:xfrm>
            <a:off x="820179" y="5796201"/>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https://www.3gpp.org/ftp/Email_Discussions/SA5/OAM%20rapporteur%20calls/Rapporteur%20call%20%23146</a:t>
            </a:r>
            <a:r>
              <a:rPr lang="en-US" altLang="zh-CN" dirty="0"/>
              <a:t> </a:t>
            </a:r>
            <a:endParaRPr lang="zh-CN" altLang="en-US" dirty="0"/>
          </a:p>
        </p:txBody>
      </p:sp>
    </p:spTree>
    <p:extLst>
      <p:ext uri="{BB962C8B-B14F-4D97-AF65-F5344CB8AC3E}">
        <p14:creationId xmlns:p14="http://schemas.microsoft.com/office/powerpoint/2010/main" val="2009032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3" name="Picture 2">
            <a:extLst>
              <a:ext uri="{FF2B5EF4-FFF2-40B4-BE49-F238E27FC236}">
                <a16:creationId xmlns:a16="http://schemas.microsoft.com/office/drawing/2014/main" id="{D639BFF7-D3A4-4414-BE97-69CA658BF492}"/>
              </a:ext>
            </a:extLst>
          </p:cNvPr>
          <p:cNvPicPr>
            <a:picLocks noChangeAspect="1"/>
          </p:cNvPicPr>
          <p:nvPr/>
        </p:nvPicPr>
        <p:blipFill>
          <a:blip r:embed="rId2"/>
          <a:stretch>
            <a:fillRect/>
          </a:stretch>
        </p:blipFill>
        <p:spPr>
          <a:xfrm>
            <a:off x="554891" y="776099"/>
            <a:ext cx="6775939" cy="5081954"/>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3GPP SA5 Time plan</a:t>
            </a:r>
            <a:endParaRPr lang="sv-SE" sz="3200" kern="0" dirty="0"/>
          </a:p>
        </p:txBody>
      </p:sp>
      <p:sp>
        <p:nvSpPr>
          <p:cNvPr id="8" name="矩形 7"/>
          <p:cNvSpPr/>
          <p:nvPr/>
        </p:nvSpPr>
        <p:spPr>
          <a:xfrm>
            <a:off x="688686" y="1288173"/>
            <a:ext cx="10607040" cy="3936462"/>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a:solidFill>
                  <a:prstClr val="black"/>
                </a:solidFill>
                <a:latin typeface="+mj-lt"/>
                <a:cs typeface="Arial" charset="0"/>
              </a:rPr>
              <a:t>SA5 time plan:</a:t>
            </a:r>
            <a:endParaRPr lang="en-US" altLang="zh-CN" sz="1600" dirty="0">
              <a:solidFill>
                <a:prstClr val="black"/>
              </a:solidFill>
              <a:latin typeface="+mj-lt"/>
              <a:cs typeface="Arial" charset="0"/>
            </a:endParaRPr>
          </a:p>
          <a:p>
            <a:pPr marL="609585" indent="-609585" defTabSz="1219170">
              <a:spcBef>
                <a:spcPct val="20000"/>
              </a:spcBef>
              <a:buBlip>
                <a:blip r:embed="rId2"/>
              </a:buBlip>
              <a:defRPr/>
            </a:pPr>
            <a:r>
              <a:rPr lang="en-US" altLang="zh-CN" sz="1400" dirty="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p>
          <a:p>
            <a:pPr lvl="1" indent="0">
              <a:spcBef>
                <a:spcPct val="20000"/>
              </a:spcBef>
              <a:defRPr/>
            </a:pPr>
            <a:endParaRPr lang="en-US" altLang="zh-CN" sz="1400" dirty="0">
              <a:solidFill>
                <a:prstClr val="black"/>
              </a:solidFill>
              <a:latin typeface="Calibri"/>
            </a:endParaRPr>
          </a:p>
          <a:p>
            <a:pPr marL="609585" lvl="1" indent="-609585" defTabSz="1219170">
              <a:spcBef>
                <a:spcPct val="20000"/>
              </a:spcBef>
              <a:buBlip>
                <a:blip r:embed="rId2"/>
              </a:buBlip>
              <a:defRPr/>
            </a:pPr>
            <a:r>
              <a:rPr lang="en-US" altLang="zh-CN" sz="1400" dirty="0">
                <a:solidFill>
                  <a:srgbClr val="0000FF"/>
                </a:solidFill>
                <a:latin typeface="Calibri"/>
              </a:rPr>
              <a:t>S5‑226377(update of S5-221173)	Rel-18&amp;Rel-19 time plan proposal for OAM (call for comments)</a:t>
            </a:r>
          </a:p>
          <a:p>
            <a:pPr defTabSz="1219170" eaLnBrk="1" fontAlgn="auto" hangingPunct="1">
              <a:spcBef>
                <a:spcPts val="0"/>
              </a:spcBef>
              <a:spcAft>
                <a:spcPts val="0"/>
              </a:spcAft>
              <a:defRPr/>
            </a:pPr>
            <a:endParaRPr lang="en-US" altLang="zh-CN" sz="1400" dirty="0">
              <a:solidFill>
                <a:prstClr val="black"/>
              </a:solidFill>
              <a:latin typeface="+mj-lt"/>
              <a:cs typeface="Arial" charset="0"/>
            </a:endParaRPr>
          </a:p>
        </p:txBody>
      </p:sp>
    </p:spTree>
    <p:extLst>
      <p:ext uri="{BB962C8B-B14F-4D97-AF65-F5344CB8AC3E}">
        <p14:creationId xmlns:p14="http://schemas.microsoft.com/office/powerpoint/2010/main" val="42456949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C05587D-2637-441E-9407-022193104083}"/>
              </a:ext>
            </a:extLst>
          </p:cNvPr>
          <p:cNvCxnSpPr/>
          <p:nvPr/>
        </p:nvCxnSpPr>
        <p:spPr bwMode="auto">
          <a:xfrm>
            <a:off x="2173931" y="80439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8B67A800-70E7-46B6-AA89-70CEDDD94C61}"/>
              </a:ext>
            </a:extLst>
          </p:cNvPr>
          <p:cNvCxnSpPr>
            <a:cxnSpLocks noChangeShapeType="1"/>
          </p:cNvCxnSpPr>
          <p:nvPr/>
        </p:nvCxnSpPr>
        <p:spPr bwMode="auto">
          <a:xfrm>
            <a:off x="7612706" y="1256828"/>
            <a:ext cx="0" cy="3624262"/>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51852D25-2EBD-484B-A583-ADEE463EC968}"/>
              </a:ext>
            </a:extLst>
          </p:cNvPr>
          <p:cNvCxnSpPr>
            <a:cxnSpLocks noChangeShapeType="1"/>
          </p:cNvCxnSpPr>
          <p:nvPr/>
        </p:nvCxnSpPr>
        <p:spPr bwMode="auto">
          <a:xfrm>
            <a:off x="4893319" y="1217140"/>
            <a:ext cx="0" cy="3663950"/>
          </a:xfrm>
          <a:prstGeom prst="line">
            <a:avLst/>
          </a:prstGeom>
          <a:noFill/>
          <a:ln w="28575" algn="ctr">
            <a:solidFill>
              <a:schemeClr val="accent3"/>
            </a:solidFill>
            <a:round/>
            <a:headEnd/>
            <a:tailEnd/>
          </a:ln>
        </p:spPr>
      </p:cxnSp>
      <p:cxnSp>
        <p:nvCxnSpPr>
          <p:cNvPr id="8" name="Straight Connector 114">
            <a:extLst>
              <a:ext uri="{FF2B5EF4-FFF2-40B4-BE49-F238E27FC236}">
                <a16:creationId xmlns:a16="http://schemas.microsoft.com/office/drawing/2014/main" id="{019C151E-2DFD-47BC-AB98-4C0759F25227}"/>
              </a:ext>
            </a:extLst>
          </p:cNvPr>
          <p:cNvCxnSpPr>
            <a:cxnSpLocks noChangeShapeType="1"/>
          </p:cNvCxnSpPr>
          <p:nvPr/>
        </p:nvCxnSpPr>
        <p:spPr bwMode="auto">
          <a:xfrm flipH="1">
            <a:off x="2150119" y="1218728"/>
            <a:ext cx="14287" cy="3662362"/>
          </a:xfrm>
          <a:prstGeom prst="line">
            <a:avLst/>
          </a:prstGeom>
          <a:noFill/>
          <a:ln w="28575" algn="ctr">
            <a:solidFill>
              <a:schemeClr val="accent3"/>
            </a:solidFill>
            <a:round/>
            <a:headEnd/>
            <a:tailEnd/>
          </a:ln>
        </p:spPr>
      </p:cxnSp>
      <p:sp>
        <p:nvSpPr>
          <p:cNvPr id="9" name="Title 1">
            <a:extLst>
              <a:ext uri="{FF2B5EF4-FFF2-40B4-BE49-F238E27FC236}">
                <a16:creationId xmlns:a16="http://schemas.microsoft.com/office/drawing/2014/main" id="{D5D50EEB-7318-4F2D-ABDD-4BAC678A5B22}"/>
              </a:ext>
            </a:extLst>
          </p:cNvPr>
          <p:cNvSpPr txBox="1">
            <a:spLocks/>
          </p:cNvSpPr>
          <p:nvPr/>
        </p:nvSpPr>
        <p:spPr bwMode="auto">
          <a:xfrm>
            <a:off x="401782" y="9894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0" name="TextBox 86">
            <a:extLst>
              <a:ext uri="{FF2B5EF4-FFF2-40B4-BE49-F238E27FC236}">
                <a16:creationId xmlns:a16="http://schemas.microsoft.com/office/drawing/2014/main" id="{29E109A8-8817-44C7-8791-403B60CA84B9}"/>
              </a:ext>
            </a:extLst>
          </p:cNvPr>
          <p:cNvSpPr txBox="1">
            <a:spLocks noChangeArrowheads="1"/>
          </p:cNvSpPr>
          <p:nvPr/>
        </p:nvSpPr>
        <p:spPr bwMode="auto">
          <a:xfrm>
            <a:off x="1264294"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11" name="Chevron 60">
            <a:extLst>
              <a:ext uri="{FF2B5EF4-FFF2-40B4-BE49-F238E27FC236}">
                <a16:creationId xmlns:a16="http://schemas.microsoft.com/office/drawing/2014/main" id="{F6E48270-8999-4265-A82C-570735899ED8}"/>
              </a:ext>
            </a:extLst>
          </p:cNvPr>
          <p:cNvSpPr/>
          <p:nvPr/>
        </p:nvSpPr>
        <p:spPr bwMode="auto">
          <a:xfrm>
            <a:off x="834081" y="1570594"/>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1100%</a:t>
            </a:r>
          </a:p>
        </p:txBody>
      </p:sp>
      <p:sp>
        <p:nvSpPr>
          <p:cNvPr id="12" name="Chevron 79">
            <a:extLst>
              <a:ext uri="{FF2B5EF4-FFF2-40B4-BE49-F238E27FC236}">
                <a16:creationId xmlns:a16="http://schemas.microsoft.com/office/drawing/2014/main" id="{5CDF2B34-5622-4915-89E9-B946612D95A0}"/>
              </a:ext>
            </a:extLst>
          </p:cNvPr>
          <p:cNvSpPr>
            <a:spLocks noChangeArrowheads="1"/>
          </p:cNvSpPr>
          <p:nvPr/>
        </p:nvSpPr>
        <p:spPr bwMode="auto">
          <a:xfrm>
            <a:off x="7196781" y="4222928"/>
            <a:ext cx="1527175" cy="214313"/>
          </a:xfrm>
          <a:prstGeom prst="chevron">
            <a:avLst>
              <a:gd name="adj" fmla="val 5024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itchFamily="50" charset="0"/>
                <a:cs typeface="Arial" panose="020B0604020202020204" pitchFamily="34" charset="0"/>
              </a:rPr>
              <a:t>RAN4perf </a:t>
            </a:r>
          </a:p>
        </p:txBody>
      </p:sp>
      <p:sp>
        <p:nvSpPr>
          <p:cNvPr id="13" name="Chevron 58">
            <a:extLst>
              <a:ext uri="{FF2B5EF4-FFF2-40B4-BE49-F238E27FC236}">
                <a16:creationId xmlns:a16="http://schemas.microsoft.com/office/drawing/2014/main" id="{CEBC9639-5F31-485C-93C8-2CBB4697B6BA}"/>
              </a:ext>
            </a:extLst>
          </p:cNvPr>
          <p:cNvSpPr/>
          <p:nvPr/>
        </p:nvSpPr>
        <p:spPr bwMode="auto">
          <a:xfrm>
            <a:off x="4371031" y="4472166"/>
            <a:ext cx="321627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14" name="Chevron 60">
            <a:extLst>
              <a:ext uri="{FF2B5EF4-FFF2-40B4-BE49-F238E27FC236}">
                <a16:creationId xmlns:a16="http://schemas.microsoft.com/office/drawing/2014/main" id="{2A252580-0E8B-4AB1-8AD6-A409DC2816C0}"/>
              </a:ext>
            </a:extLst>
          </p:cNvPr>
          <p:cNvSpPr/>
          <p:nvPr/>
        </p:nvSpPr>
        <p:spPr bwMode="auto">
          <a:xfrm>
            <a:off x="2918469" y="398321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5" name="Chevron 60">
            <a:extLst>
              <a:ext uri="{FF2B5EF4-FFF2-40B4-BE49-F238E27FC236}">
                <a16:creationId xmlns:a16="http://schemas.microsoft.com/office/drawing/2014/main" id="{AA9F351B-3F0D-42E0-A435-C84E76555453}"/>
              </a:ext>
            </a:extLst>
          </p:cNvPr>
          <p:cNvSpPr/>
          <p:nvPr/>
        </p:nvSpPr>
        <p:spPr bwMode="auto">
          <a:xfrm>
            <a:off x="1715144" y="2178607"/>
            <a:ext cx="38576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16" name="Straight Connector 115">
            <a:extLst>
              <a:ext uri="{FF2B5EF4-FFF2-40B4-BE49-F238E27FC236}">
                <a16:creationId xmlns:a16="http://schemas.microsoft.com/office/drawing/2014/main" id="{62D96E4F-C2F8-4209-A2F4-E402774E9E55}"/>
              </a:ext>
            </a:extLst>
          </p:cNvPr>
          <p:cNvCxnSpPr>
            <a:cxnSpLocks noChangeShapeType="1"/>
          </p:cNvCxnSpPr>
          <p:nvPr/>
        </p:nvCxnSpPr>
        <p:spPr bwMode="auto">
          <a:xfrm>
            <a:off x="2837506" y="1256828"/>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C8FB50AA-CCA9-49B6-8262-6C02A76BA80A}"/>
              </a:ext>
            </a:extLst>
          </p:cNvPr>
          <p:cNvCxnSpPr>
            <a:cxnSpLocks noChangeShapeType="1"/>
          </p:cNvCxnSpPr>
          <p:nvPr/>
        </p:nvCxnSpPr>
        <p:spPr bwMode="auto">
          <a:xfrm>
            <a:off x="9424044" y="1260003"/>
            <a:ext cx="0" cy="3803650"/>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D3171F59-0F63-4AB4-933E-2960F98F2971}"/>
              </a:ext>
            </a:extLst>
          </p:cNvPr>
          <p:cNvCxnSpPr>
            <a:cxnSpLocks noChangeShapeType="1"/>
          </p:cNvCxnSpPr>
          <p:nvPr/>
        </p:nvCxnSpPr>
        <p:spPr bwMode="auto">
          <a:xfrm>
            <a:off x="1546869" y="1256828"/>
            <a:ext cx="0" cy="3724275"/>
          </a:xfrm>
          <a:prstGeom prst="line">
            <a:avLst/>
          </a:prstGeom>
          <a:noFill/>
          <a:ln w="9525" algn="ctr">
            <a:solidFill>
              <a:schemeClr val="accent3"/>
            </a:solidFill>
            <a:prstDash val="dash"/>
            <a:round/>
            <a:headEnd/>
            <a:tailEnd/>
          </a:ln>
        </p:spPr>
      </p:cxnSp>
      <p:cxnSp>
        <p:nvCxnSpPr>
          <p:cNvPr id="19" name="Straight Connector 114">
            <a:extLst>
              <a:ext uri="{FF2B5EF4-FFF2-40B4-BE49-F238E27FC236}">
                <a16:creationId xmlns:a16="http://schemas.microsoft.com/office/drawing/2014/main" id="{A20E8A92-D7AA-4281-A8A4-D60BB41D0D2D}"/>
              </a:ext>
            </a:extLst>
          </p:cNvPr>
          <p:cNvCxnSpPr>
            <a:cxnSpLocks noChangeShapeType="1"/>
          </p:cNvCxnSpPr>
          <p:nvPr/>
        </p:nvCxnSpPr>
        <p:spPr bwMode="auto">
          <a:xfrm>
            <a:off x="8190556" y="1256828"/>
            <a:ext cx="0" cy="3806825"/>
          </a:xfrm>
          <a:prstGeom prst="line">
            <a:avLst/>
          </a:prstGeom>
          <a:noFill/>
          <a:ln w="9525" algn="ctr">
            <a:solidFill>
              <a:schemeClr val="accent3"/>
            </a:solidFill>
            <a:prstDash val="dash"/>
            <a:round/>
            <a:headEnd/>
            <a:tailEnd/>
          </a:ln>
        </p:spPr>
      </p:cxnSp>
      <p:cxnSp>
        <p:nvCxnSpPr>
          <p:cNvPr id="20" name="Straight Connector 114">
            <a:extLst>
              <a:ext uri="{FF2B5EF4-FFF2-40B4-BE49-F238E27FC236}">
                <a16:creationId xmlns:a16="http://schemas.microsoft.com/office/drawing/2014/main" id="{7DB2052B-34C7-4656-8733-6A199C237213}"/>
              </a:ext>
            </a:extLst>
          </p:cNvPr>
          <p:cNvCxnSpPr>
            <a:cxnSpLocks noChangeShapeType="1"/>
          </p:cNvCxnSpPr>
          <p:nvPr/>
        </p:nvCxnSpPr>
        <p:spPr bwMode="auto">
          <a:xfrm>
            <a:off x="6947544" y="1256828"/>
            <a:ext cx="0" cy="3752850"/>
          </a:xfrm>
          <a:prstGeom prst="line">
            <a:avLst/>
          </a:prstGeom>
          <a:noFill/>
          <a:ln w="9525" algn="ctr">
            <a:solidFill>
              <a:schemeClr val="accent3"/>
            </a:solidFill>
            <a:prstDash val="dash"/>
            <a:round/>
            <a:headEnd/>
            <a:tailEnd/>
          </a:ln>
        </p:spPr>
      </p:cxnSp>
      <p:cxnSp>
        <p:nvCxnSpPr>
          <p:cNvPr id="21" name="Straight Connector 114">
            <a:extLst>
              <a:ext uri="{FF2B5EF4-FFF2-40B4-BE49-F238E27FC236}">
                <a16:creationId xmlns:a16="http://schemas.microsoft.com/office/drawing/2014/main" id="{8F4C8C6F-5DAF-465D-9135-1C2C794839DD}"/>
              </a:ext>
            </a:extLst>
          </p:cNvPr>
          <p:cNvCxnSpPr>
            <a:cxnSpLocks noChangeShapeType="1"/>
          </p:cNvCxnSpPr>
          <p:nvPr/>
        </p:nvCxnSpPr>
        <p:spPr bwMode="auto">
          <a:xfrm>
            <a:off x="5555306" y="1256828"/>
            <a:ext cx="0" cy="3724275"/>
          </a:xfrm>
          <a:prstGeom prst="line">
            <a:avLst/>
          </a:prstGeom>
          <a:noFill/>
          <a:ln w="9525" algn="ctr">
            <a:solidFill>
              <a:schemeClr val="accent3"/>
            </a:solidFill>
            <a:prstDash val="dash"/>
            <a:round/>
            <a:headEnd/>
            <a:tailEnd/>
          </a:ln>
        </p:spPr>
      </p:cxnSp>
      <p:cxnSp>
        <p:nvCxnSpPr>
          <p:cNvPr id="22" name="Straight Connector 114">
            <a:extLst>
              <a:ext uri="{FF2B5EF4-FFF2-40B4-BE49-F238E27FC236}">
                <a16:creationId xmlns:a16="http://schemas.microsoft.com/office/drawing/2014/main" id="{BE31E8B4-1F88-44E3-B61C-22D782F662BB}"/>
              </a:ext>
            </a:extLst>
          </p:cNvPr>
          <p:cNvCxnSpPr>
            <a:cxnSpLocks noChangeShapeType="1"/>
          </p:cNvCxnSpPr>
          <p:nvPr/>
        </p:nvCxnSpPr>
        <p:spPr bwMode="auto">
          <a:xfrm>
            <a:off x="6252219" y="1256828"/>
            <a:ext cx="0" cy="3724275"/>
          </a:xfrm>
          <a:prstGeom prst="line">
            <a:avLst/>
          </a:prstGeom>
          <a:noFill/>
          <a:ln w="9525" algn="ctr">
            <a:solidFill>
              <a:schemeClr val="accent3"/>
            </a:solidFill>
            <a:prstDash val="dash"/>
            <a:round/>
            <a:headEnd/>
            <a:tailEnd/>
          </a:ln>
        </p:spPr>
      </p:cxnSp>
      <p:cxnSp>
        <p:nvCxnSpPr>
          <p:cNvPr id="23" name="Straight Connector 114">
            <a:extLst>
              <a:ext uri="{FF2B5EF4-FFF2-40B4-BE49-F238E27FC236}">
                <a16:creationId xmlns:a16="http://schemas.microsoft.com/office/drawing/2014/main" id="{6AE618E8-4A0B-43C2-A617-F04013144149}"/>
              </a:ext>
            </a:extLst>
          </p:cNvPr>
          <p:cNvCxnSpPr>
            <a:cxnSpLocks noChangeShapeType="1"/>
          </p:cNvCxnSpPr>
          <p:nvPr/>
        </p:nvCxnSpPr>
        <p:spPr bwMode="auto">
          <a:xfrm>
            <a:off x="4298006" y="1256828"/>
            <a:ext cx="0" cy="3724275"/>
          </a:xfrm>
          <a:prstGeom prst="line">
            <a:avLst/>
          </a:prstGeom>
          <a:noFill/>
          <a:ln w="9525" algn="ctr">
            <a:solidFill>
              <a:schemeClr val="accent3"/>
            </a:solidFill>
            <a:prstDash val="dash"/>
            <a:round/>
            <a:headEnd/>
            <a:tailEnd/>
          </a:ln>
        </p:spPr>
      </p:cxnSp>
      <p:cxnSp>
        <p:nvCxnSpPr>
          <p:cNvPr id="24" name="Straight Connector 114">
            <a:extLst>
              <a:ext uri="{FF2B5EF4-FFF2-40B4-BE49-F238E27FC236}">
                <a16:creationId xmlns:a16="http://schemas.microsoft.com/office/drawing/2014/main" id="{ACDB10F2-87AE-43B2-8846-01679AD5C85A}"/>
              </a:ext>
            </a:extLst>
          </p:cNvPr>
          <p:cNvCxnSpPr>
            <a:cxnSpLocks noChangeShapeType="1"/>
          </p:cNvCxnSpPr>
          <p:nvPr/>
        </p:nvCxnSpPr>
        <p:spPr bwMode="auto">
          <a:xfrm>
            <a:off x="3532831" y="1256828"/>
            <a:ext cx="0" cy="3724275"/>
          </a:xfrm>
          <a:prstGeom prst="line">
            <a:avLst/>
          </a:prstGeom>
          <a:noFill/>
          <a:ln w="9525" algn="ctr">
            <a:solidFill>
              <a:schemeClr val="accent3"/>
            </a:solidFill>
            <a:prstDash val="dash"/>
            <a:round/>
            <a:headEnd/>
            <a:tailEnd/>
          </a:ln>
        </p:spPr>
      </p:cxnSp>
      <p:cxnSp>
        <p:nvCxnSpPr>
          <p:cNvPr id="25" name="Straight Connector 114">
            <a:extLst>
              <a:ext uri="{FF2B5EF4-FFF2-40B4-BE49-F238E27FC236}">
                <a16:creationId xmlns:a16="http://schemas.microsoft.com/office/drawing/2014/main" id="{DD32696F-830B-4037-A939-C74D2AE7593C}"/>
              </a:ext>
            </a:extLst>
          </p:cNvPr>
          <p:cNvCxnSpPr>
            <a:cxnSpLocks noChangeShapeType="1"/>
          </p:cNvCxnSpPr>
          <p:nvPr/>
        </p:nvCxnSpPr>
        <p:spPr bwMode="auto">
          <a:xfrm>
            <a:off x="8723956" y="1260003"/>
            <a:ext cx="0" cy="3803650"/>
          </a:xfrm>
          <a:prstGeom prst="line">
            <a:avLst/>
          </a:prstGeom>
          <a:noFill/>
          <a:ln w="9525" algn="ctr">
            <a:solidFill>
              <a:schemeClr val="accent3"/>
            </a:solidFill>
            <a:prstDash val="dash"/>
            <a:round/>
            <a:headEnd/>
            <a:tailEnd/>
          </a:ln>
        </p:spPr>
      </p:cxnSp>
      <p:sp>
        <p:nvSpPr>
          <p:cNvPr id="26" name="Chevron 60">
            <a:extLst>
              <a:ext uri="{FF2B5EF4-FFF2-40B4-BE49-F238E27FC236}">
                <a16:creationId xmlns:a16="http://schemas.microsoft.com/office/drawing/2014/main" id="{381C48B1-809C-4EA5-BCB2-38CA99853D45}"/>
              </a:ext>
            </a:extLst>
          </p:cNvPr>
          <p:cNvSpPr>
            <a:spLocks noChangeArrowheads="1"/>
          </p:cNvSpPr>
          <p:nvPr/>
        </p:nvSpPr>
        <p:spPr bwMode="auto">
          <a:xfrm>
            <a:off x="1935806" y="1849994"/>
            <a:ext cx="890588" cy="280988"/>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27" name="TextBox 1">
            <a:extLst>
              <a:ext uri="{FF2B5EF4-FFF2-40B4-BE49-F238E27FC236}">
                <a16:creationId xmlns:a16="http://schemas.microsoft.com/office/drawing/2014/main" id="{CE42FFA3-5622-4E20-A99F-00CF92CC788C}"/>
              </a:ext>
            </a:extLst>
          </p:cNvPr>
          <p:cNvSpPr txBox="1">
            <a:spLocks noChangeArrowheads="1"/>
          </p:cNvSpPr>
          <p:nvPr/>
        </p:nvSpPr>
        <p:spPr bwMode="auto">
          <a:xfrm>
            <a:off x="840431" y="4928715"/>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8" name="TextBox 86">
            <a:extLst>
              <a:ext uri="{FF2B5EF4-FFF2-40B4-BE49-F238E27FC236}">
                <a16:creationId xmlns:a16="http://schemas.microsoft.com/office/drawing/2014/main" id="{8DED565E-6920-4E3E-8956-708B77E2B20E}"/>
              </a:ext>
            </a:extLst>
          </p:cNvPr>
          <p:cNvSpPr txBox="1">
            <a:spLocks noChangeArrowheads="1"/>
          </p:cNvSpPr>
          <p:nvPr/>
        </p:nvSpPr>
        <p:spPr bwMode="auto">
          <a:xfrm>
            <a:off x="1816744" y="91869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9" name="TextBox 86">
            <a:extLst>
              <a:ext uri="{FF2B5EF4-FFF2-40B4-BE49-F238E27FC236}">
                <a16:creationId xmlns:a16="http://schemas.microsoft.com/office/drawing/2014/main" id="{B92220D3-31CB-4CBD-A562-44061D84DD2D}"/>
              </a:ext>
            </a:extLst>
          </p:cNvPr>
          <p:cNvSpPr txBox="1">
            <a:spLocks noChangeArrowheads="1"/>
          </p:cNvSpPr>
          <p:nvPr/>
        </p:nvSpPr>
        <p:spPr bwMode="auto">
          <a:xfrm>
            <a:off x="2494606"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30" name="TextBox 29">
            <a:extLst>
              <a:ext uri="{FF2B5EF4-FFF2-40B4-BE49-F238E27FC236}">
                <a16:creationId xmlns:a16="http://schemas.microsoft.com/office/drawing/2014/main" id="{DF520625-80A7-4038-8DE5-397D6448CF7D}"/>
              </a:ext>
            </a:extLst>
          </p:cNvPr>
          <p:cNvSpPr txBox="1">
            <a:spLocks noChangeArrowheads="1"/>
          </p:cNvSpPr>
          <p:nvPr/>
        </p:nvSpPr>
        <p:spPr bwMode="auto">
          <a:xfrm>
            <a:off x="3256606"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31" name="TextBox 86">
            <a:extLst>
              <a:ext uri="{FF2B5EF4-FFF2-40B4-BE49-F238E27FC236}">
                <a16:creationId xmlns:a16="http://schemas.microsoft.com/office/drawing/2014/main" id="{06E79B6D-CE3B-46B0-AA58-E0C7C25B03A8}"/>
              </a:ext>
            </a:extLst>
          </p:cNvPr>
          <p:cNvSpPr txBox="1">
            <a:spLocks noChangeArrowheads="1"/>
          </p:cNvSpPr>
          <p:nvPr/>
        </p:nvSpPr>
        <p:spPr bwMode="auto">
          <a:xfrm>
            <a:off x="3990031"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32" name="TextBox 86">
            <a:extLst>
              <a:ext uri="{FF2B5EF4-FFF2-40B4-BE49-F238E27FC236}">
                <a16:creationId xmlns:a16="http://schemas.microsoft.com/office/drawing/2014/main" id="{0B36C966-51B0-4EDA-AA03-6940B6BE02BC}"/>
              </a:ext>
            </a:extLst>
          </p:cNvPr>
          <p:cNvSpPr txBox="1">
            <a:spLocks noChangeArrowheads="1"/>
          </p:cNvSpPr>
          <p:nvPr/>
        </p:nvSpPr>
        <p:spPr bwMode="auto">
          <a:xfrm>
            <a:off x="4604394" y="91869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33" name="TextBox 86">
            <a:extLst>
              <a:ext uri="{FF2B5EF4-FFF2-40B4-BE49-F238E27FC236}">
                <a16:creationId xmlns:a16="http://schemas.microsoft.com/office/drawing/2014/main" id="{2BC8F5EE-7027-4BAB-929A-5434D87AB219}"/>
              </a:ext>
            </a:extLst>
          </p:cNvPr>
          <p:cNvSpPr txBox="1">
            <a:spLocks noChangeArrowheads="1"/>
          </p:cNvSpPr>
          <p:nvPr/>
        </p:nvSpPr>
        <p:spPr bwMode="auto">
          <a:xfrm>
            <a:off x="5272731"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34" name="TextBox 86">
            <a:extLst>
              <a:ext uri="{FF2B5EF4-FFF2-40B4-BE49-F238E27FC236}">
                <a16:creationId xmlns:a16="http://schemas.microsoft.com/office/drawing/2014/main" id="{EAE62451-0272-4019-AAC6-AC21BE68F5F1}"/>
              </a:ext>
            </a:extLst>
          </p:cNvPr>
          <p:cNvSpPr txBox="1">
            <a:spLocks noChangeArrowheads="1"/>
          </p:cNvSpPr>
          <p:nvPr/>
        </p:nvSpPr>
        <p:spPr bwMode="auto">
          <a:xfrm>
            <a:off x="5918844" y="91869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35" name="TextBox 86">
            <a:extLst>
              <a:ext uri="{FF2B5EF4-FFF2-40B4-BE49-F238E27FC236}">
                <a16:creationId xmlns:a16="http://schemas.microsoft.com/office/drawing/2014/main" id="{F59743D9-7CDC-482D-B137-341CEDACBD36}"/>
              </a:ext>
            </a:extLst>
          </p:cNvPr>
          <p:cNvSpPr txBox="1">
            <a:spLocks noChangeArrowheads="1"/>
          </p:cNvSpPr>
          <p:nvPr/>
        </p:nvSpPr>
        <p:spPr bwMode="auto">
          <a:xfrm>
            <a:off x="6660206" y="91869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36" name="TextBox 86">
            <a:extLst>
              <a:ext uri="{FF2B5EF4-FFF2-40B4-BE49-F238E27FC236}">
                <a16:creationId xmlns:a16="http://schemas.microsoft.com/office/drawing/2014/main" id="{D23D5ECC-B01F-4D66-934D-46DC5AEE0EE4}"/>
              </a:ext>
            </a:extLst>
          </p:cNvPr>
          <p:cNvSpPr txBox="1">
            <a:spLocks noChangeArrowheads="1"/>
          </p:cNvSpPr>
          <p:nvPr/>
        </p:nvSpPr>
        <p:spPr bwMode="auto">
          <a:xfrm>
            <a:off x="7279331"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7" name="TextBox 86">
            <a:extLst>
              <a:ext uri="{FF2B5EF4-FFF2-40B4-BE49-F238E27FC236}">
                <a16:creationId xmlns:a16="http://schemas.microsoft.com/office/drawing/2014/main" id="{F50B6E4D-C40F-47B6-A832-9D368A359FBF}"/>
              </a:ext>
            </a:extLst>
          </p:cNvPr>
          <p:cNvSpPr txBox="1">
            <a:spLocks noChangeArrowheads="1"/>
          </p:cNvSpPr>
          <p:nvPr/>
        </p:nvSpPr>
        <p:spPr bwMode="auto">
          <a:xfrm>
            <a:off x="7828606"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8" name="TextBox 86">
            <a:extLst>
              <a:ext uri="{FF2B5EF4-FFF2-40B4-BE49-F238E27FC236}">
                <a16:creationId xmlns:a16="http://schemas.microsoft.com/office/drawing/2014/main" id="{6E54CB3E-BDA7-42BC-8235-D0B46B464DA3}"/>
              </a:ext>
            </a:extLst>
          </p:cNvPr>
          <p:cNvSpPr txBox="1">
            <a:spLocks noChangeArrowheads="1"/>
          </p:cNvSpPr>
          <p:nvPr/>
        </p:nvSpPr>
        <p:spPr bwMode="auto">
          <a:xfrm>
            <a:off x="8417569" y="91869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9" name="TextBox 86">
            <a:extLst>
              <a:ext uri="{FF2B5EF4-FFF2-40B4-BE49-F238E27FC236}">
                <a16:creationId xmlns:a16="http://schemas.microsoft.com/office/drawing/2014/main" id="{23358574-5F53-4202-9DAC-BE7937DED16A}"/>
              </a:ext>
            </a:extLst>
          </p:cNvPr>
          <p:cNvSpPr txBox="1">
            <a:spLocks noChangeArrowheads="1"/>
          </p:cNvSpPr>
          <p:nvPr/>
        </p:nvSpPr>
        <p:spPr bwMode="auto">
          <a:xfrm>
            <a:off x="9077969"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40" name="Chevron 60">
            <a:extLst>
              <a:ext uri="{FF2B5EF4-FFF2-40B4-BE49-F238E27FC236}">
                <a16:creationId xmlns:a16="http://schemas.microsoft.com/office/drawing/2014/main" id="{1E7D2123-1C14-4810-A452-8E709EBB1BCB}"/>
              </a:ext>
            </a:extLst>
          </p:cNvPr>
          <p:cNvSpPr>
            <a:spLocks noChangeArrowheads="1"/>
          </p:cNvSpPr>
          <p:nvPr/>
        </p:nvSpPr>
        <p:spPr bwMode="auto">
          <a:xfrm>
            <a:off x="813444" y="1849994"/>
            <a:ext cx="1339850" cy="280988"/>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41" name="Chevron 60">
            <a:extLst>
              <a:ext uri="{FF2B5EF4-FFF2-40B4-BE49-F238E27FC236}">
                <a16:creationId xmlns:a16="http://schemas.microsoft.com/office/drawing/2014/main" id="{66EECB28-6AE1-4B5F-B579-D8A60A4CDEB2}"/>
              </a:ext>
            </a:extLst>
          </p:cNvPr>
          <p:cNvSpPr/>
          <p:nvPr/>
        </p:nvSpPr>
        <p:spPr bwMode="auto">
          <a:xfrm>
            <a:off x="3585219" y="4219753"/>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42" name="Chevron 58">
            <a:extLst>
              <a:ext uri="{FF2B5EF4-FFF2-40B4-BE49-F238E27FC236}">
                <a16:creationId xmlns:a16="http://schemas.microsoft.com/office/drawing/2014/main" id="{743F3DFF-CCE0-446E-A391-8DB5BB532E75}"/>
              </a:ext>
            </a:extLst>
          </p:cNvPr>
          <p:cNvSpPr/>
          <p:nvPr/>
        </p:nvSpPr>
        <p:spPr bwMode="auto">
          <a:xfrm>
            <a:off x="6096644" y="4722991"/>
            <a:ext cx="2090737" cy="1873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a:t>
            </a:r>
          </a:p>
        </p:txBody>
      </p:sp>
      <p:sp>
        <p:nvSpPr>
          <p:cNvPr id="43" name="TextBox 42">
            <a:extLst>
              <a:ext uri="{FF2B5EF4-FFF2-40B4-BE49-F238E27FC236}">
                <a16:creationId xmlns:a16="http://schemas.microsoft.com/office/drawing/2014/main" id="{0DC37A97-7826-430A-AC19-CC1B56F249C7}"/>
              </a:ext>
            </a:extLst>
          </p:cNvPr>
          <p:cNvSpPr txBox="1"/>
          <p:nvPr/>
        </p:nvSpPr>
        <p:spPr>
          <a:xfrm>
            <a:off x="3283594"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44" name="TextBox 43">
            <a:extLst>
              <a:ext uri="{FF2B5EF4-FFF2-40B4-BE49-F238E27FC236}">
                <a16:creationId xmlns:a16="http://schemas.microsoft.com/office/drawing/2014/main" id="{2D24E46E-F0FB-43AC-BE55-0C8299825492}"/>
              </a:ext>
            </a:extLst>
          </p:cNvPr>
          <p:cNvSpPr txBox="1"/>
          <p:nvPr/>
        </p:nvSpPr>
        <p:spPr>
          <a:xfrm>
            <a:off x="5987106"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45" name="TextBox 2">
            <a:extLst>
              <a:ext uri="{FF2B5EF4-FFF2-40B4-BE49-F238E27FC236}">
                <a16:creationId xmlns:a16="http://schemas.microsoft.com/office/drawing/2014/main" id="{3DC44E1F-82C4-4225-950A-02F5F5934C9C}"/>
              </a:ext>
            </a:extLst>
          </p:cNvPr>
          <p:cNvSpPr txBox="1">
            <a:spLocks noChangeArrowheads="1"/>
          </p:cNvSpPr>
          <p:nvPr/>
        </p:nvSpPr>
        <p:spPr bwMode="auto">
          <a:xfrm>
            <a:off x="1378594" y="102187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6" name="TextBox 59">
            <a:extLst>
              <a:ext uri="{FF2B5EF4-FFF2-40B4-BE49-F238E27FC236}">
                <a16:creationId xmlns:a16="http://schemas.microsoft.com/office/drawing/2014/main" id="{498E8329-CB6F-4442-90A5-F54D7C89A93C}"/>
              </a:ext>
            </a:extLst>
          </p:cNvPr>
          <p:cNvSpPr txBox="1">
            <a:spLocks noChangeArrowheads="1"/>
          </p:cNvSpPr>
          <p:nvPr/>
        </p:nvSpPr>
        <p:spPr bwMode="auto">
          <a:xfrm>
            <a:off x="2672406" y="100917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7" name="TextBox 60">
            <a:extLst>
              <a:ext uri="{FF2B5EF4-FFF2-40B4-BE49-F238E27FC236}">
                <a16:creationId xmlns:a16="http://schemas.microsoft.com/office/drawing/2014/main" id="{DF14FCBB-CAD6-4823-B535-443595E08B58}"/>
              </a:ext>
            </a:extLst>
          </p:cNvPr>
          <p:cNvSpPr txBox="1">
            <a:spLocks noChangeArrowheads="1"/>
          </p:cNvSpPr>
          <p:nvPr/>
        </p:nvSpPr>
        <p:spPr bwMode="auto">
          <a:xfrm>
            <a:off x="8000056" y="102187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8" name="TextBox 61">
            <a:extLst>
              <a:ext uri="{FF2B5EF4-FFF2-40B4-BE49-F238E27FC236}">
                <a16:creationId xmlns:a16="http://schemas.microsoft.com/office/drawing/2014/main" id="{4EC83A2A-F34D-4476-A655-45B3879A2720}"/>
              </a:ext>
            </a:extLst>
          </p:cNvPr>
          <p:cNvSpPr txBox="1">
            <a:spLocks noChangeArrowheads="1"/>
          </p:cNvSpPr>
          <p:nvPr/>
        </p:nvSpPr>
        <p:spPr bwMode="auto">
          <a:xfrm>
            <a:off x="5337819" y="102187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9" name="TextBox 62">
            <a:extLst>
              <a:ext uri="{FF2B5EF4-FFF2-40B4-BE49-F238E27FC236}">
                <a16:creationId xmlns:a16="http://schemas.microsoft.com/office/drawing/2014/main" id="{627BA62A-E374-4CE4-943D-7F5408C9110D}"/>
              </a:ext>
            </a:extLst>
          </p:cNvPr>
          <p:cNvSpPr txBox="1">
            <a:spLocks noChangeArrowheads="1"/>
          </p:cNvSpPr>
          <p:nvPr/>
        </p:nvSpPr>
        <p:spPr bwMode="auto">
          <a:xfrm>
            <a:off x="3359794" y="102187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50" name="TextBox 63">
            <a:extLst>
              <a:ext uri="{FF2B5EF4-FFF2-40B4-BE49-F238E27FC236}">
                <a16:creationId xmlns:a16="http://schemas.microsoft.com/office/drawing/2014/main" id="{1546F75F-6B51-4415-8946-34446596697E}"/>
              </a:ext>
            </a:extLst>
          </p:cNvPr>
          <p:cNvSpPr txBox="1">
            <a:spLocks noChangeArrowheads="1"/>
          </p:cNvSpPr>
          <p:nvPr/>
        </p:nvSpPr>
        <p:spPr bwMode="auto">
          <a:xfrm>
            <a:off x="60728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51" name="TextBox 64">
            <a:extLst>
              <a:ext uri="{FF2B5EF4-FFF2-40B4-BE49-F238E27FC236}">
                <a16:creationId xmlns:a16="http://schemas.microsoft.com/office/drawing/2014/main" id="{7342EC26-C9B7-41D2-867F-4896E9B8CA31}"/>
              </a:ext>
            </a:extLst>
          </p:cNvPr>
          <p:cNvSpPr txBox="1">
            <a:spLocks noChangeArrowheads="1"/>
          </p:cNvSpPr>
          <p:nvPr/>
        </p:nvSpPr>
        <p:spPr bwMode="auto">
          <a:xfrm>
            <a:off x="85747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52" name="TextBox 65">
            <a:extLst>
              <a:ext uri="{FF2B5EF4-FFF2-40B4-BE49-F238E27FC236}">
                <a16:creationId xmlns:a16="http://schemas.microsoft.com/office/drawing/2014/main" id="{CBA31960-3ADF-4F80-8C47-4025230FE24D}"/>
              </a:ext>
            </a:extLst>
          </p:cNvPr>
          <p:cNvSpPr txBox="1">
            <a:spLocks noChangeArrowheads="1"/>
          </p:cNvSpPr>
          <p:nvPr/>
        </p:nvSpPr>
        <p:spPr bwMode="auto">
          <a:xfrm>
            <a:off x="4134494" y="102187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53" name="TextBox 66">
            <a:extLst>
              <a:ext uri="{FF2B5EF4-FFF2-40B4-BE49-F238E27FC236}">
                <a16:creationId xmlns:a16="http://schemas.microsoft.com/office/drawing/2014/main" id="{1A642B61-0A68-4A14-941C-CB4C3AE0F4FC}"/>
              </a:ext>
            </a:extLst>
          </p:cNvPr>
          <p:cNvSpPr txBox="1">
            <a:spLocks noChangeArrowheads="1"/>
          </p:cNvSpPr>
          <p:nvPr/>
        </p:nvSpPr>
        <p:spPr bwMode="auto">
          <a:xfrm>
            <a:off x="6784031" y="102187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54" name="TextBox 67">
            <a:extLst>
              <a:ext uri="{FF2B5EF4-FFF2-40B4-BE49-F238E27FC236}">
                <a16:creationId xmlns:a16="http://schemas.microsoft.com/office/drawing/2014/main" id="{E0AF9CCB-42E5-41F2-8381-BA1417D0935C}"/>
              </a:ext>
            </a:extLst>
          </p:cNvPr>
          <p:cNvSpPr txBox="1">
            <a:spLocks noChangeArrowheads="1"/>
          </p:cNvSpPr>
          <p:nvPr/>
        </p:nvSpPr>
        <p:spPr bwMode="auto">
          <a:xfrm>
            <a:off x="9239894" y="102187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55" name="TextBox 69">
            <a:extLst>
              <a:ext uri="{FF2B5EF4-FFF2-40B4-BE49-F238E27FC236}">
                <a16:creationId xmlns:a16="http://schemas.microsoft.com/office/drawing/2014/main" id="{EE0B74FD-9098-436F-B68C-33CABD628A6C}"/>
              </a:ext>
            </a:extLst>
          </p:cNvPr>
          <p:cNvSpPr txBox="1">
            <a:spLocks noChangeArrowheads="1"/>
          </p:cNvSpPr>
          <p:nvPr/>
        </p:nvSpPr>
        <p:spPr bwMode="auto">
          <a:xfrm>
            <a:off x="1975494" y="102187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6" name="TextBox 70">
            <a:extLst>
              <a:ext uri="{FF2B5EF4-FFF2-40B4-BE49-F238E27FC236}">
                <a16:creationId xmlns:a16="http://schemas.microsoft.com/office/drawing/2014/main" id="{E3BC760A-6209-4A21-807C-54D0F7A3E7A7}"/>
              </a:ext>
            </a:extLst>
          </p:cNvPr>
          <p:cNvSpPr txBox="1">
            <a:spLocks noChangeArrowheads="1"/>
          </p:cNvSpPr>
          <p:nvPr/>
        </p:nvSpPr>
        <p:spPr bwMode="auto">
          <a:xfrm>
            <a:off x="472663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7" name="TextBox 71">
            <a:extLst>
              <a:ext uri="{FF2B5EF4-FFF2-40B4-BE49-F238E27FC236}">
                <a16:creationId xmlns:a16="http://schemas.microsoft.com/office/drawing/2014/main" id="{A3DD1F89-5730-4DCF-B7F7-DCDDAE5F4804}"/>
              </a:ext>
            </a:extLst>
          </p:cNvPr>
          <p:cNvSpPr txBox="1">
            <a:spLocks noChangeArrowheads="1"/>
          </p:cNvSpPr>
          <p:nvPr/>
        </p:nvSpPr>
        <p:spPr bwMode="auto">
          <a:xfrm>
            <a:off x="742538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8" name="TextBox 73">
            <a:extLst>
              <a:ext uri="{FF2B5EF4-FFF2-40B4-BE49-F238E27FC236}">
                <a16:creationId xmlns:a16="http://schemas.microsoft.com/office/drawing/2014/main" id="{B5767741-0F55-4863-A681-8ADA6DE09B97}"/>
              </a:ext>
            </a:extLst>
          </p:cNvPr>
          <p:cNvSpPr txBox="1">
            <a:spLocks noChangeArrowheads="1"/>
          </p:cNvSpPr>
          <p:nvPr/>
        </p:nvSpPr>
        <p:spPr bwMode="auto">
          <a:xfrm>
            <a:off x="6304606" y="4906490"/>
            <a:ext cx="234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59" name="TextBox 58">
            <a:extLst>
              <a:ext uri="{FF2B5EF4-FFF2-40B4-BE49-F238E27FC236}">
                <a16:creationId xmlns:a16="http://schemas.microsoft.com/office/drawing/2014/main" id="{9CF63D30-D182-4DA4-B170-757E8950EE2C}"/>
              </a:ext>
            </a:extLst>
          </p:cNvPr>
          <p:cNvSpPr txBox="1"/>
          <p:nvPr/>
        </p:nvSpPr>
        <p:spPr>
          <a:xfrm>
            <a:off x="8481069" y="663103"/>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60" name="Rectangle 12">
            <a:extLst>
              <a:ext uri="{FF2B5EF4-FFF2-40B4-BE49-F238E27FC236}">
                <a16:creationId xmlns:a16="http://schemas.microsoft.com/office/drawing/2014/main" id="{AD0C0A6E-BB61-4FC4-AA45-6F7270357D45}"/>
              </a:ext>
            </a:extLst>
          </p:cNvPr>
          <p:cNvSpPr>
            <a:spLocks noChangeArrowheads="1"/>
          </p:cNvSpPr>
          <p:nvPr/>
        </p:nvSpPr>
        <p:spPr bwMode="auto">
          <a:xfrm>
            <a:off x="4188469" y="4967609"/>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61" name="Straight Connector 114">
            <a:extLst>
              <a:ext uri="{FF2B5EF4-FFF2-40B4-BE49-F238E27FC236}">
                <a16:creationId xmlns:a16="http://schemas.microsoft.com/office/drawing/2014/main" id="{4C63A68F-3297-4BEA-A87A-BE1DFD4CA5FB}"/>
              </a:ext>
            </a:extLst>
          </p:cNvPr>
          <p:cNvCxnSpPr>
            <a:cxnSpLocks noChangeShapeType="1"/>
          </p:cNvCxnSpPr>
          <p:nvPr/>
        </p:nvCxnSpPr>
        <p:spPr bwMode="auto">
          <a:xfrm>
            <a:off x="4712344" y="1216347"/>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2" name="Chevron 60">
            <a:extLst>
              <a:ext uri="{FF2B5EF4-FFF2-40B4-BE49-F238E27FC236}">
                <a16:creationId xmlns:a16="http://schemas.microsoft.com/office/drawing/2014/main" id="{2069049F-BF9C-4AB4-B716-0CC2F26D46EB}"/>
              </a:ext>
            </a:extLst>
          </p:cNvPr>
          <p:cNvSpPr/>
          <p:nvPr/>
        </p:nvSpPr>
        <p:spPr bwMode="auto">
          <a:xfrm>
            <a:off x="2804169" y="2630893"/>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63" name="Chevron 60">
            <a:extLst>
              <a:ext uri="{FF2B5EF4-FFF2-40B4-BE49-F238E27FC236}">
                <a16:creationId xmlns:a16="http://schemas.microsoft.com/office/drawing/2014/main" id="{F29E559D-B34B-401F-B596-9FC2888E0261}"/>
              </a:ext>
            </a:extLst>
          </p:cNvPr>
          <p:cNvSpPr/>
          <p:nvPr/>
        </p:nvSpPr>
        <p:spPr bwMode="auto">
          <a:xfrm>
            <a:off x="2798934" y="2880301"/>
            <a:ext cx="3428204"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64" name="Chevron 60">
            <a:extLst>
              <a:ext uri="{FF2B5EF4-FFF2-40B4-BE49-F238E27FC236}">
                <a16:creationId xmlns:a16="http://schemas.microsoft.com/office/drawing/2014/main" id="{42D2FEB9-AA0A-4BA2-A71D-1708AE5B0E44}"/>
              </a:ext>
            </a:extLst>
          </p:cNvPr>
          <p:cNvSpPr/>
          <p:nvPr/>
        </p:nvSpPr>
        <p:spPr bwMode="auto">
          <a:xfrm>
            <a:off x="3519338" y="3130088"/>
            <a:ext cx="3428206"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works (CN related),</a:t>
            </a:r>
          </a:p>
          <a:p>
            <a:pPr algn="ctr">
              <a:defRPr/>
            </a:pPr>
            <a:r>
              <a:rPr lang="en-US" sz="900" dirty="0">
                <a:latin typeface="Montserrat" panose="00000500000000000000" pitchFamily="50" charset="0"/>
                <a:ea typeface="ＭＳ Ｐゴシック" charset="-128"/>
              </a:rPr>
              <a:t> provide inputs to CT</a:t>
            </a:r>
          </a:p>
        </p:txBody>
      </p:sp>
      <p:sp>
        <p:nvSpPr>
          <p:cNvPr id="65" name="Chevron 60">
            <a:extLst>
              <a:ext uri="{FF2B5EF4-FFF2-40B4-BE49-F238E27FC236}">
                <a16:creationId xmlns:a16="http://schemas.microsoft.com/office/drawing/2014/main" id="{4F817C56-A8A1-44C8-ADC7-A74CADB4F93B}"/>
              </a:ext>
            </a:extLst>
          </p:cNvPr>
          <p:cNvSpPr/>
          <p:nvPr/>
        </p:nvSpPr>
        <p:spPr bwMode="auto">
          <a:xfrm>
            <a:off x="3516957" y="3492372"/>
            <a:ext cx="4095749"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works (Generic OAM and RAN related)</a:t>
            </a:r>
          </a:p>
          <a:p>
            <a:pPr algn="ctr">
              <a:defRPr/>
            </a:pPr>
            <a:endParaRPr lang="en-US" sz="900" dirty="0">
              <a:latin typeface="Montserrat" panose="00000500000000000000" pitchFamily="50" charset="0"/>
              <a:ea typeface="ＭＳ Ｐゴシック" charset="-128"/>
            </a:endParaRPr>
          </a:p>
        </p:txBody>
      </p:sp>
      <p:sp>
        <p:nvSpPr>
          <p:cNvPr id="66" name="矩形 1">
            <a:extLst>
              <a:ext uri="{FF2B5EF4-FFF2-40B4-BE49-F238E27FC236}">
                <a16:creationId xmlns:a16="http://schemas.microsoft.com/office/drawing/2014/main" id="{8086D5DA-9DFB-48AE-B560-A433252373A7}"/>
              </a:ext>
            </a:extLst>
          </p:cNvPr>
          <p:cNvSpPr>
            <a:spLocks noChangeArrowheads="1"/>
          </p:cNvSpPr>
          <p:nvPr/>
        </p:nvSpPr>
        <p:spPr bwMode="auto">
          <a:xfrm>
            <a:off x="905519" y="2579865"/>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7" name="文本框 2">
            <a:extLst>
              <a:ext uri="{FF2B5EF4-FFF2-40B4-BE49-F238E27FC236}">
                <a16:creationId xmlns:a16="http://schemas.microsoft.com/office/drawing/2014/main" id="{5E36B04D-3326-465E-91CA-8140D2D9041C}"/>
              </a:ext>
            </a:extLst>
          </p:cNvPr>
          <p:cNvSpPr txBox="1">
            <a:spLocks noChangeArrowheads="1"/>
          </p:cNvSpPr>
          <p:nvPr/>
        </p:nvSpPr>
        <p:spPr bwMode="auto">
          <a:xfrm>
            <a:off x="1115069" y="326566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68" name="矩形 51">
            <a:extLst>
              <a:ext uri="{FF2B5EF4-FFF2-40B4-BE49-F238E27FC236}">
                <a16:creationId xmlns:a16="http://schemas.microsoft.com/office/drawing/2014/main" id="{DABFCCC3-090A-4DA0-81C5-CBAF4350CAEC}"/>
              </a:ext>
            </a:extLst>
          </p:cNvPr>
          <p:cNvSpPr/>
          <p:nvPr/>
        </p:nvSpPr>
        <p:spPr>
          <a:xfrm>
            <a:off x="246994" y="5990550"/>
            <a:ext cx="4314001" cy="307777"/>
          </a:xfrm>
          <a:prstGeom prst="rect">
            <a:avLst/>
          </a:prstGeom>
          <a:solidFill>
            <a:srgbClr val="00B0F0"/>
          </a:solidFill>
        </p:spPr>
        <p:txBody>
          <a:bodyPr wrap="none">
            <a:spAutoFit/>
          </a:bodyPr>
          <a:lstStyle/>
          <a:p>
            <a:r>
              <a:rPr lang="en-GB" altLang="en-US" sz="1400" dirty="0">
                <a:solidFill>
                  <a:schemeClr val="bg1"/>
                </a:solidFill>
              </a:rPr>
              <a:t>Ref: update of RP-221900 _CP-222012_SP-220972</a:t>
            </a:r>
            <a:endParaRPr lang="en-US" sz="1400" dirty="0">
              <a:solidFill>
                <a:srgbClr val="0000FF"/>
              </a:solidFill>
            </a:endParaRPr>
          </a:p>
        </p:txBody>
      </p:sp>
    </p:spTree>
    <p:extLst>
      <p:ext uri="{BB962C8B-B14F-4D97-AF65-F5344CB8AC3E}">
        <p14:creationId xmlns:p14="http://schemas.microsoft.com/office/powerpoint/2010/main" val="38130830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AAE8FE0-59D6-4429-A3D6-37D8B8E28F23}"/>
              </a:ext>
            </a:extLst>
          </p:cNvPr>
          <p:cNvCxnSpPr/>
          <p:nvPr/>
        </p:nvCxnSpPr>
        <p:spPr bwMode="auto">
          <a:xfrm>
            <a:off x="2173931" y="80439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8C92E26F-6F6C-4384-8FDE-BF60ADFEC3FF}"/>
              </a:ext>
            </a:extLst>
          </p:cNvPr>
          <p:cNvCxnSpPr>
            <a:cxnSpLocks noChangeShapeType="1"/>
          </p:cNvCxnSpPr>
          <p:nvPr/>
        </p:nvCxnSpPr>
        <p:spPr bwMode="auto">
          <a:xfrm>
            <a:off x="7612706" y="1256828"/>
            <a:ext cx="0" cy="3624262"/>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73FE703-CE4D-496A-97CF-422F51A766F1}"/>
              </a:ext>
            </a:extLst>
          </p:cNvPr>
          <p:cNvCxnSpPr>
            <a:cxnSpLocks noChangeShapeType="1"/>
          </p:cNvCxnSpPr>
          <p:nvPr/>
        </p:nvCxnSpPr>
        <p:spPr bwMode="auto">
          <a:xfrm>
            <a:off x="4893319" y="1217140"/>
            <a:ext cx="0" cy="3663950"/>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7D133A8-DA64-4B63-9D43-C5A58FBA1FCB}"/>
              </a:ext>
            </a:extLst>
          </p:cNvPr>
          <p:cNvCxnSpPr>
            <a:cxnSpLocks noChangeShapeType="1"/>
          </p:cNvCxnSpPr>
          <p:nvPr/>
        </p:nvCxnSpPr>
        <p:spPr bwMode="auto">
          <a:xfrm flipH="1">
            <a:off x="2150119" y="1218728"/>
            <a:ext cx="14287" cy="3662362"/>
          </a:xfrm>
          <a:prstGeom prst="line">
            <a:avLst/>
          </a:prstGeom>
          <a:noFill/>
          <a:ln w="28575" algn="ctr">
            <a:solidFill>
              <a:schemeClr val="accent3"/>
            </a:solidFill>
            <a:round/>
            <a:headEnd/>
            <a:tailEnd/>
          </a:ln>
        </p:spPr>
      </p:cxnSp>
      <p:sp>
        <p:nvSpPr>
          <p:cNvPr id="8" name="Title 1">
            <a:extLst>
              <a:ext uri="{FF2B5EF4-FFF2-40B4-BE49-F238E27FC236}">
                <a16:creationId xmlns:a16="http://schemas.microsoft.com/office/drawing/2014/main" id="{4D1D9512-A2EC-44BE-B8F5-0F413637D062}"/>
              </a:ext>
            </a:extLst>
          </p:cNvPr>
          <p:cNvSpPr txBox="1">
            <a:spLocks/>
          </p:cNvSpPr>
          <p:nvPr/>
        </p:nvSpPr>
        <p:spPr bwMode="auto">
          <a:xfrm>
            <a:off x="401782" y="9894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9" name="TextBox 86">
            <a:extLst>
              <a:ext uri="{FF2B5EF4-FFF2-40B4-BE49-F238E27FC236}">
                <a16:creationId xmlns:a16="http://schemas.microsoft.com/office/drawing/2014/main" id="{C5FD2E89-1026-46A2-959D-2EB5DA722196}"/>
              </a:ext>
            </a:extLst>
          </p:cNvPr>
          <p:cNvSpPr txBox="1">
            <a:spLocks noChangeArrowheads="1"/>
          </p:cNvSpPr>
          <p:nvPr/>
        </p:nvSpPr>
        <p:spPr bwMode="auto">
          <a:xfrm>
            <a:off x="1264294"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10" name="Straight Connector 115">
            <a:extLst>
              <a:ext uri="{FF2B5EF4-FFF2-40B4-BE49-F238E27FC236}">
                <a16:creationId xmlns:a16="http://schemas.microsoft.com/office/drawing/2014/main" id="{52947295-1A99-4B4B-9A2E-B17885916A52}"/>
              </a:ext>
            </a:extLst>
          </p:cNvPr>
          <p:cNvCxnSpPr>
            <a:cxnSpLocks noChangeShapeType="1"/>
          </p:cNvCxnSpPr>
          <p:nvPr/>
        </p:nvCxnSpPr>
        <p:spPr bwMode="auto">
          <a:xfrm>
            <a:off x="2837506" y="1256828"/>
            <a:ext cx="0" cy="3724275"/>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8F27C8B4-E96B-42A5-B446-B27A281EF798}"/>
              </a:ext>
            </a:extLst>
          </p:cNvPr>
          <p:cNvCxnSpPr>
            <a:cxnSpLocks noChangeShapeType="1"/>
          </p:cNvCxnSpPr>
          <p:nvPr/>
        </p:nvCxnSpPr>
        <p:spPr bwMode="auto">
          <a:xfrm>
            <a:off x="9424044" y="1260003"/>
            <a:ext cx="0" cy="3803650"/>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537F1697-3BB6-49D2-95E0-0E4B0ADF619E}"/>
              </a:ext>
            </a:extLst>
          </p:cNvPr>
          <p:cNvCxnSpPr>
            <a:cxnSpLocks noChangeShapeType="1"/>
          </p:cNvCxnSpPr>
          <p:nvPr/>
        </p:nvCxnSpPr>
        <p:spPr bwMode="auto">
          <a:xfrm>
            <a:off x="1546869" y="1256828"/>
            <a:ext cx="0" cy="3724275"/>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54C4378F-A97C-4EB5-9C6C-08B673BECA84}"/>
              </a:ext>
            </a:extLst>
          </p:cNvPr>
          <p:cNvCxnSpPr>
            <a:cxnSpLocks noChangeShapeType="1"/>
          </p:cNvCxnSpPr>
          <p:nvPr/>
        </p:nvCxnSpPr>
        <p:spPr bwMode="auto">
          <a:xfrm>
            <a:off x="8190556" y="1256828"/>
            <a:ext cx="0" cy="3806825"/>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FCF6934E-B38F-4A8E-9602-3F7C127B9903}"/>
              </a:ext>
            </a:extLst>
          </p:cNvPr>
          <p:cNvCxnSpPr>
            <a:cxnSpLocks noChangeShapeType="1"/>
          </p:cNvCxnSpPr>
          <p:nvPr/>
        </p:nvCxnSpPr>
        <p:spPr bwMode="auto">
          <a:xfrm>
            <a:off x="6947544" y="1256828"/>
            <a:ext cx="0" cy="3752850"/>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628A6F60-B3BA-46C5-AE77-66B7D2ABE609}"/>
              </a:ext>
            </a:extLst>
          </p:cNvPr>
          <p:cNvCxnSpPr>
            <a:cxnSpLocks noChangeShapeType="1"/>
          </p:cNvCxnSpPr>
          <p:nvPr/>
        </p:nvCxnSpPr>
        <p:spPr bwMode="auto">
          <a:xfrm>
            <a:off x="5555306" y="1256828"/>
            <a:ext cx="0" cy="3724275"/>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3833B0C1-0A1D-4B33-9211-20ACFD195455}"/>
              </a:ext>
            </a:extLst>
          </p:cNvPr>
          <p:cNvCxnSpPr>
            <a:cxnSpLocks noChangeShapeType="1"/>
          </p:cNvCxnSpPr>
          <p:nvPr/>
        </p:nvCxnSpPr>
        <p:spPr bwMode="auto">
          <a:xfrm>
            <a:off x="6252219" y="1256828"/>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7F6A0437-AC02-4640-9D41-3FE27C4B38CB}"/>
              </a:ext>
            </a:extLst>
          </p:cNvPr>
          <p:cNvCxnSpPr>
            <a:cxnSpLocks noChangeShapeType="1"/>
          </p:cNvCxnSpPr>
          <p:nvPr/>
        </p:nvCxnSpPr>
        <p:spPr bwMode="auto">
          <a:xfrm>
            <a:off x="4298006" y="1256828"/>
            <a:ext cx="0" cy="3724275"/>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03FC1054-DE41-464C-AC54-29BF6F8F2E5E}"/>
              </a:ext>
            </a:extLst>
          </p:cNvPr>
          <p:cNvCxnSpPr>
            <a:cxnSpLocks noChangeShapeType="1"/>
          </p:cNvCxnSpPr>
          <p:nvPr/>
        </p:nvCxnSpPr>
        <p:spPr bwMode="auto">
          <a:xfrm>
            <a:off x="3532831" y="1256828"/>
            <a:ext cx="0" cy="3724275"/>
          </a:xfrm>
          <a:prstGeom prst="line">
            <a:avLst/>
          </a:prstGeom>
          <a:noFill/>
          <a:ln w="9525" algn="ctr">
            <a:solidFill>
              <a:schemeClr val="accent3"/>
            </a:solidFill>
            <a:prstDash val="dash"/>
            <a:round/>
            <a:headEnd/>
            <a:tailEnd/>
          </a:ln>
        </p:spPr>
      </p:cxnSp>
      <p:cxnSp>
        <p:nvCxnSpPr>
          <p:cNvPr id="19" name="Straight Connector 114">
            <a:extLst>
              <a:ext uri="{FF2B5EF4-FFF2-40B4-BE49-F238E27FC236}">
                <a16:creationId xmlns:a16="http://schemas.microsoft.com/office/drawing/2014/main" id="{B2018E10-8D85-478C-8BFD-5302D5D57BA6}"/>
              </a:ext>
            </a:extLst>
          </p:cNvPr>
          <p:cNvCxnSpPr>
            <a:cxnSpLocks noChangeShapeType="1"/>
          </p:cNvCxnSpPr>
          <p:nvPr/>
        </p:nvCxnSpPr>
        <p:spPr bwMode="auto">
          <a:xfrm>
            <a:off x="8723956" y="1260003"/>
            <a:ext cx="0" cy="3803650"/>
          </a:xfrm>
          <a:prstGeom prst="line">
            <a:avLst/>
          </a:prstGeom>
          <a:noFill/>
          <a:ln w="9525" algn="ctr">
            <a:solidFill>
              <a:schemeClr val="accent3"/>
            </a:solidFill>
            <a:prstDash val="dash"/>
            <a:round/>
            <a:headEnd/>
            <a:tailEnd/>
          </a:ln>
        </p:spPr>
      </p:cxnSp>
      <p:sp>
        <p:nvSpPr>
          <p:cNvPr id="20" name="TextBox 1">
            <a:extLst>
              <a:ext uri="{FF2B5EF4-FFF2-40B4-BE49-F238E27FC236}">
                <a16:creationId xmlns:a16="http://schemas.microsoft.com/office/drawing/2014/main" id="{EABB5BAF-8335-45B5-B2DD-296527E0F243}"/>
              </a:ext>
            </a:extLst>
          </p:cNvPr>
          <p:cNvSpPr txBox="1">
            <a:spLocks noChangeArrowheads="1"/>
          </p:cNvSpPr>
          <p:nvPr/>
        </p:nvSpPr>
        <p:spPr bwMode="auto">
          <a:xfrm>
            <a:off x="840431" y="4928715"/>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1" name="TextBox 86">
            <a:extLst>
              <a:ext uri="{FF2B5EF4-FFF2-40B4-BE49-F238E27FC236}">
                <a16:creationId xmlns:a16="http://schemas.microsoft.com/office/drawing/2014/main" id="{71E71598-E5BE-4272-B849-BE5DC095A849}"/>
              </a:ext>
            </a:extLst>
          </p:cNvPr>
          <p:cNvSpPr txBox="1">
            <a:spLocks noChangeArrowheads="1"/>
          </p:cNvSpPr>
          <p:nvPr/>
        </p:nvSpPr>
        <p:spPr bwMode="auto">
          <a:xfrm>
            <a:off x="1816744" y="91869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2" name="TextBox 86">
            <a:extLst>
              <a:ext uri="{FF2B5EF4-FFF2-40B4-BE49-F238E27FC236}">
                <a16:creationId xmlns:a16="http://schemas.microsoft.com/office/drawing/2014/main" id="{3DFE6D09-C09F-4FAF-BFC9-A5475A060720}"/>
              </a:ext>
            </a:extLst>
          </p:cNvPr>
          <p:cNvSpPr txBox="1">
            <a:spLocks noChangeArrowheads="1"/>
          </p:cNvSpPr>
          <p:nvPr/>
        </p:nvSpPr>
        <p:spPr bwMode="auto">
          <a:xfrm>
            <a:off x="2494606"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23" name="TextBox 22">
            <a:extLst>
              <a:ext uri="{FF2B5EF4-FFF2-40B4-BE49-F238E27FC236}">
                <a16:creationId xmlns:a16="http://schemas.microsoft.com/office/drawing/2014/main" id="{6FD6157B-7886-4739-BCBC-99D671CD339C}"/>
              </a:ext>
            </a:extLst>
          </p:cNvPr>
          <p:cNvSpPr txBox="1">
            <a:spLocks noChangeArrowheads="1"/>
          </p:cNvSpPr>
          <p:nvPr/>
        </p:nvSpPr>
        <p:spPr bwMode="auto">
          <a:xfrm>
            <a:off x="3256606"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24" name="TextBox 86">
            <a:extLst>
              <a:ext uri="{FF2B5EF4-FFF2-40B4-BE49-F238E27FC236}">
                <a16:creationId xmlns:a16="http://schemas.microsoft.com/office/drawing/2014/main" id="{6D6F610D-83F1-45B7-91DC-8B6AC0374808}"/>
              </a:ext>
            </a:extLst>
          </p:cNvPr>
          <p:cNvSpPr txBox="1">
            <a:spLocks noChangeArrowheads="1"/>
          </p:cNvSpPr>
          <p:nvPr/>
        </p:nvSpPr>
        <p:spPr bwMode="auto">
          <a:xfrm>
            <a:off x="3990031"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25" name="TextBox 86">
            <a:extLst>
              <a:ext uri="{FF2B5EF4-FFF2-40B4-BE49-F238E27FC236}">
                <a16:creationId xmlns:a16="http://schemas.microsoft.com/office/drawing/2014/main" id="{DE81A46B-52C8-49D0-9D42-55A2762A0217}"/>
              </a:ext>
            </a:extLst>
          </p:cNvPr>
          <p:cNvSpPr txBox="1">
            <a:spLocks noChangeArrowheads="1"/>
          </p:cNvSpPr>
          <p:nvPr/>
        </p:nvSpPr>
        <p:spPr bwMode="auto">
          <a:xfrm>
            <a:off x="4604394" y="91869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26" name="TextBox 86">
            <a:extLst>
              <a:ext uri="{FF2B5EF4-FFF2-40B4-BE49-F238E27FC236}">
                <a16:creationId xmlns:a16="http://schemas.microsoft.com/office/drawing/2014/main" id="{BB99A234-9DD1-41E2-8031-A1B4F57AEF08}"/>
              </a:ext>
            </a:extLst>
          </p:cNvPr>
          <p:cNvSpPr txBox="1">
            <a:spLocks noChangeArrowheads="1"/>
          </p:cNvSpPr>
          <p:nvPr/>
        </p:nvSpPr>
        <p:spPr bwMode="auto">
          <a:xfrm>
            <a:off x="5272731"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27" name="TextBox 86">
            <a:extLst>
              <a:ext uri="{FF2B5EF4-FFF2-40B4-BE49-F238E27FC236}">
                <a16:creationId xmlns:a16="http://schemas.microsoft.com/office/drawing/2014/main" id="{E79B8928-52CE-44E2-9C0F-3D75D1E5392F}"/>
              </a:ext>
            </a:extLst>
          </p:cNvPr>
          <p:cNvSpPr txBox="1">
            <a:spLocks noChangeArrowheads="1"/>
          </p:cNvSpPr>
          <p:nvPr/>
        </p:nvSpPr>
        <p:spPr bwMode="auto">
          <a:xfrm>
            <a:off x="5918844" y="91869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28" name="TextBox 86">
            <a:extLst>
              <a:ext uri="{FF2B5EF4-FFF2-40B4-BE49-F238E27FC236}">
                <a16:creationId xmlns:a16="http://schemas.microsoft.com/office/drawing/2014/main" id="{E08E5C0C-18E9-473E-90E1-86663D3F5E7F}"/>
              </a:ext>
            </a:extLst>
          </p:cNvPr>
          <p:cNvSpPr txBox="1">
            <a:spLocks noChangeArrowheads="1"/>
          </p:cNvSpPr>
          <p:nvPr/>
        </p:nvSpPr>
        <p:spPr bwMode="auto">
          <a:xfrm>
            <a:off x="6660206" y="91869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29" name="TextBox 86">
            <a:extLst>
              <a:ext uri="{FF2B5EF4-FFF2-40B4-BE49-F238E27FC236}">
                <a16:creationId xmlns:a16="http://schemas.microsoft.com/office/drawing/2014/main" id="{96F19614-34EC-40EC-BA4C-13AE283DA95C}"/>
              </a:ext>
            </a:extLst>
          </p:cNvPr>
          <p:cNvSpPr txBox="1">
            <a:spLocks noChangeArrowheads="1"/>
          </p:cNvSpPr>
          <p:nvPr/>
        </p:nvSpPr>
        <p:spPr bwMode="auto">
          <a:xfrm>
            <a:off x="7279331"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0" name="TextBox 86">
            <a:extLst>
              <a:ext uri="{FF2B5EF4-FFF2-40B4-BE49-F238E27FC236}">
                <a16:creationId xmlns:a16="http://schemas.microsoft.com/office/drawing/2014/main" id="{55CC3D35-8926-42B2-8421-32D05FCCDFB3}"/>
              </a:ext>
            </a:extLst>
          </p:cNvPr>
          <p:cNvSpPr txBox="1">
            <a:spLocks noChangeArrowheads="1"/>
          </p:cNvSpPr>
          <p:nvPr/>
        </p:nvSpPr>
        <p:spPr bwMode="auto">
          <a:xfrm>
            <a:off x="7828606"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1" name="TextBox 86">
            <a:extLst>
              <a:ext uri="{FF2B5EF4-FFF2-40B4-BE49-F238E27FC236}">
                <a16:creationId xmlns:a16="http://schemas.microsoft.com/office/drawing/2014/main" id="{ECDA5D09-D01D-45EB-AE02-27885CB6A1A1}"/>
              </a:ext>
            </a:extLst>
          </p:cNvPr>
          <p:cNvSpPr txBox="1">
            <a:spLocks noChangeArrowheads="1"/>
          </p:cNvSpPr>
          <p:nvPr/>
        </p:nvSpPr>
        <p:spPr bwMode="auto">
          <a:xfrm>
            <a:off x="8417569" y="91869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2" name="TextBox 86">
            <a:extLst>
              <a:ext uri="{FF2B5EF4-FFF2-40B4-BE49-F238E27FC236}">
                <a16:creationId xmlns:a16="http://schemas.microsoft.com/office/drawing/2014/main" id="{A5538856-F49F-48F1-BD51-B12A874758FE}"/>
              </a:ext>
            </a:extLst>
          </p:cNvPr>
          <p:cNvSpPr txBox="1">
            <a:spLocks noChangeArrowheads="1"/>
          </p:cNvSpPr>
          <p:nvPr/>
        </p:nvSpPr>
        <p:spPr bwMode="auto">
          <a:xfrm>
            <a:off x="9077969"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33" name="TextBox 32">
            <a:extLst>
              <a:ext uri="{FF2B5EF4-FFF2-40B4-BE49-F238E27FC236}">
                <a16:creationId xmlns:a16="http://schemas.microsoft.com/office/drawing/2014/main" id="{C68FEBE8-8FBB-4E5D-A9E9-C6647FA8C43D}"/>
              </a:ext>
            </a:extLst>
          </p:cNvPr>
          <p:cNvSpPr txBox="1"/>
          <p:nvPr/>
        </p:nvSpPr>
        <p:spPr>
          <a:xfrm>
            <a:off x="3283594"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34" name="TextBox 33">
            <a:extLst>
              <a:ext uri="{FF2B5EF4-FFF2-40B4-BE49-F238E27FC236}">
                <a16:creationId xmlns:a16="http://schemas.microsoft.com/office/drawing/2014/main" id="{1FF853F5-2460-4AFB-9FD5-EBB43A14069C}"/>
              </a:ext>
            </a:extLst>
          </p:cNvPr>
          <p:cNvSpPr txBox="1"/>
          <p:nvPr/>
        </p:nvSpPr>
        <p:spPr>
          <a:xfrm>
            <a:off x="5987106"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35" name="TextBox 2">
            <a:extLst>
              <a:ext uri="{FF2B5EF4-FFF2-40B4-BE49-F238E27FC236}">
                <a16:creationId xmlns:a16="http://schemas.microsoft.com/office/drawing/2014/main" id="{F29C75D4-97AA-49D7-9CA7-D664B20FEC00}"/>
              </a:ext>
            </a:extLst>
          </p:cNvPr>
          <p:cNvSpPr txBox="1">
            <a:spLocks noChangeArrowheads="1"/>
          </p:cNvSpPr>
          <p:nvPr/>
        </p:nvSpPr>
        <p:spPr bwMode="auto">
          <a:xfrm>
            <a:off x="1378594" y="102187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36" name="TextBox 59">
            <a:extLst>
              <a:ext uri="{FF2B5EF4-FFF2-40B4-BE49-F238E27FC236}">
                <a16:creationId xmlns:a16="http://schemas.microsoft.com/office/drawing/2014/main" id="{D7898DCC-FEE2-4755-9826-EDCCA92DBE11}"/>
              </a:ext>
            </a:extLst>
          </p:cNvPr>
          <p:cNvSpPr txBox="1">
            <a:spLocks noChangeArrowheads="1"/>
          </p:cNvSpPr>
          <p:nvPr/>
        </p:nvSpPr>
        <p:spPr bwMode="auto">
          <a:xfrm>
            <a:off x="2672406" y="100917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37" name="TextBox 60">
            <a:extLst>
              <a:ext uri="{FF2B5EF4-FFF2-40B4-BE49-F238E27FC236}">
                <a16:creationId xmlns:a16="http://schemas.microsoft.com/office/drawing/2014/main" id="{9D2CC7A0-831C-4481-B35B-634C246F5819}"/>
              </a:ext>
            </a:extLst>
          </p:cNvPr>
          <p:cNvSpPr txBox="1">
            <a:spLocks noChangeArrowheads="1"/>
          </p:cNvSpPr>
          <p:nvPr/>
        </p:nvSpPr>
        <p:spPr bwMode="auto">
          <a:xfrm>
            <a:off x="8000056" y="102187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38" name="TextBox 61">
            <a:extLst>
              <a:ext uri="{FF2B5EF4-FFF2-40B4-BE49-F238E27FC236}">
                <a16:creationId xmlns:a16="http://schemas.microsoft.com/office/drawing/2014/main" id="{C71BEC89-2D42-4C4D-A64E-FECA2D44149D}"/>
              </a:ext>
            </a:extLst>
          </p:cNvPr>
          <p:cNvSpPr txBox="1">
            <a:spLocks noChangeArrowheads="1"/>
          </p:cNvSpPr>
          <p:nvPr/>
        </p:nvSpPr>
        <p:spPr bwMode="auto">
          <a:xfrm>
            <a:off x="5337819" y="102187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39" name="TextBox 62">
            <a:extLst>
              <a:ext uri="{FF2B5EF4-FFF2-40B4-BE49-F238E27FC236}">
                <a16:creationId xmlns:a16="http://schemas.microsoft.com/office/drawing/2014/main" id="{F658DED4-E728-44BD-B745-7B3D2C181897}"/>
              </a:ext>
            </a:extLst>
          </p:cNvPr>
          <p:cNvSpPr txBox="1">
            <a:spLocks noChangeArrowheads="1"/>
          </p:cNvSpPr>
          <p:nvPr/>
        </p:nvSpPr>
        <p:spPr bwMode="auto">
          <a:xfrm>
            <a:off x="3359794" y="102187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0" name="TextBox 63">
            <a:extLst>
              <a:ext uri="{FF2B5EF4-FFF2-40B4-BE49-F238E27FC236}">
                <a16:creationId xmlns:a16="http://schemas.microsoft.com/office/drawing/2014/main" id="{51A06265-1CFB-4481-95BB-F55C90CC6BFD}"/>
              </a:ext>
            </a:extLst>
          </p:cNvPr>
          <p:cNvSpPr txBox="1">
            <a:spLocks noChangeArrowheads="1"/>
          </p:cNvSpPr>
          <p:nvPr/>
        </p:nvSpPr>
        <p:spPr bwMode="auto">
          <a:xfrm>
            <a:off x="60728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1" name="TextBox 64">
            <a:extLst>
              <a:ext uri="{FF2B5EF4-FFF2-40B4-BE49-F238E27FC236}">
                <a16:creationId xmlns:a16="http://schemas.microsoft.com/office/drawing/2014/main" id="{CFA09FF2-94D8-4933-9FD0-E85FD4FFCB65}"/>
              </a:ext>
            </a:extLst>
          </p:cNvPr>
          <p:cNvSpPr txBox="1">
            <a:spLocks noChangeArrowheads="1"/>
          </p:cNvSpPr>
          <p:nvPr/>
        </p:nvSpPr>
        <p:spPr bwMode="auto">
          <a:xfrm>
            <a:off x="85747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2" name="TextBox 65">
            <a:extLst>
              <a:ext uri="{FF2B5EF4-FFF2-40B4-BE49-F238E27FC236}">
                <a16:creationId xmlns:a16="http://schemas.microsoft.com/office/drawing/2014/main" id="{CDF12F6F-65BA-4E43-AE07-97D8759DE6E9}"/>
              </a:ext>
            </a:extLst>
          </p:cNvPr>
          <p:cNvSpPr txBox="1">
            <a:spLocks noChangeArrowheads="1"/>
          </p:cNvSpPr>
          <p:nvPr/>
        </p:nvSpPr>
        <p:spPr bwMode="auto">
          <a:xfrm>
            <a:off x="4134494" y="102187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3" name="TextBox 66">
            <a:extLst>
              <a:ext uri="{FF2B5EF4-FFF2-40B4-BE49-F238E27FC236}">
                <a16:creationId xmlns:a16="http://schemas.microsoft.com/office/drawing/2014/main" id="{385E99A4-96C2-4D50-AF59-BDEF03A15D2D}"/>
              </a:ext>
            </a:extLst>
          </p:cNvPr>
          <p:cNvSpPr txBox="1">
            <a:spLocks noChangeArrowheads="1"/>
          </p:cNvSpPr>
          <p:nvPr/>
        </p:nvSpPr>
        <p:spPr bwMode="auto">
          <a:xfrm>
            <a:off x="6784031" y="102187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4" name="TextBox 67">
            <a:extLst>
              <a:ext uri="{FF2B5EF4-FFF2-40B4-BE49-F238E27FC236}">
                <a16:creationId xmlns:a16="http://schemas.microsoft.com/office/drawing/2014/main" id="{8A362BA2-0C9E-4A92-8783-4ABA0CD864C7}"/>
              </a:ext>
            </a:extLst>
          </p:cNvPr>
          <p:cNvSpPr txBox="1">
            <a:spLocks noChangeArrowheads="1"/>
          </p:cNvSpPr>
          <p:nvPr/>
        </p:nvSpPr>
        <p:spPr bwMode="auto">
          <a:xfrm>
            <a:off x="9239894" y="102187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5" name="TextBox 69">
            <a:extLst>
              <a:ext uri="{FF2B5EF4-FFF2-40B4-BE49-F238E27FC236}">
                <a16:creationId xmlns:a16="http://schemas.microsoft.com/office/drawing/2014/main" id="{381D9439-15B1-498D-951A-8F0298A4A8F8}"/>
              </a:ext>
            </a:extLst>
          </p:cNvPr>
          <p:cNvSpPr txBox="1">
            <a:spLocks noChangeArrowheads="1"/>
          </p:cNvSpPr>
          <p:nvPr/>
        </p:nvSpPr>
        <p:spPr bwMode="auto">
          <a:xfrm>
            <a:off x="1975494" y="102187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6" name="TextBox 70">
            <a:extLst>
              <a:ext uri="{FF2B5EF4-FFF2-40B4-BE49-F238E27FC236}">
                <a16:creationId xmlns:a16="http://schemas.microsoft.com/office/drawing/2014/main" id="{A87DDB7B-0523-409C-9566-53C024FDE3BD}"/>
              </a:ext>
            </a:extLst>
          </p:cNvPr>
          <p:cNvSpPr txBox="1">
            <a:spLocks noChangeArrowheads="1"/>
          </p:cNvSpPr>
          <p:nvPr/>
        </p:nvSpPr>
        <p:spPr bwMode="auto">
          <a:xfrm>
            <a:off x="472663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7" name="TextBox 71">
            <a:extLst>
              <a:ext uri="{FF2B5EF4-FFF2-40B4-BE49-F238E27FC236}">
                <a16:creationId xmlns:a16="http://schemas.microsoft.com/office/drawing/2014/main" id="{6A28A8E5-3E96-4D3A-8CE1-6407230845AE}"/>
              </a:ext>
            </a:extLst>
          </p:cNvPr>
          <p:cNvSpPr txBox="1">
            <a:spLocks noChangeArrowheads="1"/>
          </p:cNvSpPr>
          <p:nvPr/>
        </p:nvSpPr>
        <p:spPr bwMode="auto">
          <a:xfrm>
            <a:off x="742538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8" name="TextBox 73">
            <a:extLst>
              <a:ext uri="{FF2B5EF4-FFF2-40B4-BE49-F238E27FC236}">
                <a16:creationId xmlns:a16="http://schemas.microsoft.com/office/drawing/2014/main" id="{9F3CC1E9-C573-4A6C-9246-1B6E0E3814B6}"/>
              </a:ext>
            </a:extLst>
          </p:cNvPr>
          <p:cNvSpPr txBox="1">
            <a:spLocks noChangeArrowheads="1"/>
          </p:cNvSpPr>
          <p:nvPr/>
        </p:nvSpPr>
        <p:spPr bwMode="auto">
          <a:xfrm>
            <a:off x="6304606" y="4906490"/>
            <a:ext cx="234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49" name="TextBox 48">
            <a:extLst>
              <a:ext uri="{FF2B5EF4-FFF2-40B4-BE49-F238E27FC236}">
                <a16:creationId xmlns:a16="http://schemas.microsoft.com/office/drawing/2014/main" id="{1FCE6A6F-2A19-452D-B187-168278C1A427}"/>
              </a:ext>
            </a:extLst>
          </p:cNvPr>
          <p:cNvSpPr txBox="1"/>
          <p:nvPr/>
        </p:nvSpPr>
        <p:spPr>
          <a:xfrm>
            <a:off x="8481069" y="663103"/>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0" name="Rectangle 12">
            <a:extLst>
              <a:ext uri="{FF2B5EF4-FFF2-40B4-BE49-F238E27FC236}">
                <a16:creationId xmlns:a16="http://schemas.microsoft.com/office/drawing/2014/main" id="{75EF546D-08DC-45A4-9511-EE6F6565A04D}"/>
              </a:ext>
            </a:extLst>
          </p:cNvPr>
          <p:cNvSpPr>
            <a:spLocks noChangeArrowheads="1"/>
          </p:cNvSpPr>
          <p:nvPr/>
        </p:nvSpPr>
        <p:spPr bwMode="auto">
          <a:xfrm>
            <a:off x="4191945" y="4981103"/>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51" name="Straight Connector 114">
            <a:extLst>
              <a:ext uri="{FF2B5EF4-FFF2-40B4-BE49-F238E27FC236}">
                <a16:creationId xmlns:a16="http://schemas.microsoft.com/office/drawing/2014/main" id="{64F8C96F-8216-4893-AF55-95BA1182617B}"/>
              </a:ext>
            </a:extLst>
          </p:cNvPr>
          <p:cNvCxnSpPr>
            <a:cxnSpLocks noChangeShapeType="1"/>
          </p:cNvCxnSpPr>
          <p:nvPr/>
        </p:nvCxnSpPr>
        <p:spPr bwMode="auto">
          <a:xfrm>
            <a:off x="4715820" y="1229841"/>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52" name="TextBox 112">
            <a:extLst>
              <a:ext uri="{FF2B5EF4-FFF2-40B4-BE49-F238E27FC236}">
                <a16:creationId xmlns:a16="http://schemas.microsoft.com/office/drawing/2014/main" id="{5D2B821C-3070-4272-B1BB-F98C09D9AA48}"/>
              </a:ext>
            </a:extLst>
          </p:cNvPr>
          <p:cNvSpPr txBox="1">
            <a:spLocks noChangeArrowheads="1"/>
          </p:cNvSpPr>
          <p:nvPr/>
        </p:nvSpPr>
        <p:spPr bwMode="auto">
          <a:xfrm>
            <a:off x="7736531" y="1584797"/>
            <a:ext cx="142875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19</a:t>
            </a:r>
            <a:endParaRPr lang="en-GB" altLang="en-US" sz="1600" b="1">
              <a:latin typeface="Montserrat" pitchFamily="50" charset="0"/>
            </a:endParaRPr>
          </a:p>
        </p:txBody>
      </p:sp>
      <p:sp>
        <p:nvSpPr>
          <p:cNvPr id="53" name="Chevron 60">
            <a:extLst>
              <a:ext uri="{FF2B5EF4-FFF2-40B4-BE49-F238E27FC236}">
                <a16:creationId xmlns:a16="http://schemas.microsoft.com/office/drawing/2014/main" id="{6DC35D8E-61DC-4F64-B62D-62A628F36C65}"/>
              </a:ext>
            </a:extLst>
          </p:cNvPr>
          <p:cNvSpPr/>
          <p:nvPr/>
        </p:nvSpPr>
        <p:spPr bwMode="auto">
          <a:xfrm>
            <a:off x="2440631" y="1483197"/>
            <a:ext cx="38036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54" name="Chevron 60">
            <a:extLst>
              <a:ext uri="{FF2B5EF4-FFF2-40B4-BE49-F238E27FC236}">
                <a16:creationId xmlns:a16="http://schemas.microsoft.com/office/drawing/2014/main" id="{D17418E1-830C-4060-91C4-AB1082E46D45}"/>
              </a:ext>
            </a:extLst>
          </p:cNvPr>
          <p:cNvSpPr/>
          <p:nvPr/>
        </p:nvSpPr>
        <p:spPr bwMode="auto">
          <a:xfrm>
            <a:off x="6112519" y="1483197"/>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55" name="Chevron 60">
            <a:extLst>
              <a:ext uri="{FF2B5EF4-FFF2-40B4-BE49-F238E27FC236}">
                <a16:creationId xmlns:a16="http://schemas.microsoft.com/office/drawing/2014/main" id="{6D44734C-69D3-4165-92C9-8B6AB20C83AA}"/>
              </a:ext>
            </a:extLst>
          </p:cNvPr>
          <p:cNvSpPr>
            <a:spLocks noChangeArrowheads="1"/>
          </p:cNvSpPr>
          <p:nvPr/>
        </p:nvSpPr>
        <p:spPr bwMode="auto">
          <a:xfrm>
            <a:off x="6698306" y="1734022"/>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56" name="Chevron 60">
            <a:extLst>
              <a:ext uri="{FF2B5EF4-FFF2-40B4-BE49-F238E27FC236}">
                <a16:creationId xmlns:a16="http://schemas.microsoft.com/office/drawing/2014/main" id="{2A0CDE83-6368-4971-BD65-EC308A16154C}"/>
              </a:ext>
            </a:extLst>
          </p:cNvPr>
          <p:cNvSpPr>
            <a:spLocks noChangeArrowheads="1"/>
          </p:cNvSpPr>
          <p:nvPr/>
        </p:nvSpPr>
        <p:spPr bwMode="auto">
          <a:xfrm>
            <a:off x="4996506" y="1734022"/>
            <a:ext cx="1979613"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57" name="TextBox 3">
            <a:extLst>
              <a:ext uri="{FF2B5EF4-FFF2-40B4-BE49-F238E27FC236}">
                <a16:creationId xmlns:a16="http://schemas.microsoft.com/office/drawing/2014/main" id="{0B1F694F-872A-4EC0-B5BD-AC7447A9C99D}"/>
              </a:ext>
            </a:extLst>
          </p:cNvPr>
          <p:cNvSpPr txBox="1">
            <a:spLocks noChangeArrowheads="1"/>
          </p:cNvSpPr>
          <p:nvPr/>
        </p:nvSpPr>
        <p:spPr bwMode="auto">
          <a:xfrm>
            <a:off x="5320356" y="1689572"/>
            <a:ext cx="234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58" name="Chevron 60">
            <a:extLst>
              <a:ext uri="{FF2B5EF4-FFF2-40B4-BE49-F238E27FC236}">
                <a16:creationId xmlns:a16="http://schemas.microsoft.com/office/drawing/2014/main" id="{C499AF5F-EB7C-481B-9E68-FEDBF74E0DCC}"/>
              </a:ext>
            </a:extLst>
          </p:cNvPr>
          <p:cNvSpPr/>
          <p:nvPr/>
        </p:nvSpPr>
        <p:spPr bwMode="auto">
          <a:xfrm>
            <a:off x="4879037" y="2246291"/>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59" name="矩形 1">
            <a:extLst>
              <a:ext uri="{FF2B5EF4-FFF2-40B4-BE49-F238E27FC236}">
                <a16:creationId xmlns:a16="http://schemas.microsoft.com/office/drawing/2014/main" id="{57036C70-4AD6-4946-9D58-DC936769DF33}"/>
              </a:ext>
            </a:extLst>
          </p:cNvPr>
          <p:cNvSpPr>
            <a:spLocks noChangeArrowheads="1"/>
          </p:cNvSpPr>
          <p:nvPr/>
        </p:nvSpPr>
        <p:spPr bwMode="auto">
          <a:xfrm>
            <a:off x="945206" y="2191861"/>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 name="文本框 2">
            <a:extLst>
              <a:ext uri="{FF2B5EF4-FFF2-40B4-BE49-F238E27FC236}">
                <a16:creationId xmlns:a16="http://schemas.microsoft.com/office/drawing/2014/main" id="{D4B6C7A0-4E9D-4EB8-A4F8-ADA803C02A6F}"/>
              </a:ext>
            </a:extLst>
          </p:cNvPr>
          <p:cNvSpPr txBox="1">
            <a:spLocks noChangeArrowheads="1"/>
          </p:cNvSpPr>
          <p:nvPr/>
        </p:nvSpPr>
        <p:spPr bwMode="auto">
          <a:xfrm>
            <a:off x="1039900" y="2972771"/>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61" name="矩形 51">
            <a:extLst>
              <a:ext uri="{FF2B5EF4-FFF2-40B4-BE49-F238E27FC236}">
                <a16:creationId xmlns:a16="http://schemas.microsoft.com/office/drawing/2014/main" id="{56D13FE2-5A30-47BA-9DDA-3D2E78337D08}"/>
              </a:ext>
            </a:extLst>
          </p:cNvPr>
          <p:cNvSpPr/>
          <p:nvPr/>
        </p:nvSpPr>
        <p:spPr>
          <a:xfrm>
            <a:off x="246994" y="5990550"/>
            <a:ext cx="2273379" cy="307777"/>
          </a:xfrm>
          <a:prstGeom prst="rect">
            <a:avLst/>
          </a:prstGeom>
          <a:solidFill>
            <a:srgbClr val="00B0F0"/>
          </a:solidFill>
        </p:spPr>
        <p:txBody>
          <a:bodyPr wrap="none">
            <a:spAutoFit/>
          </a:bodyPr>
          <a:lstStyle/>
          <a:p>
            <a:r>
              <a:rPr lang="en-GB" altLang="en-US" sz="1400" dirty="0">
                <a:solidFill>
                  <a:schemeClr val="bg1"/>
                </a:solidFill>
              </a:rPr>
              <a:t>Ref: </a:t>
            </a:r>
            <a:r>
              <a:rPr lang="en-US" altLang="zh-CN" sz="1400" dirty="0">
                <a:solidFill>
                  <a:schemeClr val="bg1"/>
                </a:solidFill>
              </a:rPr>
              <a:t>S5-226377 (Page 15</a:t>
            </a:r>
            <a:r>
              <a:rPr lang="en-GB" altLang="en-US" sz="1400" dirty="0">
                <a:solidFill>
                  <a:schemeClr val="bg1"/>
                </a:solidFill>
              </a:rPr>
              <a:t>)</a:t>
            </a:r>
            <a:endParaRPr lang="en-US" sz="1400" dirty="0">
              <a:solidFill>
                <a:srgbClr val="0000FF"/>
              </a:solidFill>
            </a:endParaRPr>
          </a:p>
        </p:txBody>
      </p:sp>
    </p:spTree>
    <p:extLst>
      <p:ext uri="{BB962C8B-B14F-4D97-AF65-F5344CB8AC3E}">
        <p14:creationId xmlns:p14="http://schemas.microsoft.com/office/powerpoint/2010/main" val="178343610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a:extLst>
              <a:ext uri="{FF2B5EF4-FFF2-40B4-BE49-F238E27FC236}">
                <a16:creationId xmlns:a16="http://schemas.microsoft.com/office/drawing/2014/main" id="{236CFD35-830A-4F24-A203-5EEAAD320CCC}"/>
              </a:ext>
            </a:extLst>
          </p:cNvPr>
          <p:cNvSpPr/>
          <p:nvPr/>
        </p:nvSpPr>
        <p:spPr>
          <a:xfrm>
            <a:off x="356297" y="1014242"/>
            <a:ext cx="11295771" cy="4407360"/>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solidFill>
                  <a:srgbClr val="0000FF"/>
                </a:solidFill>
                <a:latin typeface="+mn-lt"/>
                <a:cs typeface="+mn-cs"/>
              </a:rPr>
              <a:t>Dec 2022 (#98) and Mar 2023(#99): SA5 SID concluded and Rel-18 WID started if needed</a:t>
            </a:r>
          </a:p>
          <a:p>
            <a:pPr marL="609585" indent="-609585">
              <a:spcBef>
                <a:spcPct val="20000"/>
              </a:spcBef>
              <a:buBlip>
                <a:blip r:embed="rId2"/>
              </a:buBlip>
              <a:defRPr/>
            </a:pPr>
            <a:r>
              <a:rPr lang="en-US" altLang="zh-CN" sz="1400" dirty="0">
                <a:solidFill>
                  <a:srgbClr val="0000FF"/>
                </a:solidFill>
                <a:latin typeface="+mn-lt"/>
                <a:cs typeface="+mn-cs"/>
              </a:rPr>
              <a:t>Jun 2023 (TSG#100): Stage 1 work freeze (Majority topics)</a:t>
            </a:r>
          </a:p>
          <a:p>
            <a:pPr marL="609585" indent="-609585">
              <a:spcBef>
                <a:spcPct val="20000"/>
              </a:spcBef>
              <a:buBlip>
                <a:blip r:embed="rId2"/>
              </a:buBlip>
              <a:defRPr/>
            </a:pPr>
            <a:r>
              <a:rPr lang="en-US" altLang="zh-CN" sz="1400" dirty="0">
                <a:latin typeface="+mn-lt"/>
                <a:cs typeface="+mn-cs"/>
              </a:rPr>
              <a:t>Sep 2023 (TSG#101): </a:t>
            </a:r>
            <a:r>
              <a:rPr lang="en-US" altLang="zh-CN" sz="1400" dirty="0">
                <a:solidFill>
                  <a:srgbClr val="0000FF"/>
                </a:solidFill>
                <a:latin typeface="+mn-lt"/>
                <a:cs typeface="+mn-cs"/>
              </a:rPr>
              <a:t>Stage 1 leftover and </a:t>
            </a:r>
            <a:r>
              <a:rPr lang="en-US" altLang="zh-CN" sz="1400" dirty="0">
                <a:latin typeface="+mn-lt"/>
                <a:cs typeface="+mn-cs"/>
              </a:rPr>
              <a:t>Stage 2 Functional work Freeze and stage 3(CN related), provide inputs to CT</a:t>
            </a:r>
          </a:p>
          <a:p>
            <a:pPr marL="609585" indent="-609585">
              <a:spcBef>
                <a:spcPct val="20000"/>
              </a:spcBef>
              <a:buBlip>
                <a:blip r:embed="rId2"/>
              </a:buBlip>
              <a:defRPr/>
            </a:pPr>
            <a:r>
              <a:rPr lang="en-US" altLang="zh-CN" sz="1400" dirty="0">
                <a:latin typeface="+mn-lt"/>
                <a:cs typeface="+mn-cs"/>
              </a:rPr>
              <a:t>Dec 2023 (TSG#102): Stage 2 Functional work Freeze and stage 3 (</a:t>
            </a:r>
            <a:r>
              <a:rPr lang="en-US" altLang="zh-CN" sz="1400" dirty="0">
                <a:solidFill>
                  <a:srgbClr val="0000FF"/>
                </a:solidFill>
                <a:latin typeface="+mn-lt"/>
                <a:cs typeface="+mn-cs"/>
              </a:rPr>
              <a:t>Generic OAM and </a:t>
            </a:r>
            <a:r>
              <a:rPr lang="en-US" altLang="zh-CN" sz="1400" dirty="0">
                <a:latin typeface="+mn-lt"/>
                <a:cs typeface="+mn-cs"/>
              </a:rPr>
              <a:t>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solidFill>
                  <a:srgbClr val="0000FF"/>
                </a:solidFill>
                <a:latin typeface="Calibri"/>
              </a:rPr>
              <a:t>Dec 2022: closely follow SA Rel-19 discussion and provide SA5 relevant Rel-19 inputs/planning if they are available</a:t>
            </a:r>
          </a:p>
          <a:p>
            <a:pPr marL="609585" lvl="0" indent="-609585">
              <a:spcBef>
                <a:spcPct val="20000"/>
              </a:spcBef>
              <a:buBlip>
                <a:blip r:embed="rId2"/>
              </a:buBlip>
              <a:defRPr/>
            </a:pPr>
            <a:r>
              <a:rPr lang="en-US" altLang="zh-CN" sz="1400" dirty="0">
                <a:solidFill>
                  <a:srgbClr val="0000FF"/>
                </a:solidFill>
                <a:latin typeface="Calibri"/>
              </a:rPr>
              <a:t>Dec </a:t>
            </a:r>
            <a:r>
              <a:rPr lang="en-US" altLang="zh-CN" sz="1400" dirty="0">
                <a:solidFill>
                  <a:prstClr val="black"/>
                </a:solidFill>
                <a:latin typeface="Calibri"/>
              </a:rPr>
              <a:t>2023 (TSG#</a:t>
            </a:r>
            <a:r>
              <a:rPr lang="en-US" altLang="zh-CN" sz="1400" dirty="0">
                <a:solidFill>
                  <a:srgbClr val="0000FF"/>
                </a:solidFill>
                <a:latin typeface="Calibri"/>
              </a:rPr>
              <a:t>102</a:t>
            </a:r>
            <a:r>
              <a:rPr lang="en-US" altLang="zh-CN" sz="1400" dirty="0">
                <a:solidFill>
                  <a:prstClr val="black"/>
                </a:solidFill>
                <a:latin typeface="Calibri"/>
              </a:rPr>
              <a:t>): Start of Rel-19 </a:t>
            </a:r>
            <a:r>
              <a:rPr lang="en-US" altLang="zh-CN" sz="1400" dirty="0">
                <a:solidFill>
                  <a:srgbClr val="0000FF"/>
                </a:solidFill>
                <a:latin typeface="Calibri"/>
              </a:rPr>
              <a:t>following 3GPP release timelines </a:t>
            </a: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5" name="标题 1">
            <a:extLst>
              <a:ext uri="{FF2B5EF4-FFF2-40B4-BE49-F238E27FC236}">
                <a16:creationId xmlns:a16="http://schemas.microsoft.com/office/drawing/2014/main" id="{C5243A37-9CFE-4E35-A11C-E87CF735E38C}"/>
              </a:ext>
            </a:extLst>
          </p:cNvPr>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
        <p:nvSpPr>
          <p:cNvPr id="7" name="矩形 51">
            <a:extLst>
              <a:ext uri="{FF2B5EF4-FFF2-40B4-BE49-F238E27FC236}">
                <a16:creationId xmlns:a16="http://schemas.microsoft.com/office/drawing/2014/main" id="{30337504-9BA1-4843-84DC-5A142EEAD515}"/>
              </a:ext>
            </a:extLst>
          </p:cNvPr>
          <p:cNvSpPr/>
          <p:nvPr/>
        </p:nvSpPr>
        <p:spPr>
          <a:xfrm>
            <a:off x="246994" y="5990550"/>
            <a:ext cx="2273379" cy="307777"/>
          </a:xfrm>
          <a:prstGeom prst="rect">
            <a:avLst/>
          </a:prstGeom>
          <a:solidFill>
            <a:srgbClr val="00B0F0"/>
          </a:solidFill>
        </p:spPr>
        <p:txBody>
          <a:bodyPr wrap="none">
            <a:spAutoFit/>
          </a:bodyPr>
          <a:lstStyle/>
          <a:p>
            <a:r>
              <a:rPr lang="en-GB" altLang="en-US" sz="1400" dirty="0">
                <a:solidFill>
                  <a:schemeClr val="bg1"/>
                </a:solidFill>
              </a:rPr>
              <a:t>Ref: </a:t>
            </a:r>
            <a:r>
              <a:rPr lang="en-US" altLang="zh-CN" sz="1400" dirty="0">
                <a:solidFill>
                  <a:schemeClr val="bg1"/>
                </a:solidFill>
              </a:rPr>
              <a:t>S5-226377 (Page 16</a:t>
            </a:r>
            <a:r>
              <a:rPr lang="en-GB" altLang="en-US" sz="1400" dirty="0">
                <a:solidFill>
                  <a:schemeClr val="bg1"/>
                </a:solidFill>
              </a:rPr>
              <a:t>)</a:t>
            </a:r>
            <a:endParaRPr lang="en-US" sz="1400" dirty="0">
              <a:solidFill>
                <a:srgbClr val="0000FF"/>
              </a:solidFill>
            </a:endParaRPr>
          </a:p>
        </p:txBody>
      </p:sp>
    </p:spTree>
    <p:extLst>
      <p:ext uri="{BB962C8B-B14F-4D97-AF65-F5344CB8AC3E}">
        <p14:creationId xmlns:p14="http://schemas.microsoft.com/office/powerpoint/2010/main" val="175450713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Latest version of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is captured in S5-225012 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needed, </a:t>
            </a:r>
            <a:r>
              <a:rPr lang="en-US" altLang="zh-CN" sz="1000" dirty="0">
                <a:solidFill>
                  <a:srgbClr val="FF0000"/>
                </a:solidFill>
                <a:latin typeface="+mn-lt"/>
              </a:rPr>
              <a:t>the latest version will be updated in S5-226xyz.</a:t>
            </a:r>
            <a:r>
              <a:rPr lang="en-US" altLang="zh-CN" sz="1000" dirty="0">
                <a:latin typeface="+mn-lt"/>
              </a:rPr>
              <a:t> </a:t>
            </a:r>
            <a:endParaRPr lang="en-US" altLang="zh-CN" sz="1000" dirty="0">
              <a:solidFill>
                <a:prstClr val="black"/>
              </a:solidFill>
              <a:latin typeface="+mn-lt"/>
            </a:endParaRPr>
          </a:p>
        </p:txBody>
      </p:sp>
    </p:spTree>
    <p:extLst>
      <p:ext uri="{BB962C8B-B14F-4D97-AF65-F5344CB8AC3E}">
        <p14:creationId xmlns:p14="http://schemas.microsoft.com/office/powerpoint/2010/main" val="2495615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17376000"/>
              </p:ext>
            </p:extLst>
          </p:nvPr>
        </p:nvGraphicFramePr>
        <p:xfrm>
          <a:off x="426491" y="1368213"/>
          <a:ext cx="11310980" cy="1968055"/>
        </p:xfrm>
        <a:graphic>
          <a:graphicData uri="http://schemas.openxmlformats.org/drawingml/2006/table">
            <a:tbl>
              <a:tblPr firstRow="1" bandRow="1">
                <a:tableStyleId>{5C22544A-7EE6-4342-B048-85BDC9FD1C3A}</a:tableStyleId>
              </a:tblPr>
              <a:tblGrid>
                <a:gridCol w="1246861">
                  <a:extLst>
                    <a:ext uri="{9D8B030D-6E8A-4147-A177-3AD203B41FA5}">
                      <a16:colId xmlns:a16="http://schemas.microsoft.com/office/drawing/2014/main" val="570476699"/>
                    </a:ext>
                  </a:extLst>
                </a:gridCol>
                <a:gridCol w="4831181">
                  <a:extLst>
                    <a:ext uri="{9D8B030D-6E8A-4147-A177-3AD203B41FA5}">
                      <a16:colId xmlns:a16="http://schemas.microsoft.com/office/drawing/2014/main" val="2618836924"/>
                    </a:ext>
                  </a:extLst>
                </a:gridCol>
                <a:gridCol w="1837341">
                  <a:extLst>
                    <a:ext uri="{9D8B030D-6E8A-4147-A177-3AD203B41FA5}">
                      <a16:colId xmlns:a16="http://schemas.microsoft.com/office/drawing/2014/main" val="20002"/>
                    </a:ext>
                  </a:extLst>
                </a:gridCol>
                <a:gridCol w="1675886">
                  <a:extLst>
                    <a:ext uri="{9D8B030D-6E8A-4147-A177-3AD203B41FA5}">
                      <a16:colId xmlns:a16="http://schemas.microsoft.com/office/drawing/2014/main" val="3690116950"/>
                    </a:ext>
                  </a:extLst>
                </a:gridCol>
                <a:gridCol w="1719711">
                  <a:extLst>
                    <a:ext uri="{9D8B030D-6E8A-4147-A177-3AD203B41FA5}">
                      <a16:colId xmlns:a16="http://schemas.microsoft.com/office/drawing/2014/main" val="2952368263"/>
                    </a:ext>
                  </a:extLst>
                </a:gridCol>
              </a:tblGrid>
              <a:tr h="429141">
                <a:tc>
                  <a:txBody>
                    <a:bodyPr/>
                    <a:lstStyle/>
                    <a:p>
                      <a:pPr algn="ctr">
                        <a:spcAft>
                          <a:spcPts val="0"/>
                        </a:spcAft>
                      </a:pPr>
                      <a:r>
                        <a:rPr lang="en-US" sz="1100" b="1" dirty="0" err="1">
                          <a:solidFill>
                            <a:srgbClr val="000000"/>
                          </a:solidFill>
                          <a:effectLst/>
                          <a:latin typeface="+mn-lt"/>
                          <a:ea typeface="宋体" panose="02010600030101010101" pitchFamily="2" charset="-122"/>
                        </a:rPr>
                        <a:t>Tdoc</a:t>
                      </a:r>
                      <a:endParaRPr lang="en-US" sz="11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Title</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dirty="0">
                          <a:solidFill>
                            <a:srgbClr val="000000"/>
                          </a:solidFill>
                          <a:effectLst/>
                          <a:latin typeface="+mn-lt"/>
                          <a:ea typeface="宋体" panose="02010600030101010101" pitchFamily="2" charset="-122"/>
                        </a:rPr>
                        <a:t>To</a:t>
                      </a:r>
                      <a:endParaRPr lang="en-US" sz="11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Cc</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ReplyTo</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88300">
                <a:tc>
                  <a:txBody>
                    <a:bodyPr/>
                    <a:lstStyle/>
                    <a:p>
                      <a:pPr marL="60325" indent="0" algn="l" fontAlgn="t"/>
                      <a:r>
                        <a:rPr lang="en-US" sz="1100" b="1" i="0" u="sng" strike="noStrike" dirty="0">
                          <a:solidFill>
                            <a:srgbClr val="0000FF"/>
                          </a:solidFill>
                          <a:effectLst/>
                          <a:latin typeface="Arial" panose="020B0604020202020204" pitchFamily="34" charset="0"/>
                          <a:hlinkClick r:id="rId2"/>
                        </a:rPr>
                        <a:t>S5-22</a:t>
                      </a:r>
                      <a:r>
                        <a:rPr lang="en-US" sz="1100" b="1" i="0" u="sng" strike="noStrike" dirty="0">
                          <a:solidFill>
                            <a:srgbClr val="0000FF"/>
                          </a:solidFill>
                          <a:effectLst/>
                          <a:latin typeface="Arial" panose="020B0604020202020204" pitchFamily="34" charset="0"/>
                        </a:rPr>
                        <a:t>7042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on handover failures related to MRO for inter-system mobility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ctr" fontAlgn="t"/>
                      <a:r>
                        <a:rPr lang="fr-FR" sz="1100" b="0" i="0" u="none" strike="noStrike" dirty="0">
                          <a:solidFill>
                            <a:srgbClr val="000000"/>
                          </a:solidFill>
                          <a:effectLst/>
                          <a:latin typeface="Arial" panose="020B0604020202020204" pitchFamily="34" charset="0"/>
                        </a:rPr>
                        <a:t>RAN3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RAN2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2387503"/>
                  </a:ext>
                </a:extLst>
              </a:tr>
              <a:tr h="290027">
                <a:tc>
                  <a:txBody>
                    <a:bodyPr/>
                    <a:lstStyle/>
                    <a:p>
                      <a:pPr marL="60325" indent="0" algn="l" fontAlgn="t"/>
                      <a:r>
                        <a:rPr lang="en-US" sz="1100" b="1" i="0" u="sng" strike="noStrike" dirty="0">
                          <a:solidFill>
                            <a:srgbClr val="0000FF"/>
                          </a:solidFill>
                          <a:effectLst/>
                          <a:latin typeface="Arial" panose="020B0604020202020204" pitchFamily="34" charset="0"/>
                          <a:hlinkClick r:id="rId3"/>
                        </a:rPr>
                        <a:t>S5-22</a:t>
                      </a:r>
                      <a:r>
                        <a:rPr lang="en-US" sz="1100" b="1" i="0" u="sng" strike="noStrike" dirty="0">
                          <a:solidFill>
                            <a:srgbClr val="0000FF"/>
                          </a:solidFill>
                          <a:effectLst/>
                          <a:latin typeface="Arial" panose="020B0604020202020204" pitchFamily="34" charset="0"/>
                        </a:rPr>
                        <a:t>7040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Reply LS on M6 Delay Threshold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ctr" fontAlgn="t"/>
                      <a:r>
                        <a:rPr lang="en-US" sz="1100" b="0" i="0" u="none" strike="noStrike" dirty="0">
                          <a:solidFill>
                            <a:srgbClr val="000000"/>
                          </a:solidFill>
                          <a:effectLst/>
                          <a:latin typeface="Arial" panose="020B0604020202020204" pitchFamily="34" charset="0"/>
                        </a:rPr>
                        <a:t>RAN3, RAN2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S5-226020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101739"/>
                  </a:ext>
                </a:extLst>
              </a:tr>
              <a:tr h="290027">
                <a:tc>
                  <a:txBody>
                    <a:bodyPr/>
                    <a:lstStyle/>
                    <a:p>
                      <a:pPr marL="60325" indent="0" algn="l" fontAlgn="t"/>
                      <a:r>
                        <a:rPr lang="en-US" sz="1100" b="1" i="0" u="sng" strike="noStrike" dirty="0">
                          <a:solidFill>
                            <a:srgbClr val="0000FF"/>
                          </a:solidFill>
                          <a:effectLst/>
                          <a:latin typeface="Arial" panose="020B0604020202020204" pitchFamily="34" charset="0"/>
                          <a:hlinkClick r:id="rId4"/>
                        </a:rPr>
                        <a:t>S5-22</a:t>
                      </a:r>
                      <a:r>
                        <a:rPr lang="en-US" sz="1100" b="1" i="0" u="sng" strike="noStrike" dirty="0">
                          <a:solidFill>
                            <a:srgbClr val="0000FF"/>
                          </a:solidFill>
                          <a:effectLst/>
                          <a:latin typeface="Arial" panose="020B0604020202020204" pitchFamily="34" charset="0"/>
                        </a:rPr>
                        <a:t>7038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LS reply on customer acceptation of limited QoS degradation to save energy in the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ctr" fontAlgn="t"/>
                      <a:r>
                        <a:rPr lang="fr-FR" sz="1100" b="0" i="0" u="none" strike="noStrike" dirty="0">
                          <a:solidFill>
                            <a:srgbClr val="000000"/>
                          </a:solidFill>
                          <a:effectLst/>
                          <a:latin typeface="Arial" panose="020B0604020202020204" pitchFamily="34" charset="0"/>
                        </a:rPr>
                        <a:t>GSMA NG ENSWI</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NGMN GFN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S5-226015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3820080"/>
                  </a:ext>
                </a:extLst>
              </a:tr>
              <a:tr h="290027">
                <a:tc>
                  <a:txBody>
                    <a:bodyPr/>
                    <a:lstStyle/>
                    <a:p>
                      <a:pPr marL="60325" indent="0" algn="l" fontAlgn="t"/>
                      <a:r>
                        <a:rPr lang="en-US" sz="1100" b="1" i="0" u="sng" strike="noStrike" dirty="0">
                          <a:solidFill>
                            <a:srgbClr val="0000FF"/>
                          </a:solidFill>
                          <a:effectLst/>
                          <a:latin typeface="Arial" panose="020B0604020202020204" pitchFamily="34" charset="0"/>
                          <a:hlinkClick r:id="rId5"/>
                        </a:rPr>
                        <a:t>S5-22</a:t>
                      </a:r>
                      <a:r>
                        <a:rPr lang="en-US" sz="1100" b="1" i="0" u="sng" strike="noStrike" dirty="0">
                          <a:solidFill>
                            <a:srgbClr val="0000FF"/>
                          </a:solidFill>
                          <a:effectLst/>
                          <a:latin typeface="Arial" panose="020B0604020202020204" pitchFamily="34" charset="0"/>
                        </a:rPr>
                        <a:t>7039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a:solidFill>
                            <a:srgbClr val="000000"/>
                          </a:solidFill>
                          <a:effectLst/>
                          <a:latin typeface="Arial" panose="020B0604020202020204" pitchFamily="34" charset="0"/>
                        </a:rPr>
                        <a:t>Reply LS on EastWest bound interface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ctr" fontAlgn="t"/>
                      <a:r>
                        <a:rPr lang="fr-FR" sz="1100" b="0" i="0" u="none" strike="noStrike" dirty="0">
                          <a:solidFill>
                            <a:srgbClr val="000000"/>
                          </a:solidFill>
                          <a:effectLst/>
                          <a:latin typeface="Arial" panose="020B0604020202020204" pitchFamily="34" charset="0"/>
                        </a:rPr>
                        <a:t>SA, SA6</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SA2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en-US" altLang="zh-CN" sz="1100" dirty="0">
                          <a:effectLst/>
                          <a:latin typeface="Arial" panose="020B0604020202020204" pitchFamily="34" charset="0"/>
                          <a:ea typeface="+mn-ea"/>
                          <a:cs typeface="Arial" panose="020B0604020202020204" pitchFamily="34" charset="0"/>
                        </a:rPr>
                        <a:t>S5-226028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5132897"/>
                  </a:ext>
                </a:extLst>
              </a:tr>
              <a:tr h="290027">
                <a:tc>
                  <a:txBody>
                    <a:bodyPr/>
                    <a:lstStyle/>
                    <a:p>
                      <a:pPr marL="60325" indent="0" algn="l" fontAlgn="t"/>
                      <a:r>
                        <a:rPr lang="en-US" sz="1100" b="1" i="0" u="sng" strike="noStrike" dirty="0">
                          <a:solidFill>
                            <a:srgbClr val="0000FF"/>
                          </a:solidFill>
                          <a:effectLst/>
                          <a:latin typeface="Arial" panose="020B0604020202020204" pitchFamily="34" charset="0"/>
                          <a:hlinkClick r:id="rId6"/>
                        </a:rPr>
                        <a:t>S5-226547</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l" fontAlgn="t"/>
                      <a:r>
                        <a:rPr lang="en-US" sz="1100" b="0" i="0" u="none" strike="noStrike" dirty="0">
                          <a:solidFill>
                            <a:srgbClr val="000000"/>
                          </a:solidFill>
                          <a:effectLst/>
                          <a:latin typeface="Arial" panose="020B0604020202020204" pitchFamily="34" charset="0"/>
                        </a:rPr>
                        <a:t>Reply LS on </a:t>
                      </a:r>
                      <a:r>
                        <a:rPr lang="en-US" sz="1100" b="0" i="0" u="none" strike="noStrike" dirty="0" err="1">
                          <a:solidFill>
                            <a:srgbClr val="000000"/>
                          </a:solidFill>
                          <a:effectLst/>
                          <a:latin typeface="Arial" panose="020B0604020202020204" pitchFamily="34" charset="0"/>
                        </a:rPr>
                        <a:t>on</a:t>
                      </a:r>
                      <a:r>
                        <a:rPr lang="en-US" sz="1100" b="0" i="0" u="none" strike="noStrike" dirty="0">
                          <a:solidFill>
                            <a:srgbClr val="000000"/>
                          </a:solidFill>
                          <a:effectLst/>
                          <a:latin typeface="Arial" panose="020B0604020202020204" pitchFamily="34" charset="0"/>
                        </a:rPr>
                        <a:t> possibility of providing per UE speed and orientation on FS_eNA_Ph3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0325" indent="0" algn="ctr" fontAlgn="t"/>
                      <a:r>
                        <a:rPr lang="fr-FR" sz="1100" b="0" i="0" u="none" strike="noStrike" dirty="0">
                          <a:solidFill>
                            <a:srgbClr val="000000"/>
                          </a:solidFill>
                          <a:effectLst/>
                          <a:latin typeface="Arial" panose="020B0604020202020204" pitchFamily="34" charset="0"/>
                        </a:rPr>
                        <a:t>SA2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S5-226078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6724562"/>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 New Rel-18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1214777691"/>
              </p:ext>
            </p:extLst>
          </p:nvPr>
        </p:nvGraphicFramePr>
        <p:xfrm>
          <a:off x="110690" y="1464734"/>
          <a:ext cx="11902965" cy="809158"/>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Arial" panose="020B0604020202020204" pitchFamily="34" charset="0"/>
                          <a:cs typeface="Arial" panose="020B0604020202020204" pitchFamily="34" charset="0"/>
                        </a:rPr>
                        <a:t>S5-227041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new</a:t>
                      </a:r>
                      <a:r>
                        <a:rPr lang="fr-FR" altLang="zh-CN" sz="1100" kern="1200" dirty="0">
                          <a:solidFill>
                            <a:schemeClr val="tx1"/>
                          </a:solidFill>
                          <a:effectLst/>
                          <a:latin typeface="Arial" panose="020B0604020202020204" pitchFamily="34" charset="0"/>
                          <a:ea typeface="+mn-ea"/>
                          <a:cs typeface="Arial" panose="020B0604020202020204" pitchFamily="34" charset="0"/>
                        </a:rPr>
                        <a:t> WID</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Rel-18 New WID Enhancement of Management of Trace/MDT phase 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Nokia, Nokia Shanghai Bell</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702163145"/>
              </p:ext>
            </p:extLst>
          </p:nvPr>
        </p:nvGraphicFramePr>
        <p:xfrm>
          <a:off x="351418" y="1558060"/>
          <a:ext cx="11537378" cy="1524000"/>
        </p:xfrm>
        <a:graphic>
          <a:graphicData uri="http://schemas.openxmlformats.org/drawingml/2006/table">
            <a:tbl>
              <a:tblPr/>
              <a:tblGrid>
                <a:gridCol w="1040524">
                  <a:extLst>
                    <a:ext uri="{9D8B030D-6E8A-4147-A177-3AD203B41FA5}">
                      <a16:colId xmlns:a16="http://schemas.microsoft.com/office/drawing/2014/main" val="20000"/>
                    </a:ext>
                  </a:extLst>
                </a:gridCol>
                <a:gridCol w="5030108">
                  <a:extLst>
                    <a:ext uri="{9D8B030D-6E8A-4147-A177-3AD203B41FA5}">
                      <a16:colId xmlns:a16="http://schemas.microsoft.com/office/drawing/2014/main" val="20001"/>
                    </a:ext>
                  </a:extLst>
                </a:gridCol>
                <a:gridCol w="2733373">
                  <a:extLst>
                    <a:ext uri="{9D8B030D-6E8A-4147-A177-3AD203B41FA5}">
                      <a16:colId xmlns:a16="http://schemas.microsoft.com/office/drawing/2014/main" val="20002"/>
                    </a:ext>
                  </a:extLst>
                </a:gridCol>
                <a:gridCol w="2733373">
                  <a:extLst>
                    <a:ext uri="{9D8B030D-6E8A-4147-A177-3AD203B41FA5}">
                      <a16:colId xmlns:a16="http://schemas.microsoft.com/office/drawing/2014/main"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err="1">
                          <a:solidFill>
                            <a:schemeClr val="tx1"/>
                          </a:solidFill>
                          <a:latin typeface="+mn-lt"/>
                          <a:ea typeface="+mn-ea"/>
                          <a:cs typeface="+mn-cs"/>
                        </a:rPr>
                        <a:t>TDoc</a:t>
                      </a:r>
                      <a:endParaRPr lang="en-GB" altLang="zh-CN" sz="14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S5-227043</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Discussion for a new SID on management aspects of Digital Twin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CMDI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S5-227069</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DP on GSMA NBI Requirements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Samsung</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GSMA OPAG</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S5-226830</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R18 Discussion on Excess Packet Delay threshold for M6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Ericsson, Huawei</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RAN3</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2365904"/>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S5-226081</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Identification of the Bursts on PDCP SDU Level in CU UP</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Nokia</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RAN </a:t>
                      </a:r>
                      <a:r>
                        <a:rPr lang="fr-FR" sz="1050" kern="1200" dirty="0" err="1">
                          <a:solidFill>
                            <a:schemeClr val="tx1"/>
                          </a:solidFill>
                          <a:effectLst/>
                          <a:latin typeface="Arial" panose="020B0604020202020204" pitchFamily="34" charset="0"/>
                          <a:ea typeface="+mn-ea"/>
                          <a:cs typeface="Arial" panose="020B0604020202020204" pitchFamily="34" charset="0"/>
                        </a:rPr>
                        <a:t>WGs</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12973909"/>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0C83794F-6E29-4C84-8E72-3421E46E34ED}"/>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a:extLst>
              <a:ext uri="{FF2B5EF4-FFF2-40B4-BE49-F238E27FC236}">
                <a16:creationId xmlns:a16="http://schemas.microsoft.com/office/drawing/2014/main" id="{54E91B30-FB4D-46F2-84DF-B3A9CAB19843}"/>
              </a:ext>
            </a:extLst>
          </p:cNvPr>
          <p:cNvGraphicFramePr>
            <a:graphicFrameLocks noGrp="1"/>
          </p:cNvGraphicFramePr>
          <p:nvPr>
            <p:extLst>
              <p:ext uri="{D42A27DB-BD31-4B8C-83A1-F6EECF244321}">
                <p14:modId xmlns:p14="http://schemas.microsoft.com/office/powerpoint/2010/main" val="4192006204"/>
              </p:ext>
            </p:extLst>
          </p:nvPr>
        </p:nvGraphicFramePr>
        <p:xfrm>
          <a:off x="6433503" y="3322861"/>
          <a:ext cx="5543746" cy="3482340"/>
        </p:xfrm>
        <a:graphic>
          <a:graphicData uri="http://schemas.openxmlformats.org/drawingml/2006/table">
            <a:tbl>
              <a:tblPr>
                <a:tableStyleId>{5C22544A-7EE6-4342-B048-85BDC9FD1C3A}</a:tableStyleId>
              </a:tblPr>
              <a:tblGrid>
                <a:gridCol w="305109">
                  <a:extLst>
                    <a:ext uri="{9D8B030D-6E8A-4147-A177-3AD203B41FA5}">
                      <a16:colId xmlns:a16="http://schemas.microsoft.com/office/drawing/2014/main" val="20000"/>
                    </a:ext>
                  </a:extLst>
                </a:gridCol>
                <a:gridCol w="2321057">
                  <a:extLst>
                    <a:ext uri="{9D8B030D-6E8A-4147-A177-3AD203B41FA5}">
                      <a16:colId xmlns:a16="http://schemas.microsoft.com/office/drawing/2014/main" val="20001"/>
                    </a:ext>
                  </a:extLst>
                </a:gridCol>
                <a:gridCol w="1016148">
                  <a:extLst>
                    <a:ext uri="{9D8B030D-6E8A-4147-A177-3AD203B41FA5}">
                      <a16:colId xmlns:a16="http://schemas.microsoft.com/office/drawing/2014/main" val="20002"/>
                    </a:ext>
                  </a:extLst>
                </a:gridCol>
                <a:gridCol w="1053737">
                  <a:extLst>
                    <a:ext uri="{9D8B030D-6E8A-4147-A177-3AD203B41FA5}">
                      <a16:colId xmlns:a16="http://schemas.microsoft.com/office/drawing/2014/main" val="20003"/>
                    </a:ext>
                  </a:extLst>
                </a:gridCol>
                <a:gridCol w="847695">
                  <a:extLst>
                    <a:ext uri="{9D8B030D-6E8A-4147-A177-3AD203B41FA5}">
                      <a16:colId xmlns:a16="http://schemas.microsoft.com/office/drawing/2014/main" val="20004"/>
                    </a:ext>
                  </a:extLst>
                </a:gridCol>
              </a:tblGrid>
              <a:tr h="273203">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0828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0828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0828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0828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a:t>
                      </a:r>
                      <a:r>
                        <a:rPr lang="en-GB" altLang="zh-CN" sz="900">
                          <a:solidFill>
                            <a:schemeClr val="tx1"/>
                          </a:solidFill>
                          <a:effectLst/>
                          <a:latin typeface="Arial" panose="020B0604020202020204" pitchFamily="34" charset="0"/>
                          <a:ea typeface="+mn-ea"/>
                          <a:cs typeface="Arial" panose="020B0604020202020204" pitchFamily="34" charset="0"/>
                        </a:rPr>
                        <a:t>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472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472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35</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472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36</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0828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Enhancement of Management of Trace/MDT phase 2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5GMDT_Ph3</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S5‑227041	</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1090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表格 6">
            <a:extLst>
              <a:ext uri="{FF2B5EF4-FFF2-40B4-BE49-F238E27FC236}">
                <a16:creationId xmlns:a16="http://schemas.microsoft.com/office/drawing/2014/main" id="{81BAF4A4-AC5E-467C-B809-3990CE86C239}"/>
              </a:ext>
            </a:extLst>
          </p:cNvPr>
          <p:cNvGraphicFramePr>
            <a:graphicFrameLocks noGrp="1"/>
          </p:cNvGraphicFramePr>
          <p:nvPr>
            <p:extLst>
              <p:ext uri="{D42A27DB-BD31-4B8C-83A1-F6EECF244321}">
                <p14:modId xmlns:p14="http://schemas.microsoft.com/office/powerpoint/2010/main" val="3107247770"/>
              </p:ext>
            </p:extLst>
          </p:nvPr>
        </p:nvGraphicFramePr>
        <p:xfrm>
          <a:off x="203775" y="1015758"/>
          <a:ext cx="6082029" cy="5302689"/>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774381">
                  <a:extLst>
                    <a:ext uri="{9D8B030D-6E8A-4147-A177-3AD203B41FA5}">
                      <a16:colId xmlns:a16="http://schemas.microsoft.com/office/drawing/2014/main" val="20001"/>
                    </a:ext>
                  </a:extLst>
                </a:gridCol>
                <a:gridCol w="987393">
                  <a:extLst>
                    <a:ext uri="{9D8B030D-6E8A-4147-A177-3AD203B41FA5}">
                      <a16:colId xmlns:a16="http://schemas.microsoft.com/office/drawing/2014/main" val="20002"/>
                    </a:ext>
                  </a:extLst>
                </a:gridCol>
                <a:gridCol w="1107376">
                  <a:extLst>
                    <a:ext uri="{9D8B030D-6E8A-4147-A177-3AD203B41FA5}">
                      <a16:colId xmlns:a16="http://schemas.microsoft.com/office/drawing/2014/main" val="20003"/>
                    </a:ext>
                  </a:extLst>
                </a:gridCol>
                <a:gridCol w="922154">
                  <a:extLst>
                    <a:ext uri="{9D8B030D-6E8A-4147-A177-3AD203B41FA5}">
                      <a16:colId xmlns:a16="http://schemas.microsoft.com/office/drawing/2014/main" val="20005"/>
                    </a:ext>
                  </a:extLst>
                </a:gridCol>
              </a:tblGrid>
              <a:tr h="153222">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(finished)Study on YANG P</a:t>
                      </a:r>
                      <a:r>
                        <a:rPr lang="en-US" sz="900" dirty="0">
                          <a:solidFill>
                            <a:schemeClr val="tx1"/>
                          </a:solidFill>
                          <a:effectLst/>
                          <a:latin typeface="Arial" panose="020B0604020202020204" pitchFamily="34" charset="0"/>
                          <a:ea typeface="宋体" panose="02010600030101010101" pitchFamily="2" charset="-122"/>
                        </a:rPr>
                        <a:t>USH (stopped 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19</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Study on Data management phase 2</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Nokia</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FS_MADCOL_ph2</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SP-220842</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EDDC5EA-CF05-409D-AE7B-B50EB7A6721E}"/>
              </a:ext>
            </a:extLst>
          </p:cNvPr>
          <p:cNvGraphicFramePr>
            <a:graphicFrameLocks noGrp="1"/>
          </p:cNvGraphicFramePr>
          <p:nvPr>
            <p:extLst>
              <p:ext uri="{D42A27DB-BD31-4B8C-83A1-F6EECF244321}">
                <p14:modId xmlns:p14="http://schemas.microsoft.com/office/powerpoint/2010/main" val="708680421"/>
              </p:ext>
            </p:extLst>
          </p:nvPr>
        </p:nvGraphicFramePr>
        <p:xfrm>
          <a:off x="6433503" y="1004896"/>
          <a:ext cx="5543747" cy="2275523"/>
        </p:xfrm>
        <a:graphic>
          <a:graphicData uri="http://schemas.openxmlformats.org/drawingml/2006/table">
            <a:tbl>
              <a:tblPr>
                <a:tableStyleId>{5C22544A-7EE6-4342-B048-85BDC9FD1C3A}</a:tableStyleId>
              </a:tblPr>
              <a:tblGrid>
                <a:gridCol w="266240">
                  <a:extLst>
                    <a:ext uri="{9D8B030D-6E8A-4147-A177-3AD203B41FA5}">
                      <a16:colId xmlns:a16="http://schemas.microsoft.com/office/drawing/2014/main" val="20000"/>
                    </a:ext>
                  </a:extLst>
                </a:gridCol>
                <a:gridCol w="2835189">
                  <a:extLst>
                    <a:ext uri="{9D8B030D-6E8A-4147-A177-3AD203B41FA5}">
                      <a16:colId xmlns:a16="http://schemas.microsoft.com/office/drawing/2014/main" val="20001"/>
                    </a:ext>
                  </a:extLst>
                </a:gridCol>
                <a:gridCol w="555254">
                  <a:extLst>
                    <a:ext uri="{9D8B030D-6E8A-4147-A177-3AD203B41FA5}">
                      <a16:colId xmlns:a16="http://schemas.microsoft.com/office/drawing/2014/main" val="20002"/>
                    </a:ext>
                  </a:extLst>
                </a:gridCol>
                <a:gridCol w="1042572">
                  <a:extLst>
                    <a:ext uri="{9D8B030D-6E8A-4147-A177-3AD203B41FA5}">
                      <a16:colId xmlns:a16="http://schemas.microsoft.com/office/drawing/2014/main" val="20003"/>
                    </a:ext>
                  </a:extLst>
                </a:gridCol>
                <a:gridCol w="844492">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9" name="矩形 8">
            <a:extLst>
              <a:ext uri="{FF2B5EF4-FFF2-40B4-BE49-F238E27FC236}">
                <a16:creationId xmlns:a16="http://schemas.microsoft.com/office/drawing/2014/main" id="{02A3B14C-8DA4-478C-B42A-D677DFF2570B}"/>
              </a:ext>
            </a:extLst>
          </p:cNvPr>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38</a:t>
            </a:r>
            <a:r>
              <a:rPr lang="en-US" altLang="zh-CN" sz="1200" b="1" dirty="0">
                <a:solidFill>
                  <a:srgbClr val="0000FF"/>
                </a:solidFill>
                <a:latin typeface="+mn-lt"/>
              </a:rPr>
              <a:t> WIs/Sis, including 23 ongoing Sis and 11 ongoing </a:t>
            </a:r>
            <a:r>
              <a:rPr lang="en-US" altLang="zh-CN" sz="1200" b="1" dirty="0" err="1">
                <a:solidFill>
                  <a:srgbClr val="0000FF"/>
                </a:solidFill>
                <a:latin typeface="+mn-lt"/>
              </a:rPr>
              <a:t>Wis</a:t>
            </a:r>
            <a:r>
              <a:rPr lang="en-US" altLang="zh-CN" sz="1200" b="1" dirty="0">
                <a:solidFill>
                  <a:srgbClr val="0000FF"/>
                </a:solidFill>
                <a:latin typeface="+mn-lt"/>
              </a:rPr>
              <a:t>, 1 WI is waiting for SA approval</a:t>
            </a:r>
            <a:r>
              <a:rPr lang="en-US" altLang="zh-CN" sz="1200" b="1">
                <a:solidFill>
                  <a:srgbClr val="0000FF"/>
                </a:solidFill>
                <a:latin typeface="+mn-lt"/>
              </a:rPr>
              <a:t>, 3 </a:t>
            </a:r>
            <a:r>
              <a:rPr lang="en-US" altLang="zh-CN" sz="1200" b="1" dirty="0">
                <a:solidFill>
                  <a:srgbClr val="0000FF"/>
                </a:solidFill>
                <a:latin typeface="+mn-lt"/>
              </a:rPr>
              <a:t>studies are finished. </a:t>
            </a:r>
          </a:p>
        </p:txBody>
      </p:sp>
    </p:spTree>
    <p:extLst>
      <p:ext uri="{BB962C8B-B14F-4D97-AF65-F5344CB8AC3E}">
        <p14:creationId xmlns:p14="http://schemas.microsoft.com/office/powerpoint/2010/main" val="575411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8941" y="98853"/>
            <a:ext cx="10139206" cy="826437"/>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CRs (1/2)</a:t>
            </a:r>
            <a:endParaRPr lang="sv-SE" altLang="zh-CN" sz="3200" kern="0" dirty="0"/>
          </a:p>
        </p:txBody>
      </p:sp>
      <p:sp>
        <p:nvSpPr>
          <p:cNvPr id="6" name="文本框 5"/>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4" name="矩形 3">
            <a:extLst>
              <a:ext uri="{FF2B5EF4-FFF2-40B4-BE49-F238E27FC236}">
                <a16:creationId xmlns:a16="http://schemas.microsoft.com/office/drawing/2014/main" id="{118073C5-3278-4831-8179-DE5BE786ECF7}"/>
              </a:ext>
            </a:extLst>
          </p:cNvPr>
          <p:cNvSpPr/>
          <p:nvPr/>
        </p:nvSpPr>
        <p:spPr>
          <a:xfrm>
            <a:off x="5755852" y="995316"/>
            <a:ext cx="5701501" cy="5339923"/>
          </a:xfrm>
          <a:prstGeom prst="rect">
            <a:avLst/>
          </a:prstGeom>
          <a:solidFill>
            <a:schemeClr val="bg1"/>
          </a:solidFill>
        </p:spPr>
        <p:txBody>
          <a:bodyPr wrap="square">
            <a:spAutoFit/>
          </a:bodyPr>
          <a:lstStyle/>
          <a:p>
            <a:pPr lvl="0"/>
            <a:r>
              <a:rPr lang="en-US" altLang="zh-CN" sz="1100" b="1" dirty="0">
                <a:solidFill>
                  <a:prstClr val="black"/>
                </a:solidFill>
                <a:latin typeface="Calibri"/>
              </a:rPr>
              <a:t>TS 28.552:</a:t>
            </a:r>
          </a:p>
          <a:p>
            <a:pPr lvl="0"/>
            <a:r>
              <a:rPr lang="en-US" altLang="zh-CN" sz="1100" dirty="0">
                <a:solidFill>
                  <a:prstClr val="black"/>
                </a:solidFill>
                <a:latin typeface="Calibri"/>
              </a:rPr>
              <a:t>Rel-17 CR for TS28.552 Correct Mean and Max Time of requested conditional handover executions</a:t>
            </a:r>
          </a:p>
          <a:p>
            <a:pPr lvl="0"/>
            <a:r>
              <a:rPr lang="en-US" altLang="zh-CN" sz="1100" dirty="0">
                <a:solidFill>
                  <a:prstClr val="black"/>
                </a:solidFill>
                <a:latin typeface="Calibri"/>
              </a:rPr>
              <a:t>Rel-17 CR for TS28.552 Correct Mean and Max Time of requested legacy handover executions</a:t>
            </a:r>
            <a:endParaRPr lang="en-US" altLang="zh-CN" sz="1100" b="1" dirty="0">
              <a:solidFill>
                <a:prstClr val="black"/>
              </a:solidFill>
              <a:latin typeface="Calibri"/>
            </a:endParaRPr>
          </a:p>
          <a:p>
            <a:pPr lvl="0"/>
            <a:r>
              <a:rPr lang="en-US" altLang="zh-CN" sz="1100" b="1" dirty="0">
                <a:solidFill>
                  <a:prstClr val="black"/>
                </a:solidFill>
                <a:latin typeface="Calibri"/>
              </a:rPr>
              <a:t>TS 28.622:</a:t>
            </a:r>
          </a:p>
          <a:p>
            <a:pPr lvl="0"/>
            <a:r>
              <a:rPr lang="en-US" altLang="zh-CN" sz="1100" dirty="0">
                <a:solidFill>
                  <a:prstClr val="black"/>
                </a:solidFill>
                <a:latin typeface="Calibri"/>
              </a:rPr>
              <a:t>Rel-17 CR 28.622 Correct inheritance diagram of the file download NRM fragment</a:t>
            </a:r>
          </a:p>
          <a:p>
            <a:pPr lvl="0"/>
            <a:r>
              <a:rPr lang="en-US" altLang="zh-CN" sz="1100" dirty="0">
                <a:solidFill>
                  <a:prstClr val="black"/>
                </a:solidFill>
                <a:latin typeface="Calibri"/>
              </a:rPr>
              <a:t>Rel-18 CR 28.622 Correct inheritance diagram of the file download NRM fragment</a:t>
            </a:r>
          </a:p>
          <a:p>
            <a:pPr lvl="0"/>
            <a:r>
              <a:rPr lang="en-US" altLang="zh-CN" sz="1100" dirty="0">
                <a:solidFill>
                  <a:prstClr val="black"/>
                </a:solidFill>
                <a:latin typeface="Calibri"/>
              </a:rPr>
              <a:t>Rel-17 CR 28.622 Add missing </a:t>
            </a:r>
            <a:r>
              <a:rPr lang="en-US" altLang="zh-CN" sz="1100" dirty="0" err="1">
                <a:solidFill>
                  <a:prstClr val="black"/>
                </a:solidFill>
                <a:latin typeface="Calibri"/>
              </a:rPr>
              <a:t>notifyMOIChanges</a:t>
            </a:r>
            <a:r>
              <a:rPr lang="en-US" altLang="zh-CN" sz="1100" dirty="0">
                <a:solidFill>
                  <a:prstClr val="black"/>
                </a:solidFill>
                <a:latin typeface="Calibri"/>
              </a:rPr>
              <a:t> in Files and File IOC</a:t>
            </a:r>
          </a:p>
          <a:p>
            <a:pPr lvl="0"/>
            <a:r>
              <a:rPr lang="en-US" altLang="zh-CN" sz="1100" dirty="0">
                <a:solidFill>
                  <a:prstClr val="black"/>
                </a:solidFill>
                <a:latin typeface="Calibri"/>
              </a:rPr>
              <a:t>Rel-18 CR 28.622 Add missing </a:t>
            </a:r>
            <a:r>
              <a:rPr lang="en-US" altLang="zh-CN" sz="1100" dirty="0" err="1">
                <a:solidFill>
                  <a:prstClr val="black"/>
                </a:solidFill>
                <a:latin typeface="Calibri"/>
              </a:rPr>
              <a:t>notifyMOIChanges</a:t>
            </a:r>
            <a:r>
              <a:rPr lang="en-US" altLang="zh-CN" sz="1100" dirty="0">
                <a:solidFill>
                  <a:prstClr val="black"/>
                </a:solidFill>
                <a:latin typeface="Calibri"/>
              </a:rPr>
              <a:t> in Files and File IOC</a:t>
            </a:r>
          </a:p>
          <a:p>
            <a:pPr lvl="0"/>
            <a:r>
              <a:rPr lang="en-US" altLang="zh-CN" sz="1100" dirty="0">
                <a:solidFill>
                  <a:prstClr val="black"/>
                </a:solidFill>
                <a:latin typeface="Calibri"/>
              </a:rPr>
              <a:t>Rel-16 CR 28.622 Update </a:t>
            </a:r>
            <a:r>
              <a:rPr lang="en-US" altLang="zh-CN" sz="1100" dirty="0" err="1">
                <a:solidFill>
                  <a:prstClr val="black"/>
                </a:solidFill>
                <a:latin typeface="Calibri"/>
              </a:rPr>
              <a:t>MnSAgent</a:t>
            </a:r>
            <a:r>
              <a:rPr lang="en-US" altLang="zh-CN" sz="1100" dirty="0">
                <a:solidFill>
                  <a:prstClr val="black"/>
                </a:solidFill>
                <a:latin typeface="Calibri"/>
              </a:rPr>
              <a:t> Definition</a:t>
            </a:r>
          </a:p>
          <a:p>
            <a:pPr lvl="0"/>
            <a:r>
              <a:rPr lang="en-US" altLang="zh-CN" sz="1100" dirty="0">
                <a:solidFill>
                  <a:prstClr val="black"/>
                </a:solidFill>
                <a:latin typeface="Calibri"/>
              </a:rPr>
              <a:t>Rel-17 CR 28.622 Update </a:t>
            </a:r>
            <a:r>
              <a:rPr lang="en-US" altLang="zh-CN" sz="1100" dirty="0" err="1">
                <a:solidFill>
                  <a:prstClr val="black"/>
                </a:solidFill>
                <a:latin typeface="Calibri"/>
              </a:rPr>
              <a:t>MnSAgent</a:t>
            </a:r>
            <a:r>
              <a:rPr lang="en-US" altLang="zh-CN" sz="1100" dirty="0">
                <a:solidFill>
                  <a:prstClr val="black"/>
                </a:solidFill>
                <a:latin typeface="Calibri"/>
              </a:rPr>
              <a:t> Definition</a:t>
            </a:r>
          </a:p>
          <a:p>
            <a:pPr lvl="0"/>
            <a:r>
              <a:rPr lang="en-US" altLang="zh-CN" sz="1100" dirty="0">
                <a:solidFill>
                  <a:prstClr val="black"/>
                </a:solidFill>
                <a:latin typeface="Calibri"/>
              </a:rPr>
              <a:t>Rel-18 CR 28.622 Update </a:t>
            </a:r>
            <a:r>
              <a:rPr lang="en-US" altLang="zh-CN" sz="1100" dirty="0" err="1">
                <a:solidFill>
                  <a:prstClr val="black"/>
                </a:solidFill>
                <a:latin typeface="Calibri"/>
              </a:rPr>
              <a:t>MnSAgent</a:t>
            </a:r>
            <a:r>
              <a:rPr lang="en-US" altLang="zh-CN" sz="1100" dirty="0">
                <a:solidFill>
                  <a:prstClr val="black"/>
                </a:solidFill>
                <a:latin typeface="Calibri"/>
              </a:rPr>
              <a:t> Definition</a:t>
            </a:r>
          </a:p>
          <a:p>
            <a:pPr lvl="0"/>
            <a:r>
              <a:rPr lang="en-US" altLang="zh-CN" sz="1100" b="1" dirty="0">
                <a:solidFill>
                  <a:prstClr val="black"/>
                </a:solidFill>
                <a:latin typeface="Calibri"/>
              </a:rPr>
              <a:t>TS 28.623:</a:t>
            </a:r>
          </a:p>
          <a:p>
            <a:pPr lvl="0"/>
            <a:r>
              <a:rPr lang="en-US" altLang="zh-CN" sz="1100" dirty="0">
                <a:solidFill>
                  <a:prstClr val="black"/>
                </a:solidFill>
                <a:latin typeface="Calibri"/>
              </a:rPr>
              <a:t>YANG Corrections in Word TS</a:t>
            </a:r>
          </a:p>
          <a:p>
            <a:pPr lvl="0"/>
            <a:r>
              <a:rPr lang="en-US" altLang="zh-CN" sz="1100" dirty="0">
                <a:solidFill>
                  <a:prstClr val="black"/>
                </a:solidFill>
                <a:latin typeface="Calibri"/>
              </a:rPr>
              <a:t>YANG Corrections in Word TS</a:t>
            </a:r>
          </a:p>
          <a:p>
            <a:pPr lvl="0"/>
            <a:r>
              <a:rPr lang="en-US" altLang="zh-CN" sz="1100" dirty="0">
                <a:solidFill>
                  <a:prstClr val="black"/>
                </a:solidFill>
                <a:latin typeface="Calibri"/>
              </a:rPr>
              <a:t>YANG Corrections</a:t>
            </a:r>
          </a:p>
          <a:p>
            <a:pPr lvl="0"/>
            <a:r>
              <a:rPr lang="en-US" altLang="zh-CN" sz="1100" dirty="0">
                <a:solidFill>
                  <a:prstClr val="black"/>
                </a:solidFill>
                <a:latin typeface="Calibri"/>
              </a:rPr>
              <a:t>Rel-16 CR 28.623 Add missing attribute properties to YANG</a:t>
            </a:r>
          </a:p>
          <a:p>
            <a:pPr lvl="0"/>
            <a:r>
              <a:rPr lang="en-US" altLang="zh-CN" sz="1100" dirty="0">
                <a:solidFill>
                  <a:prstClr val="black"/>
                </a:solidFill>
                <a:latin typeface="Calibri"/>
              </a:rPr>
              <a:t>Rel-17 CR 28.623 Add missing attribute properties to YANG</a:t>
            </a:r>
          </a:p>
          <a:p>
            <a:pPr lvl="0"/>
            <a:r>
              <a:rPr lang="en-US" altLang="zh-CN" sz="1100" dirty="0">
                <a:solidFill>
                  <a:prstClr val="black"/>
                </a:solidFill>
                <a:latin typeface="Calibri"/>
              </a:rPr>
              <a:t>Rel-18 CR 28.623 Add missing attribute properties to YANG</a:t>
            </a:r>
          </a:p>
          <a:p>
            <a:pPr lvl="0"/>
            <a:r>
              <a:rPr lang="en-US" altLang="zh-CN" sz="1100" dirty="0" err="1">
                <a:solidFill>
                  <a:prstClr val="black"/>
                </a:solidFill>
                <a:latin typeface="Calibri"/>
              </a:rPr>
              <a:t>FIles</a:t>
            </a:r>
            <a:r>
              <a:rPr lang="en-US" altLang="zh-CN" sz="1100" dirty="0">
                <a:solidFill>
                  <a:prstClr val="black"/>
                </a:solidFill>
                <a:latin typeface="Calibri"/>
              </a:rPr>
              <a:t> and File IOCs YANG</a:t>
            </a:r>
          </a:p>
          <a:p>
            <a:pPr lvl="0"/>
            <a:r>
              <a:rPr lang="en-US" altLang="zh-CN" sz="1100" dirty="0">
                <a:solidFill>
                  <a:prstClr val="black"/>
                </a:solidFill>
                <a:latin typeface="Calibri"/>
              </a:rPr>
              <a:t>Rel-15 TS 28.623 Adding YANG begin and End markers</a:t>
            </a:r>
          </a:p>
          <a:p>
            <a:pPr lvl="0"/>
            <a:r>
              <a:rPr lang="en-US" altLang="zh-CN" sz="1100" dirty="0">
                <a:solidFill>
                  <a:prstClr val="black"/>
                </a:solidFill>
                <a:latin typeface="Calibri"/>
              </a:rPr>
              <a:t>Rel-16 TS 28.623 Adding YANG begin and End markers</a:t>
            </a:r>
          </a:p>
          <a:p>
            <a:pPr lvl="0"/>
            <a:r>
              <a:rPr lang="en-US" altLang="zh-CN" sz="1100" dirty="0">
                <a:solidFill>
                  <a:prstClr val="black"/>
                </a:solidFill>
                <a:latin typeface="Calibri"/>
              </a:rPr>
              <a:t>Rel-17 TS 28.623 Adding YANG begin and End markers</a:t>
            </a:r>
          </a:p>
          <a:p>
            <a:pPr lvl="0"/>
            <a:r>
              <a:rPr lang="en-US" altLang="zh-CN" sz="1100" dirty="0">
                <a:solidFill>
                  <a:prstClr val="black"/>
                </a:solidFill>
                <a:latin typeface="Calibri"/>
              </a:rPr>
              <a:t>Rel-18 TS 28.623 Adding YANG begin and End markers</a:t>
            </a:r>
          </a:p>
          <a:p>
            <a:pPr lvl="0"/>
            <a:r>
              <a:rPr lang="en-US" altLang="zh-CN" sz="1100" b="1" dirty="0">
                <a:solidFill>
                  <a:prstClr val="black"/>
                </a:solidFill>
                <a:latin typeface="Calibri"/>
              </a:rPr>
              <a:t>TS 32.130:</a:t>
            </a:r>
          </a:p>
          <a:p>
            <a:pPr lvl="0"/>
            <a:r>
              <a:rPr lang="en-US" altLang="zh-CN" sz="1100" dirty="0">
                <a:solidFill>
                  <a:prstClr val="black"/>
                </a:solidFill>
                <a:latin typeface="Calibri"/>
              </a:rPr>
              <a:t>Rel-17 CR for TS32.130 delete redundant figure</a:t>
            </a:r>
          </a:p>
          <a:p>
            <a:pPr lvl="0"/>
            <a:r>
              <a:rPr lang="en-US" altLang="zh-CN" sz="1100" b="1" dirty="0">
                <a:solidFill>
                  <a:prstClr val="black"/>
                </a:solidFill>
                <a:latin typeface="Calibri"/>
              </a:rPr>
              <a:t>TS 32.155:</a:t>
            </a:r>
          </a:p>
          <a:p>
            <a:pPr lvl="0"/>
            <a:r>
              <a:rPr lang="en-US" altLang="zh-CN" sz="1100" dirty="0">
                <a:solidFill>
                  <a:prstClr val="black"/>
                </a:solidFill>
                <a:latin typeface="Calibri"/>
              </a:rPr>
              <a:t>Rel-16 TS 32.155 Correction of scope</a:t>
            </a:r>
          </a:p>
          <a:p>
            <a:pPr lvl="0"/>
            <a:r>
              <a:rPr lang="en-US" altLang="zh-CN" sz="1100" dirty="0">
                <a:solidFill>
                  <a:prstClr val="black"/>
                </a:solidFill>
                <a:latin typeface="Calibri"/>
              </a:rPr>
              <a:t>Rel-17 TS 32.155 Correction of scope</a:t>
            </a:r>
          </a:p>
          <a:p>
            <a:r>
              <a:rPr lang="en-US" altLang="zh-CN" sz="1100" b="1" dirty="0">
                <a:solidFill>
                  <a:prstClr val="black"/>
                </a:solidFill>
                <a:latin typeface="Calibri"/>
              </a:rPr>
              <a:t>TS 32.156:</a:t>
            </a:r>
            <a:endParaRPr lang="en-US" altLang="zh-CN" sz="1100" dirty="0">
              <a:solidFill>
                <a:prstClr val="black"/>
              </a:solidFill>
              <a:latin typeface="Calibri"/>
            </a:endParaRPr>
          </a:p>
          <a:p>
            <a:pPr lvl="0"/>
            <a:r>
              <a:rPr lang="en-US" altLang="zh-CN" sz="1100" dirty="0">
                <a:solidFill>
                  <a:prstClr val="black"/>
                </a:solidFill>
                <a:latin typeface="Calibri"/>
              </a:rPr>
              <a:t>Rel-17 CR 32.156 Clarify definitions of attribute properties</a:t>
            </a:r>
          </a:p>
        </p:txBody>
      </p:sp>
      <p:sp>
        <p:nvSpPr>
          <p:cNvPr id="7" name="矩形 6">
            <a:extLst>
              <a:ext uri="{FF2B5EF4-FFF2-40B4-BE49-F238E27FC236}">
                <a16:creationId xmlns:a16="http://schemas.microsoft.com/office/drawing/2014/main" id="{E5C3A167-15B0-413F-BD28-B4BB2C859951}"/>
              </a:ext>
            </a:extLst>
          </p:cNvPr>
          <p:cNvSpPr/>
          <p:nvPr/>
        </p:nvSpPr>
        <p:spPr>
          <a:xfrm>
            <a:off x="158941" y="925292"/>
            <a:ext cx="5522844" cy="5386090"/>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mj-lt"/>
              </a:rPr>
              <a:t>The following topics were agreed in the meeting.</a:t>
            </a:r>
          </a:p>
          <a:p>
            <a:r>
              <a:rPr lang="en-US" altLang="zh-CN" sz="1100" b="1" dirty="0">
                <a:latin typeface="+mn-lt"/>
              </a:rPr>
              <a:t>TS 28.531:</a:t>
            </a:r>
          </a:p>
          <a:p>
            <a:r>
              <a:rPr lang="en-US" altLang="zh-CN" sz="1100" dirty="0">
                <a:latin typeface="+mn-lt"/>
              </a:rPr>
              <a:t>Rel-15 CR TS 28.531 Correct vocabulary</a:t>
            </a:r>
          </a:p>
          <a:p>
            <a:r>
              <a:rPr lang="en-US" altLang="zh-CN" sz="1100" dirty="0">
                <a:latin typeface="+mn-lt"/>
              </a:rPr>
              <a:t>Rel-16 CR TS 28.531 Correct vocabulary</a:t>
            </a:r>
          </a:p>
          <a:p>
            <a:r>
              <a:rPr lang="en-US" altLang="zh-CN" sz="1100" dirty="0">
                <a:latin typeface="+mn-lt"/>
              </a:rPr>
              <a:t>Rel-17 CR TS 28.531 Correct vocabulary</a:t>
            </a:r>
          </a:p>
          <a:p>
            <a:r>
              <a:rPr lang="en-US" altLang="zh-CN" sz="1100" dirty="0">
                <a:latin typeface="+mn-lt"/>
              </a:rPr>
              <a:t>Rel-18 CR TS 28.531 Correct vocabulary</a:t>
            </a:r>
          </a:p>
          <a:p>
            <a:r>
              <a:rPr lang="en-US" altLang="zh-CN" sz="1100" b="1" dirty="0">
                <a:latin typeface="+mn-lt"/>
              </a:rPr>
              <a:t>TS 28.532:</a:t>
            </a:r>
          </a:p>
          <a:p>
            <a:r>
              <a:rPr lang="en-US" altLang="zh-CN" sz="1100" dirty="0">
                <a:latin typeface="+mn-lt"/>
              </a:rPr>
              <a:t>Rel-16 CR 28.532 Remove duplicated message flows (REST SS of </a:t>
            </a:r>
            <a:r>
              <a:rPr lang="en-US" altLang="zh-CN" sz="1100" dirty="0" err="1">
                <a:latin typeface="+mn-lt"/>
              </a:rPr>
              <a:t>ProvMnS</a:t>
            </a:r>
            <a:r>
              <a:rPr lang="en-US" altLang="zh-CN" sz="1100" dirty="0">
                <a:latin typeface="+mn-lt"/>
              </a:rPr>
              <a:t>)</a:t>
            </a:r>
          </a:p>
          <a:p>
            <a:r>
              <a:rPr lang="en-US" altLang="zh-CN" sz="1100" dirty="0">
                <a:latin typeface="+mn-lt"/>
              </a:rPr>
              <a:t>Rel-17 CR 28.532 Remove duplicated message flows (REST SS of </a:t>
            </a:r>
            <a:r>
              <a:rPr lang="en-US" altLang="zh-CN" sz="1100" dirty="0" err="1">
                <a:latin typeface="+mn-lt"/>
              </a:rPr>
              <a:t>ProvMnS</a:t>
            </a:r>
            <a:r>
              <a:rPr lang="en-US" altLang="zh-CN" sz="1100" dirty="0">
                <a:latin typeface="+mn-lt"/>
              </a:rPr>
              <a:t>)</a:t>
            </a:r>
          </a:p>
          <a:p>
            <a:r>
              <a:rPr lang="en-US" altLang="zh-CN" sz="1100" dirty="0">
                <a:latin typeface="+mn-lt"/>
              </a:rPr>
              <a:t>Rel-17 CR 28.532 Clarify allowed values for “</a:t>
            </a:r>
            <a:r>
              <a:rPr lang="en-US" altLang="zh-CN" sz="1100" dirty="0" err="1">
                <a:latin typeface="+mn-lt"/>
              </a:rPr>
              <a:t>href</a:t>
            </a:r>
            <a:r>
              <a:rPr lang="en-US" altLang="zh-CN" sz="1100" dirty="0">
                <a:latin typeface="+mn-lt"/>
              </a:rPr>
              <a:t>” parameter in “</a:t>
            </a:r>
            <a:r>
              <a:rPr lang="en-US" altLang="zh-CN" sz="1100" dirty="0" err="1">
                <a:latin typeface="+mn-lt"/>
              </a:rPr>
              <a:t>notifyMOIChanges</a:t>
            </a:r>
            <a:r>
              <a:rPr lang="en-US" altLang="zh-CN" sz="1100" dirty="0">
                <a:latin typeface="+mn-lt"/>
              </a:rPr>
              <a:t>” (NETCONF/YANG)</a:t>
            </a:r>
          </a:p>
          <a:p>
            <a:r>
              <a:rPr lang="en-US" altLang="zh-CN" sz="1100" dirty="0">
                <a:latin typeface="+mn-lt"/>
              </a:rPr>
              <a:t>Rel-16 CR 28.532 Correct </a:t>
            </a:r>
            <a:r>
              <a:rPr lang="en-US" altLang="zh-CN" sz="1100" dirty="0" err="1">
                <a:latin typeface="+mn-lt"/>
              </a:rPr>
              <a:t>OpenAPI</a:t>
            </a:r>
            <a:r>
              <a:rPr lang="en-US" altLang="zh-CN" sz="1100" dirty="0">
                <a:latin typeface="+mn-lt"/>
              </a:rPr>
              <a:t> definition of HTTP DELETE</a:t>
            </a:r>
          </a:p>
          <a:p>
            <a:r>
              <a:rPr lang="en-US" altLang="zh-CN" sz="1100" dirty="0">
                <a:latin typeface="+mn-lt"/>
              </a:rPr>
              <a:t>Rel-17 CR 28.532 Correct </a:t>
            </a:r>
            <a:r>
              <a:rPr lang="en-US" altLang="zh-CN" sz="1100" dirty="0" err="1">
                <a:latin typeface="+mn-lt"/>
              </a:rPr>
              <a:t>OpenAPI</a:t>
            </a:r>
            <a:r>
              <a:rPr lang="en-US" altLang="zh-CN" sz="1100" dirty="0">
                <a:latin typeface="+mn-lt"/>
              </a:rPr>
              <a:t> definition of HTTP DELETE</a:t>
            </a:r>
          </a:p>
          <a:p>
            <a:r>
              <a:rPr lang="en-US" altLang="zh-CN" sz="1100" dirty="0">
                <a:latin typeface="+mn-lt"/>
              </a:rPr>
              <a:t>Rel-16 CR 28.532 Correct type of “</a:t>
            </a:r>
            <a:r>
              <a:rPr lang="en-US" altLang="zh-CN" sz="1100" dirty="0" err="1">
                <a:latin typeface="+mn-lt"/>
              </a:rPr>
              <a:t>observedValue</a:t>
            </a:r>
            <a:r>
              <a:rPr lang="en-US" altLang="zh-CN" sz="1100" dirty="0">
                <a:latin typeface="+mn-lt"/>
              </a:rPr>
              <a:t>” attribute</a:t>
            </a:r>
          </a:p>
          <a:p>
            <a:r>
              <a:rPr lang="en-US" altLang="zh-CN" sz="1100" dirty="0">
                <a:latin typeface="+mn-lt"/>
              </a:rPr>
              <a:t>Rel-17 CR 28.532 Correct type of “</a:t>
            </a:r>
            <a:r>
              <a:rPr lang="en-US" altLang="zh-CN" sz="1100" dirty="0" err="1">
                <a:latin typeface="+mn-lt"/>
              </a:rPr>
              <a:t>observedValue</a:t>
            </a:r>
            <a:r>
              <a:rPr lang="en-US" altLang="zh-CN" sz="1100" dirty="0">
                <a:latin typeface="+mn-lt"/>
              </a:rPr>
              <a:t>” attribute</a:t>
            </a:r>
          </a:p>
          <a:p>
            <a:r>
              <a:rPr lang="en-US" altLang="zh-CN" sz="1100" dirty="0">
                <a:latin typeface="+mn-lt"/>
              </a:rPr>
              <a:t>Rel-16 CR 28.532 Correct definition of the HTTP GET response</a:t>
            </a:r>
          </a:p>
          <a:p>
            <a:r>
              <a:rPr lang="en-US" altLang="zh-CN" sz="1100" dirty="0">
                <a:latin typeface="+mn-lt"/>
              </a:rPr>
              <a:t>Rel-17 CR 28.532 Correct definition of the HTTP GET response</a:t>
            </a:r>
          </a:p>
          <a:p>
            <a:r>
              <a:rPr lang="en-US" altLang="zh-CN" sz="1100" dirty="0">
                <a:latin typeface="+mn-lt"/>
              </a:rPr>
              <a:t>Rel-17 CR 28.532 Add missing “insert” attribute to the data type “</a:t>
            </a:r>
            <a:r>
              <a:rPr lang="en-US" altLang="zh-CN" sz="1100" dirty="0" err="1">
                <a:latin typeface="+mn-lt"/>
              </a:rPr>
              <a:t>MoiChange</a:t>
            </a:r>
            <a:r>
              <a:rPr lang="en-US" altLang="zh-CN" sz="1100" dirty="0">
                <a:latin typeface="+mn-lt"/>
              </a:rPr>
              <a:t>”</a:t>
            </a:r>
          </a:p>
          <a:p>
            <a:r>
              <a:rPr lang="en-US" altLang="zh-CN" sz="1100" dirty="0">
                <a:latin typeface="+mn-lt"/>
              </a:rPr>
              <a:t>Rel-16 CR 28.532 Add missing definition of the JSON Patch document</a:t>
            </a:r>
          </a:p>
          <a:p>
            <a:r>
              <a:rPr lang="en-US" altLang="zh-CN" sz="1100" dirty="0">
                <a:latin typeface="+mn-lt"/>
              </a:rPr>
              <a:t>Rel-17 CR 28.532 Add missing definition of the JSON Patch document</a:t>
            </a:r>
          </a:p>
          <a:p>
            <a:r>
              <a:rPr lang="en-US" altLang="zh-CN" sz="1100" dirty="0">
                <a:latin typeface="+mn-lt"/>
              </a:rPr>
              <a:t>Rel-16 CR 28.532 Add introduction clause to the Prov </a:t>
            </a:r>
            <a:r>
              <a:rPr lang="en-US" altLang="zh-CN" sz="1100" dirty="0" err="1">
                <a:latin typeface="+mn-lt"/>
              </a:rPr>
              <a:t>MnS</a:t>
            </a:r>
            <a:r>
              <a:rPr lang="en-US" altLang="zh-CN" sz="1100" dirty="0">
                <a:latin typeface="+mn-lt"/>
              </a:rPr>
              <a:t> definition</a:t>
            </a:r>
          </a:p>
          <a:p>
            <a:r>
              <a:rPr lang="en-US" altLang="zh-CN" sz="1100" dirty="0">
                <a:latin typeface="+mn-lt"/>
              </a:rPr>
              <a:t>Rel-17 CR 28.532 Add introduction clause to the Prov </a:t>
            </a:r>
            <a:r>
              <a:rPr lang="en-US" altLang="zh-CN" sz="1100" dirty="0" err="1">
                <a:latin typeface="+mn-lt"/>
              </a:rPr>
              <a:t>MnS</a:t>
            </a:r>
            <a:r>
              <a:rPr lang="en-US" altLang="zh-CN" sz="1100" dirty="0">
                <a:latin typeface="+mn-lt"/>
              </a:rPr>
              <a:t> definition</a:t>
            </a:r>
            <a:endParaRPr lang="en-US" altLang="zh-CN" sz="1100" b="1" dirty="0">
              <a:latin typeface="+mn-lt"/>
            </a:endParaRPr>
          </a:p>
          <a:p>
            <a:r>
              <a:rPr lang="en-US" altLang="zh-CN" sz="1100" b="1" dirty="0">
                <a:latin typeface="+mn-lt"/>
              </a:rPr>
              <a:t>TS 28.540:</a:t>
            </a:r>
          </a:p>
          <a:p>
            <a:r>
              <a:rPr lang="en-US" altLang="zh-CN" sz="1100" dirty="0">
                <a:latin typeface="+mn-lt"/>
              </a:rPr>
              <a:t>Rel-17 CR for TS28.540 </a:t>
            </a:r>
            <a:r>
              <a:rPr lang="en-US" altLang="zh-CN" sz="1100" dirty="0" err="1">
                <a:latin typeface="+mn-lt"/>
              </a:rPr>
              <a:t>editorialCorrections</a:t>
            </a:r>
            <a:endParaRPr lang="en-US" altLang="zh-CN" sz="1100" b="1" dirty="0">
              <a:latin typeface="+mn-lt"/>
            </a:endParaRPr>
          </a:p>
          <a:p>
            <a:r>
              <a:rPr lang="en-US" altLang="zh-CN" sz="1100" b="1" dirty="0">
                <a:latin typeface="+mn-lt"/>
              </a:rPr>
              <a:t>TS 28.541:</a:t>
            </a:r>
          </a:p>
          <a:p>
            <a:r>
              <a:rPr lang="en-US" altLang="zh-CN" sz="1100" dirty="0">
                <a:latin typeface="+mn-lt"/>
              </a:rPr>
              <a:t>YANG Corrections in Word TS</a:t>
            </a:r>
          </a:p>
          <a:p>
            <a:r>
              <a:rPr lang="en-US" altLang="zh-CN" sz="1100" dirty="0">
                <a:latin typeface="+mn-lt"/>
              </a:rPr>
              <a:t>YANG Corrections in Word TS</a:t>
            </a:r>
          </a:p>
          <a:p>
            <a:r>
              <a:rPr lang="en-US" altLang="zh-CN" sz="1100" dirty="0">
                <a:latin typeface="+mn-lt"/>
              </a:rPr>
              <a:t>Rel-15 TS 28.541 Adding YANG begin and End markers</a:t>
            </a:r>
          </a:p>
          <a:p>
            <a:r>
              <a:rPr lang="en-US" altLang="zh-CN" sz="1100" dirty="0">
                <a:latin typeface="+mn-lt"/>
              </a:rPr>
              <a:t>Rel-16 TS 28.541 Adding YANG begin and End markers</a:t>
            </a:r>
          </a:p>
          <a:p>
            <a:r>
              <a:rPr lang="en-US" altLang="zh-CN" sz="1100" dirty="0">
                <a:latin typeface="+mn-lt"/>
              </a:rPr>
              <a:t>Rel-17 TS 28.541 Adding YANG begin and End markers</a:t>
            </a:r>
          </a:p>
          <a:p>
            <a:r>
              <a:rPr lang="en-US" altLang="zh-CN" sz="1100" dirty="0">
                <a:latin typeface="+mn-lt"/>
              </a:rPr>
              <a:t>Rel-18 TS 28.541 Adding YANG begin and End markers</a:t>
            </a:r>
          </a:p>
        </p:txBody>
      </p:sp>
    </p:spTree>
    <p:extLst>
      <p:ext uri="{BB962C8B-B14F-4D97-AF65-F5344CB8AC3E}">
        <p14:creationId xmlns:p14="http://schemas.microsoft.com/office/powerpoint/2010/main" val="376910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CRs (2/2)</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4" name="矩形 3">
            <a:extLst>
              <a:ext uri="{FF2B5EF4-FFF2-40B4-BE49-F238E27FC236}">
                <a16:creationId xmlns:a16="http://schemas.microsoft.com/office/drawing/2014/main" id="{6853F142-F071-4D20-9B9B-0868A6BB73E9}"/>
              </a:ext>
            </a:extLst>
          </p:cNvPr>
          <p:cNvSpPr/>
          <p:nvPr/>
        </p:nvSpPr>
        <p:spPr>
          <a:xfrm>
            <a:off x="291542" y="1143809"/>
            <a:ext cx="5701501" cy="4154984"/>
          </a:xfrm>
          <a:prstGeom prst="rect">
            <a:avLst/>
          </a:prstGeom>
          <a:solidFill>
            <a:schemeClr val="bg1"/>
          </a:solidFill>
        </p:spPr>
        <p:txBody>
          <a:bodyPr wrap="square">
            <a:spAutoFit/>
          </a:bodyPr>
          <a:lstStyle/>
          <a:p>
            <a:pPr lvl="0"/>
            <a:r>
              <a:rPr lang="en-US" altLang="zh-CN" sz="1200" b="1" dirty="0">
                <a:solidFill>
                  <a:prstClr val="black"/>
                </a:solidFill>
                <a:latin typeface="Calibri"/>
              </a:rPr>
              <a:t>TS 32.158:</a:t>
            </a:r>
          </a:p>
          <a:p>
            <a:pPr lvl="0"/>
            <a:r>
              <a:rPr lang="en-US" altLang="zh-CN" sz="1200" dirty="0">
                <a:solidFill>
                  <a:prstClr val="black"/>
                </a:solidFill>
                <a:latin typeface="Calibri"/>
              </a:rPr>
              <a:t>Rel-16 CR 32.158 Clarify format of target URIs</a:t>
            </a:r>
          </a:p>
          <a:p>
            <a:pPr lvl="0"/>
            <a:r>
              <a:rPr lang="en-US" altLang="zh-CN" sz="1200" dirty="0">
                <a:solidFill>
                  <a:prstClr val="black"/>
                </a:solidFill>
                <a:latin typeface="Calibri"/>
              </a:rPr>
              <a:t>Rel-16 CR 32.158 Clarify some aspects of basic design patterns</a:t>
            </a:r>
          </a:p>
          <a:p>
            <a:pPr lvl="0"/>
            <a:r>
              <a:rPr lang="en-US" altLang="zh-CN" sz="1200" dirty="0">
                <a:solidFill>
                  <a:prstClr val="black"/>
                </a:solidFill>
                <a:latin typeface="Calibri"/>
              </a:rPr>
              <a:t>Rel-17 CR 32.158 Clarify some aspects of basic design patterns</a:t>
            </a:r>
          </a:p>
          <a:p>
            <a:pPr lvl="0"/>
            <a:r>
              <a:rPr lang="en-US" altLang="zh-CN" sz="1200" dirty="0">
                <a:solidFill>
                  <a:prstClr val="black"/>
                </a:solidFill>
                <a:latin typeface="Calibri"/>
              </a:rPr>
              <a:t>Rel-16 CR 32.158 Clarify construction rules for GET response message body formats</a:t>
            </a:r>
          </a:p>
          <a:p>
            <a:pPr lvl="0"/>
            <a:r>
              <a:rPr lang="en-US" altLang="zh-CN" sz="1200" dirty="0">
                <a:solidFill>
                  <a:prstClr val="black"/>
                </a:solidFill>
                <a:latin typeface="Calibri"/>
              </a:rPr>
              <a:t>Rel-17 CR 32.158 Clarify construction rules for GET response message body formats</a:t>
            </a:r>
          </a:p>
          <a:p>
            <a:pPr lvl="0"/>
            <a:r>
              <a:rPr lang="en-US" altLang="zh-CN" sz="1200" dirty="0">
                <a:solidFill>
                  <a:prstClr val="black"/>
                </a:solidFill>
                <a:latin typeface="Calibri"/>
              </a:rPr>
              <a:t>Rel-16 CR 32.158 Clarify design patterns for patching resources</a:t>
            </a:r>
          </a:p>
          <a:p>
            <a:pPr lvl="0"/>
            <a:r>
              <a:rPr lang="en-US" altLang="zh-CN" sz="1200" dirty="0">
                <a:solidFill>
                  <a:prstClr val="black"/>
                </a:solidFill>
                <a:latin typeface="Calibri"/>
              </a:rPr>
              <a:t>Rel-17 CR 32.158 Clarify design patterns for patching resources</a:t>
            </a:r>
          </a:p>
          <a:p>
            <a:pPr lvl="0"/>
            <a:r>
              <a:rPr lang="en-US" altLang="zh-CN" sz="1200" dirty="0">
                <a:solidFill>
                  <a:prstClr val="black"/>
                </a:solidFill>
                <a:latin typeface="Calibri"/>
              </a:rPr>
              <a:t>Rel-16 CR 32.158 Clarify usage of information models</a:t>
            </a:r>
          </a:p>
          <a:p>
            <a:pPr lvl="0"/>
            <a:r>
              <a:rPr lang="en-US" altLang="zh-CN" sz="1200" dirty="0">
                <a:solidFill>
                  <a:prstClr val="black"/>
                </a:solidFill>
                <a:latin typeface="Calibri"/>
              </a:rPr>
              <a:t>Rel-17 CR 32.158 Clarify usage of information models</a:t>
            </a:r>
          </a:p>
          <a:p>
            <a:pPr lvl="0"/>
            <a:r>
              <a:rPr lang="en-US" altLang="zh-CN" sz="1200" dirty="0">
                <a:solidFill>
                  <a:prstClr val="black"/>
                </a:solidFill>
                <a:latin typeface="Calibri"/>
              </a:rPr>
              <a:t>Rel-16 CR 32.158 Clarify media type related aspects</a:t>
            </a:r>
          </a:p>
          <a:p>
            <a:pPr lvl="0"/>
            <a:r>
              <a:rPr lang="en-US" altLang="zh-CN" sz="1200" dirty="0">
                <a:solidFill>
                  <a:prstClr val="black"/>
                </a:solidFill>
                <a:latin typeface="Calibri"/>
              </a:rPr>
              <a:t>Rel-17 CR 32.158 Clarify media type related aspects</a:t>
            </a:r>
          </a:p>
          <a:p>
            <a:pPr lvl="0"/>
            <a:r>
              <a:rPr lang="en-US" altLang="zh-CN" sz="1200" dirty="0">
                <a:solidFill>
                  <a:prstClr val="black"/>
                </a:solidFill>
                <a:latin typeface="Calibri"/>
              </a:rPr>
              <a:t>Rel-16 CR 32.158 Correct and clarify examples in Annex A</a:t>
            </a:r>
          </a:p>
          <a:p>
            <a:pPr lvl="0"/>
            <a:r>
              <a:rPr lang="en-US" altLang="zh-CN" sz="1200" dirty="0">
                <a:solidFill>
                  <a:prstClr val="black"/>
                </a:solidFill>
                <a:latin typeface="Calibri"/>
              </a:rPr>
              <a:t>Rel-17 CR 32.158 Correct and clarify examples in Annex A</a:t>
            </a:r>
          </a:p>
          <a:p>
            <a:pPr lvl="0"/>
            <a:r>
              <a:rPr lang="en-US" altLang="zh-CN" sz="1200" dirty="0">
                <a:solidFill>
                  <a:prstClr val="black"/>
                </a:solidFill>
                <a:latin typeface="Calibri"/>
              </a:rPr>
              <a:t>Rel-17 CR 32.158 Clarify format of target URIs</a:t>
            </a:r>
          </a:p>
          <a:p>
            <a:pPr lvl="0"/>
            <a:endParaRPr lang="en-US" altLang="zh-CN" sz="1200" b="1" dirty="0">
              <a:solidFill>
                <a:prstClr val="black"/>
              </a:solidFill>
              <a:latin typeface="Calibri"/>
            </a:endParaRPr>
          </a:p>
          <a:p>
            <a:pPr lvl="0"/>
            <a:r>
              <a:rPr lang="en-US" altLang="zh-CN" sz="1200" b="1" dirty="0">
                <a:solidFill>
                  <a:prstClr val="black"/>
                </a:solidFill>
                <a:latin typeface="Calibri"/>
              </a:rPr>
              <a:t>TS 32.160:</a:t>
            </a:r>
          </a:p>
          <a:p>
            <a:pPr lvl="0"/>
            <a:r>
              <a:rPr lang="en-US" altLang="zh-CN" sz="1200" dirty="0">
                <a:solidFill>
                  <a:prstClr val="black"/>
                </a:solidFill>
                <a:latin typeface="Calibri"/>
              </a:rPr>
              <a:t>Add missing mapping of </a:t>
            </a:r>
            <a:r>
              <a:rPr lang="en-US" altLang="zh-CN" sz="1200" dirty="0" err="1">
                <a:solidFill>
                  <a:prstClr val="black"/>
                </a:solidFill>
                <a:latin typeface="Calibri"/>
              </a:rPr>
              <a:t>isNotifyable</a:t>
            </a:r>
            <a:endParaRPr lang="en-US" altLang="zh-CN" sz="1200" dirty="0">
              <a:solidFill>
                <a:prstClr val="black"/>
              </a:solidFill>
              <a:latin typeface="Calibri"/>
            </a:endParaRPr>
          </a:p>
          <a:p>
            <a:pPr lvl="0"/>
            <a:r>
              <a:rPr lang="en-US" altLang="zh-CN" sz="1200" dirty="0">
                <a:solidFill>
                  <a:prstClr val="black"/>
                </a:solidFill>
                <a:latin typeface="Calibri"/>
              </a:rPr>
              <a:t>Add missing mapping of </a:t>
            </a:r>
            <a:r>
              <a:rPr lang="en-US" altLang="zh-CN" sz="1200" dirty="0" err="1">
                <a:solidFill>
                  <a:prstClr val="black"/>
                </a:solidFill>
                <a:latin typeface="Calibri"/>
              </a:rPr>
              <a:t>isNotifyable</a:t>
            </a:r>
            <a:endParaRPr lang="en-US" altLang="zh-CN" sz="1200" dirty="0">
              <a:solidFill>
                <a:prstClr val="black"/>
              </a:solidFill>
              <a:latin typeface="Calibri"/>
            </a:endParaRPr>
          </a:p>
          <a:p>
            <a:pPr lvl="0"/>
            <a:r>
              <a:rPr lang="en-US" altLang="zh-CN" sz="1200" b="1" dirty="0">
                <a:solidFill>
                  <a:prstClr val="black"/>
                </a:solidFill>
                <a:latin typeface="Calibri"/>
              </a:rPr>
              <a:t>TS 32.423:</a:t>
            </a:r>
          </a:p>
          <a:p>
            <a:pPr lvl="0"/>
            <a:r>
              <a:rPr lang="en-US" altLang="zh-CN" sz="1200" dirty="0">
                <a:solidFill>
                  <a:prstClr val="black"/>
                </a:solidFill>
                <a:latin typeface="Calibri"/>
              </a:rPr>
              <a:t>R17 CR 32.423 Indicate SCP/SEPP info in UE Trace Record</a:t>
            </a:r>
          </a:p>
          <a:p>
            <a:pPr lvl="0"/>
            <a:endParaRPr lang="en-US" altLang="zh-CN" sz="1200" dirty="0">
              <a:solidFill>
                <a:prstClr val="black"/>
              </a:solidFill>
              <a:latin typeface="Calibri"/>
            </a:endParaRPr>
          </a:p>
        </p:txBody>
      </p:sp>
    </p:spTree>
    <p:extLst>
      <p:ext uri="{BB962C8B-B14F-4D97-AF65-F5344CB8AC3E}">
        <p14:creationId xmlns:p14="http://schemas.microsoft.com/office/powerpoint/2010/main" val="42154672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209568</TotalTime>
  <Words>9953</Words>
  <Application>Microsoft Office PowerPoint</Application>
  <PresentationFormat>Widescreen</PresentationFormat>
  <Paragraphs>2049</Paragraphs>
  <Slides>39</Slides>
  <Notes>3</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39</vt:i4>
      </vt:variant>
    </vt:vector>
  </HeadingPairs>
  <TitlesOfParts>
    <vt:vector size="53" baseType="lpstr">
      <vt:lpstr>CG Times (WN)</vt:lpstr>
      <vt:lpstr>Liberation Sans</vt:lpstr>
      <vt:lpstr>Montserrat</vt:lpstr>
      <vt:lpstr>MS Mincho</vt:lpstr>
      <vt:lpstr>MS PGothic</vt:lpstr>
      <vt:lpstr>MS PGothic</vt:lpstr>
      <vt:lpstr>SimSun</vt:lpstr>
      <vt:lpstr>SimSun</vt:lpstr>
      <vt:lpstr>微软雅黑</vt:lpstr>
      <vt:lpstr>Arial</vt:lpstr>
      <vt:lpstr>Calibri</vt:lpstr>
      <vt:lpstr>Times New Roman</vt:lpstr>
      <vt:lpstr>Wingdings</vt:lpstr>
      <vt:lpstr>Office Theme</vt:lpstr>
      <vt:lpstr>    SA5 OAM&amp;P Exec Report SA5#146, 14 – 18 November, 2022 Toulouse, France </vt:lpstr>
      <vt:lpstr>Incoming LSs (SA5 level)</vt:lpstr>
      <vt:lpstr>Incoming LSs (OAM SWG level)</vt:lpstr>
      <vt:lpstr>Outgoing LSs</vt:lpstr>
      <vt:lpstr>PowerPoint Presentation</vt:lpstr>
      <vt:lpstr>PowerPoint Presentation</vt:lpstr>
      <vt:lpstr>Overview of Rel-18 SA5 OAM ongoing WIs/SIs</vt:lpstr>
      <vt:lpstr>PowerPoint Presentation</vt:lpstr>
      <vt:lpstr>PowerPoint Presentation</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List of latest DraftCRs </vt:lpstr>
      <vt:lpstr>New action items from this meeting</vt:lpstr>
      <vt:lpstr>TRs / TSs to be sent to SA#98-e </vt:lpstr>
      <vt:lpstr>TRs / TSs to be sent to Edithelp  </vt:lpstr>
      <vt:lpstr>Rapporteur calls (draft plan after SA5#146)</vt:lpstr>
      <vt:lpstr>Thank you!</vt:lpstr>
      <vt:lpstr>PowerPoint Presentation</vt:lpstr>
      <vt:lpstr>PowerPoint Presentation</vt:lpstr>
      <vt:lpstr>PowerPoint Presentation</vt:lpstr>
      <vt:lpstr>Leaders’ recommendation for SA5 OAM time planning  for endorsement</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d4</cp:lastModifiedBy>
  <cp:revision>5135</cp:revision>
  <dcterms:created xsi:type="dcterms:W3CDTF">2008-08-30T09:32:10Z</dcterms:created>
  <dcterms:modified xsi:type="dcterms:W3CDTF">2022-12-04T01:54:57Z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(3)xp/NZuOou6u/fDIDFAz9zl4nL/HUtRpGRf2rggxIZtHtKdGejHvPzWncgTJt8MS/jQLgJ48K
QbZQZeMBiGPDaUzPEOV7qCUngpPvzMy2/5HHYPp50FKb4xCnRiDd2HQfKshQgCpfofR/Nxm1
L+rtYbtmwye5xX7Rs5bSCgY0DCEkYu0a/7FJgLp3J7/H3gY8fB1WocPod302VuwGWnce0ElM
yu4hPtVkNJCsjSeCPW</vt:lpwstr>
  </property>
  <property fmtid="{D5CDD505-2E9C-101B-9397-08002B2CF9AE}" pid="3" name="_2015_ms_pID_7253431">
    <vt:lpwstr>AXlWJfP6ZywxcwjXFQb5rZZ/OMeJAC3XFl2sfCwHHsgPcinjq63YJE
v832Xqwo9Aw6jwkTtz+jAYHOoXfp8HTLr1IYo2cRfcultpJ8GQq4AtPE6pH6rJUZUhEpu9d2
y0T7KoKncBfYP+NKAPsZfkNeCgKvUVjNeUtlYiWKqUrg2cozVjZq0OKaTZh6N668PcTOtj4y
gWpIPf/GLhhNWi6OC+NtP76FVn5CB6yDAJKj</vt:lpwstr>
  </property>
  <property fmtid="{D5CDD505-2E9C-101B-9397-08002B2CF9AE}" pid="4" name="_2015_ms_pID_7253432">
    <vt:lpwstr>UkCv9BRVINq4fIz0XGrtTvM=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1669026399</vt:lpwstr>
  </property>
</Properties>
</file>