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4"/>
  </p:notesMasterIdLst>
  <p:handoutMasterIdLst>
    <p:handoutMasterId r:id="rId15"/>
  </p:handoutMasterIdLst>
  <p:sldIdLst>
    <p:sldId id="303" r:id="rId2"/>
    <p:sldId id="875" r:id="rId3"/>
    <p:sldId id="891" r:id="rId4"/>
    <p:sldId id="886" r:id="rId5"/>
    <p:sldId id="882" r:id="rId6"/>
    <p:sldId id="889" r:id="rId7"/>
    <p:sldId id="892" r:id="rId8"/>
    <p:sldId id="893" r:id="rId9"/>
    <p:sldId id="890" r:id="rId10"/>
    <p:sldId id="894" r:id="rId11"/>
    <p:sldId id="883" r:id="rId12"/>
    <p:sldId id="704" r:id="rId13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- mga" initials="mga" lastIdx="1" clrIdx="0">
    <p:extLst>
      <p:ext uri="{19B8F6BF-5375-455C-9EA6-DF929625EA0E}">
        <p15:presenceInfo xmlns:p15="http://schemas.microsoft.com/office/powerpoint/2012/main" userId="Nokia - m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C1E442"/>
    <a:srgbClr val="6600FF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73" d="100"/>
          <a:sy n="73" d="100"/>
        </p:scale>
        <p:origin x="31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8/27/2021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8/27/2021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S5-214507, SA5#138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e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, 23 – 31 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August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2021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US" altLang="zh-CN" sz="4800" b="1" dirty="0"/>
              <a:t>SA5 presentation for </a:t>
            </a:r>
            <a:br>
              <a:rPr lang="en-US" altLang="zh-CN" sz="4800" b="1" dirty="0"/>
            </a:br>
            <a:r>
              <a:rPr lang="en-US" altLang="zh-CN" sz="4800" b="1" dirty="0"/>
              <a:t>SA Rel-18 workshop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SA5#138e, 23 </a:t>
            </a:r>
            <a:r>
              <a:rPr lang="fr-FR" altLang="zh-CN" sz="2400" dirty="0">
                <a:latin typeface="Arial" pitchFamily="34" charset="0"/>
              </a:rPr>
              <a:t>– 31</a:t>
            </a:r>
            <a:r>
              <a:rPr lang="en-US" altLang="zh-CN" sz="2400" dirty="0">
                <a:latin typeface="Arial" pitchFamily="34" charset="0"/>
              </a:rPr>
              <a:t> August, 2021</a:t>
            </a:r>
            <a:r>
              <a:rPr lang="fr-FR" sz="2400" dirty="0">
                <a:latin typeface="Arial" pitchFamily="34" charset="0"/>
              </a:rPr>
              <a:t/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Vice-Chair, </a:t>
            </a:r>
            <a:r>
              <a:rPr lang="en-US" altLang="zh-CN" sz="2400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Thomas Tovinger, 3GPP SA5 Chair, ERICSSON</a:t>
            </a: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Maryse Gardella, 3GPP SA5 </a:t>
            </a:r>
            <a:r>
              <a:rPr lang="en-GB" altLang="zh-CN" sz="2400" dirty="0">
                <a:latin typeface="Arial" charset="0"/>
              </a:rPr>
              <a:t>Vice-Chair, NOKIA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Agreed OAM WID/SID (</a:t>
            </a:r>
            <a:r>
              <a:rPr lang="en-US" altLang="zh-CN" dirty="0"/>
              <a:t>1/)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XXX</a:t>
            </a:r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4116420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principles for Rel-18 </a:t>
            </a:r>
            <a:r>
              <a:rPr lang="en-GB" dirty="0" smtClean="0"/>
              <a:t>work </a:t>
            </a:r>
            <a:r>
              <a:rPr lang="en-US" altLang="zh-CN" dirty="0" smtClean="0"/>
              <a:t>in SA5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23411" y="1267733"/>
            <a:ext cx="11183938" cy="486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kern="0" dirty="0" smtClean="0">
                <a:solidFill>
                  <a:srgbClr val="0000FF"/>
                </a:solidFill>
              </a:rPr>
              <a:t>Align</a:t>
            </a:r>
            <a:r>
              <a:rPr lang="en-US" altLang="zh-CN" sz="1600" kern="0" dirty="0" smtClean="0"/>
              <a:t> the SA5 Rel-18 </a:t>
            </a:r>
            <a:r>
              <a:rPr lang="en-US" altLang="zh-CN" sz="1600" kern="0" dirty="0" smtClean="0"/>
              <a:t>stage 2/ stage 3 time </a:t>
            </a:r>
            <a:r>
              <a:rPr lang="en-US" altLang="zh-CN" sz="1600" kern="0" dirty="0" smtClean="0"/>
              <a:t>plan according to 3GPP SA overall time </a:t>
            </a:r>
            <a:r>
              <a:rPr lang="en-US" altLang="zh-CN" sz="1600" kern="0" dirty="0" smtClean="0"/>
              <a:t>plan (when finalized).</a:t>
            </a:r>
            <a:endParaRPr lang="en-US" altLang="zh-CN" sz="1600" kern="0" dirty="0" smtClean="0"/>
          </a:p>
          <a:p>
            <a:r>
              <a:rPr lang="en-US" altLang="zh-CN" sz="1600" kern="0" dirty="0" smtClean="0"/>
              <a:t>Work on concrete WI/SI proposals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before SA#94e </a:t>
            </a:r>
            <a:r>
              <a:rPr lang="en-US" altLang="zh-CN" sz="1600" kern="0" dirty="0" smtClean="0"/>
              <a:t>and try to finalize majority of Rel-18 work area before SA#94e (especially for the areas which has close relation with other SWGs). </a:t>
            </a:r>
          </a:p>
          <a:p>
            <a:r>
              <a:rPr lang="en-US" altLang="zh-CN" sz="1600" kern="0" dirty="0"/>
              <a:t>Joint efforts and close coordination are needed on the following topics </a:t>
            </a:r>
            <a:r>
              <a:rPr lang="en-US" altLang="zh-CN" sz="1600" kern="0" dirty="0" smtClean="0"/>
              <a:t>related to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management and orchestration </a:t>
            </a:r>
            <a:r>
              <a:rPr lang="en-US" altLang="zh-CN" sz="1600" kern="0" dirty="0" smtClean="0"/>
              <a:t>(to </a:t>
            </a:r>
            <a:r>
              <a:rPr lang="en-US" altLang="zh-CN" sz="1600" kern="0" dirty="0"/>
              <a:t>be updated with work progress</a:t>
            </a:r>
            <a:r>
              <a:rPr lang="en-US" altLang="zh-CN" sz="1600" kern="0" dirty="0" smtClean="0"/>
              <a:t>) in Rel-18:</a:t>
            </a:r>
            <a:endParaRPr lang="en-US" altLang="zh-CN" sz="1600" kern="0" dirty="0"/>
          </a:p>
          <a:p>
            <a:pPr lvl="1"/>
            <a:r>
              <a:rPr lang="en-US" altLang="zh-CN" sz="1200" kern="0" dirty="0"/>
              <a:t>RAN groups:</a:t>
            </a:r>
          </a:p>
          <a:p>
            <a:pPr lvl="2"/>
            <a:r>
              <a:rPr lang="en-US" altLang="zh-CN" sz="1050" kern="0" dirty="0"/>
              <a:t>AI/ML</a:t>
            </a:r>
          </a:p>
          <a:p>
            <a:pPr lvl="2"/>
            <a:r>
              <a:rPr lang="en-US" altLang="zh-CN" sz="1050" kern="0" dirty="0"/>
              <a:t>Network energy savings</a:t>
            </a:r>
          </a:p>
          <a:p>
            <a:pPr lvl="2"/>
            <a:r>
              <a:rPr lang="en-US" altLang="zh-CN" sz="1050" kern="0" dirty="0"/>
              <a:t>Network slicing enhancements</a:t>
            </a:r>
          </a:p>
          <a:p>
            <a:pPr lvl="2"/>
            <a:r>
              <a:rPr lang="en-US" altLang="zh-CN" sz="1050" kern="0" dirty="0"/>
              <a:t>SON/MDT</a:t>
            </a:r>
          </a:p>
          <a:p>
            <a:pPr lvl="1"/>
            <a:r>
              <a:rPr lang="en-US" altLang="zh-CN" sz="1200" kern="0" dirty="0"/>
              <a:t>SA2/CT4: </a:t>
            </a:r>
          </a:p>
          <a:p>
            <a:pPr lvl="2"/>
            <a:r>
              <a:rPr lang="en-US" altLang="zh-CN" sz="1050" kern="0" dirty="0"/>
              <a:t>NWDAF related analytics topics</a:t>
            </a:r>
          </a:p>
          <a:p>
            <a:pPr lvl="2"/>
            <a:r>
              <a:rPr lang="en-US" altLang="zh-CN" sz="1050" kern="0" dirty="0"/>
              <a:t>NRF/NEF related network configuration related topics</a:t>
            </a:r>
          </a:p>
          <a:p>
            <a:pPr lvl="2"/>
            <a:r>
              <a:rPr lang="en-US" altLang="zh-CN" sz="1050" kern="0" dirty="0"/>
              <a:t>Network slicing</a:t>
            </a:r>
          </a:p>
          <a:p>
            <a:pPr lvl="1"/>
            <a:r>
              <a:rPr lang="en-US" altLang="zh-CN" sz="1200" kern="0" dirty="0"/>
              <a:t>SA6:</a:t>
            </a:r>
          </a:p>
          <a:p>
            <a:pPr lvl="2"/>
            <a:r>
              <a:rPr lang="en-US" altLang="zh-CN" sz="1050" kern="0" dirty="0"/>
              <a:t>MEC configuration related topics</a:t>
            </a:r>
          </a:p>
          <a:p>
            <a:pPr lvl="2"/>
            <a:r>
              <a:rPr lang="en-US" altLang="zh-CN" sz="1050" kern="0" dirty="0"/>
              <a:t>Network slicing exposure</a:t>
            </a:r>
          </a:p>
          <a:p>
            <a:r>
              <a:rPr lang="en-US" altLang="zh-CN" sz="1600" kern="0" dirty="0"/>
              <a:t>Joint efforts and close coordination are needed on the following topics related to </a:t>
            </a:r>
            <a:r>
              <a:rPr lang="en-US" altLang="zh-CN" sz="1600" b="1" kern="0" dirty="0" smtClean="0">
                <a:solidFill>
                  <a:srgbClr val="0000FF"/>
                </a:solidFill>
              </a:rPr>
              <a:t>Charging </a:t>
            </a:r>
            <a:r>
              <a:rPr lang="en-US" altLang="zh-CN" sz="1600" kern="0" dirty="0" smtClean="0"/>
              <a:t>(to </a:t>
            </a:r>
            <a:r>
              <a:rPr lang="en-US" altLang="zh-CN" sz="1600" kern="0" dirty="0"/>
              <a:t>be updated with work progress):</a:t>
            </a:r>
          </a:p>
          <a:p>
            <a:endParaRPr lang="zh-CN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3807796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4226" y="1701114"/>
            <a:ext cx="11183938" cy="3109784"/>
          </a:xfrm>
        </p:spPr>
        <p:txBody>
          <a:bodyPr/>
          <a:lstStyle/>
          <a:p>
            <a:pPr lvl="0"/>
            <a:r>
              <a:rPr lang="en-US" altLang="zh-CN" sz="2800" dirty="0"/>
              <a:t>3GPP SA5 Rel-18 time plan</a:t>
            </a:r>
          </a:p>
          <a:p>
            <a:pPr lvl="0"/>
            <a:r>
              <a:rPr lang="en-US" altLang="zh-CN" sz="2800" dirty="0"/>
              <a:t>3GPP SA5 working relation with other groups</a:t>
            </a:r>
            <a:endParaRPr lang="zh-CN" altLang="zh-CN" sz="2800" dirty="0"/>
          </a:p>
          <a:p>
            <a:pPr lvl="0"/>
            <a:r>
              <a:rPr lang="en-US" altLang="zh-CN" sz="2800" dirty="0"/>
              <a:t>List of Rel-18 </a:t>
            </a:r>
            <a:r>
              <a:rPr lang="en-US" altLang="zh-CN" sz="2800" dirty="0" smtClean="0"/>
              <a:t>topics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5602170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480995" y="4208289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#135e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75277" y="4209425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#136e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668480" y="4215366"/>
            <a:ext cx="584604" cy="2616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#137e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66631" y="4213488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#139e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39470" y="3999708"/>
            <a:ext cx="8890335" cy="2321113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3458" y="4196228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SA5 time plan</a:t>
            </a: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3339618" y="4475477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5461479" y="4211261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#140e</a:t>
            </a: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5614770" y="4490487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273515" y="4215366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#138e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057124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#141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575604" y="4215366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#142</a:t>
            </a:r>
          </a:p>
        </p:txBody>
      </p:sp>
      <p:sp>
        <p:nvSpPr>
          <p:cNvPr id="21" name="圆角矩形 20"/>
          <p:cNvSpPr/>
          <p:nvPr/>
        </p:nvSpPr>
        <p:spPr bwMode="auto">
          <a:xfrm>
            <a:off x="3630570" y="4514007"/>
            <a:ext cx="760228" cy="261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No new R17 WI/SI</a:t>
            </a: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3969211" y="4485288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256585" y="4726552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56585" y="5656236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Rel-18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  <a:p>
            <a:r>
              <a:rPr lang="en-US" sz="1000" dirty="0">
                <a:solidFill>
                  <a:prstClr val="black"/>
                </a:solidFill>
              </a:rPr>
              <a:t>(preliminary)</a:t>
            </a: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4590358" y="4492365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6677334" y="4485288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2832467" y="4462329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2800" dirty="0"/>
              <a:t>SA5 Release planning in accordance with 3GPP releases timelines</a:t>
            </a:r>
            <a:endParaRPr lang="en-US" sz="28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108550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#143</a:t>
            </a: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249508" y="4495040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5090693" y="4473227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6161122" y="4485288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3" y="689223"/>
            <a:ext cx="8866372" cy="331048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4" name="Chevron 60"/>
          <p:cNvSpPr/>
          <p:nvPr/>
        </p:nvSpPr>
        <p:spPr bwMode="auto">
          <a:xfrm>
            <a:off x="2360927" y="4784700"/>
            <a:ext cx="2198083" cy="200329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1</a:t>
            </a:r>
          </a:p>
        </p:txBody>
      </p:sp>
      <p:sp>
        <p:nvSpPr>
          <p:cNvPr id="196" name="Chevron 60"/>
          <p:cNvSpPr/>
          <p:nvPr/>
        </p:nvSpPr>
        <p:spPr bwMode="auto">
          <a:xfrm>
            <a:off x="2820061" y="5010929"/>
            <a:ext cx="2794709" cy="21818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2</a:t>
            </a:r>
          </a:p>
        </p:txBody>
      </p:sp>
      <p:sp>
        <p:nvSpPr>
          <p:cNvPr id="197" name="Chevron 60"/>
          <p:cNvSpPr/>
          <p:nvPr/>
        </p:nvSpPr>
        <p:spPr bwMode="auto">
          <a:xfrm>
            <a:off x="2842199" y="5255009"/>
            <a:ext cx="3333518" cy="213988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3</a:t>
            </a:r>
          </a:p>
        </p:txBody>
      </p:sp>
      <p:sp>
        <p:nvSpPr>
          <p:cNvPr id="198" name="Chevron 60"/>
          <p:cNvSpPr/>
          <p:nvPr/>
        </p:nvSpPr>
        <p:spPr bwMode="auto">
          <a:xfrm>
            <a:off x="4945967" y="5732950"/>
            <a:ext cx="2326267" cy="240213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>
                <a:solidFill>
                  <a:prstClr val="black"/>
                </a:solidFill>
                <a:ea typeface="ＭＳ Ｐゴシック" charset="-128"/>
              </a:rPr>
              <a:t>R18 OAM stage </a:t>
            </a: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1</a:t>
            </a:r>
          </a:p>
        </p:txBody>
      </p:sp>
      <p:sp>
        <p:nvSpPr>
          <p:cNvPr id="33" name="圆角矩形 32"/>
          <p:cNvSpPr/>
          <p:nvPr/>
        </p:nvSpPr>
        <p:spPr bwMode="auto">
          <a:xfrm>
            <a:off x="4186959" y="5705352"/>
            <a:ext cx="730342" cy="2678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900" dirty="0">
                <a:solidFill>
                  <a:prstClr val="black"/>
                </a:solidFill>
              </a:rPr>
              <a:t>Start</a:t>
            </a:r>
            <a:r>
              <a:rPr lang="en-US" sz="900" dirty="0">
                <a:solidFill>
                  <a:prstClr val="black"/>
                </a:solidFill>
              </a:rPr>
              <a:t> new 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</a:rPr>
              <a:t>R18 WI/SI</a:t>
            </a:r>
          </a:p>
        </p:txBody>
      </p:sp>
      <p:sp>
        <p:nvSpPr>
          <p:cNvPr id="32" name="Arrow: Notched Right 31">
            <a:extLst>
              <a:ext uri="{FF2B5EF4-FFF2-40B4-BE49-F238E27FC236}">
                <a16:creationId xmlns="" xmlns:a16="http://schemas.microsoft.com/office/drawing/2014/main" id="{32BF060A-2FA9-4C53-8B45-BAC5FE4C9C7B}"/>
              </a:ext>
            </a:extLst>
          </p:cNvPr>
          <p:cNvSpPr/>
          <p:nvPr/>
        </p:nvSpPr>
        <p:spPr>
          <a:xfrm>
            <a:off x="2206459" y="5502177"/>
            <a:ext cx="3945276" cy="185305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33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Rel-17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rrow: Notched Right 37">
            <a:extLst>
              <a:ext uri="{FF2B5EF4-FFF2-40B4-BE49-F238E27FC236}">
                <a16:creationId xmlns="" xmlns:a16="http://schemas.microsoft.com/office/drawing/2014/main" id="{DFAE8CA6-BEAF-41A5-8939-DE5ED4F59FAE}"/>
              </a:ext>
            </a:extLst>
          </p:cNvPr>
          <p:cNvSpPr/>
          <p:nvPr/>
        </p:nvSpPr>
        <p:spPr>
          <a:xfrm>
            <a:off x="5994808" y="6004398"/>
            <a:ext cx="2934997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>
              <a:alpha val="41000"/>
            </a:srgbClr>
          </a:solidFill>
          <a:ln w="222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rrow: Notched Right 41">
            <a:extLst>
              <a:ext uri="{FF2B5EF4-FFF2-40B4-BE49-F238E27FC236}">
                <a16:creationId xmlns="" xmlns:a16="http://schemas.microsoft.com/office/drawing/2014/main" id="{4979267D-0134-495E-8790-8EE3D5E08304}"/>
              </a:ext>
            </a:extLst>
          </p:cNvPr>
          <p:cNvSpPr/>
          <p:nvPr/>
        </p:nvSpPr>
        <p:spPr>
          <a:xfrm>
            <a:off x="5994809" y="6004398"/>
            <a:ext cx="2554852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Rel-18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973843" y="874372"/>
            <a:ext cx="3111619" cy="54107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prstClr val="black"/>
                </a:solidFill>
              </a:rPr>
              <a:t>SA5 Release 17 Freezes and other milestones :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Closure of WI/SI proposal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 No new Rel-17 WID/SID proposals to be submitted after SA5 #136e, except for new WIDs which have a corresponding (existing) Rel-17 study item.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Sep.2021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138e/TSG#93)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 Stage 1 freeze except requirements which supporting other groups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Dec.2021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140e/TSG#94)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2 freeze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Mar.2022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141/TSG#95)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3 freeze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srgbClr val="0000FF"/>
                </a:solidFill>
              </a:rPr>
              <a:t>SA5 Release 18 planning</a:t>
            </a:r>
            <a:r>
              <a:rPr lang="zh-CN" altLang="en-US" sz="1200" b="1" dirty="0">
                <a:solidFill>
                  <a:srgbClr val="0000FF"/>
                </a:solidFill>
              </a:rPr>
              <a:t>：</a:t>
            </a:r>
            <a:r>
              <a:rPr lang="en-US" altLang="zh-CN" sz="1200" b="1" dirty="0">
                <a:solidFill>
                  <a:srgbClr val="0000FF"/>
                </a:solidFill>
              </a:rPr>
              <a:t> 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Aug.2021 (SA5# 138e): first meeting to discuss new Rel-18 WID/SID proposals and ideas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Jun.2022 </a:t>
            </a:r>
            <a:r>
              <a:rPr lang="en-US" altLang="en-US" sz="1200" dirty="0">
                <a:solidFill>
                  <a:srgbClr val="0000FF"/>
                </a:solidFill>
                <a:latin typeface="Calibri"/>
              </a:rPr>
              <a:t>(SA5# 143/TSG#96)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 Rel-18 Stage 1 freeze (may adjust according to SA overall time plan)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Rel-18 stage 2/stage 3: TBD, will follow SA overall time plan.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文本框 14">
            <a:extLst>
              <a:ext uri="{FF2B5EF4-FFF2-40B4-BE49-F238E27FC236}">
                <a16:creationId xmlns="" xmlns:a16="http://schemas.microsoft.com/office/drawing/2014/main" id="{1F4983BD-F493-4A62-BC5D-92B4C6F79E1A}"/>
              </a:ext>
            </a:extLst>
          </p:cNvPr>
          <p:cNvSpPr txBox="1"/>
          <p:nvPr/>
        </p:nvSpPr>
        <p:spPr>
          <a:xfrm>
            <a:off x="3409490" y="4050329"/>
            <a:ext cx="42347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91e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5" name="文本框 14">
            <a:extLst>
              <a:ext uri="{FF2B5EF4-FFF2-40B4-BE49-F238E27FC236}">
                <a16:creationId xmlns="" xmlns:a16="http://schemas.microsoft.com/office/drawing/2014/main" id="{C8E2A83D-5AA7-41EF-8863-A6673A35CCE6}"/>
              </a:ext>
            </a:extLst>
          </p:cNvPr>
          <p:cNvSpPr txBox="1"/>
          <p:nvPr/>
        </p:nvSpPr>
        <p:spPr>
          <a:xfrm>
            <a:off x="4735377" y="4039964"/>
            <a:ext cx="426692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93e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6" name="文本框 14">
            <a:extLst>
              <a:ext uri="{FF2B5EF4-FFF2-40B4-BE49-F238E27FC236}">
                <a16:creationId xmlns="" xmlns:a16="http://schemas.microsoft.com/office/drawing/2014/main" id="{8DE5E893-FB43-4541-805D-C1C59F229CD1}"/>
              </a:ext>
            </a:extLst>
          </p:cNvPr>
          <p:cNvSpPr txBox="1"/>
          <p:nvPr/>
        </p:nvSpPr>
        <p:spPr>
          <a:xfrm>
            <a:off x="5840041" y="4053332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#94</a:t>
            </a:r>
          </a:p>
        </p:txBody>
      </p:sp>
      <p:sp>
        <p:nvSpPr>
          <p:cNvPr id="47" name="文本框 14">
            <a:extLst>
              <a:ext uri="{FF2B5EF4-FFF2-40B4-BE49-F238E27FC236}">
                <a16:creationId xmlns="" xmlns:a16="http://schemas.microsoft.com/office/drawing/2014/main" id="{5298C67A-D809-44D9-B430-4783ECF4FCD9}"/>
              </a:ext>
            </a:extLst>
          </p:cNvPr>
          <p:cNvSpPr txBox="1"/>
          <p:nvPr/>
        </p:nvSpPr>
        <p:spPr>
          <a:xfrm>
            <a:off x="4110894" y="4056078"/>
            <a:ext cx="420209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92e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8" name="文本框 14">
            <a:extLst>
              <a:ext uri="{FF2B5EF4-FFF2-40B4-BE49-F238E27FC236}">
                <a16:creationId xmlns="" xmlns:a16="http://schemas.microsoft.com/office/drawing/2014/main" id="{4F9D9AD5-88CC-4D63-973D-864F71015BAE}"/>
              </a:ext>
            </a:extLst>
          </p:cNvPr>
          <p:cNvSpPr txBox="1"/>
          <p:nvPr/>
        </p:nvSpPr>
        <p:spPr>
          <a:xfrm>
            <a:off x="6429331" y="4056078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#95</a:t>
            </a:r>
          </a:p>
        </p:txBody>
      </p:sp>
      <p:sp>
        <p:nvSpPr>
          <p:cNvPr id="49" name="文本框 14">
            <a:extLst>
              <a:ext uri="{FF2B5EF4-FFF2-40B4-BE49-F238E27FC236}">
                <a16:creationId xmlns="" xmlns:a16="http://schemas.microsoft.com/office/drawing/2014/main" id="{213AFFDC-22B0-4AC3-AF8E-31F9E4176BDA}"/>
              </a:ext>
            </a:extLst>
          </p:cNvPr>
          <p:cNvSpPr txBox="1"/>
          <p:nvPr/>
        </p:nvSpPr>
        <p:spPr>
          <a:xfrm>
            <a:off x="7495534" y="4042559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#96</a:t>
            </a:r>
          </a:p>
        </p:txBody>
      </p:sp>
    </p:spTree>
    <p:extLst>
      <p:ext uri="{BB962C8B-B14F-4D97-AF65-F5344CB8AC3E}">
        <p14:creationId xmlns:p14="http://schemas.microsoft.com/office/powerpoint/2010/main" val="154180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69605" y="228600"/>
            <a:ext cx="9585583" cy="1143000"/>
          </a:xfrm>
        </p:spPr>
        <p:txBody>
          <a:bodyPr/>
          <a:lstStyle/>
          <a:p>
            <a:r>
              <a:rPr lang="en-US" altLang="zh-CN" sz="4000" dirty="0"/>
              <a:t>Detailed view of SA5 relation with other groups</a:t>
            </a:r>
            <a:endParaRPr lang="en-US" sz="4000" dirty="0"/>
          </a:p>
        </p:txBody>
      </p:sp>
      <p:sp>
        <p:nvSpPr>
          <p:cNvPr id="3" name="Rounded Rectangle 43"/>
          <p:cNvSpPr/>
          <p:nvPr/>
        </p:nvSpPr>
        <p:spPr>
          <a:xfrm>
            <a:off x="1369124" y="1690760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SA1</a:t>
            </a:r>
          </a:p>
          <a:p>
            <a:pPr algn="ctr"/>
            <a:r>
              <a:rPr lang="en-US" dirty="0"/>
              <a:t>Requirements</a:t>
            </a:r>
          </a:p>
        </p:txBody>
      </p:sp>
      <p:sp>
        <p:nvSpPr>
          <p:cNvPr id="5" name="Rounded Rectangle 46"/>
          <p:cNvSpPr/>
          <p:nvPr/>
        </p:nvSpPr>
        <p:spPr>
          <a:xfrm>
            <a:off x="1426676" y="3923317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SA2</a:t>
            </a:r>
          </a:p>
          <a:p>
            <a:pPr algn="ctr">
              <a:defRPr/>
            </a:pPr>
            <a:r>
              <a:rPr lang="en-US" dirty="0"/>
              <a:t>Architecture</a:t>
            </a:r>
          </a:p>
        </p:txBody>
      </p:sp>
      <p:sp>
        <p:nvSpPr>
          <p:cNvPr id="6" name="Rounded Rectangle 47"/>
          <p:cNvSpPr/>
          <p:nvPr/>
        </p:nvSpPr>
        <p:spPr>
          <a:xfrm>
            <a:off x="2664653" y="3926531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SA3</a:t>
            </a:r>
          </a:p>
          <a:p>
            <a:pPr algn="ctr"/>
            <a:r>
              <a:rPr lang="en-US" dirty="0"/>
              <a:t>Security</a:t>
            </a:r>
          </a:p>
        </p:txBody>
      </p:sp>
      <p:sp>
        <p:nvSpPr>
          <p:cNvPr id="7" name="Rounded Rectangle 48"/>
          <p:cNvSpPr/>
          <p:nvPr/>
        </p:nvSpPr>
        <p:spPr>
          <a:xfrm>
            <a:off x="3902630" y="3937236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SA4</a:t>
            </a:r>
          </a:p>
          <a:p>
            <a:pPr algn="ctr"/>
            <a:r>
              <a:rPr lang="en-US" dirty="0"/>
              <a:t>Media</a:t>
            </a:r>
          </a:p>
        </p:txBody>
      </p:sp>
      <p:sp>
        <p:nvSpPr>
          <p:cNvPr id="8" name="Rounded Rectangle 49"/>
          <p:cNvSpPr/>
          <p:nvPr/>
        </p:nvSpPr>
        <p:spPr>
          <a:xfrm>
            <a:off x="5246071" y="5088117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sp>
        <p:nvSpPr>
          <p:cNvPr id="9" name="Rounded Rectangle 50"/>
          <p:cNvSpPr/>
          <p:nvPr/>
        </p:nvSpPr>
        <p:spPr>
          <a:xfrm>
            <a:off x="7581507" y="3941651"/>
            <a:ext cx="878297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SA6</a:t>
            </a:r>
          </a:p>
          <a:p>
            <a:pPr algn="ctr"/>
            <a:r>
              <a:rPr lang="en-US" dirty="0"/>
              <a:t>Apps/MC</a:t>
            </a:r>
          </a:p>
        </p:txBody>
      </p:sp>
      <p:cxnSp>
        <p:nvCxnSpPr>
          <p:cNvPr id="13" name="Curved Connector 56"/>
          <p:cNvCxnSpPr>
            <a:stCxn id="3" idx="3"/>
            <a:endCxn id="38" idx="0"/>
          </p:cNvCxnSpPr>
          <p:nvPr/>
        </p:nvCxnSpPr>
        <p:spPr>
          <a:xfrm>
            <a:off x="2588603" y="2045967"/>
            <a:ext cx="3201355" cy="18128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75"/>
          <p:cNvSpPr/>
          <p:nvPr/>
        </p:nvSpPr>
        <p:spPr>
          <a:xfrm>
            <a:off x="8674283" y="2931816"/>
            <a:ext cx="969486" cy="258973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RAN</a:t>
            </a:r>
          </a:p>
          <a:p>
            <a:pPr algn="ctr"/>
            <a:r>
              <a:rPr lang="en-US" dirty="0"/>
              <a:t>Radio Access</a:t>
            </a:r>
          </a:p>
        </p:txBody>
      </p:sp>
      <p:sp>
        <p:nvSpPr>
          <p:cNvPr id="17" name="Rounded Rectangle 117"/>
          <p:cNvSpPr/>
          <p:nvPr/>
        </p:nvSpPr>
        <p:spPr>
          <a:xfrm>
            <a:off x="1458912" y="5177232"/>
            <a:ext cx="3495032" cy="344315"/>
          </a:xfrm>
          <a:prstGeom prst="round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CT – Protocols &amp;  Coding</a:t>
            </a:r>
          </a:p>
        </p:txBody>
      </p:sp>
      <p:cxnSp>
        <p:nvCxnSpPr>
          <p:cNvPr id="21" name="Curved Connector 132"/>
          <p:cNvCxnSpPr>
            <a:stCxn id="8" idx="1"/>
            <a:endCxn id="17" idx="0"/>
          </p:cNvCxnSpPr>
          <p:nvPr/>
        </p:nvCxnSpPr>
        <p:spPr>
          <a:xfrm rot="10800000">
            <a:off x="3206429" y="5177232"/>
            <a:ext cx="2039643" cy="127600"/>
          </a:xfrm>
          <a:prstGeom prst="curvedConnector4">
            <a:avLst>
              <a:gd name="adj1" fmla="val 7161"/>
              <a:gd name="adj2" fmla="val 279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66"/>
          <p:cNvSpPr txBox="1">
            <a:spLocks noChangeArrowheads="1"/>
          </p:cNvSpPr>
          <p:nvPr/>
        </p:nvSpPr>
        <p:spPr bwMode="auto">
          <a:xfrm>
            <a:off x="452436" y="1975127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1</a:t>
            </a:r>
          </a:p>
        </p:txBody>
      </p:sp>
      <p:sp>
        <p:nvSpPr>
          <p:cNvPr id="25" name="TextBox 137"/>
          <p:cNvSpPr txBox="1">
            <a:spLocks noChangeArrowheads="1"/>
          </p:cNvSpPr>
          <p:nvPr/>
        </p:nvSpPr>
        <p:spPr bwMode="auto">
          <a:xfrm>
            <a:off x="458786" y="3900764"/>
            <a:ext cx="100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2</a:t>
            </a:r>
          </a:p>
        </p:txBody>
      </p:sp>
      <p:sp>
        <p:nvSpPr>
          <p:cNvPr id="26" name="TextBox 138"/>
          <p:cNvSpPr txBox="1">
            <a:spLocks noChangeArrowheads="1"/>
          </p:cNvSpPr>
          <p:nvPr/>
        </p:nvSpPr>
        <p:spPr bwMode="auto">
          <a:xfrm>
            <a:off x="495299" y="5054877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3 </a:t>
            </a:r>
          </a:p>
        </p:txBody>
      </p:sp>
      <p:cxnSp>
        <p:nvCxnSpPr>
          <p:cNvPr id="27" name="Straight Arrow Connector 86"/>
          <p:cNvCxnSpPr/>
          <p:nvPr/>
        </p:nvCxnSpPr>
        <p:spPr>
          <a:xfrm flipH="1">
            <a:off x="239711" y="1789389"/>
            <a:ext cx="11113" cy="37988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87"/>
          <p:cNvSpPr txBox="1">
            <a:spLocks noChangeArrowheads="1"/>
          </p:cNvSpPr>
          <p:nvPr/>
        </p:nvSpPr>
        <p:spPr bwMode="auto">
          <a:xfrm rot="16200000">
            <a:off x="-111919" y="1836220"/>
            <a:ext cx="50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Arial" panose="020B0604020202020204" pitchFamily="34" charset="0"/>
              </a:rPr>
              <a:t>time</a:t>
            </a:r>
            <a:endParaRPr lang="en-US" altLang="en-US" sz="1800" b="1">
              <a:latin typeface="Arial" panose="020B0604020202020204" pitchFamily="34" charset="0"/>
            </a:endParaRPr>
          </a:p>
        </p:txBody>
      </p:sp>
      <p:cxnSp>
        <p:nvCxnSpPr>
          <p:cNvPr id="29" name="Curved Connector 56"/>
          <p:cNvCxnSpPr>
            <a:stCxn id="5" idx="0"/>
            <a:endCxn id="39" idx="0"/>
          </p:cNvCxnSpPr>
          <p:nvPr/>
        </p:nvCxnSpPr>
        <p:spPr>
          <a:xfrm rot="16200000" flipH="1">
            <a:off x="3875797" y="2018083"/>
            <a:ext cx="11039" cy="3821507"/>
          </a:xfrm>
          <a:prstGeom prst="curvedConnector3">
            <a:avLst>
              <a:gd name="adj1" fmla="val -2070840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56"/>
          <p:cNvCxnSpPr>
            <a:stCxn id="15" idx="1"/>
            <a:endCxn id="39" idx="2"/>
          </p:cNvCxnSpPr>
          <p:nvPr/>
        </p:nvCxnSpPr>
        <p:spPr>
          <a:xfrm rot="10800000" flipV="1">
            <a:off x="5792071" y="4226681"/>
            <a:ext cx="2882212" cy="133661"/>
          </a:xfrm>
          <a:prstGeom prst="curvedConnector4">
            <a:avLst>
              <a:gd name="adj1" fmla="val 6301"/>
              <a:gd name="adj2" fmla="val 44004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49"/>
          <p:cNvSpPr/>
          <p:nvPr/>
        </p:nvSpPr>
        <p:spPr>
          <a:xfrm>
            <a:off x="5246070" y="2227254"/>
            <a:ext cx="1087775" cy="41756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1</a:t>
            </a:r>
            <a:endParaRPr lang="en-US" dirty="0"/>
          </a:p>
        </p:txBody>
      </p:sp>
      <p:sp>
        <p:nvSpPr>
          <p:cNvPr id="39" name="Rounded Rectangle 49"/>
          <p:cNvSpPr/>
          <p:nvPr/>
        </p:nvSpPr>
        <p:spPr>
          <a:xfrm>
            <a:off x="5248183" y="3934356"/>
            <a:ext cx="1087775" cy="4259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2</a:t>
            </a:r>
            <a:endParaRPr lang="en-US" dirty="0"/>
          </a:p>
        </p:txBody>
      </p:sp>
      <p:cxnSp>
        <p:nvCxnSpPr>
          <p:cNvPr id="47" name="Curved Connector 56"/>
          <p:cNvCxnSpPr>
            <a:stCxn id="38" idx="2"/>
            <a:endCxn id="39" idx="0"/>
          </p:cNvCxnSpPr>
          <p:nvPr/>
        </p:nvCxnSpPr>
        <p:spPr>
          <a:xfrm rot="16200000" flipH="1">
            <a:off x="5146245" y="3288529"/>
            <a:ext cx="1289539" cy="211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132"/>
          <p:cNvCxnSpPr>
            <a:stCxn id="39" idx="1"/>
            <a:endCxn id="17" idx="0"/>
          </p:cNvCxnSpPr>
          <p:nvPr/>
        </p:nvCxnSpPr>
        <p:spPr>
          <a:xfrm rot="10800000" flipV="1">
            <a:off x="3206429" y="4147350"/>
            <a:ext cx="2041755" cy="102988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43"/>
          <p:cNvSpPr/>
          <p:nvPr/>
        </p:nvSpPr>
        <p:spPr>
          <a:xfrm>
            <a:off x="5580965" y="5882186"/>
            <a:ext cx="643701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ONAP</a:t>
            </a:r>
          </a:p>
        </p:txBody>
      </p:sp>
      <p:sp>
        <p:nvSpPr>
          <p:cNvPr id="90" name="Rounded Rectangle 43"/>
          <p:cNvSpPr/>
          <p:nvPr/>
        </p:nvSpPr>
        <p:spPr>
          <a:xfrm>
            <a:off x="5990638" y="1600485"/>
            <a:ext cx="972207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GSMA</a:t>
            </a:r>
          </a:p>
        </p:txBody>
      </p:sp>
      <p:sp>
        <p:nvSpPr>
          <p:cNvPr id="91" name="Rounded Rectangle 43"/>
          <p:cNvSpPr/>
          <p:nvPr/>
        </p:nvSpPr>
        <p:spPr>
          <a:xfrm>
            <a:off x="4327117" y="3045640"/>
            <a:ext cx="937734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ETSI ZSM</a:t>
            </a:r>
          </a:p>
        </p:txBody>
      </p:sp>
      <p:cxnSp>
        <p:nvCxnSpPr>
          <p:cNvPr id="92" name="Curved Connector 56"/>
          <p:cNvCxnSpPr>
            <a:stCxn id="91" idx="2"/>
            <a:endCxn id="39" idx="0"/>
          </p:cNvCxnSpPr>
          <p:nvPr/>
        </p:nvCxnSpPr>
        <p:spPr>
          <a:xfrm rot="16200000" flipH="1">
            <a:off x="4999572" y="3141857"/>
            <a:ext cx="588910" cy="99608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56"/>
          <p:cNvCxnSpPr>
            <a:endCxn id="38" idx="0"/>
          </p:cNvCxnSpPr>
          <p:nvPr/>
        </p:nvCxnSpPr>
        <p:spPr>
          <a:xfrm rot="10800000" flipV="1">
            <a:off x="5789959" y="1900290"/>
            <a:ext cx="686785" cy="3269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56"/>
          <p:cNvCxnSpPr>
            <a:stCxn id="82" idx="0"/>
            <a:endCxn id="8" idx="2"/>
          </p:cNvCxnSpPr>
          <p:nvPr/>
        </p:nvCxnSpPr>
        <p:spPr>
          <a:xfrm rot="16200000" flipV="1">
            <a:off x="5666069" y="5645438"/>
            <a:ext cx="360639" cy="112857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urved Connector 132"/>
          <p:cNvCxnSpPr>
            <a:stCxn id="39" idx="2"/>
            <a:endCxn id="8" idx="0"/>
          </p:cNvCxnSpPr>
          <p:nvPr/>
        </p:nvCxnSpPr>
        <p:spPr>
          <a:xfrm rot="5400000">
            <a:off x="5427128" y="4723174"/>
            <a:ext cx="727774" cy="21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56"/>
          <p:cNvCxnSpPr>
            <a:stCxn id="7" idx="2"/>
            <a:endCxn id="39" idx="1"/>
          </p:cNvCxnSpPr>
          <p:nvPr/>
        </p:nvCxnSpPr>
        <p:spPr>
          <a:xfrm rot="5400000" flipH="1" flipV="1">
            <a:off x="4735692" y="3858175"/>
            <a:ext cx="223316" cy="801665"/>
          </a:xfrm>
          <a:prstGeom prst="curvedConnector4">
            <a:avLst>
              <a:gd name="adj1" fmla="val -55571"/>
              <a:gd name="adj2" fmla="val 8392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551810" y="200241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6232337" y="1883077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9685371" y="1458498"/>
            <a:ext cx="246412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1. SA1 Management requirements refer to SA5 management specifications. SA1 charging requirements as input to SA5 CH</a:t>
            </a:r>
          </a:p>
          <a:p>
            <a:r>
              <a:rPr lang="en-US" altLang="zh-CN" sz="1200" dirty="0"/>
              <a:t>2. </a:t>
            </a:r>
            <a:r>
              <a:rPr lang="en-US" sz="1200" dirty="0"/>
              <a:t>Take GSMA requirements as SA5 OAM and CH input.</a:t>
            </a:r>
            <a:endParaRPr lang="en-US" altLang="zh-CN" sz="1200" dirty="0"/>
          </a:p>
          <a:p>
            <a:r>
              <a:rPr lang="en-US" altLang="zh-CN" sz="1200" dirty="0"/>
              <a:t>3. Align the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 with ZSM if needed</a:t>
            </a:r>
          </a:p>
          <a:p>
            <a:r>
              <a:rPr lang="en-US" altLang="zh-CN" sz="1200" dirty="0"/>
              <a:t>4. ONAP reuses SA5 management </a:t>
            </a:r>
            <a:r>
              <a:rPr lang="en-US" altLang="zh-CN" sz="1200" dirty="0" err="1"/>
              <a:t>MnS</a:t>
            </a:r>
            <a:endParaRPr lang="en-US" altLang="zh-CN" sz="1200" dirty="0"/>
          </a:p>
          <a:p>
            <a:r>
              <a:rPr lang="en-US" altLang="zh-CN" sz="1200" dirty="0"/>
              <a:t>5. Collaboration with SA2 on architecture and CN management</a:t>
            </a:r>
          </a:p>
          <a:p>
            <a:r>
              <a:rPr lang="en-US" altLang="zh-CN" sz="1200" dirty="0"/>
              <a:t>6. Collaboration with SA4 on </a:t>
            </a:r>
            <a:r>
              <a:rPr lang="en-US" altLang="zh-CN" sz="1200" dirty="0" err="1"/>
              <a:t>QoE</a:t>
            </a:r>
            <a:r>
              <a:rPr lang="en-US" altLang="zh-CN" sz="1200" dirty="0"/>
              <a:t> management</a:t>
            </a:r>
          </a:p>
          <a:p>
            <a:r>
              <a:rPr lang="en-US" altLang="zh-CN" sz="1200" dirty="0"/>
              <a:t>7. Provide </a:t>
            </a:r>
            <a:r>
              <a:rPr lang="en-US" altLang="zh-CN" sz="1200" dirty="0" smtClean="0"/>
              <a:t>OAM inputs </a:t>
            </a:r>
            <a:r>
              <a:rPr lang="en-US" altLang="zh-CN" sz="1200" dirty="0"/>
              <a:t>to </a:t>
            </a:r>
            <a:r>
              <a:rPr lang="en-US" altLang="zh-CN" sz="1200" dirty="0" smtClean="0"/>
              <a:t>CT, collaborate stage 3 with CT.</a:t>
            </a:r>
            <a:endParaRPr lang="en-US" altLang="zh-CN" sz="1200" dirty="0"/>
          </a:p>
          <a:p>
            <a:r>
              <a:rPr lang="en-US" altLang="zh-CN" sz="1200" dirty="0"/>
              <a:t>8. Collaboration with RAN on RAN management</a:t>
            </a:r>
          </a:p>
          <a:p>
            <a:r>
              <a:rPr lang="en-US" altLang="zh-CN" sz="1200" dirty="0"/>
              <a:t>9. SA2 input to SA5 CH </a:t>
            </a:r>
          </a:p>
          <a:p>
            <a:r>
              <a:rPr lang="en-US" altLang="zh-CN" sz="1200" dirty="0"/>
              <a:t>10. SA6 input to SA5 CH</a:t>
            </a:r>
          </a:p>
          <a:p>
            <a:r>
              <a:rPr lang="en-US" altLang="zh-CN" sz="1200" dirty="0"/>
              <a:t>11. OAM input to SA5 CH </a:t>
            </a:r>
          </a:p>
          <a:p>
            <a:r>
              <a:rPr lang="en-US" altLang="zh-CN" sz="1200" dirty="0"/>
              <a:t>12. Part of SA5 CH stage 3 aligned with CT stage 3 framework</a:t>
            </a:r>
            <a:endParaRPr lang="zh-CN" altLang="en-US" sz="1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4990463" y="3274194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5625175" y="5701866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1803890" y="361049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4240540" y="433047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3292669" y="488805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8428224" y="443184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6569212" y="429351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9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979353" y="5951866"/>
            <a:ext cx="1885453" cy="307777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chemeClr val="bg1"/>
                </a:solidFill>
              </a:rPr>
              <a:t>Update of </a:t>
            </a:r>
            <a:r>
              <a:rPr lang="en-GB" altLang="en-US" sz="1400" dirty="0" smtClean="0">
                <a:solidFill>
                  <a:schemeClr val="bg1"/>
                </a:solidFill>
              </a:rPr>
              <a:t>S5-212330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Rounded Rectangle 49"/>
          <p:cNvSpPr/>
          <p:nvPr/>
        </p:nvSpPr>
        <p:spPr>
          <a:xfrm>
            <a:off x="6418957" y="3934356"/>
            <a:ext cx="1087775" cy="42239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1&amp;2</a:t>
            </a:r>
            <a:endParaRPr lang="en-US" dirty="0"/>
          </a:p>
        </p:txBody>
      </p:sp>
      <p:sp>
        <p:nvSpPr>
          <p:cNvPr id="83" name="Rounded Rectangle 49"/>
          <p:cNvSpPr/>
          <p:nvPr/>
        </p:nvSpPr>
        <p:spPr>
          <a:xfrm>
            <a:off x="6428774" y="5078672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xmlns="" id="{40BB5096-FEA6-4701-B057-0D2EBBE3B508}"/>
              </a:ext>
            </a:extLst>
          </p:cNvPr>
          <p:cNvCxnSpPr>
            <a:cxnSpLocks/>
            <a:endCxn id="73" idx="0"/>
          </p:cNvCxnSpPr>
          <p:nvPr/>
        </p:nvCxnSpPr>
        <p:spPr bwMode="auto">
          <a:xfrm>
            <a:off x="2588603" y="2296413"/>
            <a:ext cx="4374242" cy="1637943"/>
          </a:xfrm>
          <a:prstGeom prst="curved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Curved Connector 56">
            <a:extLst>
              <a:ext uri="{FF2B5EF4-FFF2-40B4-BE49-F238E27FC236}">
                <a16:creationId xmlns:a16="http://schemas.microsoft.com/office/drawing/2014/main" xmlns="" id="{553706CA-9C97-4308-9426-C966207E37F9}"/>
              </a:ext>
            </a:extLst>
          </p:cNvPr>
          <p:cNvCxnSpPr>
            <a:cxnSpLocks/>
            <a:stCxn id="90" idx="2"/>
            <a:endCxn id="73" idx="0"/>
          </p:cNvCxnSpPr>
          <p:nvPr/>
        </p:nvCxnSpPr>
        <p:spPr>
          <a:xfrm rot="16200000" flipH="1">
            <a:off x="5702761" y="2674271"/>
            <a:ext cx="2034065" cy="48610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Curved Connector 56">
            <a:extLst>
              <a:ext uri="{FF2B5EF4-FFF2-40B4-BE49-F238E27FC236}">
                <a16:creationId xmlns:a16="http://schemas.microsoft.com/office/drawing/2014/main" xmlns="" id="{B41CAF38-CBE4-4B88-B8D0-8FC32D4BC6A0}"/>
              </a:ext>
            </a:extLst>
          </p:cNvPr>
          <p:cNvCxnSpPr>
            <a:cxnSpLocks/>
            <a:stCxn id="73" idx="2"/>
            <a:endCxn id="83" idx="0"/>
          </p:cNvCxnSpPr>
          <p:nvPr/>
        </p:nvCxnSpPr>
        <p:spPr>
          <a:xfrm rot="16200000" flipH="1">
            <a:off x="6606791" y="4712800"/>
            <a:ext cx="721925" cy="9817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Curved 78">
            <a:extLst>
              <a:ext uri="{FF2B5EF4-FFF2-40B4-BE49-F238E27FC236}">
                <a16:creationId xmlns:a16="http://schemas.microsoft.com/office/drawing/2014/main" xmlns="" id="{4EE5D167-AD13-47E8-A151-2A5E1DEC7AE7}"/>
              </a:ext>
            </a:extLst>
          </p:cNvPr>
          <p:cNvCxnSpPr>
            <a:stCxn id="9" idx="0"/>
            <a:endCxn id="73" idx="3"/>
          </p:cNvCxnSpPr>
          <p:nvPr/>
        </p:nvCxnSpPr>
        <p:spPr bwMode="auto">
          <a:xfrm rot="16200000" flipH="1" flipV="1">
            <a:off x="7661743" y="3786639"/>
            <a:ext cx="203901" cy="513924"/>
          </a:xfrm>
          <a:prstGeom prst="curvedConnector4">
            <a:avLst>
              <a:gd name="adj1" fmla="val -112113"/>
              <a:gd name="adj2" fmla="val 92725"/>
            </a:avLst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Connector: Curved 88">
            <a:extLst>
              <a:ext uri="{FF2B5EF4-FFF2-40B4-BE49-F238E27FC236}">
                <a16:creationId xmlns:a16="http://schemas.microsoft.com/office/drawing/2014/main" xmlns="" id="{69DB755E-A81D-4493-8E12-C1FD07957469}"/>
              </a:ext>
            </a:extLst>
          </p:cNvPr>
          <p:cNvCxnSpPr>
            <a:cxnSpLocks/>
            <a:stCxn id="5" idx="2"/>
            <a:endCxn id="73" idx="2"/>
          </p:cNvCxnSpPr>
          <p:nvPr/>
        </p:nvCxnSpPr>
        <p:spPr bwMode="auto">
          <a:xfrm rot="16200000" flipH="1">
            <a:off x="4466704" y="1860606"/>
            <a:ext cx="12700" cy="4992281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:a16="http://schemas.microsoft.com/office/drawing/2014/main" xmlns="" id="{849FFBFE-8D7E-4E82-8545-488C07A3C62A}"/>
              </a:ext>
            </a:extLst>
          </p:cNvPr>
          <p:cNvCxnSpPr>
            <a:stCxn id="39" idx="0"/>
            <a:endCxn id="73" idx="0"/>
          </p:cNvCxnSpPr>
          <p:nvPr/>
        </p:nvCxnSpPr>
        <p:spPr bwMode="auto">
          <a:xfrm rot="5400000" flipH="1" flipV="1">
            <a:off x="6377458" y="3348969"/>
            <a:ext cx="12700" cy="1170774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Connector: Curved 106">
            <a:extLst>
              <a:ext uri="{FF2B5EF4-FFF2-40B4-BE49-F238E27FC236}">
                <a16:creationId xmlns:a16="http://schemas.microsoft.com/office/drawing/2014/main" xmlns="" id="{431F11B8-BD0C-4C1D-8291-F53CE9CF1EAA}"/>
              </a:ext>
            </a:extLst>
          </p:cNvPr>
          <p:cNvCxnSpPr>
            <a:stCxn id="83" idx="2"/>
            <a:endCxn id="17" idx="2"/>
          </p:cNvCxnSpPr>
          <p:nvPr/>
        </p:nvCxnSpPr>
        <p:spPr bwMode="auto">
          <a:xfrm rot="5400000">
            <a:off x="5084823" y="3633707"/>
            <a:ext cx="9445" cy="3766234"/>
          </a:xfrm>
          <a:prstGeom prst="curvedConnector3">
            <a:avLst>
              <a:gd name="adj1" fmla="val 2520328"/>
            </a:avLst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3199695" y="5585404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12</a:t>
            </a:r>
            <a:endParaRPr lang="zh-CN" altLang="en-US" dirty="0"/>
          </a:p>
        </p:txBody>
      </p:sp>
      <p:sp>
        <p:nvSpPr>
          <p:cNvPr id="54" name="文本框 45">
            <a:extLst>
              <a:ext uri="{FF2B5EF4-FFF2-40B4-BE49-F238E27FC236}">
                <a16:creationId xmlns:a16="http://schemas.microsoft.com/office/drawing/2014/main" xmlns="" id="{5A3034F7-373A-4F24-BB6C-0B13FB46F145}"/>
              </a:ext>
            </a:extLst>
          </p:cNvPr>
          <p:cNvSpPr txBox="1"/>
          <p:nvPr/>
        </p:nvSpPr>
        <p:spPr>
          <a:xfrm>
            <a:off x="6466985" y="3666794"/>
            <a:ext cx="3582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11</a:t>
            </a:r>
            <a:endParaRPr lang="zh-CN" altLang="en-US" dirty="0"/>
          </a:p>
        </p:txBody>
      </p:sp>
      <p:sp>
        <p:nvSpPr>
          <p:cNvPr id="55" name="文本框 45">
            <a:extLst>
              <a:ext uri="{FF2B5EF4-FFF2-40B4-BE49-F238E27FC236}">
                <a16:creationId xmlns:a16="http://schemas.microsoft.com/office/drawing/2014/main" xmlns="" id="{B1028194-5E92-481A-B5EB-84F8929E273F}"/>
              </a:ext>
            </a:extLst>
          </p:cNvPr>
          <p:cNvSpPr txBox="1"/>
          <p:nvPr/>
        </p:nvSpPr>
        <p:spPr>
          <a:xfrm>
            <a:off x="7927775" y="3639900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4838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(1/4)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9357" y="768096"/>
            <a:ext cx="10094803" cy="590702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400" b="1" dirty="0" smtClean="0"/>
              <a:t>1. </a:t>
            </a:r>
            <a:r>
              <a:rPr lang="en-US" altLang="zh-CN" sz="1400" b="1" dirty="0"/>
              <a:t>Enhancement of autonomous network levels, </a:t>
            </a:r>
            <a:r>
              <a:rPr lang="en-US" altLang="zh-CN" sz="1400" dirty="0"/>
              <a:t>with the following example areas </a:t>
            </a:r>
            <a:r>
              <a:rPr lang="en-US" altLang="zh-CN" sz="1400" b="1" dirty="0"/>
              <a:t>:</a:t>
            </a:r>
          </a:p>
          <a:p>
            <a:pPr lvl="1"/>
            <a:r>
              <a:rPr lang="en-US" altLang="zh-CN" sz="1100" dirty="0" smtClean="0"/>
              <a:t>Autonomous </a:t>
            </a:r>
            <a:r>
              <a:rPr lang="en-US" altLang="zh-CN" sz="1100" dirty="0"/>
              <a:t>network levels classification for additional management use cases</a:t>
            </a:r>
          </a:p>
          <a:p>
            <a:pPr lvl="1"/>
            <a:r>
              <a:rPr lang="en-US" altLang="zh-CN" sz="1100" dirty="0" smtClean="0"/>
              <a:t>Methodology </a:t>
            </a:r>
            <a:r>
              <a:rPr lang="en-US" altLang="zh-CN" sz="1100" dirty="0"/>
              <a:t>for quantitative evaluation</a:t>
            </a:r>
          </a:p>
          <a:p>
            <a:pPr lvl="1"/>
            <a:r>
              <a:rPr lang="en-US" altLang="zh-CN" sz="1100" dirty="0" smtClean="0"/>
              <a:t>Key </a:t>
            </a:r>
            <a:r>
              <a:rPr lang="en-US" altLang="zh-CN" sz="1100" dirty="0"/>
              <a:t>effectiveness indicators for evaluating the application effects of each </a:t>
            </a:r>
            <a:r>
              <a:rPr lang="en-US" altLang="zh-CN" sz="1100" dirty="0" smtClean="0"/>
              <a:t>level</a:t>
            </a:r>
          </a:p>
          <a:p>
            <a:pPr lvl="1"/>
            <a:r>
              <a:rPr lang="en-US" altLang="zh-CN" sz="1100" dirty="0" smtClean="0"/>
              <a:t>Collaboration with TMF, ETSI ZSM</a:t>
            </a:r>
            <a:endParaRPr lang="en-GB" altLang="zh-CN" sz="1400" dirty="0" smtClean="0"/>
          </a:p>
          <a:p>
            <a:r>
              <a:rPr lang="en-US" altLang="zh-CN" sz="1400" b="1" dirty="0" smtClean="0"/>
              <a:t>2. Enhanced intent driven management services for mobile network</a:t>
            </a:r>
            <a:r>
              <a:rPr lang="en-US" altLang="zh-CN" sz="1400" b="1" kern="0" dirty="0" smtClean="0"/>
              <a:t>, </a:t>
            </a:r>
            <a:r>
              <a:rPr lang="en-US" altLang="zh-CN" sz="1400" dirty="0" smtClean="0"/>
              <a:t>with the following example areas: </a:t>
            </a:r>
            <a:endParaRPr lang="en-GB" altLang="zh-CN" sz="1400" dirty="0" smtClean="0"/>
          </a:p>
          <a:p>
            <a:pPr lvl="1"/>
            <a:r>
              <a:rPr lang="en-US" altLang="zh-CN" sz="1100" dirty="0" smtClean="0"/>
              <a:t>New </a:t>
            </a:r>
            <a:r>
              <a:rPr lang="en-US" altLang="zh-CN" sz="1100" dirty="0"/>
              <a:t>management scenarios for intent driven management and corresponding intent model enhancement  (incl. radio network capacity intent expectation).</a:t>
            </a:r>
          </a:p>
          <a:p>
            <a:pPr lvl="1"/>
            <a:r>
              <a:rPr lang="en-US" altLang="zh-CN" sz="1100" dirty="0" smtClean="0"/>
              <a:t>New </a:t>
            </a:r>
            <a:r>
              <a:rPr lang="en-US" altLang="zh-CN" sz="1100" dirty="0"/>
              <a:t>capabilities for intent driven management (incl. Intent confliction detection and resolution</a:t>
            </a:r>
            <a:r>
              <a:rPr lang="en-US" altLang="zh-CN" sz="1100" dirty="0" smtClean="0"/>
              <a:t>)</a:t>
            </a:r>
          </a:p>
          <a:p>
            <a:pPr lvl="1"/>
            <a:r>
              <a:rPr lang="en-US" altLang="zh-CN" sz="1100" dirty="0" smtClean="0"/>
              <a:t>New </a:t>
            </a:r>
            <a:r>
              <a:rPr lang="en-US" altLang="zh-CN" sz="1100" dirty="0"/>
              <a:t>business use case and classifications of use cases of IDM related to 5GC scenarios.</a:t>
            </a:r>
          </a:p>
          <a:p>
            <a:pPr lvl="1"/>
            <a:r>
              <a:rPr lang="en-US" altLang="zh-CN" sz="1100" dirty="0" smtClean="0"/>
              <a:t>Collaboration with TMF, ETSI ZSM</a:t>
            </a:r>
            <a:endParaRPr lang="en-GB" altLang="zh-CN" sz="1400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3. Study on AI/ML management,</a:t>
            </a:r>
            <a:r>
              <a:rPr lang="en-US" altLang="zh-CN" sz="1400" b="1" dirty="0" smtClean="0"/>
              <a:t> </a:t>
            </a:r>
            <a:r>
              <a:rPr lang="en-US" altLang="zh-CN" sz="1400" dirty="0" smtClean="0"/>
              <a:t>with the following example areas: </a:t>
            </a:r>
          </a:p>
          <a:p>
            <a:pPr lvl="1"/>
            <a:r>
              <a:rPr lang="en-US" altLang="zh-CN" sz="1100" dirty="0" smtClean="0"/>
              <a:t>Collaboration with RAN on Rel-18 AI/ML work, collaboration with ETSI ZSM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4. </a:t>
            </a:r>
            <a:r>
              <a:rPr lang="en-GB" sz="1400" b="1" dirty="0"/>
              <a:t>Self-Configuration of RAN </a:t>
            </a:r>
            <a:r>
              <a:rPr lang="en-GB" sz="1400" b="1" dirty="0" err="1"/>
              <a:t>Nes</a:t>
            </a:r>
            <a:r>
              <a:rPr lang="en-GB" sz="1400" b="1" dirty="0"/>
              <a:t>, </a:t>
            </a:r>
            <a:r>
              <a:rPr lang="en-US" altLang="zh-CN" sz="1400" dirty="0"/>
              <a:t>with the following example areas:</a:t>
            </a:r>
          </a:p>
          <a:p>
            <a:pPr lvl="1"/>
            <a:r>
              <a:rPr lang="en-US" altLang="zh-CN" sz="1100" dirty="0" smtClean="0"/>
              <a:t>Concepts</a:t>
            </a:r>
            <a:r>
              <a:rPr lang="en-US" altLang="zh-CN" sz="1100" dirty="0"/>
              <a:t>, use cases and requirements for Self-configuration and ARCF data handling of RAN NEs</a:t>
            </a:r>
          </a:p>
          <a:p>
            <a:pPr lvl="1"/>
            <a:r>
              <a:rPr lang="en-US" altLang="zh-CN" sz="1100" dirty="0" smtClean="0"/>
              <a:t>Procedure </a:t>
            </a:r>
            <a:r>
              <a:rPr lang="en-US" altLang="zh-CN" sz="1100"/>
              <a:t>of </a:t>
            </a:r>
            <a:r>
              <a:rPr lang="en-US" altLang="zh-CN" sz="1100" smtClean="0"/>
              <a:t>self-configuration and </a:t>
            </a:r>
            <a:r>
              <a:rPr lang="en-US" altLang="zh-CN" sz="1100" dirty="0"/>
              <a:t>ARCF data handling  management of RAN NEs</a:t>
            </a:r>
          </a:p>
          <a:p>
            <a:pPr lvl="1"/>
            <a:r>
              <a:rPr lang="en-US" altLang="zh-CN" sz="1100" dirty="0" smtClean="0"/>
              <a:t>Solution </a:t>
            </a:r>
            <a:r>
              <a:rPr lang="en-US" altLang="zh-CN" sz="1100" dirty="0"/>
              <a:t>Set (SS) for Self-configuration  and ARCF data handling management based on SBMA</a:t>
            </a:r>
          </a:p>
          <a:p>
            <a:pPr lvl="1"/>
            <a:r>
              <a:rPr lang="en-US" altLang="zh-CN" sz="1100" dirty="0" smtClean="0"/>
              <a:t>Collaboration </a:t>
            </a:r>
            <a:r>
              <a:rPr lang="en-US" altLang="zh-CN" sz="1100" dirty="0"/>
              <a:t>with RAN on Rel-18 SON work </a:t>
            </a:r>
            <a:endParaRPr lang="en-US" sz="1400" b="1" dirty="0"/>
          </a:p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5. </a:t>
            </a:r>
            <a:r>
              <a:rPr lang="en-US" sz="1400" b="1" dirty="0"/>
              <a:t>Enhancement of service-based management architecture,</a:t>
            </a:r>
            <a:r>
              <a:rPr lang="en-US" altLang="zh-CN" sz="1400" dirty="0"/>
              <a:t> with the following example areas:</a:t>
            </a:r>
          </a:p>
          <a:p>
            <a:pPr lvl="1"/>
            <a:r>
              <a:rPr lang="en-US" altLang="zh-CN" sz="1100" dirty="0"/>
              <a:t>Architectural support to autonomous networks</a:t>
            </a:r>
          </a:p>
          <a:p>
            <a:pPr lvl="1"/>
            <a:r>
              <a:rPr lang="en-US" altLang="zh-CN" sz="1100" dirty="0"/>
              <a:t>Collaboration with TMF, ETSI ZSM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6. </a:t>
            </a:r>
            <a:r>
              <a:rPr lang="en-US" sz="1400" b="1" dirty="0"/>
              <a:t>Digital Twin for Network Management, with the following example areas:</a:t>
            </a:r>
          </a:p>
          <a:p>
            <a:pPr lvl="1"/>
            <a:r>
              <a:rPr lang="en-US" sz="1100" dirty="0" smtClean="0"/>
              <a:t>Use </a:t>
            </a:r>
            <a:r>
              <a:rPr lang="en-US" sz="1100" dirty="0"/>
              <a:t>cases and requirements of digital twin for management</a:t>
            </a:r>
          </a:p>
          <a:p>
            <a:pPr lvl="1"/>
            <a:r>
              <a:rPr lang="en-US" sz="1100" dirty="0" smtClean="0"/>
              <a:t>Solutions </a:t>
            </a:r>
            <a:r>
              <a:rPr lang="en-US" sz="1100" dirty="0"/>
              <a:t>for network management based on digital twin</a:t>
            </a:r>
          </a:p>
          <a:p>
            <a:pPr lvl="1"/>
            <a:r>
              <a:rPr lang="en-US" sz="1100" dirty="0" smtClean="0"/>
              <a:t>Interaction </a:t>
            </a:r>
            <a:r>
              <a:rPr lang="en-US" sz="1100" dirty="0"/>
              <a:t>between digital twin network and network management system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7. </a:t>
            </a:r>
            <a:r>
              <a:rPr lang="en-US" sz="1400" b="1" dirty="0"/>
              <a:t>Federated Learning for Mobile Network Management, with the following example areas :</a:t>
            </a:r>
          </a:p>
          <a:p>
            <a:pPr lvl="1"/>
            <a:r>
              <a:rPr lang="en-US" sz="1100" dirty="0" smtClean="0"/>
              <a:t>Scenarios</a:t>
            </a:r>
            <a:r>
              <a:rPr lang="en-US" sz="1100" dirty="0"/>
              <a:t>, requirements and  solutions for FL</a:t>
            </a:r>
          </a:p>
          <a:p>
            <a:pPr lvl="1"/>
            <a:r>
              <a:rPr lang="en-US" sz="1100" dirty="0" smtClean="0"/>
              <a:t>Management </a:t>
            </a:r>
            <a:r>
              <a:rPr lang="en-US" sz="1100" dirty="0"/>
              <a:t>aspects of federated nodes, e.g. authentication, registration, resource </a:t>
            </a:r>
            <a:r>
              <a:rPr lang="en-US" sz="1100" dirty="0" smtClean="0"/>
              <a:t>management</a:t>
            </a:r>
            <a:endParaRPr lang="en-US" altLang="zh-CN" sz="1100" kern="0" dirty="0"/>
          </a:p>
        </p:txBody>
      </p:sp>
    </p:spTree>
    <p:extLst>
      <p:ext uri="{BB962C8B-B14F-4D97-AF65-F5344CB8AC3E}">
        <p14:creationId xmlns:p14="http://schemas.microsoft.com/office/powerpoint/2010/main" val="2248153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4132" y="978726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400" b="1" dirty="0"/>
              <a:t>8. Study on enhancement management of non-public networks</a:t>
            </a:r>
            <a:r>
              <a:rPr lang="en-US" sz="1400" dirty="0"/>
              <a:t>,</a:t>
            </a:r>
            <a:r>
              <a:rPr lang="en-US" altLang="zh-CN" sz="1400" b="1" kern="0" dirty="0"/>
              <a:t> </a:t>
            </a:r>
            <a:r>
              <a:rPr lang="en-US" altLang="zh-CN" sz="1400" dirty="0"/>
              <a:t>with the following example areas:</a:t>
            </a:r>
          </a:p>
          <a:p>
            <a:pPr lvl="1"/>
            <a:r>
              <a:rPr lang="en-US" altLang="zh-CN" sz="1100" dirty="0" smtClean="0"/>
              <a:t>how </a:t>
            </a:r>
            <a:r>
              <a:rPr lang="en-US" altLang="zh-CN" sz="1100" dirty="0"/>
              <a:t>the mobile network operator and vertical customer cooperate to realize management and orchestration of network in management mode 1b and 2b in TS 28.557.</a:t>
            </a:r>
          </a:p>
          <a:p>
            <a:pPr lvl="1"/>
            <a:r>
              <a:rPr lang="en-US" altLang="zh-CN" sz="1100" dirty="0" smtClean="0"/>
              <a:t>management </a:t>
            </a:r>
            <a:r>
              <a:rPr lang="en-US" altLang="zh-CN" sz="1100" dirty="0"/>
              <a:t>of vertical tenant as an authorized NPN service consumer and the privilege of vertical tenant.</a:t>
            </a:r>
          </a:p>
          <a:p>
            <a:pPr lvl="1"/>
            <a:r>
              <a:rPr lang="en-US" altLang="zh-CN" sz="1100" dirty="0" smtClean="0"/>
              <a:t>management </a:t>
            </a:r>
            <a:r>
              <a:rPr lang="en-US" altLang="zh-CN" sz="1100" dirty="0"/>
              <a:t>capability exposure to NPN based on the privilege of vertical tenant. </a:t>
            </a:r>
          </a:p>
          <a:p>
            <a:pPr lvl="1"/>
            <a:r>
              <a:rPr lang="en-US" altLang="zh-CN" sz="1100" dirty="0" smtClean="0"/>
              <a:t>NPN </a:t>
            </a:r>
            <a:r>
              <a:rPr lang="en-US" altLang="zh-CN" sz="1100" dirty="0"/>
              <a:t>in RAN sharing scenarios. </a:t>
            </a:r>
          </a:p>
          <a:p>
            <a:pPr lvl="1"/>
            <a:r>
              <a:rPr lang="en-US" altLang="zh-CN" sz="1100" dirty="0" smtClean="0"/>
              <a:t>energy </a:t>
            </a:r>
            <a:r>
              <a:rPr lang="en-US" altLang="zh-CN" sz="1100" dirty="0"/>
              <a:t>efficiency in NPN scenarios.</a:t>
            </a:r>
          </a:p>
          <a:p>
            <a:pPr lvl="1"/>
            <a:r>
              <a:rPr lang="en-US" altLang="zh-CN" sz="1100" dirty="0" smtClean="0"/>
              <a:t>convergence </a:t>
            </a:r>
            <a:r>
              <a:rPr lang="en-US" altLang="zh-CN" sz="1100" dirty="0"/>
              <a:t>between NPN for an enterprise and the legacy operational technology (OT) network of the enterprise. 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9</a:t>
            </a:r>
            <a:r>
              <a:rPr lang="en-US" sz="1400" b="1" dirty="0"/>
              <a:t>. Study on Deterministic Service Assurance Management</a:t>
            </a:r>
            <a:r>
              <a:rPr lang="en-US" sz="1400" dirty="0"/>
              <a:t>, </a:t>
            </a:r>
            <a:r>
              <a:rPr lang="en-US" altLang="zh-CN" sz="1400" dirty="0"/>
              <a:t>with the following example areas:</a:t>
            </a:r>
          </a:p>
          <a:p>
            <a:pPr lvl="1"/>
            <a:r>
              <a:rPr lang="en-US" sz="1100" dirty="0" smtClean="0"/>
              <a:t>Scenarios</a:t>
            </a:r>
            <a:r>
              <a:rPr lang="en-US" sz="1100" dirty="0"/>
              <a:t>, general process, and related managed services for deterministic service assurance;</a:t>
            </a:r>
          </a:p>
          <a:p>
            <a:pPr lvl="1"/>
            <a:r>
              <a:rPr lang="en-US" sz="1100" dirty="0" smtClean="0"/>
              <a:t>Cross-domain </a:t>
            </a:r>
            <a:r>
              <a:rPr lang="en-US" sz="1100" dirty="0"/>
              <a:t>and domain management collaborations to support E2E deterministic assurance;</a:t>
            </a:r>
          </a:p>
          <a:p>
            <a:pPr lvl="1"/>
            <a:r>
              <a:rPr lang="en-US" sz="1100" dirty="0" smtClean="0"/>
              <a:t>Potential </a:t>
            </a:r>
            <a:r>
              <a:rPr lang="en-US" sz="1100" dirty="0"/>
              <a:t>requirements, conditions, constraints and solutions for deterministic service assurance for specific services (e.g. video monitoring, remote control etc.):</a:t>
            </a:r>
          </a:p>
          <a:p>
            <a:pPr lvl="2"/>
            <a:r>
              <a:rPr lang="en-US" sz="1050" dirty="0" smtClean="0"/>
              <a:t>In </a:t>
            </a:r>
            <a:r>
              <a:rPr lang="en-US" sz="1050" dirty="0"/>
              <a:t>Network provisioning phase, network planning, verification and prediction based on deterministic service modelling and SLS requirements;</a:t>
            </a:r>
          </a:p>
          <a:p>
            <a:pPr lvl="2"/>
            <a:r>
              <a:rPr lang="en-US" sz="1050" dirty="0" smtClean="0"/>
              <a:t>In </a:t>
            </a:r>
            <a:r>
              <a:rPr lang="en-US" sz="1050" dirty="0"/>
              <a:t>Operation phase, network optimization, verification and prediction solutions;</a:t>
            </a:r>
          </a:p>
          <a:p>
            <a:pPr lvl="2"/>
            <a:r>
              <a:rPr lang="en-US" sz="1050" dirty="0" smtClean="0"/>
              <a:t>Potential </a:t>
            </a:r>
            <a:r>
              <a:rPr lang="en-US" sz="1050" dirty="0"/>
              <a:t>PM and FM enhancements to support deterministic services;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1400" b="1" dirty="0"/>
              <a:t>10. Key Quality Indicators(KQIs)for 5G service experience</a:t>
            </a:r>
            <a:r>
              <a:rPr lang="en-US" sz="1400" b="1" dirty="0"/>
              <a:t>,</a:t>
            </a:r>
            <a:r>
              <a:rPr lang="en-US" sz="1400" dirty="0"/>
              <a:t> </a:t>
            </a:r>
            <a:r>
              <a:rPr lang="en-US" altLang="zh-CN" sz="1400" dirty="0"/>
              <a:t>with the following example areas:</a:t>
            </a:r>
          </a:p>
          <a:p>
            <a:pPr lvl="1"/>
            <a:r>
              <a:rPr lang="en-US" altLang="zh-CN" sz="1100" dirty="0" smtClean="0"/>
              <a:t>The </a:t>
            </a:r>
            <a:r>
              <a:rPr lang="en-US" altLang="zh-CN" sz="1100" dirty="0"/>
              <a:t>definition, scope and scenarios of the KQIs for 5G service experience. The KQIs of the typical services, e.g. services of Video Uploading, Remote Controlling and Cloud VR will be specified;</a:t>
            </a:r>
          </a:p>
          <a:p>
            <a:pPr lvl="1"/>
            <a:r>
              <a:rPr lang="en-US" altLang="zh-CN" sz="1100" dirty="0" smtClean="0"/>
              <a:t>The </a:t>
            </a:r>
            <a:r>
              <a:rPr lang="en-US" altLang="zh-CN" sz="1100" dirty="0"/>
              <a:t>influencing factors for 5G service experience according to the example services;</a:t>
            </a:r>
          </a:p>
          <a:p>
            <a:pPr lvl="1"/>
            <a:r>
              <a:rPr lang="en-US" altLang="zh-CN" sz="1100" dirty="0" smtClean="0"/>
              <a:t>The </a:t>
            </a:r>
            <a:r>
              <a:rPr lang="en-US" altLang="zh-CN" sz="1100" dirty="0"/>
              <a:t>mapping from KQI to network KPI if possible;</a:t>
            </a:r>
          </a:p>
          <a:p>
            <a:pPr lvl="1"/>
            <a:r>
              <a:rPr lang="en-US" altLang="zh-CN" sz="1100" dirty="0" smtClean="0"/>
              <a:t>The </a:t>
            </a:r>
            <a:r>
              <a:rPr lang="en-US" altLang="zh-CN" sz="1100" dirty="0"/>
              <a:t>evaluation method and formula definition of related KQIs for  the example services;</a:t>
            </a:r>
          </a:p>
          <a:p>
            <a:pPr lvl="1"/>
            <a:r>
              <a:rPr lang="en-US" altLang="zh-CN" sz="1100" dirty="0" smtClean="0"/>
              <a:t>The </a:t>
            </a:r>
            <a:r>
              <a:rPr lang="en-US" altLang="zh-CN" sz="1100" dirty="0"/>
              <a:t>evaluation criterion of the KQIs for the example services;</a:t>
            </a:r>
          </a:p>
          <a:p>
            <a:pPr lvl="1"/>
            <a:r>
              <a:rPr lang="en-US" altLang="zh-CN" sz="1100" dirty="0" smtClean="0"/>
              <a:t>The </a:t>
            </a:r>
            <a:r>
              <a:rPr lang="en-US" altLang="zh-CN" sz="1100" dirty="0"/>
              <a:t>relation with the SLS requirements</a:t>
            </a:r>
            <a:r>
              <a:rPr lang="en-US" altLang="zh-CN" sz="1100" dirty="0" smtClean="0"/>
              <a:t>.</a:t>
            </a:r>
          </a:p>
          <a:p>
            <a:pPr lvl="1"/>
            <a:r>
              <a:rPr lang="en-US" altLang="zh-CN" sz="1100" dirty="0" smtClean="0"/>
              <a:t>Collaboration </a:t>
            </a:r>
            <a:r>
              <a:rPr lang="en-US" altLang="zh-CN" sz="1100" dirty="0"/>
              <a:t>with RAN on Rel-18 KPI/Performance measurements work </a:t>
            </a:r>
            <a:endParaRPr lang="en-US" sz="1100" dirty="0"/>
          </a:p>
          <a:p>
            <a:endParaRPr lang="en-US" altLang="zh-CN" sz="1400" b="1" kern="0" dirty="0" smtClean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(2/4)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19784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kern="0" dirty="0"/>
              <a:t>11. </a:t>
            </a:r>
            <a:r>
              <a:rPr lang="en-GB" sz="1600" b="1" dirty="0"/>
              <a:t>Energy Efficiency of 5G</a:t>
            </a:r>
            <a:r>
              <a:rPr lang="en-GB" altLang="zh-CN" sz="1600" b="1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kern="0" dirty="0"/>
              <a:t>Refine the estimates of 5G NF energy consumption in virtualized environment</a:t>
            </a:r>
          </a:p>
          <a:p>
            <a:pPr lvl="1"/>
            <a:r>
              <a:rPr lang="en-US" altLang="zh-CN" sz="1200" kern="0" dirty="0"/>
              <a:t>Extend existing VM-based EE KPI definitions to Containers</a:t>
            </a:r>
          </a:p>
          <a:p>
            <a:pPr lvl="1"/>
            <a:r>
              <a:rPr lang="en-US" altLang="zh-CN" sz="1200" kern="0" dirty="0"/>
              <a:t>New use cases and solutions for Energy Saving (incl. AI/ML assisted ES)</a:t>
            </a:r>
          </a:p>
          <a:p>
            <a:pPr lvl="1"/>
            <a:r>
              <a:rPr lang="en-US" altLang="zh-CN" sz="1200" kern="0" dirty="0"/>
              <a:t>Management aspects of TSG RAN energy saving functionalities</a:t>
            </a:r>
          </a:p>
          <a:p>
            <a:pPr lvl="1"/>
            <a:r>
              <a:rPr lang="en-US" altLang="zh-CN" sz="1200" dirty="0"/>
              <a:t>Collaboration with RAN on Rel-18 Network Energy Saving </a:t>
            </a:r>
            <a:r>
              <a:rPr lang="en-US" altLang="zh-CN" sz="1200" dirty="0" smtClean="0"/>
              <a:t>work</a:t>
            </a:r>
            <a:endParaRPr lang="en-US" altLang="zh-CN" sz="1600" b="1" kern="0" dirty="0" smtClean="0"/>
          </a:p>
          <a:p>
            <a:r>
              <a:rPr lang="en-US" altLang="zh-CN" sz="1600" b="1" kern="0" dirty="0" smtClean="0"/>
              <a:t>12. </a:t>
            </a:r>
            <a:r>
              <a:rPr lang="en-US" altLang="zh-CN" sz="1600" b="1" kern="0" dirty="0"/>
              <a:t>Management aspects of traffic scheduling in terrestrial and satellite converged </a:t>
            </a:r>
            <a:r>
              <a:rPr lang="en-US" altLang="zh-CN" sz="1600" b="1" kern="0" dirty="0" smtClean="0"/>
              <a:t>network,</a:t>
            </a:r>
            <a:r>
              <a:rPr lang="en-US" altLang="zh-CN" sz="1600" dirty="0"/>
              <a:t> with the following example areas</a:t>
            </a:r>
            <a:r>
              <a:rPr lang="en-US" altLang="zh-CN" sz="1600" dirty="0" smtClean="0"/>
              <a:t>:</a:t>
            </a:r>
            <a:endParaRPr lang="en-US" altLang="zh-CN" sz="1600" b="1" kern="0" dirty="0"/>
          </a:p>
          <a:p>
            <a:pPr lvl="1"/>
            <a:r>
              <a:rPr lang="en-US" altLang="zh-CN" sz="1200" kern="0" dirty="0" smtClean="0"/>
              <a:t>Optimal </a:t>
            </a:r>
            <a:r>
              <a:rPr lang="en-US" altLang="zh-CN" sz="1200" kern="0" dirty="0"/>
              <a:t>connectivity topology and management between heterogeneous satellite constellation (including GEO, MEO and/or LEO).</a:t>
            </a:r>
          </a:p>
          <a:p>
            <a:pPr lvl="1"/>
            <a:r>
              <a:rPr lang="en-US" altLang="zh-CN" sz="1200" kern="0" dirty="0" smtClean="0"/>
              <a:t>Traffic </a:t>
            </a:r>
            <a:r>
              <a:rPr lang="en-US" altLang="zh-CN" sz="1200" kern="0" dirty="0"/>
              <a:t>scheduling from terrestrial network to satellite network/from satellite network to terrestrial network</a:t>
            </a:r>
          </a:p>
          <a:p>
            <a:pPr lvl="1"/>
            <a:r>
              <a:rPr lang="en-US" altLang="zh-CN" sz="1200" kern="0" dirty="0" smtClean="0"/>
              <a:t>Management </a:t>
            </a:r>
            <a:r>
              <a:rPr lang="en-US" altLang="zh-CN" sz="1200" kern="0" dirty="0"/>
              <a:t>functions/ deployments considerations  on traffic scheduling in terrestrial and satellite converged network.</a:t>
            </a:r>
          </a:p>
          <a:p>
            <a:pPr lvl="1"/>
            <a:r>
              <a:rPr lang="en-US" altLang="zh-CN" sz="1200" dirty="0" smtClean="0"/>
              <a:t>Collaboration with RAN on Rel-18 NTN work?? </a:t>
            </a:r>
          </a:p>
          <a:p>
            <a:r>
              <a:rPr lang="en-US" sz="1600" b="1" dirty="0" smtClean="0"/>
              <a:t>13. </a:t>
            </a:r>
            <a:r>
              <a:rPr lang="en-US" sz="1600" b="1" dirty="0"/>
              <a:t>Edge Computing Enhancement</a:t>
            </a:r>
          </a:p>
          <a:p>
            <a:pPr lvl="1"/>
            <a:r>
              <a:rPr lang="en-US" sz="1200" dirty="0" smtClean="0"/>
              <a:t>Specify </a:t>
            </a:r>
            <a:r>
              <a:rPr lang="en-US" sz="1200" dirty="0"/>
              <a:t>solutions to fulfil GSMA OPG NBI requirements</a:t>
            </a:r>
          </a:p>
          <a:p>
            <a:pPr lvl="1"/>
            <a:r>
              <a:rPr lang="en-US" sz="1200" dirty="0" smtClean="0"/>
              <a:t>Study </a:t>
            </a:r>
            <a:r>
              <a:rPr lang="en-US" sz="1200" dirty="0"/>
              <a:t>the relevance of ETSI MEC with </a:t>
            </a:r>
            <a:r>
              <a:rPr lang="en-US" sz="1200" dirty="0" smtClean="0"/>
              <a:t>ECM</a:t>
            </a:r>
            <a:endParaRPr lang="en-US" sz="120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(3/4)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9558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>
                <a:cs typeface="+mn-cs"/>
              </a:rPr>
              <a:t>14. Incident </a:t>
            </a:r>
            <a:r>
              <a:rPr lang="en-US" sz="1600" b="1" dirty="0">
                <a:cs typeface="+mn-cs"/>
              </a:rPr>
              <a:t>Management (Fault Management Evolution), </a:t>
            </a:r>
            <a:r>
              <a:rPr lang="en-US" sz="1600" dirty="0">
                <a:cs typeface="+mn-cs"/>
              </a:rPr>
              <a:t>with the following example areas</a:t>
            </a:r>
            <a:r>
              <a:rPr lang="en-US" sz="1600" b="1" dirty="0">
                <a:cs typeface="+mn-cs"/>
              </a:rPr>
              <a:t>:</a:t>
            </a:r>
          </a:p>
          <a:p>
            <a:pPr lvl="1"/>
            <a:r>
              <a:rPr lang="en-US" sz="1200" dirty="0" smtClean="0"/>
              <a:t>Concepts </a:t>
            </a:r>
            <a:r>
              <a:rPr lang="en-US" sz="1200" dirty="0"/>
              <a:t>and characteristics of incident and incident management, relation with existing fault and performance management concepts;</a:t>
            </a:r>
          </a:p>
          <a:p>
            <a:pPr lvl="1"/>
            <a:r>
              <a:rPr lang="en-US" sz="1200" dirty="0" smtClean="0"/>
              <a:t>Scenarios </a:t>
            </a:r>
            <a:r>
              <a:rPr lang="en-US" sz="1200" dirty="0"/>
              <a:t>and use cases of incidents, e.g. 5G SLA deterioration incidents, 5GC service risk incidents, and large-scale radio access network decommissioning incidents </a:t>
            </a:r>
            <a:r>
              <a:rPr lang="en-US" sz="1200" dirty="0" err="1"/>
              <a:t>etc</a:t>
            </a:r>
            <a:r>
              <a:rPr lang="en-US" sz="1200" dirty="0"/>
              <a:t>;</a:t>
            </a:r>
          </a:p>
          <a:p>
            <a:pPr lvl="1"/>
            <a:r>
              <a:rPr lang="en-US" sz="1200" dirty="0" smtClean="0"/>
              <a:t>Awareness</a:t>
            </a:r>
            <a:r>
              <a:rPr lang="en-US" sz="1200" dirty="0"/>
              <a:t>, RCA, demarcation and close loop solutions for different types of incidents;</a:t>
            </a:r>
          </a:p>
          <a:p>
            <a:pPr lvl="1"/>
            <a:r>
              <a:rPr lang="en-US" sz="1200" dirty="0" smtClean="0"/>
              <a:t>Relation </a:t>
            </a:r>
            <a:r>
              <a:rPr lang="en-US" sz="1200" dirty="0"/>
              <a:t>with </a:t>
            </a:r>
            <a:r>
              <a:rPr lang="en-US" sz="1200" dirty="0" err="1"/>
              <a:t>eMDAS</a:t>
            </a:r>
            <a:r>
              <a:rPr lang="en-US" sz="1200" dirty="0"/>
              <a:t> and </a:t>
            </a:r>
            <a:r>
              <a:rPr lang="en-US" sz="1200" dirty="0" err="1"/>
              <a:t>eCOSLA</a:t>
            </a:r>
            <a:r>
              <a:rPr lang="en-US" sz="1200" dirty="0" smtClean="0"/>
              <a:t>;</a:t>
            </a:r>
            <a:endParaRPr lang="en-US" sz="1600" b="1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15. </a:t>
            </a:r>
            <a:r>
              <a:rPr lang="en-US" sz="1600" b="1" dirty="0"/>
              <a:t>Network Slice Provisioning </a:t>
            </a:r>
            <a:r>
              <a:rPr lang="en-US" sz="1600" b="1" dirty="0" smtClean="0"/>
              <a:t>Enhancement, </a:t>
            </a:r>
            <a:r>
              <a:rPr lang="en-US" sz="1600" dirty="0" smtClean="0"/>
              <a:t>with </a:t>
            </a:r>
            <a:r>
              <a:rPr lang="en-US" sz="1600" dirty="0"/>
              <a:t>the following example areas</a:t>
            </a:r>
            <a:r>
              <a:rPr lang="en-US" sz="1600" b="1" dirty="0" smtClean="0"/>
              <a:t>:</a:t>
            </a:r>
            <a:endParaRPr lang="en-US" sz="1600" b="1" dirty="0"/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reservation and feasibility check.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capacity planning.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capability change subscription and notification.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capabilities support.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</a:t>
            </a:r>
            <a:r>
              <a:rPr lang="en-US" sz="1200" dirty="0" err="1"/>
              <a:t>deallocation</a:t>
            </a:r>
            <a:r>
              <a:rPr lang="en-US" sz="1200" dirty="0"/>
              <a:t>/termination.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activation and de-activation.</a:t>
            </a:r>
          </a:p>
          <a:p>
            <a:pPr lvl="1"/>
            <a:r>
              <a:rPr lang="en-US" altLang="zh-CN" sz="1200" dirty="0" smtClean="0"/>
              <a:t>Collaboration with SA2/SA6 on Rel-18 network slicing work??</a:t>
            </a:r>
          </a:p>
          <a:p>
            <a:r>
              <a:rPr lang="en-US" sz="1600" b="1" dirty="0" smtClean="0"/>
              <a:t>16. Enhancement </a:t>
            </a:r>
            <a:r>
              <a:rPr lang="en-US" sz="1600" b="1" dirty="0"/>
              <a:t>of the management aspects related to NWDAF</a:t>
            </a:r>
            <a:r>
              <a:rPr lang="en-US" sz="1600" dirty="0"/>
              <a:t>, with the following example areas:</a:t>
            </a:r>
          </a:p>
          <a:p>
            <a:pPr lvl="1"/>
            <a:r>
              <a:rPr lang="en-US" sz="1200" dirty="0" smtClean="0"/>
              <a:t>the </a:t>
            </a:r>
            <a:r>
              <a:rPr lang="en-US" sz="1200" dirty="0"/>
              <a:t>enhancement NRM of NWDAF supporting the logical decomposition of NWDAF</a:t>
            </a:r>
          </a:p>
          <a:p>
            <a:pPr lvl="1"/>
            <a:r>
              <a:rPr lang="en-US" sz="1200" dirty="0" smtClean="0"/>
              <a:t>the </a:t>
            </a:r>
            <a:r>
              <a:rPr lang="en-US" sz="1200" dirty="0"/>
              <a:t>performance management of NWDAF</a:t>
            </a:r>
          </a:p>
          <a:p>
            <a:pPr lvl="1"/>
            <a:r>
              <a:rPr lang="en-US" sz="1200" dirty="0" smtClean="0"/>
              <a:t>the </a:t>
            </a:r>
            <a:r>
              <a:rPr lang="en-US" sz="1200" dirty="0"/>
              <a:t>management service supporting multiple-NWDAF deployment</a:t>
            </a:r>
          </a:p>
          <a:p>
            <a:endParaRPr lang="zh-CN" altLang="zh-CN" sz="1600" kern="0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72302" y="0"/>
            <a:ext cx="9112251" cy="877824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OAM topics </a:t>
            </a:r>
            <a:r>
              <a:rPr lang="en-US" altLang="zh-CN" dirty="0"/>
              <a:t>under </a:t>
            </a:r>
            <a:r>
              <a:rPr lang="en-US" altLang="zh-CN" dirty="0" smtClean="0"/>
              <a:t>discussion (4/4)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04403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9112251" cy="940526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Agreed OAM topics (</a:t>
            </a:r>
            <a:r>
              <a:rPr lang="en-US" altLang="zh-CN" dirty="0"/>
              <a:t>1/)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XXX</a:t>
            </a:r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05070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142624</TotalTime>
  <Words>1598</Words>
  <Application>Microsoft Office PowerPoint</Application>
  <PresentationFormat>宽屏</PresentationFormat>
  <Paragraphs>213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ＭＳ Ｐゴシック</vt:lpstr>
      <vt:lpstr>宋体</vt:lpstr>
      <vt:lpstr>Arial</vt:lpstr>
      <vt:lpstr>Calibri</vt:lpstr>
      <vt:lpstr>Times New Roman</vt:lpstr>
      <vt:lpstr>Office Theme</vt:lpstr>
      <vt:lpstr>   SA5 presentation for  SA Rel-18 workshop SA5#138e, 23 – 31 August, 2021 </vt:lpstr>
      <vt:lpstr>Content</vt:lpstr>
      <vt:lpstr>SA5 Release planning in accordance with 3GPP releases timelines</vt:lpstr>
      <vt:lpstr>Detailed view of SA5 relation with other groups</vt:lpstr>
      <vt:lpstr>List of OAM topics under discussion (1/4)</vt:lpstr>
      <vt:lpstr>List of OAM topics under discussion (2/4)</vt:lpstr>
      <vt:lpstr>List of OAM topics under discussion (3/4)</vt:lpstr>
      <vt:lpstr>List of OAM topics under discussion (4/4)</vt:lpstr>
      <vt:lpstr>List of Agreed OAM topics (1/)</vt:lpstr>
      <vt:lpstr>List of Agreed OAM WID/SID (1/)</vt:lpstr>
      <vt:lpstr>General principles for Rel-18 work in SA5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0826</cp:lastModifiedBy>
  <cp:revision>3416</cp:revision>
  <dcterms:created xsi:type="dcterms:W3CDTF">2008-08-30T09:32:10Z</dcterms:created>
  <dcterms:modified xsi:type="dcterms:W3CDTF">2021-08-26T16:25:09Z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(3)oHjGJEmNhM1th2OjrVmZI4aym/Qtr9l13Fcb9nRnFrtCrTEhG7ugUxtowdTDVYCXnKm8jtKu
BzKZjCtrrNvZ+IGSEu7ZBH31pcftD5EcjhdDxDunu34E18Wkw58YSKgfOcLqGjhk68H6ByCA
WTCQVvApt+8wD2ZHxfcPQZHtgB0+X6dpFuKoPX7RE753EMgj/7pnAnxzZzrl8Cp0RoDBILI5
1MKzvdPBkCTKgrAFAp</vt:lpwstr>
  </property>
  <property fmtid="{D5CDD505-2E9C-101B-9397-08002B2CF9AE}" pid="3" name="_2015_ms_pID_7253431">
    <vt:lpwstr>rCxufPfnzY4PKmJLR6GOSCsk25OjvPpi7+ZjajV/Lrqzu7KXCmqaGv
KyIJ0EZusPnsr60BqV2fC/9TiI/TfxlOeNIM2qJ/zhBNoo9BjaITvm0yCi5z9p8zXa2ZaVsd
VPBq+2YDWIRCjoSfkPityAxF/2l369D5nQTmmmOQfhaxpqVgaVzBSp/qSH3zkCk/68GHnsCZ
ny/hlHmFkmSdz7Frb156JgASLWIAprdHCDpN</vt:lpwstr>
  </property>
  <property fmtid="{D5CDD505-2E9C-101B-9397-08002B2CF9AE}" pid="4" name="_2015_ms_pID_7253432">
    <vt:lpwstr>MA==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