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2"/>
  </p:notesMasterIdLst>
  <p:handoutMasterIdLst>
    <p:handoutMasterId r:id="rId13"/>
  </p:handoutMasterIdLst>
  <p:sldIdLst>
    <p:sldId id="303" r:id="rId2"/>
    <p:sldId id="875" r:id="rId3"/>
    <p:sldId id="884" r:id="rId4"/>
    <p:sldId id="877" r:id="rId5"/>
    <p:sldId id="869" r:id="rId6"/>
    <p:sldId id="885" r:id="rId7"/>
    <p:sldId id="881" r:id="rId8"/>
    <p:sldId id="883" r:id="rId9"/>
    <p:sldId id="882" r:id="rId10"/>
    <p:sldId id="704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  <p:cmAuthor id="2" name="Matrixx" initials="GG" lastIdx="1" clrIdx="1">
    <p:extLst>
      <p:ext uri="{19B8F6BF-5375-455C-9EA6-DF929625EA0E}">
        <p15:presenceInfo xmlns:p15="http://schemas.microsoft.com/office/powerpoint/2012/main" userId="Matrix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FF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85" d="100"/>
          <a:sy n="85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US" altLang="zh-CN" sz="2800" dirty="0"/>
              <a:t>List of Rel-18 topics (</a:t>
            </a:r>
            <a:r>
              <a:rPr lang="en-US" altLang="zh-CN" sz="2800"/>
              <a:t>under discussion)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文本框 9">
            <a:extLst>
              <a:ext uri="{FF2B5EF4-FFF2-40B4-BE49-F238E27FC236}">
                <a16:creationId xmlns:a16="http://schemas.microsoft.com/office/drawing/2014/main" id="{F9701CFB-AAC0-41C0-8E5E-93635F178916}"/>
              </a:ext>
            </a:extLst>
          </p:cNvPr>
          <p:cNvSpPr txBox="1"/>
          <p:nvPr/>
        </p:nvSpPr>
        <p:spPr>
          <a:xfrm>
            <a:off x="8117385" y="3979082"/>
            <a:ext cx="361455" cy="2616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96</a:t>
            </a:r>
          </a:p>
        </p:txBody>
      </p:sp>
      <p:sp>
        <p:nvSpPr>
          <p:cNvPr id="47" name="文本框 9">
            <a:extLst>
              <a:ext uri="{FF2B5EF4-FFF2-40B4-BE49-F238E27FC236}">
                <a16:creationId xmlns:a16="http://schemas.microsoft.com/office/drawing/2014/main" id="{57FC0273-4C10-46E6-9F04-9FC46EAF705E}"/>
              </a:ext>
            </a:extLst>
          </p:cNvPr>
          <p:cNvSpPr txBox="1"/>
          <p:nvPr/>
        </p:nvSpPr>
        <p:spPr>
          <a:xfrm>
            <a:off x="7044883" y="3957093"/>
            <a:ext cx="361455" cy="2616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95</a:t>
            </a:r>
          </a:p>
        </p:txBody>
      </p:sp>
      <p:sp>
        <p:nvSpPr>
          <p:cNvPr id="45" name="文本框 9">
            <a:extLst>
              <a:ext uri="{FF2B5EF4-FFF2-40B4-BE49-F238E27FC236}">
                <a16:creationId xmlns:a16="http://schemas.microsoft.com/office/drawing/2014/main" id="{D0D9D829-878E-4AF5-BA2D-0EF5223405CC}"/>
              </a:ext>
            </a:extLst>
          </p:cNvPr>
          <p:cNvSpPr txBox="1"/>
          <p:nvPr/>
        </p:nvSpPr>
        <p:spPr>
          <a:xfrm>
            <a:off x="6511754" y="3951225"/>
            <a:ext cx="361448" cy="26969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94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87109" y="41754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/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81391" y="41766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74594" y="41825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472745" y="41806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652620" y="3947847"/>
            <a:ext cx="9741589" cy="2255508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9572" y="41634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945732" y="4391878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6067593" y="41784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6297084" y="44068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879629" y="41825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663238" y="41806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181718" y="41825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4236684" y="4560230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+mn-lt"/>
                <a:cs typeface="+mn-cs"/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4575325" y="4401689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862699" y="4642953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Rel-17 </a:t>
            </a:r>
          </a:p>
          <a:p>
            <a:r>
              <a:rPr lang="en-US" sz="1000" dirty="0"/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62699" y="5572637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Rel-18 </a:t>
            </a:r>
          </a:p>
          <a:p>
            <a:r>
              <a:rPr lang="en-US" sz="1000" dirty="0"/>
              <a:t>Schedule</a:t>
            </a:r>
          </a:p>
          <a:p>
            <a:r>
              <a:rPr lang="en-US" sz="1000" dirty="0"/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5196472" y="4408766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7385048" y="4401689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3438581" y="4378730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714664" y="41806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#143</a:t>
            </a:r>
          </a:p>
        </p:txBody>
      </p:sp>
      <p:cxnSp>
        <p:nvCxnSpPr>
          <p:cNvPr id="43" name="直接连接符 42"/>
          <p:cNvCxnSpPr/>
          <p:nvPr/>
        </p:nvCxnSpPr>
        <p:spPr bwMode="auto">
          <a:xfrm flipH="1">
            <a:off x="5696807" y="4389628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868836" y="4401689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72" y="667371"/>
            <a:ext cx="9042300" cy="3280476"/>
          </a:xfrm>
          <a:prstGeom prst="rect">
            <a:avLst/>
          </a:prstGeom>
        </p:spPr>
      </p:pic>
      <p:sp>
        <p:nvSpPr>
          <p:cNvPr id="194" name="Chevron 60"/>
          <p:cNvSpPr/>
          <p:nvPr/>
        </p:nvSpPr>
        <p:spPr bwMode="auto">
          <a:xfrm>
            <a:off x="2967041" y="4678523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3426175" y="4919519"/>
            <a:ext cx="2885503" cy="19212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3448313" y="5144650"/>
            <a:ext cx="3405402" cy="24074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5552081" y="5621753"/>
            <a:ext cx="2365330" cy="267811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ea typeface="ＭＳ Ｐゴシック" charset="-128"/>
              </a:rPr>
              <a:t>R18 OAM stage </a:t>
            </a:r>
            <a:r>
              <a:rPr lang="fr-FR" sz="1100" b="1" dirty="0"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793073" y="5621753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schemeClr val="dk1"/>
                </a:solidFill>
                <a:latin typeface="+mn-lt"/>
                <a:cs typeface="+mn-cs"/>
              </a:rPr>
              <a:t>Start</a:t>
            </a:r>
            <a:r>
              <a:rPr lang="en-US" sz="900" dirty="0">
                <a:solidFill>
                  <a:schemeClr val="dk1"/>
                </a:solidFill>
                <a:latin typeface="+mn-lt"/>
                <a:cs typeface="+mn-cs"/>
              </a:rPr>
              <a:t> new </a:t>
            </a:r>
          </a:p>
          <a:p>
            <a:pPr algn="ctr"/>
            <a:r>
              <a:rPr lang="en-US" sz="900" dirty="0">
                <a:solidFill>
                  <a:schemeClr val="dk1"/>
                </a:solidFill>
                <a:latin typeface="+mn-lt"/>
                <a:cs typeface="+mn-cs"/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:a16="http://schemas.microsoft.com/office/drawing/2014/main" id="{32BF060A-2FA9-4C53-8B45-BAC5FE4C9C7B}"/>
              </a:ext>
            </a:extLst>
          </p:cNvPr>
          <p:cNvSpPr/>
          <p:nvPr/>
        </p:nvSpPr>
        <p:spPr>
          <a:xfrm>
            <a:off x="2812573" y="5417718"/>
            <a:ext cx="4031316" cy="18616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schemeClr val="bg1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:a16="http://schemas.microsoft.com/office/drawing/2014/main" id="{DFAE8CA6-BEAF-41A5-8939-DE5ED4F59FAE}"/>
              </a:ext>
            </a:extLst>
          </p:cNvPr>
          <p:cNvSpPr/>
          <p:nvPr/>
        </p:nvSpPr>
        <p:spPr>
          <a:xfrm>
            <a:off x="6787444" y="5933280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schemeClr val="bg1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:a16="http://schemas.microsoft.com/office/drawing/2014/main" id="{4979267D-0134-495E-8790-8EE3D5E08304}"/>
              </a:ext>
            </a:extLst>
          </p:cNvPr>
          <p:cNvSpPr/>
          <p:nvPr/>
        </p:nvSpPr>
        <p:spPr>
          <a:xfrm>
            <a:off x="6798389" y="5933281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schemeClr val="bg1"/>
              </a:solidFill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9" name="直接连接符 30">
            <a:extLst>
              <a:ext uri="{FF2B5EF4-FFF2-40B4-BE49-F238E27FC236}">
                <a16:creationId xmlns:a16="http://schemas.microsoft.com/office/drawing/2014/main" id="{5B628BD1-2433-4E68-8B41-61603B16AF5B}"/>
              </a:ext>
            </a:extLst>
          </p:cNvPr>
          <p:cNvCxnSpPr/>
          <p:nvPr/>
        </p:nvCxnSpPr>
        <p:spPr bwMode="auto">
          <a:xfrm flipH="1">
            <a:off x="7918448" y="4427089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13858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4537" y="1524990"/>
            <a:ext cx="10846550" cy="39826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1400" b="1" dirty="0"/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Closure of WI/SI proposal </a:t>
            </a:r>
            <a:r>
              <a:rPr lang="en-US" altLang="zh-CN" sz="1600" b="1" dirty="0">
                <a:latin typeface="+mn-lt"/>
                <a:cs typeface="+mn-cs"/>
              </a:rPr>
              <a:t>for OAM</a:t>
            </a:r>
            <a:r>
              <a:rPr lang="en-US" altLang="zh-CN" sz="1600" dirty="0">
                <a:latin typeface="+mn-lt"/>
                <a:cs typeface="+mn-cs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Sep.2021 </a:t>
            </a:r>
            <a:r>
              <a:rPr lang="en-US" altLang="en-US" sz="1600" dirty="0">
                <a:latin typeface="+mn-lt"/>
                <a:cs typeface="+mn-cs"/>
              </a:rPr>
              <a:t>(SA5# 138e/TSG#93)</a:t>
            </a:r>
            <a:r>
              <a:rPr lang="en-US" altLang="zh-CN" sz="1600" dirty="0">
                <a:latin typeface="+mn-lt"/>
                <a:cs typeface="+mn-cs"/>
              </a:rPr>
              <a:t>: </a:t>
            </a:r>
            <a:r>
              <a:rPr lang="en-US" altLang="zh-CN" sz="1600" b="1" dirty="0">
                <a:latin typeface="+mn-lt"/>
                <a:cs typeface="+mn-cs"/>
              </a:rPr>
              <a:t>OAM</a:t>
            </a:r>
            <a:r>
              <a:rPr lang="en-US" altLang="zh-CN" sz="1600" dirty="0">
                <a:latin typeface="+mn-lt"/>
                <a:cs typeface="+mn-cs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Dec.2021 </a:t>
            </a:r>
            <a:r>
              <a:rPr lang="en-US" altLang="en-US" sz="1600" dirty="0">
                <a:latin typeface="+mn-lt"/>
                <a:cs typeface="+mn-cs"/>
              </a:rPr>
              <a:t>(SA5# 140e/TSG#94)</a:t>
            </a:r>
            <a:r>
              <a:rPr lang="en-US" altLang="zh-CN" sz="1600" dirty="0">
                <a:latin typeface="+mn-lt"/>
                <a:cs typeface="+mn-cs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Mar.2022 </a:t>
            </a:r>
            <a:r>
              <a:rPr lang="en-US" altLang="en-US" sz="1600" dirty="0">
                <a:latin typeface="+mn-lt"/>
                <a:cs typeface="+mn-cs"/>
              </a:rPr>
              <a:t>(SA5# 141/TSG#95)</a:t>
            </a:r>
            <a:r>
              <a:rPr lang="en-US" altLang="zh-CN" sz="1600" dirty="0">
                <a:latin typeface="+mn-lt"/>
                <a:cs typeface="+mn-cs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400" b="1" dirty="0"/>
          </a:p>
          <a:p>
            <a:r>
              <a:rPr lang="en-US" altLang="zh-CN" sz="14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400" b="1" dirty="0">
                <a:solidFill>
                  <a:srgbClr val="0000FF"/>
                </a:solidFill>
              </a:rPr>
              <a:t>：</a:t>
            </a:r>
            <a:r>
              <a:rPr lang="en-US" altLang="zh-CN" sz="14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Aug.2021 (SA5# 138e): first meeting to discuss new Rel-18 WID/SID proposals and ideas </a:t>
            </a:r>
            <a:r>
              <a:rPr lang="en-US" altLang="zh-CN" sz="1600" b="1" dirty="0">
                <a:solidFill>
                  <a:srgbClr val="0000FF"/>
                </a:solidFill>
                <a:latin typeface="+mn-lt"/>
                <a:cs typeface="+mn-cs"/>
              </a:rPr>
              <a:t>for OAM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.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Jan. 2022 (SA5#141): first meeting to start new Rel-18 WID/SID </a:t>
            </a:r>
            <a:r>
              <a:rPr lang="en-US" altLang="zh-CN" sz="1600" b="1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for CH</a:t>
            </a:r>
            <a:r>
              <a:rPr lang="en-US" altLang="zh-CN" sz="1600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.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Jun.2022 </a:t>
            </a:r>
            <a:r>
              <a:rPr lang="en-US" altLang="en-US" sz="1600" dirty="0">
                <a:solidFill>
                  <a:srgbClr val="0000FF"/>
                </a:solidFill>
                <a:latin typeface="+mn-lt"/>
                <a:cs typeface="+mn-cs"/>
              </a:rPr>
              <a:t>(SA5# 143/TSG#96)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: </a:t>
            </a:r>
            <a:r>
              <a:rPr lang="en-US" altLang="zh-CN" sz="1600" b="1" dirty="0">
                <a:solidFill>
                  <a:srgbClr val="0000FF"/>
                </a:solidFill>
                <a:latin typeface="+mn-lt"/>
                <a:cs typeface="+mn-cs"/>
              </a:rPr>
              <a:t>OAM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Rel-18 stage 2/stage 3 </a:t>
            </a:r>
            <a:r>
              <a:rPr lang="en-US" altLang="zh-CN" sz="1600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for </a:t>
            </a:r>
            <a:r>
              <a:rPr lang="en-US" altLang="zh-CN" sz="1600" b="1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OAM/CH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: TBD, will follow SA overall time plan.</a:t>
            </a:r>
            <a:endParaRPr lang="en-US" altLang="zh-CN" sz="1600" dirty="0">
              <a:latin typeface="+mn-lt"/>
              <a:cs typeface="+mn-cs"/>
            </a:endParaRP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endParaRPr lang="en-US" altLang="zh-CN" sz="1600" dirty="0">
              <a:solidFill>
                <a:srgbClr val="0000FF"/>
              </a:solidFill>
              <a:latin typeface="+mn-lt"/>
              <a:cs typeface="+mn-cs"/>
            </a:endParaRPr>
          </a:p>
          <a:p>
            <a:pPr>
              <a:spcBef>
                <a:spcPct val="20000"/>
              </a:spcBef>
              <a:defRPr/>
            </a:pPr>
            <a:endParaRPr lang="en-US" altLang="zh-CN" sz="1600" dirty="0">
              <a:latin typeface="+mn-lt"/>
              <a:cs typeface="+mn-cs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time planning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06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94" y="698939"/>
            <a:ext cx="9482376" cy="497467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979353" y="5951866"/>
            <a:ext cx="375609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</a:rPr>
              <a:t>Ref: SA#86 3GPP Newcomer Orientation.pdf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4C14EF-0377-4725-BE8E-AA7324F575C5}"/>
              </a:ext>
            </a:extLst>
          </p:cNvPr>
          <p:cNvSpPr txBox="1"/>
          <p:nvPr/>
        </p:nvSpPr>
        <p:spPr>
          <a:xfrm>
            <a:off x="2600582" y="244414"/>
            <a:ext cx="538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Will be removed</a:t>
            </a:r>
          </a:p>
        </p:txBody>
      </p:sp>
    </p:spTree>
    <p:extLst>
      <p:ext uri="{BB962C8B-B14F-4D97-AF65-F5344CB8AC3E}">
        <p14:creationId xmlns:p14="http://schemas.microsoft.com/office/powerpoint/2010/main" val="360287526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390214" y="4431063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28191" y="443427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866168" y="4444982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358778" y="4431063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733315" y="4434277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327335" cy="48905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795232" y="5177232"/>
            <a:ext cx="6090716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2"/>
          </p:cNvCxnSpPr>
          <p:nvPr/>
        </p:nvCxnSpPr>
        <p:spPr>
          <a:xfrm rot="5400000">
            <a:off x="5721362" y="5018067"/>
            <a:ext cx="334879" cy="2773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5400000" flipH="1" flipV="1">
            <a:off x="3385456" y="1893153"/>
            <a:ext cx="1086556" cy="3989264"/>
          </a:xfrm>
          <a:prstGeom prst="curvedConnector3">
            <a:avLst>
              <a:gd name="adj1" fmla="val 121039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>
            <a:off x="5923367" y="3663086"/>
            <a:ext cx="2750917" cy="563596"/>
          </a:xfrm>
          <a:prstGeom prst="curvedConnector2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372050" y="2535020"/>
            <a:ext cx="1087775" cy="31857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379478" y="3344507"/>
            <a:ext cx="1087775" cy="3185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674198" y="3095339"/>
            <a:ext cx="490908" cy="742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4840590" y="3503796"/>
            <a:ext cx="538888" cy="167343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128680" y="3886267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3941190" y="2521727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05224" y="2326365"/>
            <a:ext cx="522974" cy="151330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/>
          <p:nvPr/>
        </p:nvCxnSpPr>
        <p:spPr>
          <a:xfrm rot="5400000">
            <a:off x="5878976" y="1937254"/>
            <a:ext cx="634729" cy="56080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2"/>
            <a:endCxn id="8" idx="0"/>
          </p:cNvCxnSpPr>
          <p:nvPr/>
        </p:nvCxnSpPr>
        <p:spPr>
          <a:xfrm rot="16200000" flipH="1">
            <a:off x="5554103" y="4082500"/>
            <a:ext cx="244990" cy="452135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529028" y="4036724"/>
            <a:ext cx="767977" cy="20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0"/>
            <a:endCxn id="39" idx="1"/>
          </p:cNvCxnSpPr>
          <p:nvPr/>
        </p:nvCxnSpPr>
        <p:spPr>
          <a:xfrm rot="5400000" flipH="1" flipV="1">
            <a:off x="4424175" y="3489679"/>
            <a:ext cx="941185" cy="969422"/>
          </a:xfrm>
          <a:prstGeom prst="curvedConnector2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056016" y="2000811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619948" y="199765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inputs to CT</a:t>
            </a:r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</a:t>
            </a:r>
            <a:r>
              <a:rPr lang="en-US" altLang="zh-CN" sz="1200"/>
              <a:t>CH </a:t>
            </a:r>
          </a:p>
          <a:p>
            <a:r>
              <a:rPr lang="en-US" altLang="zh-CN" sz="1200"/>
              <a:t>12</a:t>
            </a:r>
            <a:r>
              <a:rPr lang="en-US" altLang="zh-CN" sz="1200" dirty="0"/>
              <a:t>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815118" y="280142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217548" y="414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3655207" y="309518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957" y="3812989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4717916" y="40194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7331897" y="3918891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3357972" y="385496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</a:rPr>
              <a:t>Update of </a:t>
            </a:r>
            <a:r>
              <a:rPr lang="en-GB" altLang="en-US" sz="1400" dirty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550381" y="3341586"/>
            <a:ext cx="1087775" cy="3185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512749" y="443427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649540" y="1814329"/>
            <a:ext cx="4444729" cy="1527257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:a16="http://schemas.microsoft.com/office/drawing/2014/main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6064858" y="2312174"/>
            <a:ext cx="1441295" cy="61752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:a16="http://schemas.microsoft.com/office/drawing/2014/main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5400000">
            <a:off x="6688397" y="4028405"/>
            <a:ext cx="774112" cy="3763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:a16="http://schemas.microsoft.com/office/drawing/2014/main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V="1">
            <a:off x="7438610" y="3700423"/>
            <a:ext cx="933401" cy="53430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id="{69DB755E-A81D-4493-8E12-C1FD07957469}"/>
              </a:ext>
            </a:extLst>
          </p:cNvPr>
          <p:cNvCxnSpPr>
            <a:cxnSpLocks/>
            <a:stCxn id="5" idx="0"/>
            <a:endCxn id="73" idx="2"/>
          </p:cNvCxnSpPr>
          <p:nvPr/>
        </p:nvCxnSpPr>
        <p:spPr bwMode="auto">
          <a:xfrm rot="5400000" flipH="1" flipV="1">
            <a:off x="4128736" y="1465531"/>
            <a:ext cx="770898" cy="5160167"/>
          </a:xfrm>
          <a:prstGeom prst="curvedConnector3">
            <a:avLst>
              <a:gd name="adj1" fmla="val 76829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:a16="http://schemas.microsoft.com/office/drawing/2014/main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507357" y="2757596"/>
            <a:ext cx="2921" cy="1170903"/>
          </a:xfrm>
          <a:prstGeom prst="curvedConnector3">
            <a:avLst>
              <a:gd name="adj1" fmla="val 7926087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:a16="http://schemas.microsoft.com/office/drawing/2014/main" id="{431F11B8-BD0C-4C1D-8291-F53CE9CF1EAA}"/>
              </a:ext>
            </a:extLst>
          </p:cNvPr>
          <p:cNvCxnSpPr>
            <a:stCxn id="83" idx="2"/>
          </p:cNvCxnSpPr>
          <p:nvPr/>
        </p:nvCxnSpPr>
        <p:spPr bwMode="auto">
          <a:xfrm rot="5400000">
            <a:off x="6720640" y="4841234"/>
            <a:ext cx="309524" cy="362470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6993594" y="4916126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:a16="http://schemas.microsoft.com/office/drawing/2014/main" id="{5A3034F7-373A-4F24-BB6C-0B13FB46F145}"/>
              </a:ext>
            </a:extLst>
          </p:cNvPr>
          <p:cNvSpPr txBox="1"/>
          <p:nvPr/>
        </p:nvSpPr>
        <p:spPr>
          <a:xfrm>
            <a:off x="6317121" y="2877880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:a16="http://schemas.microsoft.com/office/drawing/2014/main" id="{B1028194-5E92-481A-B5EB-84F8929E273F}"/>
              </a:ext>
            </a:extLst>
          </p:cNvPr>
          <p:cNvSpPr txBox="1"/>
          <p:nvPr/>
        </p:nvSpPr>
        <p:spPr>
          <a:xfrm>
            <a:off x="8045891" y="3662623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536208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 of categories for rel-18 work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85358" y="1699936"/>
            <a:ext cx="11183938" cy="45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800" kern="0" dirty="0"/>
              <a:t>Management and Orchestration</a:t>
            </a:r>
          </a:p>
          <a:p>
            <a:pPr lvl="1"/>
            <a:r>
              <a:rPr lang="en-US" altLang="zh-CN" sz="2300" kern="0" dirty="0"/>
              <a:t>Autonomous networks related topics</a:t>
            </a:r>
          </a:p>
          <a:p>
            <a:pPr lvl="1"/>
            <a:r>
              <a:rPr lang="en-US" altLang="zh-CN" sz="2300" kern="0" dirty="0"/>
              <a:t>Management support to Vertical industry</a:t>
            </a:r>
          </a:p>
          <a:p>
            <a:pPr lvl="1"/>
            <a:r>
              <a:rPr lang="en-US" altLang="zh-CN" sz="2300" kern="0" dirty="0"/>
              <a:t>Management of new network functions/new network elements</a:t>
            </a:r>
          </a:p>
          <a:p>
            <a:pPr lvl="1"/>
            <a:r>
              <a:rPr lang="en-US" altLang="zh-CN" sz="2300" kern="0" dirty="0"/>
              <a:t>…..</a:t>
            </a:r>
          </a:p>
          <a:p>
            <a:r>
              <a:rPr lang="en-US" altLang="zh-CN" sz="2800" kern="0" dirty="0"/>
              <a:t>Charging</a:t>
            </a:r>
          </a:p>
          <a:p>
            <a:pPr lvl="1"/>
            <a:r>
              <a:rPr lang="en-US" altLang="zh-CN" sz="2300" kern="0" dirty="0"/>
              <a:t>Rel-18 normative work based on ongoing studies expected conclusions:</a:t>
            </a:r>
          </a:p>
          <a:p>
            <a:pPr lvl="2"/>
            <a:r>
              <a:rPr lang="en-US" altLang="zh-CN" sz="1700" kern="0" dirty="0"/>
              <a:t>Enhancement of </a:t>
            </a:r>
            <a:r>
              <a:rPr lang="en-US" altLang="zh-CN" sz="1700" kern="0" dirty="0" err="1"/>
              <a:t>Nchf</a:t>
            </a:r>
            <a:r>
              <a:rPr lang="en-US" altLang="zh-CN" sz="1700" kern="0" dirty="0"/>
              <a:t> charging services</a:t>
            </a:r>
          </a:p>
          <a:p>
            <a:pPr lvl="2"/>
            <a:r>
              <a:rPr lang="en-US" altLang="zh-CN" sz="1700" kern="0" dirty="0"/>
              <a:t>5G roaming charging architecture for wholesale and retail scenarios</a:t>
            </a:r>
          </a:p>
          <a:p>
            <a:pPr lvl="1"/>
            <a:r>
              <a:rPr lang="en-US" altLang="zh-CN" sz="2300" kern="0" dirty="0"/>
              <a:t>Based on preliminary SA2 &amp; SA6 Rel-18 architectures and functionalities availability: selection of charging items on top of these.</a:t>
            </a:r>
          </a:p>
          <a:p>
            <a:pPr marL="0" indent="0">
              <a:buNone/>
            </a:pPr>
            <a:endParaRPr lang="zh-CN" altLang="zh-CN" sz="2800" kern="0" dirty="0"/>
          </a:p>
        </p:txBody>
      </p:sp>
    </p:spTree>
    <p:extLst>
      <p:ext uri="{BB962C8B-B14F-4D97-AF65-F5344CB8AC3E}">
        <p14:creationId xmlns:p14="http://schemas.microsoft.com/office/powerpoint/2010/main" val="406810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work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507013" y="1417638"/>
            <a:ext cx="11183938" cy="310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kern="0" dirty="0"/>
              <a:t>1. </a:t>
            </a:r>
            <a:endParaRPr lang="en-US" altLang="zh-CN" sz="1500" dirty="0"/>
          </a:p>
          <a:p>
            <a:pPr lvl="1"/>
            <a:endParaRPr lang="en-US" altLang="zh-CN" sz="1500" dirty="0"/>
          </a:p>
          <a:p>
            <a:endParaRPr lang="zh-CN" altLang="zh-CN" sz="20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topics </a:t>
            </a:r>
            <a:r>
              <a:rPr lang="en-US" altLang="zh-CN"/>
              <a:t>under discussion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507013" y="1417638"/>
            <a:ext cx="11183938" cy="310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kern="0" dirty="0"/>
              <a:t>1. </a:t>
            </a:r>
            <a:r>
              <a:rPr lang="en-GB" altLang="zh-CN" sz="2000" b="1" dirty="0"/>
              <a:t>XXX, </a:t>
            </a:r>
            <a:r>
              <a:rPr lang="en-US" altLang="zh-CN" sz="2000" dirty="0"/>
              <a:t>with the following example areas:</a:t>
            </a:r>
          </a:p>
          <a:p>
            <a:pPr lvl="1"/>
            <a:r>
              <a:rPr lang="en-US" altLang="zh-CN" sz="1500" kern="0" dirty="0"/>
              <a:t>...</a:t>
            </a:r>
          </a:p>
          <a:p>
            <a:pPr lvl="1"/>
            <a:r>
              <a:rPr lang="en-US" altLang="zh-CN" sz="1500" kern="0" dirty="0"/>
              <a:t>…</a:t>
            </a:r>
          </a:p>
          <a:p>
            <a:r>
              <a:rPr lang="en-US" altLang="zh-CN" sz="2000" kern="0" dirty="0"/>
              <a:t>2. </a:t>
            </a:r>
            <a:r>
              <a:rPr lang="en-US" altLang="zh-CN" sz="2000" b="1" kern="0" dirty="0"/>
              <a:t>YYY, </a:t>
            </a:r>
            <a:r>
              <a:rPr lang="en-US" altLang="zh-CN" sz="2000" dirty="0"/>
              <a:t>with the following example areas:</a:t>
            </a:r>
          </a:p>
          <a:p>
            <a:pPr lvl="1"/>
            <a:r>
              <a:rPr lang="en-US" altLang="zh-CN" sz="1500" dirty="0"/>
              <a:t>…</a:t>
            </a:r>
          </a:p>
          <a:p>
            <a:pPr lvl="1"/>
            <a:r>
              <a:rPr lang="en-US" altLang="zh-CN" sz="1500" dirty="0"/>
              <a:t>…</a:t>
            </a:r>
          </a:p>
          <a:p>
            <a:r>
              <a:rPr lang="en-US" altLang="zh-CN" sz="2000" dirty="0"/>
              <a:t>3. </a:t>
            </a:r>
            <a:r>
              <a:rPr lang="en-US" altLang="zh-CN" sz="2000" b="1" dirty="0"/>
              <a:t>ZZZ</a:t>
            </a:r>
            <a:r>
              <a:rPr lang="en-US" altLang="zh-CN" sz="2000" b="1" kern="0" dirty="0"/>
              <a:t>, </a:t>
            </a:r>
            <a:r>
              <a:rPr lang="en-US" altLang="zh-CN" sz="2000" dirty="0"/>
              <a:t>with the following example areas: </a:t>
            </a:r>
            <a:endParaRPr lang="en-GB" altLang="zh-CN" sz="2000" dirty="0"/>
          </a:p>
          <a:p>
            <a:pPr lvl="1"/>
            <a:r>
              <a:rPr lang="en-US" altLang="zh-CN" sz="1500" dirty="0"/>
              <a:t>…</a:t>
            </a:r>
          </a:p>
          <a:p>
            <a:pPr lvl="1"/>
            <a:r>
              <a:rPr lang="en-US" altLang="zh-CN" sz="1500" dirty="0"/>
              <a:t>…</a:t>
            </a:r>
            <a:endParaRPr lang="en-GB" altLang="zh-CN" sz="2000" dirty="0"/>
          </a:p>
          <a:p>
            <a:pPr lvl="1"/>
            <a:endParaRPr lang="en-US" altLang="zh-CN" sz="1500" dirty="0"/>
          </a:p>
          <a:p>
            <a:pPr lvl="1"/>
            <a:endParaRPr lang="en-US" altLang="zh-CN" sz="1500" dirty="0"/>
          </a:p>
          <a:p>
            <a:endParaRPr lang="zh-CN" altLang="zh-CN" sz="2000" kern="0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142082</TotalTime>
  <Words>660</Words>
  <Application>Microsoft Office PowerPoint</Application>
  <PresentationFormat>Widescreen</PresentationFormat>
  <Paragraphs>132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SA5 time planning </vt:lpstr>
      <vt:lpstr>PowerPoint Presentation</vt:lpstr>
      <vt:lpstr>Detailed view of SA5 relation with other groups</vt:lpstr>
      <vt:lpstr>List of categories for rel-18 work</vt:lpstr>
      <vt:lpstr>General principles for Rel-18 work</vt:lpstr>
      <vt:lpstr>List of topics under discussion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Matrixx</cp:lastModifiedBy>
  <cp:revision>3365</cp:revision>
  <dcterms:created xsi:type="dcterms:W3CDTF">2008-08-30T09:32:10Z</dcterms:created>
  <dcterms:modified xsi:type="dcterms:W3CDTF">2021-08-26T16:42:39Z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(3)aBJRgoZgMv60bCCJjC1ZWtDLiLuuvru1PazlAfWOzXt9Oln+FKAYGRXYcP/i4OvJFCUkOE9j
UhpZMybSn/cEn0uRdfUJC608PwHiTwfHTNVyGn5YDJLbVl7z1JHlbXN92ivQiL2pk+6lT6EZ
LyDe/s8RvImdt4Wzm3syRe6zrW0ZSD3e/lbFq46tRWlvXRNnmpV9PS+HDFt4RLvf/8L160S8
bYFTA+5CQLf2fNqXr3</vt:lpwstr>
  </property>
  <property fmtid="{D5CDD505-2E9C-101B-9397-08002B2CF9AE}" pid="3" name="_2015_ms_pID_7253431">
    <vt:lpwstr>wXPK6voI98QfQbnjvXmVkalQGrUjkAUIWZ23nlPyQT2kJQVk082cVh
JHMPzi8jfTt3aCWcyjdrzrsXIoiFrAVOXvPpyJS0rcUzhlsPBT2MFol7jmaw2FKmlyc8ITqn
awf3FJ3MZbmRNlivKaJnn3E1jFc9N/mah21qZApq+ftzl9PDLlqN5wtX8W6t5Po9Z3Hv71nZ
bmxpAYb5iWCKGnoPwAwRiBFBiRjmEhhBs2VW</vt:lpwstr>
  </property>
  <property fmtid="{D5CDD505-2E9C-101B-9397-08002B2CF9AE}" pid="4" name="_2015_ms_pID_7253432">
    <vt:lpwstr>/w==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