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2"/>
  </p:notesMasterIdLst>
  <p:handoutMasterIdLst>
    <p:handoutMasterId r:id="rId23"/>
  </p:handoutMasterIdLst>
  <p:sldIdLst>
    <p:sldId id="303" r:id="rId5"/>
    <p:sldId id="333" r:id="rId6"/>
    <p:sldId id="320" r:id="rId7"/>
    <p:sldId id="324" r:id="rId8"/>
    <p:sldId id="325" r:id="rId9"/>
    <p:sldId id="307" r:id="rId10"/>
    <p:sldId id="327" r:id="rId11"/>
    <p:sldId id="309" r:id="rId12"/>
    <p:sldId id="332" r:id="rId13"/>
    <p:sldId id="335" r:id="rId14"/>
    <p:sldId id="331" r:id="rId15"/>
    <p:sldId id="329" r:id="rId16"/>
    <p:sldId id="311" r:id="rId17"/>
    <p:sldId id="328" r:id="rId18"/>
    <p:sldId id="323" r:id="rId19"/>
    <p:sldId id="313" r:id="rId20"/>
    <p:sldId id="330" r:id="rId2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60" d="100"/>
          <a:sy n="60" d="100"/>
        </p:scale>
        <p:origin x="9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3/9/2021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3/9/2021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15</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SA5#136e E-meeting 1-9 March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SA5#136e E-meeting 1-9 March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576072" y="279821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SA5#136e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a:solidFill>
                  <a:srgbClr val="0000CC"/>
                </a:solidFill>
                <a:latin typeface="+mj-lt"/>
                <a:ea typeface="+mj-ea"/>
                <a:cs typeface="+mj-cs"/>
              </a:rPr>
              <a:t>S5-212325</a:t>
            </a:r>
            <a:endParaRPr lang="en-GB" altLang="en-US" b="1" dirty="0">
              <a:solidFill>
                <a:srgbClr val="0000CC"/>
              </a:solidFill>
              <a:latin typeface="+mj-lt"/>
              <a:ea typeface="+mj-ea"/>
              <a:cs typeface="+mj-cs"/>
            </a:endParaRP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endParaRPr lang="en-GB" sz="1600" dirty="0"/>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(7)</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and conclusions” (also including </a:t>
            </a:r>
            <a:r>
              <a:rPr lang="en-GB" altLang="en-US" sz="1600" b="1" dirty="0"/>
              <a:t>agenda 2-5) </a:t>
            </a:r>
            <a:r>
              <a:rPr lang="en-GB" sz="1600" b="1" dirty="0"/>
              <a:t> and the “CH Agenda &amp; Time plan”.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(8)</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a:t>
            </a:r>
          </a:p>
          <a:p>
            <a:pPr lvl="3"/>
            <a:r>
              <a:rPr lang="en-GB" altLang="en-US" sz="1600" dirty="0"/>
              <a:t>MCC or Chair/VC will set up each call depending on which web/audio conference tool is used. (e.g. </a:t>
            </a:r>
            <a:r>
              <a:rPr lang="en-GB" altLang="en-US" sz="1600" dirty="0" err="1"/>
              <a:t>Thoru</a:t>
            </a:r>
            <a:r>
              <a:rPr lang="en-GB" altLang="en-US" sz="1600" dirty="0"/>
              <a:t>)</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a:t>
            </a:r>
          </a:p>
          <a:p>
            <a:pPr lvl="2"/>
            <a:r>
              <a:rPr lang="en-GB" sz="1600" dirty="0"/>
              <a:t>On the first Monday of the meeting at 14.00-16.00 CET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highlight>
                <a:srgbClr val="00FFFF"/>
              </a:highlight>
            </a:endParaRPr>
          </a:p>
          <a:p>
            <a:pPr lvl="1"/>
            <a:r>
              <a:rPr lang="en-GB" altLang="en-US" sz="1800" b="1" dirty="0"/>
              <a:t>Closing SA5 plenary (conf. call)</a:t>
            </a:r>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a:t>
            </a:r>
          </a:p>
          <a:p>
            <a:pPr lvl="3"/>
            <a:r>
              <a:rPr lang="en-GB" altLang="en-US" sz="1600" dirty="0"/>
              <a:t>SA5 </a:t>
            </a:r>
            <a:r>
              <a:rPr lang="en-US" altLang="en-US" sz="1600" dirty="0"/>
              <a:t>a</a:t>
            </a:r>
            <a:r>
              <a:rPr lang="en-US" sz="1600" dirty="0"/>
              <a:t>genda item (2.x-5.x) </a:t>
            </a:r>
            <a:r>
              <a:rPr lang="en-GB" sz="1600" dirty="0"/>
              <a:t>conclusions confirmation</a:t>
            </a:r>
            <a:endParaRPr lang="en-GB" altLang="en-US" sz="1600" dirty="0"/>
          </a:p>
          <a:p>
            <a:pPr lvl="3"/>
            <a:r>
              <a:rPr lang="en-GB" altLang="en-US" sz="1600" dirty="0">
                <a:highlight>
                  <a:srgbClr val="00FFFF"/>
                </a:highlight>
              </a:rPr>
              <a:t>OAM </a:t>
            </a:r>
            <a:r>
              <a:rPr lang="en-US" altLang="en-US" sz="1600" dirty="0">
                <a:highlight>
                  <a:srgbClr val="00FFFF"/>
                </a:highlight>
              </a:rPr>
              <a:t>a</a:t>
            </a:r>
            <a:r>
              <a:rPr lang="en-US" sz="1600" dirty="0">
                <a:highlight>
                  <a:srgbClr val="00FFFF"/>
                </a:highlight>
              </a:rPr>
              <a:t>genda item (6.x) </a:t>
            </a:r>
            <a:r>
              <a:rPr lang="en-GB" sz="1600" dirty="0">
                <a:highlight>
                  <a:srgbClr val="00FFFF"/>
                </a:highlight>
              </a:rPr>
              <a:t>conclusions confirmation</a:t>
            </a:r>
          </a:p>
          <a:p>
            <a:pPr lvl="3"/>
            <a:r>
              <a:rPr lang="en-GB" altLang="en-US" sz="1600" b="1" dirty="0">
                <a:highlight>
                  <a:srgbClr val="00FFFF"/>
                </a:highlight>
              </a:rPr>
              <a:t>Note: </a:t>
            </a:r>
            <a:r>
              <a:rPr lang="en-GB" altLang="en-US" sz="1600" dirty="0">
                <a:highlight>
                  <a:srgbClr val="00FFFF"/>
                </a:highlight>
              </a:rPr>
              <a:t>Reporting the status and completion rate of each WI/SI in OAM and CH, as well as updating the target date if needed, will be done offline by the rapporteurs and leaders after the meeting.</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altLang="en-US" sz="1600" dirty="0">
                <a:solidFill>
                  <a:srgbClr val="00B0F0"/>
                </a:solidFill>
              </a:rPr>
              <a:t> Monday 8 March 18.00 CET</a:t>
            </a:r>
            <a:endParaRPr lang="en-GB" altLang="en-US" sz="1600" dirty="0">
              <a:solidFill>
                <a:srgbClr val="FF0000"/>
              </a:solidFill>
            </a:endParaRPr>
          </a:p>
          <a:p>
            <a:pPr lvl="3">
              <a:defRPr/>
            </a:pPr>
            <a:r>
              <a:rPr lang="en-GB" altLang="en-US" sz="1600" dirty="0"/>
              <a:t>All final Tdoc versions shall be uploaded by </a:t>
            </a:r>
            <a:r>
              <a:rPr lang="en-US" altLang="en-US" sz="1600" dirty="0">
                <a:solidFill>
                  <a:srgbClr val="00B0F0"/>
                </a:solidFill>
              </a:rPr>
              <a:t>Tuesday 9th March 12.00 CET. </a:t>
            </a: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t>
            </a:r>
            <a:r>
              <a:rPr lang="en-GB" sz="1600" dirty="0">
                <a:highlight>
                  <a:srgbClr val="00FFFF"/>
                </a:highlight>
              </a:rPr>
              <a:t>asap</a:t>
            </a:r>
            <a:r>
              <a:rPr lang="en-GB" sz="1600" dirty="0"/>
              <a:t>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highlight>
                  <a:srgbClr val="00FFFF"/>
                </a:highlight>
              </a:rPr>
              <a:t>The Chair/VC will give out a new Tdoc# for each ‘revised and agreed’ Tdoc (unless it was created during the meeting). </a:t>
            </a:r>
            <a:endParaRPr lang="en-GB" altLang="en-US" sz="1600" dirty="0">
              <a:highlight>
                <a:srgbClr val="00FFFF"/>
              </a:highlight>
            </a:endParaRPr>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a:t>
            </a:r>
            <a:r>
              <a:rPr lang="en-GB" sz="1600" dirty="0"/>
              <a:t>All final </a:t>
            </a:r>
            <a:r>
              <a:rPr lang="en-GB" sz="1600" dirty="0" err="1"/>
              <a:t>Tdoc</a:t>
            </a:r>
            <a:r>
              <a:rPr lang="en-GB" sz="1600" dirty="0"/>
              <a:t> versions" upload deadline</a:t>
            </a:r>
            <a:r>
              <a:rPr lang="en-GB" altLang="en-US" sz="1600" dirty="0"/>
              <a:t>.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S5-212000.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 to 9 March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Monday 22 Feb</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22 Feb</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 March </a:t>
            </a:r>
            <a:r>
              <a:rPr lang="en-US" altLang="en-US" sz="2000" dirty="0">
                <a:solidFill>
                  <a:srgbClr val="00B0F0"/>
                </a:solidFill>
              </a:rPr>
              <a:t>09:00 CET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 March </a:t>
            </a:r>
            <a:r>
              <a:rPr lang="en-US" altLang="en-US" sz="2000" dirty="0">
                <a:solidFill>
                  <a:srgbClr val="00B0F0"/>
                </a:solidFill>
              </a:rPr>
              <a:t>14:00-16:00 CET </a:t>
            </a:r>
            <a:endParaRPr lang="en-US" altLang="en-US" sz="2000" dirty="0"/>
          </a:p>
          <a:p>
            <a:pPr lvl="1"/>
            <a:r>
              <a:rPr lang="en-US" altLang="en-US" sz="2000" dirty="0"/>
              <a:t>Closing SA5 plenary (conf. call) </a:t>
            </a:r>
            <a:r>
              <a:rPr lang="en-US" altLang="en-US" sz="2000" dirty="0">
                <a:solidFill>
                  <a:srgbClr val="00B0F0"/>
                </a:solidFill>
              </a:rPr>
              <a:t>Tuesday 9 March 14:00-17:00 CET</a:t>
            </a:r>
            <a:endParaRPr lang="en-US" altLang="en-US" sz="2000" dirty="0"/>
          </a:p>
          <a:p>
            <a:pPr lvl="1"/>
            <a:r>
              <a:rPr lang="en-US" altLang="en-US" sz="2000" dirty="0"/>
              <a:t>End of E-meeting: </a:t>
            </a:r>
            <a:r>
              <a:rPr lang="en-US" altLang="en-US" sz="2000" dirty="0">
                <a:solidFill>
                  <a:srgbClr val="00B0F0"/>
                </a:solidFill>
              </a:rPr>
              <a:t>Tuesday 9 March 17:00 CET </a:t>
            </a:r>
          </a:p>
          <a:p>
            <a:pPr lvl="1"/>
            <a:r>
              <a:rPr lang="en-GB" sz="2000" dirty="0"/>
              <a:t>All final Tdoc versions shall be uploaded by </a:t>
            </a:r>
            <a:r>
              <a:rPr lang="en-US" altLang="en-US" sz="2000" dirty="0">
                <a:solidFill>
                  <a:srgbClr val="00B0F0"/>
                </a:solidFill>
              </a:rPr>
              <a:t>Tuesday 9 March </a:t>
            </a:r>
            <a:r>
              <a:rPr lang="en-GB" sz="2000" dirty="0">
                <a:solidFill>
                  <a:srgbClr val="00B0F0"/>
                </a:solidFill>
              </a:rPr>
              <a:t>18:00 CET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 March</a:t>
            </a:r>
            <a:r>
              <a:rPr lang="fr-FR" altLang="en-US" sz="2000" dirty="0">
                <a:solidFill>
                  <a:srgbClr val="00B0F0"/>
                </a:solidFill>
              </a:rPr>
              <a:t> </a:t>
            </a:r>
            <a:r>
              <a:rPr lang="en-US" altLang="en-US" sz="2000" dirty="0">
                <a:solidFill>
                  <a:srgbClr val="00B0F0"/>
                </a:solidFill>
              </a:rPr>
              <a:t>09:00 CET</a:t>
            </a:r>
          </a:p>
          <a:p>
            <a:pPr lvl="1"/>
            <a:r>
              <a:rPr lang="en-US" altLang="en-US" sz="2000" dirty="0"/>
              <a:t>Start of CH E-meeting: </a:t>
            </a:r>
            <a:r>
              <a:rPr lang="en-US" altLang="en-US" sz="2000" dirty="0">
                <a:solidFill>
                  <a:srgbClr val="00B0F0"/>
                </a:solidFill>
              </a:rPr>
              <a:t>Monday </a:t>
            </a:r>
            <a:r>
              <a:rPr lang="sv-SE" altLang="en-US" sz="2000" dirty="0">
                <a:solidFill>
                  <a:srgbClr val="00B0F0"/>
                </a:solidFill>
              </a:rPr>
              <a:t>1 March</a:t>
            </a:r>
            <a:r>
              <a:rPr lang="en-US" altLang="en-US" sz="2000" dirty="0">
                <a:solidFill>
                  <a:srgbClr val="00B0F0"/>
                </a:solidFill>
              </a:rPr>
              <a:t> 9:00 CET </a:t>
            </a:r>
            <a:r>
              <a:rPr lang="fr-FR" altLang="en-US" sz="2000" dirty="0">
                <a:solidFill>
                  <a:srgbClr val="00B0F0"/>
                </a:solidFill>
              </a:rPr>
              <a:t> </a:t>
            </a:r>
            <a:endParaRPr lang="en-US" altLang="en-US" sz="2000" dirty="0">
              <a:solidFill>
                <a:srgbClr val="00B0F0"/>
              </a:solidFill>
            </a:endParaRPr>
          </a:p>
          <a:p>
            <a:pPr lvl="1"/>
            <a:r>
              <a:rPr lang="en-US" altLang="en-US" sz="2000" b="1" dirty="0"/>
              <a:t>Last revision upload: </a:t>
            </a:r>
          </a:p>
          <a:p>
            <a:pPr lvl="2"/>
            <a:r>
              <a:rPr lang="en-US" altLang="en-US" sz="1800" dirty="0">
                <a:solidFill>
                  <a:srgbClr val="00B0F0"/>
                </a:solidFill>
                <a:highlight>
                  <a:srgbClr val="FFFF00"/>
                </a:highlight>
              </a:rPr>
              <a:t>OAM: Monday 8 March 12:00 CET</a:t>
            </a:r>
          </a:p>
          <a:p>
            <a:pPr lvl="2"/>
            <a:r>
              <a:rPr lang="en-US" altLang="en-US" dirty="0">
                <a:solidFill>
                  <a:srgbClr val="00B0F0"/>
                </a:solidFill>
                <a:highlight>
                  <a:srgbClr val="FFFF00"/>
                </a:highlight>
              </a:rPr>
              <a:t>CH: </a:t>
            </a:r>
            <a:r>
              <a:rPr lang="en-US" altLang="en-US" sz="1800" dirty="0">
                <a:solidFill>
                  <a:srgbClr val="00B0F0"/>
                </a:solidFill>
                <a:highlight>
                  <a:srgbClr val="FFFF00"/>
                </a:highlight>
              </a:rPr>
              <a:t>Friday 5th March 18:00 CET</a:t>
            </a:r>
          </a:p>
          <a:p>
            <a:pPr lvl="1"/>
            <a:r>
              <a:rPr lang="en-US" altLang="en-US" sz="2000" b="1" dirty="0"/>
              <a:t>Last comments: </a:t>
            </a:r>
          </a:p>
          <a:p>
            <a:pPr lvl="2"/>
            <a:r>
              <a:rPr lang="en-US" altLang="en-US" sz="1800" dirty="0">
                <a:solidFill>
                  <a:srgbClr val="00B0F0"/>
                </a:solidFill>
                <a:highlight>
                  <a:srgbClr val="FFFF00"/>
                </a:highlight>
              </a:rPr>
              <a:t>OAM: Monday 8 March 23:59 CET</a:t>
            </a:r>
          </a:p>
          <a:p>
            <a:pPr lvl="2"/>
            <a:r>
              <a:rPr lang="en-US" altLang="en-US" sz="1800" dirty="0">
                <a:solidFill>
                  <a:srgbClr val="00B0F0"/>
                </a:solidFill>
                <a:highlight>
                  <a:srgbClr val="FFFF00"/>
                </a:highlight>
              </a:rPr>
              <a:t>CH: Monday 8th March 8:00 CET </a:t>
            </a:r>
          </a:p>
          <a:p>
            <a:pPr lvl="1"/>
            <a:r>
              <a:rPr lang="en-US" altLang="en-US" sz="2000" dirty="0"/>
              <a:t>End of OAM E-meeting: </a:t>
            </a:r>
            <a:r>
              <a:rPr lang="en-US" altLang="en-US" sz="2000" dirty="0">
                <a:solidFill>
                  <a:srgbClr val="00B0F0"/>
                </a:solidFill>
              </a:rPr>
              <a:t>Tuesday 9 March 13:00 CET</a:t>
            </a:r>
          </a:p>
          <a:p>
            <a:pPr lvl="1"/>
            <a:r>
              <a:rPr lang="en-US" altLang="en-US" sz="2000" dirty="0"/>
              <a:t>Closing CH Plenary conf call: </a:t>
            </a:r>
            <a:r>
              <a:rPr lang="en-US" altLang="en-US" sz="2000" dirty="0">
                <a:solidFill>
                  <a:srgbClr val="00B0F0"/>
                </a:solidFill>
              </a:rPr>
              <a:t>Monday 8th March 14:00-16:00 CET</a:t>
            </a:r>
          </a:p>
          <a:p>
            <a:pPr lvl="1"/>
            <a:r>
              <a:rPr lang="en-US" altLang="en-US" sz="2000" dirty="0"/>
              <a:t>End of CH E-meeting: </a:t>
            </a:r>
            <a:r>
              <a:rPr lang="en-US" altLang="en-US" sz="2000" dirty="0">
                <a:solidFill>
                  <a:srgbClr val="00B0F0"/>
                </a:solidFill>
              </a:rPr>
              <a:t>Monday 8</a:t>
            </a:r>
            <a:r>
              <a:rPr lang="en-US" altLang="en-US" sz="2000" baseline="30000" dirty="0">
                <a:solidFill>
                  <a:srgbClr val="00B0F0"/>
                </a:solidFill>
              </a:rPr>
              <a:t>th</a:t>
            </a:r>
            <a:r>
              <a:rPr lang="en-US" altLang="en-US" sz="2000" dirty="0">
                <a:solidFill>
                  <a:srgbClr val="00B0F0"/>
                </a:solidFill>
              </a:rPr>
              <a:t> March 16:00 CET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TSGS5_136e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Tdocs submitted before the meeting start: </a:t>
            </a:r>
            <a:r>
              <a:rPr lang="en-US" altLang="en-US" sz="1600" dirty="0"/>
              <a:t> Use xxxrev1/rev2 etc., and then </a:t>
            </a:r>
            <a:r>
              <a:rPr lang="en-US" altLang="en-US" sz="1600" dirty="0">
                <a:highlight>
                  <a:srgbClr val="00FFFF"/>
                </a:highlight>
              </a:rPr>
              <a:t>if agreed, a new Tdoc# will be allocated for the final version. </a:t>
            </a:r>
          </a:p>
          <a:p>
            <a:pPr lvl="3">
              <a:defRPr/>
            </a:pPr>
            <a:r>
              <a:rPr lang="en-GB" altLang="en-US" sz="1600" dirty="0">
                <a:highlight>
                  <a:srgbClr val="00FFFF"/>
                </a:highlight>
              </a:rPr>
              <a:t>If a revised Tdoc is not agreed, the original Tdoc is normally Noted / Not pursued and no new Tdoc# will be allocated for the revision. H</a:t>
            </a:r>
            <a:r>
              <a:rPr lang="en-GB" sz="1600" dirty="0">
                <a:highlight>
                  <a:srgbClr val="00FFFF"/>
                </a:highlight>
              </a:rPr>
              <a:t>owever, a new Tdoc# could also be allocated upon request for revised &amp; not agreed </a:t>
            </a:r>
            <a:r>
              <a:rPr lang="en-GB" sz="1600" dirty="0" err="1">
                <a:highlight>
                  <a:srgbClr val="00FFFF"/>
                </a:highlight>
              </a:rPr>
              <a:t>tdocs</a:t>
            </a:r>
            <a:r>
              <a:rPr lang="en-GB" sz="1600" dirty="0">
                <a:highlight>
                  <a:srgbClr val="00FFFF"/>
                </a:highlight>
              </a:rPr>
              <a:t>, or revised </a:t>
            </a:r>
            <a:r>
              <a:rPr lang="en-GB" sz="1600" dirty="0" err="1">
                <a:highlight>
                  <a:srgbClr val="00FFFF"/>
                </a:highlight>
              </a:rPr>
              <a:t>tdocs</a:t>
            </a:r>
            <a:r>
              <a:rPr lang="en-GB" sz="1600" dirty="0">
                <a:highlight>
                  <a:srgbClr val="00FFFF"/>
                </a:highlight>
              </a:rPr>
              <a:t> for information, if recorded in the minutes (chair notes).</a:t>
            </a:r>
            <a:endParaRPr lang="en-US" altLang="en-US" sz="1600" i="1" dirty="0">
              <a:highlight>
                <a:srgbClr val="00FFFF"/>
              </a:highlight>
            </a:endParaRPr>
          </a:p>
          <a:p>
            <a:pPr lvl="3">
              <a:defRPr/>
            </a:pPr>
            <a:r>
              <a:rPr lang="en-US" altLang="en-US" sz="1600" b="1" dirty="0">
                <a:highlight>
                  <a:srgbClr val="00FFFF"/>
                </a:highlight>
              </a:rPr>
              <a:t>Revisions of new Tdocs created during the meeting, or late Tdocs which were not </a:t>
            </a:r>
            <a:r>
              <a:rPr lang="en-GB" altLang="en-US" sz="1600" b="1" dirty="0">
                <a:highlight>
                  <a:srgbClr val="00FFFF"/>
                </a:highlight>
              </a:rPr>
              <a:t>submitted</a:t>
            </a:r>
            <a:r>
              <a:rPr lang="en-US" altLang="en-US" sz="1600" b="1" dirty="0">
                <a:highlight>
                  <a:srgbClr val="00FFFF"/>
                </a:highlight>
              </a:rPr>
              <a:t> before meeting start:</a:t>
            </a:r>
            <a:r>
              <a:rPr lang="en-US" altLang="en-US" sz="1600" dirty="0">
                <a:highlight>
                  <a:srgbClr val="00FFFF"/>
                </a:highlight>
              </a:rPr>
              <a:t> Use xxxd1/d2 etc.,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92281</TotalTime>
  <Words>2754</Words>
  <Application>Microsoft Office PowerPoint</Application>
  <PresentationFormat>On-screen Show (4:3)</PresentationFormat>
  <Paragraphs>196</Paragraphs>
  <Slides>17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Segoe UI</vt:lpstr>
      <vt:lpstr>Times New Roman</vt:lpstr>
      <vt:lpstr>Office Theme</vt:lpstr>
      <vt:lpstr>     SA5#136e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1087</cp:revision>
  <dcterms:created xsi:type="dcterms:W3CDTF">2008-08-30T09:32:10Z</dcterms:created>
  <dcterms:modified xsi:type="dcterms:W3CDTF">2021-03-12T15:36:49Z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