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6"/>
  </p:sldMasterIdLst>
  <p:notesMasterIdLst>
    <p:notesMasterId r:id="rId26"/>
  </p:notesMasterIdLst>
  <p:handoutMasterIdLst>
    <p:handoutMasterId r:id="rId27"/>
  </p:handoutMasterIdLst>
  <p:sldIdLst>
    <p:sldId id="303" r:id="rId7"/>
    <p:sldId id="333" r:id="rId8"/>
    <p:sldId id="320" r:id="rId9"/>
    <p:sldId id="324" r:id="rId10"/>
    <p:sldId id="325" r:id="rId11"/>
    <p:sldId id="307" r:id="rId12"/>
    <p:sldId id="327" r:id="rId13"/>
    <p:sldId id="309" r:id="rId14"/>
    <p:sldId id="332" r:id="rId15"/>
    <p:sldId id="335" r:id="rId16"/>
    <p:sldId id="336" r:id="rId17"/>
    <p:sldId id="331" r:id="rId18"/>
    <p:sldId id="329" r:id="rId19"/>
    <p:sldId id="311" r:id="rId20"/>
    <p:sldId id="328" r:id="rId21"/>
    <p:sldId id="323" r:id="rId22"/>
    <p:sldId id="313" r:id="rId23"/>
    <p:sldId id="330" r:id="rId24"/>
    <p:sldId id="334" r:id="rId2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3979" autoAdjust="0"/>
  </p:normalViewPr>
  <p:slideViewPr>
    <p:cSldViewPr snapToGrid="0">
      <p:cViewPr varScale="1">
        <p:scale>
          <a:sx n="43" d="100"/>
          <a:sy n="43" d="100"/>
        </p:scale>
        <p:origin x="970" y="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14D7519F-23C6-4E55-96E2-0298B5B19369}"/>
    <pc:docChg chg="modSld">
      <pc:chgData name="Thomas Tovinger" userId="d52090d9-82c6-45ae-b052-95c46e96cc30" providerId="ADAL" clId="{14D7519F-23C6-4E55-96E2-0298B5B19369}" dt="2021-02-07T13:35:37.866" v="5" actId="20577"/>
      <pc:docMkLst>
        <pc:docMk/>
      </pc:docMkLst>
      <pc:sldChg chg="modSp mod">
        <pc:chgData name="Thomas Tovinger" userId="d52090d9-82c6-45ae-b052-95c46e96cc30" providerId="ADAL" clId="{14D7519F-23C6-4E55-96E2-0298B5B19369}" dt="2021-02-07T13:35:37.866" v="5" actId="20577"/>
        <pc:sldMkLst>
          <pc:docMk/>
          <pc:sldMk cId="0" sldId="303"/>
        </pc:sldMkLst>
        <pc:spChg chg="mod">
          <ac:chgData name="Thomas Tovinger" userId="d52090d9-82c6-45ae-b052-95c46e96cc30" providerId="ADAL" clId="{14D7519F-23C6-4E55-96E2-0298B5B19369}" dt="2021-02-07T13:35:37.866" v="5" actId="20577"/>
          <ac:spMkLst>
            <pc:docMk/>
            <pc:sldMk cId="0" sldId="303"/>
            <ac:spMk id="5123" creationId="{DF018147-2912-4BF3-BB72-2E9217F826D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2/7/2021</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2/7/2021</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7</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12</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16</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solidFill>
                  <a:schemeClr val="bg1"/>
                </a:solidFill>
              </a:rPr>
              <a:t> </a:t>
            </a:r>
            <a:r>
              <a:rPr lang="en-GB" sz="900" spc="300" dirty="0"/>
              <a:t>SA5#135e E-meeting 25 January - 3 February 2021</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2021</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fontScale="92500"/>
          </a:bodyPr>
          <a:lstStyle/>
          <a:p>
            <a:pPr>
              <a:defRPr/>
            </a:pPr>
            <a:r>
              <a:rPr lang="en-GB" spc="300" dirty="0"/>
              <a:t>SA5#135e E-meeting 25 January - 3 February 2021</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2021</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specifications-groups/3gu-help#h5-2-2-new-tdoc-based-on-an-existing-tdoc"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576072" y="2798213"/>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SA5#135e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a:solidFill>
                  <a:srgbClr val="0000CC"/>
                </a:solidFill>
                <a:latin typeface="+mj-lt"/>
                <a:ea typeface="+mj-ea"/>
                <a:cs typeface="+mj-cs"/>
              </a:rPr>
              <a:t>S5-211524</a:t>
            </a:r>
            <a:endParaRPr lang="en-GB" altLang="en-US" b="1" dirty="0">
              <a:solidFill>
                <a:srgbClr val="0000CC"/>
              </a:solidFill>
              <a:latin typeface="+mj-lt"/>
              <a:ea typeface="+mj-ea"/>
              <a:cs typeface="+mj-cs"/>
            </a:endParaRP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42459" y="286537"/>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28931" y="1190061"/>
            <a:ext cx="8388350" cy="5487988"/>
          </a:xfrm>
        </p:spPr>
        <p:txBody>
          <a:bodyPr/>
          <a:lstStyle/>
          <a:p>
            <a:pPr lvl="2">
              <a:defRPr/>
            </a:pPr>
            <a:r>
              <a:rPr lang="en-GB" altLang="en-US" sz="1800" dirty="0">
                <a:highlight>
                  <a:srgbClr val="00FFFF"/>
                </a:highlight>
              </a:rPr>
              <a:t>Tdoc# allocation in 3GU (</a:t>
            </a:r>
            <a:r>
              <a:rPr lang="en-GB" altLang="en-US" sz="1800" dirty="0">
                <a:highlight>
                  <a:srgbClr val="FF00FF"/>
                </a:highlight>
              </a:rPr>
              <a:t>for revised </a:t>
            </a:r>
            <a:r>
              <a:rPr lang="en-GB" altLang="en-US" sz="1800" dirty="0" err="1">
                <a:highlight>
                  <a:srgbClr val="FF00FF"/>
                </a:highlight>
              </a:rPr>
              <a:t>tdocs</a:t>
            </a:r>
            <a:r>
              <a:rPr lang="en-GB" altLang="en-US" sz="1800" dirty="0">
                <a:highlight>
                  <a:srgbClr val="FF00FF"/>
                </a:highlight>
              </a:rPr>
              <a:t> and new </a:t>
            </a:r>
            <a:r>
              <a:rPr lang="en-GB" altLang="en-US" sz="1800" dirty="0" err="1">
                <a:highlight>
                  <a:srgbClr val="FF00FF"/>
                </a:highlight>
              </a:rPr>
              <a:t>tdocs</a:t>
            </a:r>
            <a:r>
              <a:rPr lang="en-GB" altLang="en-US" sz="1800" dirty="0">
                <a:highlight>
                  <a:srgbClr val="FF00FF"/>
                </a:highlight>
              </a:rPr>
              <a:t> created during the meeting</a:t>
            </a:r>
            <a:r>
              <a:rPr lang="en-GB" altLang="en-US" sz="1800" dirty="0">
                <a:highlight>
                  <a:srgbClr val="00FFFF"/>
                </a:highlight>
              </a:rPr>
              <a:t>)</a:t>
            </a:r>
          </a:p>
          <a:p>
            <a:pPr lvl="3">
              <a:defRPr/>
            </a:pPr>
            <a:r>
              <a:rPr lang="en-GB" sz="1600" dirty="0">
                <a:highlight>
                  <a:srgbClr val="FF00FF"/>
                </a:highlight>
              </a:rPr>
              <a:t>For a revised tdoc, normally a new tdoc# only needs to be allocated for the final version if it is agreed. However it could also be done upon request for not agreed </a:t>
            </a:r>
            <a:r>
              <a:rPr lang="en-GB" sz="1600" dirty="0" err="1">
                <a:highlight>
                  <a:srgbClr val="FF00FF"/>
                </a:highlight>
              </a:rPr>
              <a:t>tdocs</a:t>
            </a:r>
            <a:r>
              <a:rPr lang="en-GB" sz="1600" dirty="0">
                <a:highlight>
                  <a:srgbClr val="FF00FF"/>
                </a:highlight>
              </a:rPr>
              <a:t>, or </a:t>
            </a:r>
            <a:r>
              <a:rPr lang="en-GB" sz="1600" dirty="0" err="1">
                <a:highlight>
                  <a:srgbClr val="FF00FF"/>
                </a:highlight>
              </a:rPr>
              <a:t>tdocs</a:t>
            </a:r>
            <a:r>
              <a:rPr lang="en-GB" sz="1600" dirty="0">
                <a:highlight>
                  <a:srgbClr val="FF00FF"/>
                </a:highlight>
              </a:rPr>
              <a:t> for information, if accepted by the leadership and recorded in the minutes (chair notes).</a:t>
            </a:r>
          </a:p>
          <a:p>
            <a:pPr lvl="3">
              <a:defRPr/>
            </a:pPr>
            <a:r>
              <a:rPr lang="en-GB" sz="1600" dirty="0">
                <a:highlight>
                  <a:srgbClr val="00FFFF"/>
                </a:highlight>
              </a:rPr>
              <a:t>3GU tutorial on how to take a revision number:</a:t>
            </a:r>
          </a:p>
          <a:p>
            <a:pPr lvl="4">
              <a:defRPr/>
            </a:pPr>
            <a:r>
              <a:rPr lang="en-GB" u="sng" dirty="0">
                <a:highlight>
                  <a:srgbClr val="00FFFF"/>
                </a:highlight>
                <a:hlinkClick r:id="rId2"/>
              </a:rPr>
              <a:t>https://www.3gpp.org/specifications-groups/3gu-help#h5-2-2-new-tdoc-based-on-an-existing-tdoc</a:t>
            </a:r>
            <a:endParaRPr lang="en-GB" altLang="en-US" sz="1400" dirty="0">
              <a:highlight>
                <a:srgbClr val="00FFFF"/>
              </a:highlight>
            </a:endParaRPr>
          </a:p>
          <a:p>
            <a:pPr lvl="3">
              <a:defRPr/>
            </a:pPr>
            <a:r>
              <a:rPr lang="en-GB" sz="1600" dirty="0">
                <a:highlight>
                  <a:srgbClr val="00FFFF"/>
                </a:highlight>
              </a:rPr>
              <a:t>In the case of CRs, any changes of the parameters [category, title, WID code] must be updated in 3GU when revising the document.</a:t>
            </a:r>
          </a:p>
          <a:p>
            <a:pPr lvl="3">
              <a:defRPr/>
            </a:pPr>
            <a:r>
              <a:rPr lang="en-GB" sz="1600" b="1" dirty="0">
                <a:highlight>
                  <a:srgbClr val="00FFFF"/>
                </a:highlight>
              </a:rPr>
              <a:t>Taking out new tdoc# is only allowed for a tdoc approved by the SA5 leadership to be allocated; delegates are not allowed to allocate them by own initiative. </a:t>
            </a:r>
            <a:r>
              <a:rPr lang="en-GB" sz="1600" dirty="0">
                <a:highlight>
                  <a:srgbClr val="00FFFF"/>
                </a:highlight>
              </a:rPr>
              <a:t>The portal will be open during the meeting to allow authorised documents to be reserved.</a:t>
            </a:r>
          </a:p>
          <a:p>
            <a:pPr lvl="3">
              <a:defRPr/>
            </a:pPr>
            <a:r>
              <a:rPr lang="en-GB" sz="1600" dirty="0">
                <a:highlight>
                  <a:srgbClr val="00FFFF"/>
                </a:highlight>
              </a:rPr>
              <a:t>In the case of an LS, the SA5 tdoc number of the LS it is replying to must be stated (if it’s a reply LS), and remember to include all attachments mentioned in the LS in the zip file.</a:t>
            </a: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12963" y="360279"/>
            <a:ext cx="6827838" cy="498475"/>
          </a:xfrm>
        </p:spPr>
        <p:txBody>
          <a:bodyPr/>
          <a:lstStyle/>
          <a:p>
            <a:r>
              <a:rPr lang="en-US" altLang="en-US" dirty="0"/>
              <a:t>Process (6)</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84686" y="1542194"/>
            <a:ext cx="8388350" cy="5487988"/>
          </a:xfrm>
        </p:spPr>
        <p:txBody>
          <a:bodyPr/>
          <a:lstStyle/>
          <a:p>
            <a:pPr lvl="2">
              <a:defRPr/>
            </a:pPr>
            <a:r>
              <a:rPr lang="en-GB" altLang="en-US" sz="1800" dirty="0">
                <a:highlight>
                  <a:srgbClr val="00FFFF"/>
                </a:highlight>
              </a:rPr>
              <a:t>Tdoc# allocation in 3GU (</a:t>
            </a:r>
            <a:r>
              <a:rPr lang="en-GB" altLang="en-US" sz="1800" dirty="0">
                <a:highlight>
                  <a:srgbClr val="FF00FF"/>
                </a:highlight>
              </a:rPr>
              <a:t>for revised </a:t>
            </a:r>
            <a:r>
              <a:rPr lang="en-GB" altLang="en-US" sz="1800" dirty="0" err="1">
                <a:highlight>
                  <a:srgbClr val="FF00FF"/>
                </a:highlight>
              </a:rPr>
              <a:t>tdocs</a:t>
            </a:r>
            <a:r>
              <a:rPr lang="en-GB" altLang="en-US" sz="1800" dirty="0">
                <a:highlight>
                  <a:srgbClr val="FF00FF"/>
                </a:highlight>
              </a:rPr>
              <a:t> and new </a:t>
            </a:r>
            <a:r>
              <a:rPr lang="en-GB" altLang="en-US" sz="1800" dirty="0" err="1">
                <a:highlight>
                  <a:srgbClr val="FF00FF"/>
                </a:highlight>
              </a:rPr>
              <a:t>tdocs</a:t>
            </a:r>
            <a:r>
              <a:rPr lang="en-GB" altLang="en-US" sz="1800" dirty="0">
                <a:highlight>
                  <a:srgbClr val="FF00FF"/>
                </a:highlight>
              </a:rPr>
              <a:t> created during the meeting), continued</a:t>
            </a:r>
          </a:p>
          <a:p>
            <a:pPr lvl="3">
              <a:defRPr/>
            </a:pPr>
            <a:r>
              <a:rPr lang="en-GB" sz="1600" b="1" dirty="0">
                <a:highlight>
                  <a:srgbClr val="00FFFF"/>
                </a:highlight>
              </a:rPr>
              <a:t>The portal will be closed on </a:t>
            </a:r>
            <a:r>
              <a:rPr lang="en-GB" sz="1600" b="1" dirty="0">
                <a:solidFill>
                  <a:srgbClr val="00B0F0"/>
                </a:solidFill>
                <a:highlight>
                  <a:srgbClr val="00FFFF"/>
                </a:highlight>
              </a:rPr>
              <a:t>Monday the 8th of February at 13.00 CET</a:t>
            </a:r>
            <a:r>
              <a:rPr lang="en-GB" sz="1600" b="1" dirty="0">
                <a:highlight>
                  <a:srgbClr val="00FFFF"/>
                </a:highlight>
              </a:rPr>
              <a:t>. After this deadline, approved revisions without a new number will have to be taken to the next meeting and the original will be marked as noted.</a:t>
            </a:r>
          </a:p>
          <a:p>
            <a:pPr lvl="3">
              <a:defRPr/>
            </a:pPr>
            <a:r>
              <a:rPr lang="en-GB" sz="1600" b="1" dirty="0">
                <a:highlight>
                  <a:srgbClr val="00FFFF"/>
                </a:highlight>
              </a:rPr>
              <a:t>For email approval after the meeting (e.g. of latest draft TS/TR, DraftCR), the author shall also take out the new tdoc# in 3GU.</a:t>
            </a:r>
          </a:p>
          <a:p>
            <a:pPr lvl="3">
              <a:defRPr/>
            </a:pPr>
            <a:r>
              <a:rPr lang="en-GB" sz="1600" b="1" dirty="0">
                <a:highlight>
                  <a:srgbClr val="00FFFF"/>
                </a:highlight>
              </a:rPr>
              <a:t>When reserving a new draft TR/TS version in 3GU, do not write the current version (e.g. 0.1.0) but the next version that you will be creating after the meeting.</a:t>
            </a: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267668352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(7)</a:t>
            </a:r>
            <a:endParaRPr lang="zh-CN" altLang="en-US" dirty="0"/>
          </a:p>
        </p:txBody>
      </p:sp>
      <p:sp>
        <p:nvSpPr>
          <p:cNvPr id="4" name="矩形 3"/>
          <p:cNvSpPr/>
          <p:nvPr/>
        </p:nvSpPr>
        <p:spPr>
          <a:xfrm>
            <a:off x="447944" y="3967948"/>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sp>
        <p:nvSpPr>
          <p:cNvPr id="8" name="矩形 7"/>
          <p:cNvSpPr/>
          <p:nvPr/>
        </p:nvSpPr>
        <p:spPr>
          <a:xfrm>
            <a:off x="236456" y="785538"/>
            <a:ext cx="8563482" cy="3182410"/>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either by ‘copying’ the full comment or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nvGraphicFramePr>
        <p:xfrm>
          <a:off x="577842" y="450905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9448" y="4279017"/>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&lt;Tdoc-1&gt;: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69448" y="5343343"/>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&lt;Tdoc-2&gt;: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nvGraphicFramePr>
        <p:xfrm>
          <a:off x="577842" y="5546711"/>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240454621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(8)</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 coordinator and decision process</a:t>
            </a:r>
            <a:endParaRPr lang="en-GB" altLang="en-US" sz="1800" dirty="0"/>
          </a:p>
          <a:p>
            <a:pPr lvl="3">
              <a:defRPr/>
            </a:pPr>
            <a:r>
              <a:rPr lang="en-GB" sz="1600" dirty="0"/>
              <a:t>The </a:t>
            </a:r>
            <a:r>
              <a:rPr lang="en-GB" sz="1600" b="1" dirty="0"/>
              <a:t>coordinator</a:t>
            </a:r>
            <a:r>
              <a:rPr lang="en-GB" sz="1600" dirty="0"/>
              <a:t> coordinates the discussions and seeks </a:t>
            </a:r>
            <a:r>
              <a:rPr lang="en-US" sz="1600" dirty="0"/>
              <a:t>consensus</a:t>
            </a:r>
            <a:r>
              <a:rPr lang="en-GB" sz="1600" dirty="0"/>
              <a:t>. This may be for a single Tdoc thread (in which case the Tdoc author is the coordinator) or a package of grouped Tdocs (in which case the coordinator is appointed in the “Tdoc sequence proposal” or “CH Agenda and Time Plan”).</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t>Conclusions will </a:t>
            </a:r>
            <a:r>
              <a:rPr lang="en-GB" sz="1600" b="1" u="sng" dirty="0"/>
              <a:t>not</a:t>
            </a:r>
            <a:r>
              <a:rPr lang="en-GB" sz="1600" b="1" dirty="0"/>
              <a:t> be declared in each thread but be shown in intermediate and final distributions of the “OAM chair notes and conclusions” (also including </a:t>
            </a:r>
            <a:r>
              <a:rPr lang="en-GB" altLang="en-US" sz="1600" b="1" dirty="0"/>
              <a:t>agenda 2-5) </a:t>
            </a:r>
            <a:r>
              <a:rPr lang="en-GB" sz="1600" b="1" dirty="0"/>
              <a:t> and the “CH Agenda &amp; Time plan”. </a:t>
            </a:r>
          </a:p>
          <a:p>
            <a:pPr lvl="3">
              <a:defRPr/>
            </a:pPr>
            <a:r>
              <a:rPr lang="en-GB" sz="1600" dirty="0"/>
              <a:t>Contributions can be provided with final conclusion before the “last comment deadline”: See OAM Process and CH Process slides below.  </a:t>
            </a:r>
          </a:p>
          <a:p>
            <a:pPr lvl="3">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t>Default time slot to use: 14.00-16.00 CET</a:t>
            </a:r>
          </a:p>
          <a:p>
            <a:pPr lvl="3"/>
            <a:r>
              <a:rPr lang="en-GB" altLang="en-US" sz="1600" dirty="0"/>
              <a:t>MCC or Chair/VC will set up each call depending on which web/audio conference tool is used. (e.g. </a:t>
            </a:r>
            <a:r>
              <a:rPr lang="en-GB" altLang="en-US" sz="1600" dirty="0" err="1"/>
              <a:t>Thoru</a:t>
            </a:r>
            <a:r>
              <a:rPr lang="en-GB" altLang="en-US" sz="1600" dirty="0"/>
              <a:t>)</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agreement for next step.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(10)</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highlight>
                  <a:srgbClr val="00FFFF"/>
                </a:highlight>
              </a:rPr>
              <a:t>Opening SA5 plenary (conf. call)</a:t>
            </a:r>
          </a:p>
          <a:p>
            <a:pPr lvl="2"/>
            <a:r>
              <a:rPr lang="en-GB" sz="1600" dirty="0">
                <a:highlight>
                  <a:srgbClr val="00FFFF"/>
                </a:highlight>
              </a:rPr>
              <a:t>On the first Monday of the meeting at 14.00-16.00 CET</a:t>
            </a:r>
          </a:p>
          <a:p>
            <a:pPr lvl="2"/>
            <a:r>
              <a:rPr lang="en-GB" sz="1600" dirty="0">
                <a:highlight>
                  <a:srgbClr val="00FFFF"/>
                </a:highlight>
              </a:rPr>
              <a:t>SA5 General information (e.g. process, working procedures, calendar)</a:t>
            </a:r>
          </a:p>
          <a:p>
            <a:pPr lvl="2"/>
            <a:r>
              <a:rPr lang="en-GB" altLang="en-US" sz="1600" dirty="0">
                <a:highlight>
                  <a:srgbClr val="00FFFF"/>
                </a:highlight>
              </a:rPr>
              <a:t>SA5-level agenda items (2-5.x) initial discussion</a:t>
            </a:r>
          </a:p>
          <a:p>
            <a:pPr marL="914400" lvl="2" indent="0">
              <a:buNone/>
            </a:pPr>
            <a:endParaRPr lang="en-GB" altLang="en-US" sz="1600" dirty="0">
              <a:highlight>
                <a:srgbClr val="00FFFF"/>
              </a:highlight>
            </a:endParaRPr>
          </a:p>
          <a:p>
            <a:pPr lvl="1"/>
            <a:r>
              <a:rPr lang="en-GB" altLang="en-US" sz="1800" b="1" dirty="0"/>
              <a:t>Closing SA5 plenary (conf. call)</a:t>
            </a:r>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a:t>
            </a:r>
          </a:p>
          <a:p>
            <a:pPr lvl="3"/>
            <a:r>
              <a:rPr lang="en-GB" altLang="en-US" sz="1600" dirty="0"/>
              <a:t>SA5 </a:t>
            </a:r>
            <a:r>
              <a:rPr lang="en-US" altLang="en-US" sz="1600" dirty="0"/>
              <a:t>a</a:t>
            </a:r>
            <a:r>
              <a:rPr lang="en-US" sz="1600" dirty="0"/>
              <a:t>genda item 2.x-5.x </a:t>
            </a:r>
            <a:r>
              <a:rPr lang="en-GB" sz="1600" dirty="0"/>
              <a:t>conclusions confirmation</a:t>
            </a:r>
            <a:endParaRPr lang="en-GB" altLang="en-US" sz="1600" dirty="0"/>
          </a:p>
          <a:p>
            <a:pPr lvl="3"/>
            <a:r>
              <a:rPr lang="en-GB" altLang="en-US" sz="1600" dirty="0">
                <a:highlight>
                  <a:srgbClr val="00FFFF"/>
                </a:highlight>
              </a:rPr>
              <a:t>If time allows: Start verifying OAM </a:t>
            </a:r>
            <a:r>
              <a:rPr lang="en-GB" sz="1600" dirty="0">
                <a:highlight>
                  <a:srgbClr val="00FFFF"/>
                </a:highlight>
              </a:rPr>
              <a:t>conclusions and decide if any more email approvals other than latest draft TS/TRs and DraftCRs (e.g. LSs) are needed. Note: After the closing plenary, verifying all OAM conclusions will be made  via email as described on slide 19.</a:t>
            </a:r>
            <a:endParaRPr lang="en-GB" altLang="en-US" sz="1600" dirty="0">
              <a:highlight>
                <a:srgbClr val="00FFFF"/>
              </a:highlight>
            </a:endParaRP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“chairman notes” capturing key output so far. </a:t>
            </a:r>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a:t>
            </a:r>
            <a:r>
              <a:rPr lang="en-GB" altLang="en-US" sz="1600" dirty="0" err="1"/>
              <a:t>Tdocs</a:t>
            </a:r>
            <a:r>
              <a:rPr lang="en-GB" altLang="en-US" sz="1600" dirty="0"/>
              <a:t> will be allocated by the VC and the author will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a:p>
            <a:pPr lvl="3">
              <a:defRPr/>
            </a:pPr>
            <a:r>
              <a:rPr lang="en-GB" altLang="en-US" sz="1600" dirty="0"/>
              <a:t>A final version of the “</a:t>
            </a:r>
            <a:r>
              <a:rPr lang="en-US" altLang="en-US" sz="1600" dirty="0"/>
              <a:t>CH Agenda and Time Plan” document</a:t>
            </a:r>
            <a:r>
              <a:rPr lang="en-GB" altLang="en-US" sz="1600" dirty="0"/>
              <a:t> reflecting final status of all Tdocs will be sent out by </a:t>
            </a:r>
            <a:r>
              <a:rPr lang="en-US" altLang="en-US" sz="1600" dirty="0">
                <a:solidFill>
                  <a:srgbClr val="00B0F0"/>
                </a:solidFill>
              </a:rPr>
              <a:t>Tuesday 2 Feb 18.00 CET</a:t>
            </a:r>
            <a:endParaRPr lang="en-GB" altLang="en-US" sz="1600" dirty="0">
              <a:solidFill>
                <a:srgbClr val="FF0000"/>
              </a:solidFill>
            </a:endParaRPr>
          </a:p>
          <a:p>
            <a:pPr lvl="3">
              <a:defRPr/>
            </a:pPr>
            <a:r>
              <a:rPr lang="en-GB" altLang="en-US" sz="1600" dirty="0"/>
              <a:t>All final Tdoc versions shall be uploaded by </a:t>
            </a:r>
            <a:r>
              <a:rPr lang="en-US" altLang="en-US" sz="1600" dirty="0">
                <a:solidFill>
                  <a:srgbClr val="00B0F0"/>
                </a:solidFill>
              </a:rPr>
              <a:t>Wednesday 3 Feb 12.00 CET</a:t>
            </a:r>
            <a:endParaRPr lang="en-GB" altLang="en-US" sz="1600" dirty="0">
              <a:solidFill>
                <a:srgbClr val="FF0000"/>
              </a:solidFill>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agreements, no comments for X days since last revision) </a:t>
            </a:r>
            <a:r>
              <a:rPr lang="en-GB" sz="1600" b="1" dirty="0"/>
              <a:t> in two </a:t>
            </a:r>
            <a:r>
              <a:rPr lang="sv-SE" sz="1600" b="1" dirty="0"/>
              <a:t>separate ”Chair notes and conclusions” </a:t>
            </a:r>
            <a:r>
              <a:rPr lang="sv-SE" sz="1600" dirty="0"/>
              <a:t>documents</a:t>
            </a:r>
            <a:r>
              <a:rPr lang="en-GB" sz="1600" dirty="0"/>
              <a:t> (about half of the agenda items in each). These documents will also capture </a:t>
            </a:r>
            <a:r>
              <a:rPr lang="en-GB" altLang="en-US" sz="1600" dirty="0"/>
              <a:t>all conclusions. Final versions shall be uploaded before the closing plenary, and a merged </a:t>
            </a:r>
            <a:r>
              <a:rPr lang="en-GB" sz="1600" dirty="0"/>
              <a:t>version will be produced after the meeting.</a:t>
            </a:r>
          </a:p>
          <a:p>
            <a:pPr lvl="3">
              <a:defRPr/>
            </a:pPr>
            <a:r>
              <a:rPr lang="en-US" sz="1600" dirty="0"/>
              <a:t>Collection of agreements or </a:t>
            </a:r>
            <a:r>
              <a:rPr lang="en-US" altLang="zh-CN" sz="1600" dirty="0"/>
              <a:t>potential </a:t>
            </a:r>
            <a:r>
              <a:rPr lang="en-US" sz="1600" dirty="0"/>
              <a:t>way forward options could be sent by the coordinators to the exploder, to be captured in the chair notes. Agreements made in conf. calls are also captured in the chair notes.</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370012"/>
            <a:ext cx="8388350" cy="5487988"/>
          </a:xfrm>
        </p:spPr>
        <p:txBody>
          <a:bodyPr/>
          <a:lstStyle/>
          <a:p>
            <a:pPr lvl="2">
              <a:defRPr/>
            </a:pPr>
            <a:r>
              <a:rPr lang="en-GB" altLang="en-US" sz="1800" dirty="0"/>
              <a:t>Tdoc status</a:t>
            </a:r>
          </a:p>
          <a:p>
            <a:pPr lvl="3">
              <a:defRPr/>
            </a:pPr>
            <a:endParaRPr lang="en-GB" altLang="en-US" sz="1600" dirty="0"/>
          </a:p>
          <a:p>
            <a:pPr lvl="3">
              <a:defRPr/>
            </a:pPr>
            <a:r>
              <a:rPr lang="en-GB" altLang="en-US" sz="1600" dirty="0">
                <a:highlight>
                  <a:srgbClr val="00FFFF"/>
                </a:highlight>
              </a:rPr>
              <a:t>If a Tdoc is not agreed/approved, the original Tdoc is Noted (or Not pursued) and no new Tdoc# shall be allocated.</a:t>
            </a:r>
          </a:p>
          <a:p>
            <a:pPr lvl="3">
              <a:defRPr/>
            </a:pPr>
            <a:r>
              <a:rPr lang="en-GB" sz="1600" dirty="0"/>
              <a:t>For each Tdoc,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objection</a:t>
            </a:r>
            <a:r>
              <a:rPr lang="en-GB" sz="1600" dirty="0">
                <a:highlight>
                  <a:srgbClr val="FFFF00"/>
                </a:highlight>
              </a:rPr>
              <a:t> </a:t>
            </a:r>
            <a:r>
              <a:rPr lang="en-GB" sz="1600" dirty="0"/>
              <a:t>in the email thread during that time window. </a:t>
            </a:r>
            <a:r>
              <a:rPr lang="en-GB" sz="1600" b="1" dirty="0"/>
              <a:t>If no objections are received after last revision upload and before deadline for last comments, we conclude that the document is agreed/approved. In this case, editorial modifications are still allowed to be included in the final version if the group agrees.</a:t>
            </a:r>
            <a:r>
              <a:rPr lang="en-GB" sz="1600" b="1" dirty="0">
                <a:highlight>
                  <a:srgbClr val="FFFF00"/>
                </a:highlight>
              </a:rPr>
              <a:t> </a:t>
            </a:r>
            <a:endParaRPr lang="en-GB" altLang="en-US" sz="1600" b="1" dirty="0">
              <a:highlight>
                <a:srgbClr val="FFFF00"/>
              </a:highlight>
            </a:endParaRPr>
          </a:p>
          <a:p>
            <a:pPr lvl="3">
              <a:defRPr/>
            </a:pPr>
            <a:r>
              <a:rPr lang="en-GB" altLang="en-US" sz="1600" b="1" dirty="0">
                <a:highlight>
                  <a:srgbClr val="FFFF00"/>
                </a:highlight>
              </a:rPr>
              <a:t>Final version of all revised and approved Tdoc</a:t>
            </a:r>
            <a:r>
              <a:rPr lang="en-US" altLang="zh-CN" sz="1600" b="1" dirty="0">
                <a:highlight>
                  <a:srgbClr val="FFFF00"/>
                </a:highlight>
              </a:rPr>
              <a:t>s</a:t>
            </a:r>
            <a:r>
              <a:rPr lang="en-GB" altLang="en-US" sz="1600" b="1" dirty="0">
                <a:highlight>
                  <a:srgbClr val="FFFF00"/>
                </a:highlight>
              </a:rPr>
              <a:t> shall be uploaded by the author to the Inbox</a:t>
            </a:r>
            <a:r>
              <a:rPr lang="en-GB" altLang="en-US" sz="1600" dirty="0"/>
              <a:t> folder (not the Drafts folder) by the "</a:t>
            </a:r>
            <a:r>
              <a:rPr lang="en-GB" sz="1600" dirty="0"/>
              <a:t>All final </a:t>
            </a:r>
            <a:r>
              <a:rPr lang="en-GB" sz="1600" dirty="0" err="1"/>
              <a:t>Tdoc</a:t>
            </a:r>
            <a:r>
              <a:rPr lang="en-GB" sz="1600" dirty="0"/>
              <a:t> versions" upload deadline</a:t>
            </a:r>
            <a:r>
              <a:rPr lang="en-GB" altLang="en-US" sz="1600" dirty="0"/>
              <a:t>. </a:t>
            </a:r>
          </a:p>
        </p:txBody>
      </p:sp>
    </p:spTree>
    <p:extLst>
      <p:ext uri="{BB962C8B-B14F-4D97-AF65-F5344CB8AC3E}">
        <p14:creationId xmlns:p14="http://schemas.microsoft.com/office/powerpoint/2010/main" val="228221059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(3)</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1" y="1370012"/>
            <a:ext cx="8676167" cy="5020155"/>
          </a:xfrm>
        </p:spPr>
        <p:txBody>
          <a:bodyPr/>
          <a:lstStyle/>
          <a:p>
            <a:pPr marL="893763" lvl="2" indent="-266700">
              <a:defRPr/>
            </a:pPr>
            <a:r>
              <a:rPr lang="en-GB" altLang="en-US" sz="1800" dirty="0"/>
              <a:t>Final conclusions</a:t>
            </a:r>
          </a:p>
          <a:p>
            <a:pPr marL="893763" lvl="3" indent="-266700">
              <a:defRPr/>
            </a:pPr>
            <a:endParaRPr lang="en-GB" altLang="en-US" sz="1600" dirty="0"/>
          </a:p>
          <a:p>
            <a:pPr marL="1350963" lvl="4" indent="-266700">
              <a:defRPr/>
            </a:pPr>
            <a:r>
              <a:rPr lang="en-GB" altLang="en-US" b="1" dirty="0">
                <a:highlight>
                  <a:srgbClr val="00FFFF"/>
                </a:highlight>
              </a:rPr>
              <a:t>Final conclusions </a:t>
            </a:r>
            <a:r>
              <a:rPr lang="en-GB" b="1" dirty="0">
                <a:highlight>
                  <a:srgbClr val="00FFFF"/>
                </a:highlight>
              </a:rPr>
              <a:t>shall be recorded in the chair notes latest 23.59 CET the day of the closing plenary </a:t>
            </a:r>
            <a:r>
              <a:rPr lang="en-GB" dirty="0">
                <a:highlight>
                  <a:srgbClr val="00FFFF"/>
                </a:highlight>
              </a:rPr>
              <a:t>(i.e. </a:t>
            </a:r>
            <a:r>
              <a:rPr lang="en-GB" dirty="0">
                <a:solidFill>
                  <a:srgbClr val="00B0F0"/>
                </a:solidFill>
                <a:highlight>
                  <a:srgbClr val="00FFFF"/>
                </a:highlight>
              </a:rPr>
              <a:t>Wednesday 3 Feb</a:t>
            </a:r>
            <a:r>
              <a:rPr lang="en-GB" dirty="0">
                <a:highlight>
                  <a:srgbClr val="00FFFF"/>
                </a:highlight>
              </a:rPr>
              <a:t>.).</a:t>
            </a:r>
          </a:p>
          <a:p>
            <a:pPr marL="1350963" lvl="4" indent="-266700">
              <a:defRPr/>
            </a:pPr>
            <a:r>
              <a:rPr lang="en-GB" b="1" dirty="0">
                <a:highlight>
                  <a:srgbClr val="00FFFF"/>
                </a:highlight>
              </a:rPr>
              <a:t>Checking and confirmation of the conclusions is done via email over an extended period until 23.59 CET the following day</a:t>
            </a:r>
            <a:r>
              <a:rPr lang="en-GB" dirty="0">
                <a:highlight>
                  <a:srgbClr val="00FFFF"/>
                </a:highlight>
              </a:rPr>
              <a:t> (i.e. </a:t>
            </a:r>
            <a:r>
              <a:rPr lang="en-GB" dirty="0">
                <a:solidFill>
                  <a:srgbClr val="00B0F0"/>
                </a:solidFill>
                <a:highlight>
                  <a:srgbClr val="00FFFF"/>
                </a:highlight>
              </a:rPr>
              <a:t>Thursday 4 Feb</a:t>
            </a:r>
            <a:r>
              <a:rPr lang="en-GB" dirty="0">
                <a:highlight>
                  <a:srgbClr val="00FFFF"/>
                </a:highlight>
              </a:rPr>
              <a:t>.).</a:t>
            </a:r>
          </a:p>
          <a:p>
            <a:pPr marL="1350963" lvl="4" indent="-266700">
              <a:defRPr/>
            </a:pPr>
            <a:r>
              <a:rPr lang="en-GB" dirty="0">
                <a:highlight>
                  <a:srgbClr val="00FFFF"/>
                </a:highlight>
              </a:rPr>
              <a:t>This extended period is only to confirm the conclusions “y/n” and does not allow opening any technical discussions with new revisions (except for purely editorial updates in the final version that we can trust the author to do). Thus a conclusion could be changed from Agreed to Noted/Not pursued if there is an objection, or vice versa if the objecting company realises after some clarification that there is no need for an objection anymore.</a:t>
            </a:r>
          </a:p>
          <a:p>
            <a:pPr marL="1350963" lvl="4" indent="-266700">
              <a:defRPr/>
            </a:pPr>
            <a:r>
              <a:rPr lang="en-GB" dirty="0">
                <a:highlight>
                  <a:srgbClr val="00FFFF"/>
                </a:highlight>
              </a:rPr>
              <a:t>This extended confirmation will be done in a new OAM thread named “</a:t>
            </a:r>
            <a:r>
              <a:rPr lang="en-US" dirty="0">
                <a:solidFill>
                  <a:srgbClr val="00B0F0"/>
                </a:solidFill>
                <a:highlight>
                  <a:srgbClr val="00FFFF"/>
                </a:highlight>
              </a:rPr>
              <a:t>[SA5#135e] OAM confirmation of all conclusions</a:t>
            </a:r>
            <a:r>
              <a:rPr lang="en-US" dirty="0">
                <a:highlight>
                  <a:srgbClr val="00FFFF"/>
                </a:highlight>
              </a:rPr>
              <a:t>”</a:t>
            </a:r>
            <a:r>
              <a:rPr lang="en-GB" dirty="0">
                <a:highlight>
                  <a:srgbClr val="00FFFF"/>
                </a:highlight>
              </a:rPr>
              <a:t>, i.e. no continuation of the meeting threads per tdoc#. This is an SA5 level confirmation, but we normally do it on the OAM exploder for practical reasons. Exceptions to this with discussion on contributions on SA5 level can be started as a separate SA5 exploder thread if needed.</a:t>
            </a:r>
            <a:endParaRPr lang="en-GB" altLang="en-US" sz="1400" dirty="0">
              <a:highlight>
                <a:srgbClr val="00FFFF"/>
              </a:highlight>
            </a:endParaRPr>
          </a:p>
        </p:txBody>
      </p:sp>
    </p:spTree>
    <p:extLst>
      <p:ext uri="{BB962C8B-B14F-4D97-AF65-F5344CB8AC3E}">
        <p14:creationId xmlns:p14="http://schemas.microsoft.com/office/powerpoint/2010/main" val="213453908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instructions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t>Bla</a:t>
            </a:r>
            <a:r>
              <a:rPr lang="en-GB" altLang="en-US" sz="1600" i="1" dirty="0">
                <a:latin typeface="Arial" panose="020B0604020202020204" pitchFamily="34" charset="0"/>
                <a:cs typeface="Arial" panose="020B0604020202020204" pitchFamily="34" charset="0"/>
              </a:rPr>
              <a:t>ck font throughout this document indicates the generic part of the process</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endParaRPr lang="en-GB" sz="1600" dirty="0"/>
          </a:p>
        </p:txBody>
      </p:sp>
    </p:spTree>
    <p:extLst>
      <p:ext uri="{BB962C8B-B14F-4D97-AF65-F5344CB8AC3E}">
        <p14:creationId xmlns:p14="http://schemas.microsoft.com/office/powerpoint/2010/main" val="4561562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257014"/>
            <a:ext cx="8388350" cy="5357542"/>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S5-211000. </a:t>
            </a:r>
          </a:p>
          <a:p>
            <a:pPr lvl="1">
              <a:defRPr/>
            </a:pPr>
            <a:r>
              <a:rPr lang="en-GB" altLang="en-US" sz="1800" dirty="0"/>
              <a:t>The meeting type is ad-hoc, meaning that this meeting will not count for voting powers but MCC strongly encourages delegates to register their participation.</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426344"/>
            <a:ext cx="8484970" cy="5240338"/>
          </a:xfrm>
        </p:spPr>
        <p:txBody>
          <a:bodyPr/>
          <a:lstStyle/>
          <a:p>
            <a:pPr lvl="1"/>
            <a:r>
              <a:rPr lang="en-US" altLang="en-US" sz="2000" dirty="0"/>
              <a:t>E-meeting to run from </a:t>
            </a:r>
            <a:r>
              <a:rPr lang="en-US" altLang="en-US" sz="2000" dirty="0">
                <a:solidFill>
                  <a:srgbClr val="00B0F0"/>
                </a:solidFill>
              </a:rPr>
              <a:t>25 January to 3rd February </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err="1"/>
              <a:t>Tdoc</a:t>
            </a:r>
            <a:r>
              <a:rPr lang="en-US" altLang="en-US" sz="1800" dirty="0"/>
              <a:t> submission: </a:t>
            </a:r>
            <a:r>
              <a:rPr lang="en-GB" altLang="en-US" sz="1800" dirty="0">
                <a:solidFill>
                  <a:srgbClr val="00B0F0"/>
                </a:solidFill>
              </a:rPr>
              <a:t>Friday </a:t>
            </a:r>
            <a:r>
              <a:rPr lang="en-US" altLang="en-US" sz="1800" dirty="0">
                <a:solidFill>
                  <a:srgbClr val="00B0F0"/>
                </a:solidFill>
              </a:rPr>
              <a:t>15th Jan </a:t>
            </a:r>
            <a:r>
              <a:rPr lang="en-GB" altLang="en-US" sz="1800" dirty="0">
                <a:solidFill>
                  <a:srgbClr val="00B0F0"/>
                </a:solidFill>
              </a:rPr>
              <a:t>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altLang="en-US" sz="1800" dirty="0">
                <a:solidFill>
                  <a:srgbClr val="00B0F0"/>
                </a:solidFill>
              </a:rPr>
              <a:t>Monday 18th Jan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25th Jan </a:t>
            </a:r>
            <a:r>
              <a:rPr lang="en-US" altLang="en-US" sz="2000" dirty="0">
                <a:solidFill>
                  <a:srgbClr val="00B0F0"/>
                </a:solidFill>
              </a:rPr>
              <a:t>09:00 CET</a:t>
            </a:r>
          </a:p>
          <a:p>
            <a:pPr lvl="1"/>
            <a:r>
              <a:rPr lang="en-US" altLang="en-US" sz="2000" dirty="0">
                <a:highlight>
                  <a:srgbClr val="FFFF00"/>
                </a:highlight>
              </a:rPr>
              <a:t>Opening SA5 plenary (conf. call): </a:t>
            </a:r>
            <a:r>
              <a:rPr lang="en-US" altLang="en-US" sz="2000" dirty="0">
                <a:solidFill>
                  <a:srgbClr val="00B0F0"/>
                </a:solidFill>
                <a:highlight>
                  <a:srgbClr val="FFFF00"/>
                </a:highlight>
              </a:rPr>
              <a:t>Monday </a:t>
            </a:r>
            <a:r>
              <a:rPr lang="sv-SE" altLang="en-US" sz="2000" dirty="0">
                <a:solidFill>
                  <a:srgbClr val="00B0F0"/>
                </a:solidFill>
                <a:highlight>
                  <a:srgbClr val="FFFF00"/>
                </a:highlight>
              </a:rPr>
              <a:t>25th Jan </a:t>
            </a:r>
            <a:r>
              <a:rPr lang="en-US" altLang="en-US" sz="2000" dirty="0">
                <a:solidFill>
                  <a:srgbClr val="00B0F0"/>
                </a:solidFill>
                <a:highlight>
                  <a:srgbClr val="FFFF00"/>
                </a:highlight>
              </a:rPr>
              <a:t>14:00-16:00 CET </a:t>
            </a:r>
            <a:endParaRPr lang="en-US" altLang="en-US" sz="2000" dirty="0">
              <a:highlight>
                <a:srgbClr val="FFFF00"/>
              </a:highlight>
            </a:endParaRPr>
          </a:p>
          <a:p>
            <a:pPr lvl="1"/>
            <a:r>
              <a:rPr lang="en-US" altLang="en-US" sz="2000" dirty="0">
                <a:highlight>
                  <a:srgbClr val="FFFF00"/>
                </a:highlight>
              </a:rPr>
              <a:t>Closing SA5 plenary (conf. call) </a:t>
            </a:r>
            <a:r>
              <a:rPr lang="en-US" altLang="en-US" sz="2000" dirty="0">
                <a:solidFill>
                  <a:srgbClr val="00B0F0"/>
                </a:solidFill>
                <a:highlight>
                  <a:srgbClr val="FFFF00"/>
                </a:highlight>
              </a:rPr>
              <a:t>Wednesday 3rd Feb 14:00-16:00 CET</a:t>
            </a:r>
            <a:endParaRPr lang="en-US" altLang="en-US" sz="2000" dirty="0">
              <a:highlight>
                <a:srgbClr val="FFFF00"/>
              </a:highlight>
            </a:endParaRPr>
          </a:p>
          <a:p>
            <a:pPr lvl="1"/>
            <a:r>
              <a:rPr lang="en-US" altLang="en-US" sz="2000" dirty="0">
                <a:highlight>
                  <a:srgbClr val="FFFF00"/>
                </a:highlight>
              </a:rPr>
              <a:t>End of E-meeting: </a:t>
            </a:r>
            <a:r>
              <a:rPr lang="en-US" altLang="en-US" sz="2000" dirty="0">
                <a:solidFill>
                  <a:srgbClr val="00B0F0"/>
                </a:solidFill>
                <a:highlight>
                  <a:srgbClr val="FFFF00"/>
                </a:highlight>
              </a:rPr>
              <a:t>Wednesday 3rd Feb 16:00 CET </a:t>
            </a:r>
          </a:p>
          <a:p>
            <a:pPr lvl="1"/>
            <a:r>
              <a:rPr lang="en-GB" sz="2000" dirty="0"/>
              <a:t>All final Tdoc versions shall be uploaded by </a:t>
            </a:r>
            <a:r>
              <a:rPr lang="en-US" sz="2000" dirty="0">
                <a:solidFill>
                  <a:srgbClr val="00B0F0"/>
                </a:solidFill>
                <a:highlight>
                  <a:srgbClr val="FFFF00"/>
                </a:highlight>
              </a:rPr>
              <a:t>Mon</a:t>
            </a:r>
            <a:r>
              <a:rPr lang="en-US" altLang="en-US" sz="2000" dirty="0">
                <a:solidFill>
                  <a:srgbClr val="00B0F0"/>
                </a:solidFill>
                <a:highlight>
                  <a:srgbClr val="FFFF00"/>
                </a:highlight>
              </a:rPr>
              <a:t>day 8th Feb </a:t>
            </a:r>
            <a:r>
              <a:rPr lang="en-GB" sz="2000" dirty="0">
                <a:solidFill>
                  <a:srgbClr val="00B0F0"/>
                </a:solidFill>
                <a:highlight>
                  <a:srgbClr val="FFFF00"/>
                </a:highlight>
              </a:rPr>
              <a:t>17:00 CET</a:t>
            </a:r>
            <a:endParaRPr lang="en-US" altLang="en-US" sz="2000" dirty="0">
              <a:solidFill>
                <a:srgbClr val="00B0F0"/>
              </a:solidFill>
              <a:highlight>
                <a:srgbClr val="FFFF00"/>
              </a:highlight>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316872"/>
            <a:ext cx="8388350" cy="5240338"/>
          </a:xfrm>
        </p:spPr>
        <p:txBody>
          <a:bodyPr/>
          <a:lstStyle/>
          <a:p>
            <a:pPr lvl="1"/>
            <a:r>
              <a:rPr lang="en-US" altLang="en-US" sz="2000" dirty="0"/>
              <a:t>Start of OAM E-meeting</a:t>
            </a:r>
            <a:r>
              <a:rPr lang="en-US" altLang="en-US" sz="2000" dirty="0">
                <a:solidFill>
                  <a:srgbClr val="00B0F0"/>
                </a:solidFill>
              </a:rPr>
              <a:t>: Monday </a:t>
            </a:r>
            <a:r>
              <a:rPr lang="sv-SE" altLang="en-US" sz="2000" dirty="0">
                <a:solidFill>
                  <a:srgbClr val="00B0F0"/>
                </a:solidFill>
              </a:rPr>
              <a:t>25 </a:t>
            </a:r>
            <a:r>
              <a:rPr lang="fr-FR" altLang="en-US" sz="2000" dirty="0">
                <a:solidFill>
                  <a:srgbClr val="00B0F0"/>
                </a:solidFill>
              </a:rPr>
              <a:t>Jan </a:t>
            </a:r>
            <a:r>
              <a:rPr lang="en-US" altLang="en-US" sz="2000" dirty="0">
                <a:solidFill>
                  <a:srgbClr val="00B0F0"/>
                </a:solidFill>
              </a:rPr>
              <a:t>09:00 CET</a:t>
            </a:r>
          </a:p>
          <a:p>
            <a:pPr lvl="1"/>
            <a:r>
              <a:rPr lang="en-US" altLang="en-US" sz="2000" dirty="0"/>
              <a:t>Start of CH E-meeting: </a:t>
            </a:r>
            <a:r>
              <a:rPr lang="en-US" altLang="en-US" sz="2000" dirty="0">
                <a:solidFill>
                  <a:srgbClr val="00B0F0"/>
                </a:solidFill>
              </a:rPr>
              <a:t>Tuesday 26th January 9:00 CET </a:t>
            </a:r>
            <a:r>
              <a:rPr lang="fr-FR" altLang="en-US" sz="2000" dirty="0">
                <a:solidFill>
                  <a:srgbClr val="00B0F0"/>
                </a:solidFill>
              </a:rPr>
              <a:t> </a:t>
            </a:r>
            <a:endParaRPr lang="en-US" altLang="en-US" sz="2000" dirty="0">
              <a:solidFill>
                <a:srgbClr val="00B0F0"/>
              </a:solidFill>
            </a:endParaRPr>
          </a:p>
          <a:p>
            <a:pPr lvl="1"/>
            <a:r>
              <a:rPr lang="en-US" altLang="en-US" sz="2000" dirty="0"/>
              <a:t>Last revision upload: </a:t>
            </a:r>
          </a:p>
          <a:p>
            <a:pPr lvl="2"/>
            <a:r>
              <a:rPr lang="en-US" altLang="en-US" sz="1800" dirty="0">
                <a:solidFill>
                  <a:srgbClr val="00B0F0"/>
                </a:solidFill>
              </a:rPr>
              <a:t>OAM</a:t>
            </a:r>
            <a:r>
              <a:rPr lang="en-US" altLang="en-US" sz="1800" dirty="0">
                <a:solidFill>
                  <a:srgbClr val="00B0F0"/>
                </a:solidFill>
                <a:highlight>
                  <a:srgbClr val="FFFF00"/>
                </a:highlight>
              </a:rPr>
              <a:t>: Tuesday 2 Feb 12:00 CET</a:t>
            </a:r>
          </a:p>
          <a:p>
            <a:pPr lvl="2"/>
            <a:r>
              <a:rPr lang="en-US" altLang="en-US" sz="1800" dirty="0">
                <a:solidFill>
                  <a:srgbClr val="00B0F0"/>
                </a:solidFill>
              </a:rPr>
              <a:t>CH: Monday 1st Feb 18:00 CET</a:t>
            </a:r>
            <a:endParaRPr lang="en-US" altLang="en-US" sz="1800" dirty="0">
              <a:solidFill>
                <a:srgbClr val="00B0F0"/>
              </a:solidFill>
              <a:highlight>
                <a:srgbClr val="FF00FF"/>
              </a:highlight>
            </a:endParaRPr>
          </a:p>
          <a:p>
            <a:pPr lvl="1"/>
            <a:r>
              <a:rPr lang="en-US" altLang="en-US" sz="2000" dirty="0"/>
              <a:t>Last comments: </a:t>
            </a:r>
          </a:p>
          <a:p>
            <a:pPr lvl="2"/>
            <a:r>
              <a:rPr lang="en-US" altLang="en-US" sz="1800" dirty="0">
                <a:solidFill>
                  <a:srgbClr val="00B0F0"/>
                </a:solidFill>
              </a:rPr>
              <a:t>OAM: </a:t>
            </a:r>
            <a:r>
              <a:rPr lang="en-US" altLang="en-US" sz="1800" dirty="0">
                <a:solidFill>
                  <a:srgbClr val="00B0F0"/>
                </a:solidFill>
                <a:highlight>
                  <a:srgbClr val="FFFF00"/>
                </a:highlight>
              </a:rPr>
              <a:t>Tuesday 2 Feb 23:59 CET</a:t>
            </a:r>
          </a:p>
          <a:p>
            <a:pPr lvl="2"/>
            <a:r>
              <a:rPr lang="en-US" altLang="en-US" sz="1800" dirty="0">
                <a:solidFill>
                  <a:srgbClr val="00B0F0"/>
                </a:solidFill>
              </a:rPr>
              <a:t>CH: Tuesday 2</a:t>
            </a:r>
            <a:r>
              <a:rPr lang="en-US" altLang="en-US" sz="1800" baseline="30000" dirty="0">
                <a:solidFill>
                  <a:srgbClr val="00B0F0"/>
                </a:solidFill>
              </a:rPr>
              <a:t>nd</a:t>
            </a:r>
            <a:r>
              <a:rPr lang="en-US" altLang="en-US" sz="1800" dirty="0">
                <a:solidFill>
                  <a:srgbClr val="00B0F0"/>
                </a:solidFill>
              </a:rPr>
              <a:t>  Feb 8:00 CET</a:t>
            </a:r>
            <a:r>
              <a:rPr lang="en-US" altLang="en-US" sz="1800" dirty="0">
                <a:solidFill>
                  <a:srgbClr val="00B0F0"/>
                </a:solidFill>
                <a:highlight>
                  <a:srgbClr val="FF00FF"/>
                </a:highlight>
              </a:rPr>
              <a:t> </a:t>
            </a:r>
          </a:p>
          <a:p>
            <a:pPr lvl="1"/>
            <a:r>
              <a:rPr lang="en-US" altLang="en-US" sz="2000" dirty="0"/>
              <a:t>End of OAM E-meeting: </a:t>
            </a:r>
            <a:r>
              <a:rPr lang="en-US" altLang="en-US" sz="2000" dirty="0">
                <a:solidFill>
                  <a:srgbClr val="00B0F0"/>
                </a:solidFill>
                <a:highlight>
                  <a:srgbClr val="FFFF00"/>
                </a:highlight>
              </a:rPr>
              <a:t>Tuesday 2 Feb 23:59 CET</a:t>
            </a:r>
          </a:p>
          <a:p>
            <a:pPr lvl="1"/>
            <a:r>
              <a:rPr lang="en-US" altLang="en-US" sz="2000" dirty="0"/>
              <a:t>Closing CH Plenary conf call: </a:t>
            </a:r>
            <a:r>
              <a:rPr lang="en-US" altLang="en-US" sz="2000" dirty="0">
                <a:solidFill>
                  <a:srgbClr val="00B0F0"/>
                </a:solidFill>
              </a:rPr>
              <a:t>Tuesday 2</a:t>
            </a:r>
            <a:r>
              <a:rPr lang="en-US" altLang="en-US" sz="2000" baseline="30000" dirty="0">
                <a:solidFill>
                  <a:srgbClr val="00B0F0"/>
                </a:solidFill>
              </a:rPr>
              <a:t>nd</a:t>
            </a:r>
            <a:r>
              <a:rPr lang="en-US" altLang="en-US" sz="2000" dirty="0">
                <a:solidFill>
                  <a:srgbClr val="00B0F0"/>
                </a:solidFill>
              </a:rPr>
              <a:t>  Feb 14:00-16:00 CET </a:t>
            </a:r>
          </a:p>
          <a:p>
            <a:pPr lvl="1"/>
            <a:r>
              <a:rPr lang="en-US" altLang="en-US" sz="2000" dirty="0"/>
              <a:t>End of CH E-meeting:</a:t>
            </a:r>
            <a:r>
              <a:rPr lang="en-US" altLang="en-US" sz="2000" dirty="0">
                <a:solidFill>
                  <a:srgbClr val="FF0000"/>
                </a:solidFill>
              </a:rPr>
              <a:t> </a:t>
            </a:r>
            <a:r>
              <a:rPr lang="en-US" altLang="en-US" sz="2000" dirty="0">
                <a:solidFill>
                  <a:srgbClr val="00B0F0"/>
                </a:solidFill>
              </a:rPr>
              <a:t>Tuesday 2</a:t>
            </a:r>
            <a:r>
              <a:rPr lang="en-US" altLang="en-US" sz="2000" baseline="30000" dirty="0">
                <a:solidFill>
                  <a:srgbClr val="00B0F0"/>
                </a:solidFill>
              </a:rPr>
              <a:t>nd</a:t>
            </a:r>
            <a:r>
              <a:rPr lang="en-US" altLang="en-US" sz="2000" dirty="0">
                <a:solidFill>
                  <a:srgbClr val="00B0F0"/>
                </a:solidFill>
              </a:rPr>
              <a:t>  Feb 16:00 CET </a:t>
            </a:r>
          </a:p>
        </p:txBody>
      </p:sp>
    </p:spTree>
    <p:extLst>
      <p:ext uri="{BB962C8B-B14F-4D97-AF65-F5344CB8AC3E}">
        <p14:creationId xmlns:p14="http://schemas.microsoft.com/office/powerpoint/2010/main" val="21494363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196339" y="802047"/>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highlight>
                  <a:srgbClr val="00FFFF"/>
                </a:highlight>
              </a:rPr>
              <a:t>Late </a:t>
            </a:r>
            <a:r>
              <a:rPr lang="en-GB" altLang="en-US" sz="1600" b="1" dirty="0" err="1">
                <a:highlight>
                  <a:srgbClr val="00FFFF"/>
                </a:highlight>
              </a:rPr>
              <a:t>tdocs</a:t>
            </a:r>
            <a:r>
              <a:rPr lang="en-GB" altLang="en-US" sz="1600" b="1" dirty="0">
                <a:highlight>
                  <a:srgbClr val="00FFFF"/>
                </a:highlight>
              </a:rPr>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highlight>
                <a:srgbClr val="00FFFF"/>
              </a:highlight>
            </a:endParaRPr>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altLang="en-US" sz="1600" dirty="0"/>
              <a:t>Start of the </a:t>
            </a:r>
            <a:r>
              <a:rPr lang="en-GB" sz="1600" dirty="0"/>
              <a:t>email </a:t>
            </a:r>
            <a:r>
              <a:rPr lang="en-GB" altLang="en-US" sz="1600" dirty="0"/>
              <a:t>threads </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slide 8)</a:t>
            </a:r>
            <a:r>
              <a:rPr lang="en-GB" sz="1600" b="1" dirty="0"/>
              <a:t>. </a:t>
            </a:r>
            <a:endParaRPr lang="en-GB" sz="1600" dirty="0"/>
          </a:p>
          <a:p>
            <a:pPr lvl="2"/>
            <a:r>
              <a:rPr lang="en-GB" sz="1600" dirty="0"/>
              <a:t>A </a:t>
            </a:r>
            <a:r>
              <a:rPr lang="en-GB" sz="1600" dirty="0" err="1"/>
              <a:t>tdoc</a:t>
            </a:r>
            <a:r>
              <a:rPr lang="en-GB" sz="1600" dirty="0"/>
              <a:t>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a:t>
            </a:r>
            <a:r>
              <a:rPr lang="en-GB" sz="1600" dirty="0" err="1"/>
              <a:t>tdoc</a:t>
            </a:r>
            <a:r>
              <a:rPr lang="en-GB" sz="1600" dirty="0"/>
              <a:t> is already included in a </a:t>
            </a:r>
            <a:r>
              <a:rPr lang="en-GB" sz="1600" dirty="0" err="1"/>
              <a:t>tdoc</a:t>
            </a:r>
            <a:r>
              <a:rPr lang="en-GB" sz="1600" dirty="0"/>
              <a:t> group. </a:t>
            </a:r>
            <a:endParaRPr lang="en-GB" altLang="en-US" sz="1600" dirty="0"/>
          </a:p>
          <a:p>
            <a:pPr lvl="2"/>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given in the “</a:t>
            </a:r>
            <a:r>
              <a:rPr lang="en-US" altLang="en-US" sz="1600" dirty="0" err="1"/>
              <a:t>AgendaWithTdocAllocation</a:t>
            </a:r>
            <a:r>
              <a:rPr lang="en-GB" altLang="zh-CN" sz="1600" dirty="0">
                <a:ea typeface="宋体" panose="02010600030101010101" pitchFamily="2" charset="-122"/>
              </a:rPr>
              <a:t>” and the OAM chair notes, and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99434" y="672038"/>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latin typeface="Segoe UI" panose="020B0502040204020203" pitchFamily="34" charset="0"/>
                <a:cs typeface="Arial" panose="020B0604020202020204" pitchFamily="34" charset="0"/>
              </a:rPr>
              <a:t>/</a:t>
            </a:r>
            <a:r>
              <a:rPr lang="en-GB" altLang="en-US" sz="1600" dirty="0" err="1">
                <a:solidFill>
                  <a:srgbClr val="000000"/>
                </a:solidFill>
                <a:latin typeface="Segoe UI" panose="020B0502040204020203" pitchFamily="34" charset="0"/>
                <a:cs typeface="Arial" panose="020B0604020202020204" pitchFamily="34" charset="0"/>
              </a:rPr>
              <a:t>tsg_sa</a:t>
            </a:r>
            <a:r>
              <a:rPr lang="en-GB" altLang="en-US" sz="1600" dirty="0">
                <a:solidFill>
                  <a:srgbClr val="000000"/>
                </a:solidFill>
                <a:latin typeface="Segoe UI" panose="020B0502040204020203" pitchFamily="34" charset="0"/>
                <a:cs typeface="Arial" panose="020B0604020202020204" pitchFamily="34" charset="0"/>
              </a:rPr>
              <a:t>/WG5_TM/</a:t>
            </a:r>
            <a:r>
              <a:rPr lang="en-GB" altLang="en-US" sz="1600" dirty="0">
                <a:solidFill>
                  <a:srgbClr val="00B0F0"/>
                </a:solidFill>
                <a:latin typeface="Segoe UI" panose="020B0502040204020203" pitchFamily="34" charset="0"/>
                <a:cs typeface="Arial" panose="020B0604020202020204" pitchFamily="34" charset="0"/>
              </a:rPr>
              <a:t>TSGS5_135e</a:t>
            </a:r>
            <a:r>
              <a:rPr lang="en-GB" altLang="en-US" sz="1600" dirty="0">
                <a:solidFill>
                  <a:srgbClr val="000000"/>
                </a:solidFill>
                <a:latin typeface="Segoe UI" panose="020B0502040204020203" pitchFamily="34" charset="0"/>
                <a:cs typeface="Arial" panose="020B0604020202020204" pitchFamily="34" charset="0"/>
              </a:rPr>
              <a: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t>Revisions of Tdocs submitted before the meeting start: </a:t>
            </a:r>
            <a:r>
              <a:rPr lang="en-US" altLang="en-US" sz="1600" dirty="0"/>
              <a:t> Use xxxrev1/rev2 etc., and then if approved, </a:t>
            </a:r>
            <a:r>
              <a:rPr lang="en-US" altLang="en-US" sz="1600" b="1" dirty="0">
                <a:highlight>
                  <a:srgbClr val="00FFFF"/>
                </a:highlight>
              </a:rPr>
              <a:t>author shall allocate a new Tdoc# in 3GU </a:t>
            </a:r>
            <a:r>
              <a:rPr lang="en-US" altLang="en-US" sz="1600" dirty="0">
                <a:highlight>
                  <a:srgbClr val="00FFFF"/>
                </a:highlight>
              </a:rPr>
              <a:t>for the final version </a:t>
            </a:r>
            <a:r>
              <a:rPr lang="en-US" altLang="en-US" sz="1600" dirty="0">
                <a:highlight>
                  <a:srgbClr val="FF00FF"/>
                </a:highlight>
              </a:rPr>
              <a:t>if agreed</a:t>
            </a:r>
            <a:r>
              <a:rPr lang="en-US" altLang="en-US" sz="1600" dirty="0">
                <a:highlight>
                  <a:srgbClr val="00FFFF"/>
                </a:highlight>
              </a:rPr>
              <a:t>. </a:t>
            </a:r>
            <a:r>
              <a:rPr lang="en-US" altLang="en-US" sz="1600" i="1" dirty="0">
                <a:highlight>
                  <a:srgbClr val="00FFFF"/>
                </a:highlight>
              </a:rPr>
              <a:t>-&gt; See more details about this on the next slide.</a:t>
            </a:r>
          </a:p>
          <a:p>
            <a:pPr lvl="3">
              <a:defRPr/>
            </a:pPr>
            <a:r>
              <a:rPr lang="en-US" altLang="en-US" sz="1600" b="1" dirty="0">
                <a:highlight>
                  <a:srgbClr val="00FFFF"/>
                </a:highlight>
              </a:rPr>
              <a:t>New Tdocs created during the meeting, or late Tdocs which were not </a:t>
            </a:r>
            <a:r>
              <a:rPr lang="en-GB" altLang="en-US" sz="1600" b="1" dirty="0">
                <a:highlight>
                  <a:srgbClr val="00FFFF"/>
                </a:highlight>
              </a:rPr>
              <a:t>submitted</a:t>
            </a:r>
            <a:r>
              <a:rPr lang="en-US" altLang="en-US" sz="1600" b="1" dirty="0">
                <a:highlight>
                  <a:srgbClr val="00FFFF"/>
                </a:highlight>
              </a:rPr>
              <a:t> before meeting start:</a:t>
            </a:r>
            <a:r>
              <a:rPr lang="en-US" altLang="en-US" sz="1600" dirty="0">
                <a:highlight>
                  <a:srgbClr val="00FFFF"/>
                </a:highlight>
              </a:rPr>
              <a:t> </a:t>
            </a:r>
            <a:r>
              <a:rPr lang="en-US" altLang="en-US" sz="1600" b="1" dirty="0">
                <a:highlight>
                  <a:srgbClr val="00FFFF"/>
                </a:highlight>
              </a:rPr>
              <a:t>Author shall allocate a new Tdoc# in 3GU. Use xxxd1/d2 etc. for the revision, and the same Tdoc# shall be used for the final version.</a:t>
            </a: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r>
              <a:rPr lang="en-GB" sz="1600" dirty="0">
                <a:highlight>
                  <a:srgbClr val="FFFF00"/>
                </a:highlight>
              </a:rPr>
              <a:t>New </a:t>
            </a:r>
            <a:r>
              <a:rPr lang="en-GB" sz="1600" dirty="0" err="1">
                <a:highlight>
                  <a:srgbClr val="FFFF00"/>
                </a:highlight>
              </a:rPr>
              <a:t>tdocs</a:t>
            </a:r>
            <a:r>
              <a:rPr lang="en-GB" sz="1600" dirty="0">
                <a:highlight>
                  <a:srgbClr val="FFFF00"/>
                </a:highlight>
              </a:rPr>
              <a:t> created during the meeting should always have a separate thread, even if they relate to an existing tdoc group, to avoid renaming the thread title.</a:t>
            </a:r>
            <a:endParaRPr lang="en-US" altLang="en-US" sz="1600" dirty="0">
              <a:highlight>
                <a:srgbClr val="FFFF00"/>
              </a:highlight>
            </a:endParaRPr>
          </a:p>
          <a:p>
            <a:pPr lvl="3">
              <a:defRPr/>
            </a:pPr>
            <a:r>
              <a:rPr lang="en-GB" altLang="en-US" sz="1600" b="1" dirty="0"/>
              <a:t>If two Tdocs are merged, </a:t>
            </a:r>
            <a:r>
              <a:rPr lang="en-GB" altLang="en-US" sz="1600" dirty="0"/>
              <a:t>e.g. xx1 and xx2, the status of xx2 shall be recorded as “merged in revision of xx1” (as the final tdoc# for the merged document is not known at the time of merge). </a:t>
            </a:r>
            <a:r>
              <a:rPr lang="en-US" altLang="en-US" sz="1600" dirty="0"/>
              <a:t>I</a:t>
            </a:r>
            <a:r>
              <a:rPr lang="en-US" sz="1600" dirty="0"/>
              <a:t>f the merged tdoc revision of xx1 is not agreed/approved, this anyway needs be allocated a tdoc# which will have the “Noted/not pursued” status.</a:t>
            </a: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c2260cb3575a113c071d57295356cf6e">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9c71bf3ee9a8d9232958c114dc2cb748"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34c87397-5fc1-491e-85e7-d6110dbe9cbd" ContentTypeId="0x0101" PreviousValue="false"/>
</file>

<file path=customXml/item5.xml><?xml version="1.0" encoding="utf-8"?>
<?mso-contentType ?>
<spe:Receivers xmlns:spe="http://schemas.microsoft.com/sharepoint/events"/>
</file>

<file path=customXml/itemProps1.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2.xml><?xml version="1.0" encoding="utf-8"?>
<ds:datastoreItem xmlns:ds="http://schemas.openxmlformats.org/officeDocument/2006/customXml" ds:itemID="{0CF09BDD-0CDF-4A78-A85A-0BA1765942A4}">
  <ds:schemaRefs>
    <ds:schemaRef ds:uri="http://schemas.microsoft.com/office/2006/metadata/properties"/>
    <ds:schemaRef ds:uri="http://schemas.microsoft.com/office/infopath/2007/PartnerControls"/>
    <ds:schemaRef ds:uri="71c5aaf6-e6ce-465b-b873-5148d2a4c105"/>
  </ds:schemaRefs>
</ds:datastoreItem>
</file>

<file path=customXml/itemProps3.xml><?xml version="1.0" encoding="utf-8"?>
<ds:datastoreItem xmlns:ds="http://schemas.openxmlformats.org/officeDocument/2006/customXml" ds:itemID="{31334628-D06C-4602-A245-71C9BE5806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491B950A-C6F3-4161-8EA1-D2435CD5FDDC}">
  <ds:schemaRefs>
    <ds:schemaRef ds:uri="Microsoft.SharePoint.Taxonomy.ContentTypeSync"/>
  </ds:schemaRefs>
</ds:datastoreItem>
</file>

<file path=customXml/itemProps5.xml><?xml version="1.0" encoding="utf-8"?>
<ds:datastoreItem xmlns:ds="http://schemas.openxmlformats.org/officeDocument/2006/customXml" ds:itemID="{E3A363AD-777A-4445-B0E4-93ECA30AA484}">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81328</TotalTime>
  <Words>3301</Words>
  <Application>Microsoft Office PowerPoint</Application>
  <PresentationFormat>On-screen Show (4:3)</PresentationFormat>
  <Paragraphs>216</Paragraphs>
  <Slides>19</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Segoe UI</vt:lpstr>
      <vt:lpstr>Times New Roman</vt:lpstr>
      <vt:lpstr>Office Theme</vt:lpstr>
      <vt:lpstr>     SA5#135e  E-Meeting Process        </vt:lpstr>
      <vt:lpstr>Reading instructions</vt:lpstr>
      <vt:lpstr>General meeting info</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Process (10)</vt:lpstr>
      <vt:lpstr>CH Process (1)</vt:lpstr>
      <vt:lpstr>OAM Process (1)</vt:lpstr>
      <vt:lpstr>OAM Process (2)</vt:lpstr>
      <vt:lpstr>OAM Process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0205</cp:lastModifiedBy>
  <cp:revision>1083</cp:revision>
  <dcterms:created xsi:type="dcterms:W3CDTF">2008-08-30T09:32:10Z</dcterms:created>
  <dcterms:modified xsi:type="dcterms:W3CDTF">2021-02-07T13:35:40Z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