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6"/>
  </p:sldMasterIdLst>
  <p:notesMasterIdLst>
    <p:notesMasterId r:id="rId26"/>
  </p:notesMasterIdLst>
  <p:handoutMasterIdLst>
    <p:handoutMasterId r:id="rId27"/>
  </p:handoutMasterIdLst>
  <p:sldIdLst>
    <p:sldId id="303" r:id="rId7"/>
    <p:sldId id="333" r:id="rId8"/>
    <p:sldId id="320" r:id="rId9"/>
    <p:sldId id="324" r:id="rId10"/>
    <p:sldId id="325" r:id="rId11"/>
    <p:sldId id="307" r:id="rId12"/>
    <p:sldId id="327" r:id="rId13"/>
    <p:sldId id="309" r:id="rId14"/>
    <p:sldId id="332" r:id="rId15"/>
    <p:sldId id="335" r:id="rId16"/>
    <p:sldId id="336" r:id="rId17"/>
    <p:sldId id="331" r:id="rId18"/>
    <p:sldId id="329" r:id="rId19"/>
    <p:sldId id="311" r:id="rId20"/>
    <p:sldId id="328" r:id="rId21"/>
    <p:sldId id="323" r:id="rId22"/>
    <p:sldId id="313" r:id="rId23"/>
    <p:sldId id="330" r:id="rId24"/>
    <p:sldId id="334" r:id="rId25"/>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Tovinger" initials="TT" lastIdx="1" clrIdx="0">
    <p:extLst>
      <p:ext uri="{19B8F6BF-5375-455C-9EA6-DF929625EA0E}">
        <p15:presenceInfo xmlns:p15="http://schemas.microsoft.com/office/powerpoint/2012/main" userId="S::thomas.tovinger@ericsson.com::d52090d9-82c6-45ae-b052-95c46e96cc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72AF2F"/>
    <a:srgbClr val="000000"/>
    <a:srgbClr val="5C88D0"/>
    <a:srgbClr val="2A6EA8"/>
    <a:srgbClr val="B1D254"/>
    <a:srgbClr val="72732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A220FE-F723-4E74-A445-5BA50B1A601A}" v="8" dt="2021-01-28T21:31:23.149"/>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29" autoAdjust="0"/>
    <p:restoredTop sz="93979" autoAdjust="0"/>
  </p:normalViewPr>
  <p:slideViewPr>
    <p:cSldViewPr snapToGrid="0">
      <p:cViewPr varScale="1">
        <p:scale>
          <a:sx n="65" d="100"/>
          <a:sy n="65" d="100"/>
        </p:scale>
        <p:origin x="111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34"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Tovinger" userId="d52090d9-82c6-45ae-b052-95c46e96cc30" providerId="ADAL" clId="{58A220FE-F723-4E74-A445-5BA50B1A601A}"/>
    <pc:docChg chg="undo custSel addSld modSld">
      <pc:chgData name="Thomas Tovinger" userId="d52090d9-82c6-45ae-b052-95c46e96cc30" providerId="ADAL" clId="{58A220FE-F723-4E74-A445-5BA50B1A601A}" dt="2021-01-28T21:31:23.149" v="306" actId="1076"/>
      <pc:docMkLst>
        <pc:docMk/>
      </pc:docMkLst>
      <pc:sldChg chg="modSp mod">
        <pc:chgData name="Thomas Tovinger" userId="d52090d9-82c6-45ae-b052-95c46e96cc30" providerId="ADAL" clId="{58A220FE-F723-4E74-A445-5BA50B1A601A}" dt="2021-01-28T14:45:46.453" v="260" actId="20577"/>
        <pc:sldMkLst>
          <pc:docMk/>
          <pc:sldMk cId="0" sldId="311"/>
        </pc:sldMkLst>
        <pc:spChg chg="mod">
          <ac:chgData name="Thomas Tovinger" userId="d52090d9-82c6-45ae-b052-95c46e96cc30" providerId="ADAL" clId="{58A220FE-F723-4E74-A445-5BA50B1A601A}" dt="2021-01-28T14:45:46.453" v="260" actId="20577"/>
          <ac:spMkLst>
            <pc:docMk/>
            <pc:sldMk cId="0" sldId="311"/>
            <ac:spMk id="16386" creationId="{C3F03803-F716-419D-AD51-8BBA1D350D7A}"/>
          </ac:spMkLst>
        </pc:spChg>
      </pc:sldChg>
      <pc:sldChg chg="modSp mod">
        <pc:chgData name="Thomas Tovinger" userId="d52090d9-82c6-45ae-b052-95c46e96cc30" providerId="ADAL" clId="{58A220FE-F723-4E74-A445-5BA50B1A601A}" dt="2021-01-28T14:48:12.870" v="278" actId="20577"/>
        <pc:sldMkLst>
          <pc:docMk/>
          <pc:sldMk cId="2539386502" sldId="328"/>
        </pc:sldMkLst>
        <pc:spChg chg="mod">
          <ac:chgData name="Thomas Tovinger" userId="d52090d9-82c6-45ae-b052-95c46e96cc30" providerId="ADAL" clId="{58A220FE-F723-4E74-A445-5BA50B1A601A}" dt="2021-01-28T14:45:51.731" v="263" actId="20577"/>
          <ac:spMkLst>
            <pc:docMk/>
            <pc:sldMk cId="2539386502" sldId="328"/>
            <ac:spMk id="16386" creationId="{C3F03803-F716-419D-AD51-8BBA1D350D7A}"/>
          </ac:spMkLst>
        </pc:spChg>
        <pc:spChg chg="mod">
          <ac:chgData name="Thomas Tovinger" userId="d52090d9-82c6-45ae-b052-95c46e96cc30" providerId="ADAL" clId="{58A220FE-F723-4E74-A445-5BA50B1A601A}" dt="2021-01-28T14:48:12.870" v="278" actId="20577"/>
          <ac:spMkLst>
            <pc:docMk/>
            <pc:sldMk cId="2539386502" sldId="328"/>
            <ac:spMk id="16387" creationId="{FE009F97-868F-4990-A902-67BB289A20F5}"/>
          </ac:spMkLst>
        </pc:spChg>
      </pc:sldChg>
      <pc:sldChg chg="modSp mod">
        <pc:chgData name="Thomas Tovinger" userId="d52090d9-82c6-45ae-b052-95c46e96cc30" providerId="ADAL" clId="{58A220FE-F723-4E74-A445-5BA50B1A601A}" dt="2021-01-28T14:45:42.059" v="258" actId="20577"/>
        <pc:sldMkLst>
          <pc:docMk/>
          <pc:sldMk cId="3543240166" sldId="329"/>
        </pc:sldMkLst>
        <pc:spChg chg="mod">
          <ac:chgData name="Thomas Tovinger" userId="d52090d9-82c6-45ae-b052-95c46e96cc30" providerId="ADAL" clId="{58A220FE-F723-4E74-A445-5BA50B1A601A}" dt="2021-01-28T14:45:42.059" v="258" actId="20577"/>
          <ac:spMkLst>
            <pc:docMk/>
            <pc:sldMk cId="3543240166" sldId="329"/>
            <ac:spMk id="15362" creationId="{4FA320AC-A24B-4880-8E57-2995EBDB51BF}"/>
          </ac:spMkLst>
        </pc:spChg>
      </pc:sldChg>
      <pc:sldChg chg="modSp mod">
        <pc:chgData name="Thomas Tovinger" userId="d52090d9-82c6-45ae-b052-95c46e96cc30" providerId="ADAL" clId="{58A220FE-F723-4E74-A445-5BA50B1A601A}" dt="2021-01-28T14:45:36.999" v="256" actId="20577"/>
        <pc:sldMkLst>
          <pc:docMk/>
          <pc:sldMk cId="2404546210" sldId="331"/>
        </pc:sldMkLst>
        <pc:spChg chg="mod">
          <ac:chgData name="Thomas Tovinger" userId="d52090d9-82c6-45ae-b052-95c46e96cc30" providerId="ADAL" clId="{58A220FE-F723-4E74-A445-5BA50B1A601A}" dt="2021-01-28T14:45:36.999" v="256" actId="20577"/>
          <ac:spMkLst>
            <pc:docMk/>
            <pc:sldMk cId="2404546210" sldId="331"/>
            <ac:spMk id="2" creationId="{00000000-0000-0000-0000-000000000000}"/>
          </ac:spMkLst>
        </pc:spChg>
      </pc:sldChg>
      <pc:sldChg chg="modSp mod">
        <pc:chgData name="Thomas Tovinger" userId="d52090d9-82c6-45ae-b052-95c46e96cc30" providerId="ADAL" clId="{58A220FE-F723-4E74-A445-5BA50B1A601A}" dt="2021-01-28T21:28:53.842" v="301" actId="13926"/>
        <pc:sldMkLst>
          <pc:docMk/>
          <pc:sldMk cId="3940408507" sldId="332"/>
        </pc:sldMkLst>
        <pc:spChg chg="mod">
          <ac:chgData name="Thomas Tovinger" userId="d52090d9-82c6-45ae-b052-95c46e96cc30" providerId="ADAL" clId="{58A220FE-F723-4E74-A445-5BA50B1A601A}" dt="2021-01-28T21:28:53.842" v="301" actId="13926"/>
          <ac:spMkLst>
            <pc:docMk/>
            <pc:sldMk cId="3940408507" sldId="332"/>
            <ac:spMk id="11267" creationId="{CC2E8D24-F865-420F-89F0-22D27483A7BC}"/>
          </ac:spMkLst>
        </pc:spChg>
      </pc:sldChg>
      <pc:sldChg chg="modSp mod">
        <pc:chgData name="Thomas Tovinger" userId="d52090d9-82c6-45ae-b052-95c46e96cc30" providerId="ADAL" clId="{58A220FE-F723-4E74-A445-5BA50B1A601A}" dt="2021-01-28T21:31:09.862" v="303" actId="1076"/>
        <pc:sldMkLst>
          <pc:docMk/>
          <pc:sldMk cId="3321131760" sldId="335"/>
        </pc:sldMkLst>
        <pc:spChg chg="mod">
          <ac:chgData name="Thomas Tovinger" userId="d52090d9-82c6-45ae-b052-95c46e96cc30" providerId="ADAL" clId="{58A220FE-F723-4E74-A445-5BA50B1A601A}" dt="2021-01-28T21:31:07.474" v="302" actId="1076"/>
          <ac:spMkLst>
            <pc:docMk/>
            <pc:sldMk cId="3321131760" sldId="335"/>
            <ac:spMk id="11267" creationId="{CC2E8D24-F865-420F-89F0-22D27483A7BC}"/>
          </ac:spMkLst>
        </pc:spChg>
        <pc:spChg chg="mod">
          <ac:chgData name="Thomas Tovinger" userId="d52090d9-82c6-45ae-b052-95c46e96cc30" providerId="ADAL" clId="{58A220FE-F723-4E74-A445-5BA50B1A601A}" dt="2021-01-28T21:31:09.862" v="303" actId="1076"/>
          <ac:spMkLst>
            <pc:docMk/>
            <pc:sldMk cId="3321131760" sldId="335"/>
            <ac:spMk id="15362" creationId="{4FA320AC-A24B-4880-8E57-2995EBDB51BF}"/>
          </ac:spMkLst>
        </pc:spChg>
      </pc:sldChg>
      <pc:sldChg chg="modSp add mod">
        <pc:chgData name="Thomas Tovinger" userId="d52090d9-82c6-45ae-b052-95c46e96cc30" providerId="ADAL" clId="{58A220FE-F723-4E74-A445-5BA50B1A601A}" dt="2021-01-28T21:31:23.149" v="306" actId="1076"/>
        <pc:sldMkLst>
          <pc:docMk/>
          <pc:sldMk cId="2676683520" sldId="336"/>
        </pc:sldMkLst>
        <pc:spChg chg="mod">
          <ac:chgData name="Thomas Tovinger" userId="d52090d9-82c6-45ae-b052-95c46e96cc30" providerId="ADAL" clId="{58A220FE-F723-4E74-A445-5BA50B1A601A}" dt="2021-01-28T21:31:14.269" v="304" actId="1076"/>
          <ac:spMkLst>
            <pc:docMk/>
            <pc:sldMk cId="2676683520" sldId="336"/>
            <ac:spMk id="11267" creationId="{CC2E8D24-F865-420F-89F0-22D27483A7BC}"/>
          </ac:spMkLst>
        </pc:spChg>
        <pc:spChg chg="mod">
          <ac:chgData name="Thomas Tovinger" userId="d52090d9-82c6-45ae-b052-95c46e96cc30" providerId="ADAL" clId="{58A220FE-F723-4E74-A445-5BA50B1A601A}" dt="2021-01-28T21:31:23.149" v="306" actId="1076"/>
          <ac:spMkLst>
            <pc:docMk/>
            <pc:sldMk cId="2676683520" sldId="336"/>
            <ac:spMk id="15362" creationId="{4FA320AC-A24B-4880-8E57-2995EBDB51B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F9CA425-E021-4AD8-B6C6-601442394873}"/>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19" name="Rectangle 3">
            <a:extLst>
              <a:ext uri="{FF2B5EF4-FFF2-40B4-BE49-F238E27FC236}">
                <a16:creationId xmlns:a16="http://schemas.microsoft.com/office/drawing/2014/main" id="{2B5519C1-F1B9-443D-A391-D2BD2EFE42B8}"/>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B745189A-1915-4B42-B8FD-22158877504D}" type="datetime1">
              <a:rPr lang="en-US" altLang="zh-CN"/>
              <a:pPr>
                <a:defRPr/>
              </a:pPr>
              <a:t>1/28/2021</a:t>
            </a:fld>
            <a:endParaRPr lang="en-US" altLang="zh-CN"/>
          </a:p>
        </p:txBody>
      </p:sp>
      <p:sp>
        <p:nvSpPr>
          <p:cNvPr id="9220" name="Rectangle 4">
            <a:extLst>
              <a:ext uri="{FF2B5EF4-FFF2-40B4-BE49-F238E27FC236}">
                <a16:creationId xmlns:a16="http://schemas.microsoft.com/office/drawing/2014/main" id="{65A70DF3-8EA2-4ADF-A85D-2C5407EB9E8A}"/>
              </a:ext>
            </a:extLst>
          </p:cNvPr>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21" name="Rectangle 5">
            <a:extLst>
              <a:ext uri="{FF2B5EF4-FFF2-40B4-BE49-F238E27FC236}">
                <a16:creationId xmlns:a16="http://schemas.microsoft.com/office/drawing/2014/main" id="{FB1D4EE8-52C1-4A43-8418-AC2D7027216F}"/>
              </a:ext>
            </a:extLst>
          </p:cNvPr>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5DC876BE-789A-4EF0-B80D-9E89A7623166}" type="slidenum">
              <a:rPr lang="en-GB" altLang="en-US"/>
              <a:pPr>
                <a:defRPr/>
              </a:pPr>
              <a:t>‹#›</a:t>
            </a:fld>
            <a:endParaRPr lang="en-GB" altLang="en-US" dirty="0"/>
          </a:p>
        </p:txBody>
      </p:sp>
    </p:spTree>
    <p:extLst>
      <p:ext uri="{BB962C8B-B14F-4D97-AF65-F5344CB8AC3E}">
        <p14:creationId xmlns:p14="http://schemas.microsoft.com/office/powerpoint/2010/main" val="1269392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B9AB9EB-05C3-47EB-8EF1-97505899768F}"/>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099" name="Rectangle 3">
            <a:extLst>
              <a:ext uri="{FF2B5EF4-FFF2-40B4-BE49-F238E27FC236}">
                <a16:creationId xmlns:a16="http://schemas.microsoft.com/office/drawing/2014/main" id="{DA07027D-5349-422A-9419-9C87A7A6A488}"/>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96BEA6DD-2886-4673-809B-14B8926BFF47}" type="datetime1">
              <a:rPr lang="en-US" altLang="zh-CN"/>
              <a:pPr>
                <a:defRPr/>
              </a:pPr>
              <a:t>1/28/2021</a:t>
            </a:fld>
            <a:endParaRPr lang="en-US" altLang="zh-CN"/>
          </a:p>
        </p:txBody>
      </p:sp>
      <p:sp>
        <p:nvSpPr>
          <p:cNvPr id="3076" name="Rectangle 4">
            <a:extLst>
              <a:ext uri="{FF2B5EF4-FFF2-40B4-BE49-F238E27FC236}">
                <a16:creationId xmlns:a16="http://schemas.microsoft.com/office/drawing/2014/main" id="{85276BB3-91CD-4F4C-96C7-20E0E4755A10}"/>
              </a:ext>
            </a:extLst>
          </p:cNvPr>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F3333AF4-9AE9-4138-9CA7-67C79ADF06BE}"/>
              </a:ext>
            </a:extLst>
          </p:cNvPr>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576F2FC5-75B7-4847-845F-A2654CE204DD}"/>
              </a:ext>
            </a:extLst>
          </p:cNvPr>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103" name="Rectangle 7">
            <a:extLst>
              <a:ext uri="{FF2B5EF4-FFF2-40B4-BE49-F238E27FC236}">
                <a16:creationId xmlns:a16="http://schemas.microsoft.com/office/drawing/2014/main" id="{18CAD951-0469-447F-B2CD-8C4FE14563B3}"/>
              </a:ext>
            </a:extLst>
          </p:cNvPr>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75DD84FC-7715-4F38-AE6A-B83CCA1FA901}" type="slidenum">
              <a:rPr lang="en-GB" altLang="en-US"/>
              <a:pPr>
                <a:defRPr/>
              </a:pPr>
              <a:t>‹#›</a:t>
            </a:fld>
            <a:endParaRPr lang="en-GB" altLang="en-US" dirty="0"/>
          </a:p>
        </p:txBody>
      </p:sp>
    </p:spTree>
    <p:extLst>
      <p:ext uri="{BB962C8B-B14F-4D97-AF65-F5344CB8AC3E}">
        <p14:creationId xmlns:p14="http://schemas.microsoft.com/office/powerpoint/2010/main" val="29031495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82A993B-F299-417C-9D6F-F0AEF04335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5F554CDB-699E-459B-A4BC-2562B3B9D41B}" type="slidenum">
              <a:rPr lang="en-GB" altLang="en-US" sz="1200" smtClean="0">
                <a:latin typeface="Times New Roman" panose="02020603050405020304" pitchFamily="18" charset="0"/>
              </a:rPr>
              <a:pPr/>
              <a:t>1</a:t>
            </a:fld>
            <a:endParaRPr lang="en-GB" altLang="en-US" sz="1200">
              <a:latin typeface="Times New Roman" panose="02020603050405020304" pitchFamily="18" charset="0"/>
            </a:endParaRPr>
          </a:p>
        </p:txBody>
      </p:sp>
      <p:sp>
        <p:nvSpPr>
          <p:cNvPr id="6147" name="Rectangle 2">
            <a:extLst>
              <a:ext uri="{FF2B5EF4-FFF2-40B4-BE49-F238E27FC236}">
                <a16:creationId xmlns:a16="http://schemas.microsoft.com/office/drawing/2014/main" id="{8F7F4EED-A416-4DA0-A6C6-08F95EC4AB42}"/>
              </a:ext>
            </a:extLst>
          </p:cNvPr>
          <p:cNvSpPr>
            <a:spLocks noGrp="1" noRot="1" noChangeAspect="1" noChangeArrowheads="1" noTextEdit="1"/>
          </p:cNvSpPr>
          <p:nvPr>
            <p:ph type="sldImg"/>
          </p:nvPr>
        </p:nvSpPr>
        <p:spPr>
          <a:xfrm>
            <a:off x="915988" y="742950"/>
            <a:ext cx="4967287" cy="3725863"/>
          </a:xfrm>
          <a:ln/>
        </p:spPr>
      </p:sp>
      <p:sp>
        <p:nvSpPr>
          <p:cNvPr id="6148" name="Rectangle 3">
            <a:extLst>
              <a:ext uri="{FF2B5EF4-FFF2-40B4-BE49-F238E27FC236}">
                <a16:creationId xmlns:a16="http://schemas.microsoft.com/office/drawing/2014/main" id="{C034F010-543D-4373-9651-ECFB973B9F26}"/>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3430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7</a:t>
            </a:fld>
            <a:endParaRPr lang="en-GB" altLang="en-US" dirty="0"/>
          </a:p>
        </p:txBody>
      </p:sp>
    </p:spTree>
    <p:extLst>
      <p:ext uri="{BB962C8B-B14F-4D97-AF65-F5344CB8AC3E}">
        <p14:creationId xmlns:p14="http://schemas.microsoft.com/office/powerpoint/2010/main" val="3152609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8</a:t>
            </a:fld>
            <a:endParaRPr lang="en-GB" altLang="en-US" dirty="0"/>
          </a:p>
        </p:txBody>
      </p:sp>
    </p:spTree>
    <p:extLst>
      <p:ext uri="{BB962C8B-B14F-4D97-AF65-F5344CB8AC3E}">
        <p14:creationId xmlns:p14="http://schemas.microsoft.com/office/powerpoint/2010/main" val="3220281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12</a:t>
            </a:fld>
            <a:endParaRPr lang="en-GB" altLang="en-US" dirty="0"/>
          </a:p>
        </p:txBody>
      </p:sp>
    </p:spTree>
    <p:extLst>
      <p:ext uri="{BB962C8B-B14F-4D97-AF65-F5344CB8AC3E}">
        <p14:creationId xmlns:p14="http://schemas.microsoft.com/office/powerpoint/2010/main" val="1579995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16</a:t>
            </a:fld>
            <a:endParaRPr lang="en-GB" altLang="en-US" dirty="0"/>
          </a:p>
        </p:txBody>
      </p:sp>
    </p:spTree>
    <p:extLst>
      <p:ext uri="{BB962C8B-B14F-4D97-AF65-F5344CB8AC3E}">
        <p14:creationId xmlns:p14="http://schemas.microsoft.com/office/powerpoint/2010/main" val="30638918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1B3BBBE5-A207-4D37-9997-079CE22847B5}"/>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5" name="AutoShape 14">
            <a:extLst>
              <a:ext uri="{FF2B5EF4-FFF2-40B4-BE49-F238E27FC236}">
                <a16:creationId xmlns:a16="http://schemas.microsoft.com/office/drawing/2014/main" id="{49170BBD-911C-45FA-A520-F14F7524BFE1}"/>
              </a:ext>
            </a:extLst>
          </p:cNvPr>
          <p:cNvSpPr>
            <a:spLocks noChangeArrowheads="1"/>
          </p:cNvSpPr>
          <p:nvPr userDrawn="1"/>
        </p:nvSpPr>
        <p:spPr bwMode="auto">
          <a:xfrm>
            <a:off x="590550" y="6415088"/>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pic>
        <p:nvPicPr>
          <p:cNvPr id="6" name="Picture 6">
            <a:extLst>
              <a:ext uri="{FF2B5EF4-FFF2-40B4-BE49-F238E27FC236}">
                <a16:creationId xmlns:a16="http://schemas.microsoft.com/office/drawing/2014/main" id="{AEE08918-4184-4B10-9346-F3DC8CA857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8255F33A-85B0-4D94-8EB9-5536B8278209}"/>
              </a:ext>
            </a:extLst>
          </p:cNvPr>
          <p:cNvSpPr txBox="1"/>
          <p:nvPr userDrawn="1"/>
        </p:nvSpPr>
        <p:spPr>
          <a:xfrm>
            <a:off x="538163" y="6435725"/>
            <a:ext cx="4987566" cy="284163"/>
          </a:xfrm>
          <a:prstGeom prst="rect">
            <a:avLst/>
          </a:prstGeom>
          <a:noFill/>
        </p:spPr>
        <p:txBody>
          <a:bodyPr anchor="ctr">
            <a:noAutofit/>
          </a:bodyPr>
          <a:lstStyle/>
          <a:p>
            <a:pPr>
              <a:defRPr/>
            </a:pPr>
            <a:r>
              <a:rPr lang="en-GB" sz="900" spc="300" dirty="0">
                <a:solidFill>
                  <a:schemeClr val="bg1"/>
                </a:solidFill>
              </a:rPr>
              <a:t> </a:t>
            </a:r>
            <a:r>
              <a:rPr lang="en-GB" sz="900" spc="300" dirty="0"/>
              <a:t>SA5#135e E-meeting 25 January - 3 February 2021</a:t>
            </a:r>
          </a:p>
        </p:txBody>
      </p:sp>
      <p:sp>
        <p:nvSpPr>
          <p:cNvPr id="8" name="Oval 7">
            <a:extLst>
              <a:ext uri="{FF2B5EF4-FFF2-40B4-BE49-F238E27FC236}">
                <a16:creationId xmlns:a16="http://schemas.microsoft.com/office/drawing/2014/main" id="{12F93472-492B-49F2-97D2-A050ADC6F738}"/>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B661A8B-0347-431C-B3A0-BC0AB7D5F304}" type="slidenum">
              <a:rPr lang="en-GB" altLang="en-US" b="1" smtClean="0"/>
              <a:pPr algn="ctr">
                <a:defRPr/>
              </a:pPr>
              <a:t>‹#›</a:t>
            </a:fld>
            <a:endParaRPr lang="en-GB" altLang="en-US" b="1" dirty="0"/>
          </a:p>
          <a:p>
            <a:pPr>
              <a:defRPr/>
            </a:pPr>
            <a:endParaRPr lang="en-GB" altLang="en-US" dirty="0"/>
          </a:p>
        </p:txBody>
      </p:sp>
      <p:sp>
        <p:nvSpPr>
          <p:cNvPr id="9" name="Rectangle 15">
            <a:extLst>
              <a:ext uri="{FF2B5EF4-FFF2-40B4-BE49-F238E27FC236}">
                <a16:creationId xmlns:a16="http://schemas.microsoft.com/office/drawing/2014/main" id="{B306130B-EFB3-4C68-9F03-3886CBA335AA}"/>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 name="Rectangle 16">
            <a:extLst>
              <a:ext uri="{FF2B5EF4-FFF2-40B4-BE49-F238E27FC236}">
                <a16:creationId xmlns:a16="http://schemas.microsoft.com/office/drawing/2014/main" id="{060F732D-B9C4-4F56-A071-04B7C6D00A5E}"/>
              </a:ext>
            </a:extLst>
          </p:cNvPr>
          <p:cNvSpPr>
            <a:spLocks noChangeArrowheads="1"/>
          </p:cNvSpPr>
          <p:nvPr userDrawn="1"/>
        </p:nvSpPr>
        <p:spPr bwMode="auto">
          <a:xfrm>
            <a:off x="7429500" y="6461125"/>
            <a:ext cx="824265" cy="33855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2021</a:t>
            </a:r>
          </a:p>
          <a:p>
            <a:pPr eaLnBrk="1" hangingPunct="1">
              <a:defRPr/>
            </a:pPr>
            <a:endParaRPr lang="en-GB" altLang="en-US" sz="800" dirty="0"/>
          </a:p>
        </p:txBody>
      </p:sp>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02822777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7122897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87338979"/>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lide Number Placeholder 5">
            <a:extLst>
              <a:ext uri="{FF2B5EF4-FFF2-40B4-BE49-F238E27FC236}">
                <a16:creationId xmlns:a16="http://schemas.microsoft.com/office/drawing/2014/main" id="{3072A33C-20EF-468C-BABC-00C22F5F493E}"/>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1027" name="AutoShape 14">
            <a:extLst>
              <a:ext uri="{FF2B5EF4-FFF2-40B4-BE49-F238E27FC236}">
                <a16:creationId xmlns:a16="http://schemas.microsoft.com/office/drawing/2014/main" id="{1B6CAF25-3AAE-4BF0-A8C7-DEBE0C504CFB}"/>
              </a:ext>
            </a:extLst>
          </p:cNvPr>
          <p:cNvSpPr>
            <a:spLocks noChangeArrowheads="1"/>
          </p:cNvSpPr>
          <p:nvPr userDrawn="1"/>
        </p:nvSpPr>
        <p:spPr bwMode="auto">
          <a:xfrm>
            <a:off x="590550" y="6451600"/>
            <a:ext cx="6569075" cy="255588"/>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8" name="Title Placeholder 1">
            <a:extLst>
              <a:ext uri="{FF2B5EF4-FFF2-40B4-BE49-F238E27FC236}">
                <a16:creationId xmlns:a16="http://schemas.microsoft.com/office/drawing/2014/main" id="{67E5032F-705B-44E4-9533-F939FAC31B9E}"/>
              </a:ext>
            </a:extLst>
          </p:cNvPr>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9" name="Text Placeholder 2">
            <a:extLst>
              <a:ext uri="{FF2B5EF4-FFF2-40B4-BE49-F238E27FC236}">
                <a16:creationId xmlns:a16="http://schemas.microsoft.com/office/drawing/2014/main" id="{379A13F8-137B-4BF0-9DB1-BD1EEE855AA2}"/>
              </a:ext>
            </a:extLst>
          </p:cNvPr>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30" name="Picture 6">
            <a:extLst>
              <a:ext uri="{FF2B5EF4-FFF2-40B4-BE49-F238E27FC236}">
                <a16:creationId xmlns:a16="http://schemas.microsoft.com/office/drawing/2014/main" id="{F15969D8-D10E-4070-8273-69E8A59FDB7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B1CFEED6-0B46-4DB3-A604-12A4189372C3}"/>
              </a:ext>
            </a:extLst>
          </p:cNvPr>
          <p:cNvSpPr txBox="1"/>
          <p:nvPr userDrawn="1"/>
        </p:nvSpPr>
        <p:spPr>
          <a:xfrm>
            <a:off x="538163" y="6457951"/>
            <a:ext cx="4795837" cy="255588"/>
          </a:xfrm>
          <a:prstGeom prst="rect">
            <a:avLst/>
          </a:prstGeom>
          <a:noFill/>
        </p:spPr>
        <p:txBody>
          <a:bodyPr anchor="ctr">
            <a:normAutofit fontScale="92500"/>
          </a:bodyPr>
          <a:lstStyle/>
          <a:p>
            <a:pPr>
              <a:defRPr/>
            </a:pPr>
            <a:r>
              <a:rPr lang="en-GB" spc="300" dirty="0"/>
              <a:t>SA5#135e E-meeting 25 January - 3 February 2021</a:t>
            </a:r>
          </a:p>
        </p:txBody>
      </p:sp>
      <p:sp>
        <p:nvSpPr>
          <p:cNvPr id="12" name="Oval 11">
            <a:extLst>
              <a:ext uri="{FF2B5EF4-FFF2-40B4-BE49-F238E27FC236}">
                <a16:creationId xmlns:a16="http://schemas.microsoft.com/office/drawing/2014/main" id="{38E42F2A-CEDC-4514-9029-ACB188D171BC}"/>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AFAF0B4F-086C-4377-BC6A-13BBB9CEA3AA}" type="slidenum">
              <a:rPr lang="en-GB" altLang="en-US" b="1" smtClean="0"/>
              <a:pPr algn="ctr">
                <a:defRPr/>
              </a:pPr>
              <a:t>‹#›</a:t>
            </a:fld>
            <a:endParaRPr lang="en-GB" altLang="en-US" b="1" dirty="0"/>
          </a:p>
          <a:p>
            <a:pPr>
              <a:defRPr/>
            </a:pPr>
            <a:endParaRPr lang="en-GB" altLang="en-US" dirty="0"/>
          </a:p>
        </p:txBody>
      </p:sp>
      <p:sp>
        <p:nvSpPr>
          <p:cNvPr id="1033" name="Rectangle 15">
            <a:extLst>
              <a:ext uri="{FF2B5EF4-FFF2-40B4-BE49-F238E27FC236}">
                <a16:creationId xmlns:a16="http://schemas.microsoft.com/office/drawing/2014/main" id="{C0E943FC-FC59-484A-8584-0C858FFC7537}"/>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4" name="Rectangle 16">
            <a:extLst>
              <a:ext uri="{FF2B5EF4-FFF2-40B4-BE49-F238E27FC236}">
                <a16:creationId xmlns:a16="http://schemas.microsoft.com/office/drawing/2014/main" id="{50EA5411-3B23-449C-B52F-F8A3B5F83371}"/>
              </a:ext>
            </a:extLst>
          </p:cNvPr>
          <p:cNvSpPr>
            <a:spLocks noChangeArrowheads="1"/>
          </p:cNvSpPr>
          <p:nvPr userDrawn="1"/>
        </p:nvSpPr>
        <p:spPr bwMode="auto">
          <a:xfrm>
            <a:off x="7439025" y="6461125"/>
            <a:ext cx="824265" cy="21544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2021</a:t>
            </a:r>
          </a:p>
        </p:txBody>
      </p:sp>
    </p:spTree>
  </p:cSld>
  <p:clrMap bg1="lt1" tx1="dk1" bg2="lt2" tx2="dk2" accent1="accent1" accent2="accent2" accent3="accent3" accent4="accent4" accent5="accent5" accent6="accent6" hlink="hlink" folHlink="folHlink"/>
  <p:sldLayoutIdLst>
    <p:sldLayoutId id="2147484519" r:id="rId1"/>
    <p:sldLayoutId id="2147484517" r:id="rId2"/>
    <p:sldLayoutId id="214748451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3gpp.org/specifications-groups/3gu-help#h5-2-2-new-tdoc-based-on-an-existing-t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3gpp.org/Liaisons/Incoming_LSs/S5-meeting.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3GPP_TSG_SA_WG5@LIST.ETSI.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3GPP_TSG_SA_WG5_CHARGING@LIST.ETSI.ORG" TargetMode="External"/><Relationship Id="rId4" Type="http://schemas.openxmlformats.org/officeDocument/2006/relationships/hyperlink" Target="mailto:3GPP_TSG_SA_WG5_OAM@LIST.ETSI.OR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352870EE-D312-45B2-945A-64CA5A09CCAB}"/>
              </a:ext>
            </a:extLst>
          </p:cNvPr>
          <p:cNvSpPr>
            <a:spLocks noGrp="1" noChangeArrowheads="1"/>
          </p:cNvSpPr>
          <p:nvPr>
            <p:ph type="ctrTitle"/>
          </p:nvPr>
        </p:nvSpPr>
        <p:spPr>
          <a:xfrm>
            <a:off x="576072" y="2798213"/>
            <a:ext cx="7772400" cy="295507"/>
          </a:xfrm>
        </p:spPr>
        <p:txBody>
          <a:bodyPr>
            <a:normAutofit fontScale="90000"/>
          </a:bodyPr>
          <a:lstStyle/>
          <a:p>
            <a:pPr>
              <a:defRPr/>
            </a:pPr>
            <a:r>
              <a:rPr lang="en-GB" altLang="zh-CN" sz="2300" b="1" i="1" dirty="0">
                <a:effectLst>
                  <a:outerShdw blurRad="38100" dist="38100" dir="2700000" algn="tl">
                    <a:srgbClr val="C0C0C0"/>
                  </a:outerShdw>
                </a:effectLst>
                <a:highlight>
                  <a:srgbClr val="00FFFF"/>
                </a:highlight>
              </a:rPr>
              <a:t>  </a:t>
            </a:r>
            <a:br>
              <a:rPr lang="en-GB" altLang="zh-CN" sz="2300" i="1" dirty="0">
                <a:highlight>
                  <a:srgbClr val="00FFFF"/>
                </a:highlight>
              </a:rPr>
            </a:br>
            <a:r>
              <a:rPr lang="en-GB" altLang="zh-CN" sz="2300" i="1" dirty="0">
                <a:highlight>
                  <a:srgbClr val="00FFFF"/>
                </a:highlight>
              </a:rPr>
              <a:t> </a:t>
            </a:r>
            <a:br>
              <a:rPr lang="en-US" altLang="en-US" b="1" i="1" dirty="0">
                <a:solidFill>
                  <a:srgbClr val="0000CC"/>
                </a:solidFill>
                <a:highlight>
                  <a:srgbClr val="00FFFF"/>
                </a:highlight>
              </a:rPr>
            </a:br>
            <a:r>
              <a:rPr lang="en-US" altLang="en-US" sz="3600" b="1" i="1" dirty="0">
                <a:latin typeface="Arial" panose="020B0604020202020204" pitchFamily="34" charset="0"/>
                <a:cs typeface="Arial" panose="020B0604020202020204" pitchFamily="34" charset="0"/>
              </a:rPr>
              <a:t>SA5#135e  E-Meeting</a:t>
            </a:r>
            <a:br>
              <a:rPr lang="en-US" altLang="en-US" sz="3600" b="1" i="1" dirty="0">
                <a:latin typeface="Arial" panose="020B0604020202020204" pitchFamily="34" charset="0"/>
                <a:cs typeface="Arial" panose="020B0604020202020204" pitchFamily="34" charset="0"/>
              </a:rPr>
            </a:br>
            <a:r>
              <a:rPr lang="en-US" altLang="en-US" sz="3600" b="1" i="1" dirty="0">
                <a:latin typeface="Arial" panose="020B0604020202020204" pitchFamily="34" charset="0"/>
                <a:cs typeface="Arial" panose="020B0604020202020204" pitchFamily="34" charset="0"/>
              </a:rPr>
              <a:t>Process</a:t>
            </a:r>
            <a:br>
              <a:rPr lang="en-US" altLang="en-US" sz="3600" b="1" i="1" dirty="0">
                <a:highlight>
                  <a:srgbClr val="00FFFF"/>
                </a:highlight>
                <a:latin typeface="Arial" panose="020B0604020202020204" pitchFamily="34" charset="0"/>
                <a:cs typeface="Arial" panose="020B0604020202020204" pitchFamily="34" charset="0"/>
              </a:rPr>
            </a:br>
            <a:br>
              <a:rPr lang="en-US" altLang="en-US" sz="3600" b="1" i="1" dirty="0">
                <a:highlight>
                  <a:srgbClr val="00FFFF"/>
                </a:highlight>
                <a:latin typeface="Arial" panose="020B0604020202020204" pitchFamily="34" charset="0"/>
                <a:cs typeface="Arial" panose="020B0604020202020204" pitchFamily="34" charset="0"/>
              </a:rPr>
            </a:br>
            <a:br>
              <a:rPr lang="en-US" altLang="en-US" sz="2000" i="1" dirty="0">
                <a:highlight>
                  <a:srgbClr val="FFFF00"/>
                </a:highlight>
                <a:latin typeface="Arial" panose="020B0604020202020204" pitchFamily="34" charset="0"/>
                <a:cs typeface="Arial" panose="020B0604020202020204" pitchFamily="34" charset="0"/>
              </a:rPr>
            </a:br>
            <a:br>
              <a:rPr lang="en-US" altLang="en-US" sz="2000" i="1" dirty="0">
                <a:solidFill>
                  <a:srgbClr val="0000CC"/>
                </a:solidFill>
                <a:highlight>
                  <a:srgbClr val="00FFFF"/>
                </a:highlight>
              </a:rPr>
            </a:br>
            <a:br>
              <a:rPr lang="en-GB" altLang="zh-CN" sz="4400" b="1" i="1" dirty="0">
                <a:highlight>
                  <a:srgbClr val="00FFFF"/>
                </a:highlight>
              </a:rPr>
            </a:br>
            <a:r>
              <a:rPr lang="en-GB" altLang="zh-CN" sz="2300" i="1" dirty="0">
                <a:highlight>
                  <a:srgbClr val="00FFFF"/>
                </a:highlight>
                <a:latin typeface="Arial" panose="020B0604020202020204" pitchFamily="34" charset="0"/>
              </a:rPr>
              <a:t> </a:t>
            </a:r>
            <a:br>
              <a:rPr lang="en-US" altLang="zh-CN" sz="2300" i="1" dirty="0">
                <a:effectLst>
                  <a:outerShdw blurRad="38100" dist="38100" dir="2700000" algn="tl">
                    <a:srgbClr val="C0C0C0"/>
                  </a:outerShdw>
                </a:effectLst>
                <a:highlight>
                  <a:srgbClr val="00FFFF"/>
                </a:highlight>
                <a:latin typeface="Arial" panose="020B0604020202020204" pitchFamily="34" charset="0"/>
              </a:rPr>
            </a:br>
            <a:br>
              <a:rPr lang="en-US" altLang="zh-CN" sz="2100" i="1" dirty="0">
                <a:effectLst>
                  <a:outerShdw blurRad="38100" dist="38100" dir="2700000" algn="tl">
                    <a:srgbClr val="C0C0C0"/>
                  </a:outerShdw>
                </a:effectLst>
                <a:highlight>
                  <a:srgbClr val="00FFFF"/>
                </a:highlight>
              </a:rPr>
            </a:br>
            <a:endParaRPr lang="en-GB" altLang="zh-CN" sz="2100" i="1" dirty="0">
              <a:effectLst>
                <a:outerShdw blurRad="38100" dist="38100" dir="2700000" algn="tl">
                  <a:srgbClr val="C0C0C0"/>
                </a:outerShdw>
              </a:effectLst>
              <a:highlight>
                <a:srgbClr val="00FFFF"/>
              </a:highlight>
            </a:endParaRPr>
          </a:p>
        </p:txBody>
      </p:sp>
      <p:sp>
        <p:nvSpPr>
          <p:cNvPr id="5123" name="Subtitle 6">
            <a:extLst>
              <a:ext uri="{FF2B5EF4-FFF2-40B4-BE49-F238E27FC236}">
                <a16:creationId xmlns:a16="http://schemas.microsoft.com/office/drawing/2014/main" id="{DF018147-2912-4BF3-BB72-2E9217F826DB}"/>
              </a:ext>
            </a:extLst>
          </p:cNvPr>
          <p:cNvSpPr>
            <a:spLocks noGrp="1"/>
          </p:cNvSpPr>
          <p:nvPr>
            <p:ph type="subTitle" idx="1"/>
          </p:nvPr>
        </p:nvSpPr>
        <p:spPr>
          <a:xfrm>
            <a:off x="883920" y="3764280"/>
            <a:ext cx="6946900" cy="1766570"/>
          </a:xfrm>
        </p:spPr>
        <p:txBody>
          <a:bodyPr/>
          <a:lstStyle/>
          <a:p>
            <a:pPr eaLnBrk="1" hangingPunct="1">
              <a:defRPr/>
            </a:pPr>
            <a:endParaRPr lang="en-GB" altLang="en-US" b="1" dirty="0">
              <a:solidFill>
                <a:srgbClr val="0000CC"/>
              </a:solidFill>
              <a:latin typeface="+mj-lt"/>
              <a:ea typeface="+mj-ea"/>
              <a:cs typeface="+mj-cs"/>
            </a:endParaRPr>
          </a:p>
          <a:p>
            <a:pPr eaLnBrk="1" hangingPunct="1">
              <a:defRPr/>
            </a:pPr>
            <a:r>
              <a:rPr lang="en-GB" altLang="en-US" b="1" dirty="0">
                <a:solidFill>
                  <a:srgbClr val="0000CC"/>
                </a:solidFill>
                <a:latin typeface="+mj-lt"/>
                <a:ea typeface="+mj-ea"/>
                <a:cs typeface="+mj-cs"/>
              </a:rPr>
              <a:t>S5-211002</a:t>
            </a:r>
          </a:p>
          <a:p>
            <a:pPr eaLnBrk="1" hangingPunct="1">
              <a:defRPr/>
            </a:pPr>
            <a:endParaRPr lang="en-GB" altLang="en-US" sz="1200" dirty="0">
              <a:solidFill>
                <a:srgbClr val="0000CC"/>
              </a:solidFill>
              <a:latin typeface="+mj-lt"/>
              <a:ea typeface="+mj-ea"/>
              <a:cs typeface="+mj-cs"/>
            </a:endParaRPr>
          </a:p>
          <a:p>
            <a:pPr>
              <a:lnSpc>
                <a:spcPct val="80000"/>
              </a:lnSpc>
              <a:defRPr/>
            </a:pPr>
            <a:endParaRPr lang="en-GB"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42459" y="286537"/>
            <a:ext cx="6827838" cy="498475"/>
          </a:xfrm>
        </p:spPr>
        <p:txBody>
          <a:bodyPr/>
          <a:lstStyle/>
          <a:p>
            <a:r>
              <a:rPr lang="en-US" altLang="en-US" dirty="0"/>
              <a:t>Process (5)</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28931" y="1190061"/>
            <a:ext cx="8388350" cy="5487988"/>
          </a:xfrm>
        </p:spPr>
        <p:txBody>
          <a:bodyPr/>
          <a:lstStyle/>
          <a:p>
            <a:pPr lvl="2">
              <a:defRPr/>
            </a:pPr>
            <a:r>
              <a:rPr lang="en-GB" altLang="en-US" sz="1800" dirty="0">
                <a:highlight>
                  <a:srgbClr val="00FFFF"/>
                </a:highlight>
              </a:rPr>
              <a:t>Tdoc# allocation in 3GU (</a:t>
            </a:r>
            <a:r>
              <a:rPr lang="en-GB" altLang="en-US" sz="1800" dirty="0">
                <a:highlight>
                  <a:srgbClr val="FF00FF"/>
                </a:highlight>
              </a:rPr>
              <a:t>for revised </a:t>
            </a:r>
            <a:r>
              <a:rPr lang="en-GB" altLang="en-US" sz="1800" dirty="0" err="1">
                <a:highlight>
                  <a:srgbClr val="FF00FF"/>
                </a:highlight>
              </a:rPr>
              <a:t>tdocs</a:t>
            </a:r>
            <a:r>
              <a:rPr lang="en-GB" altLang="en-US" sz="1800" dirty="0">
                <a:highlight>
                  <a:srgbClr val="FF00FF"/>
                </a:highlight>
              </a:rPr>
              <a:t> and new </a:t>
            </a:r>
            <a:r>
              <a:rPr lang="en-GB" altLang="en-US" sz="1800" dirty="0" err="1">
                <a:highlight>
                  <a:srgbClr val="FF00FF"/>
                </a:highlight>
              </a:rPr>
              <a:t>tdocs</a:t>
            </a:r>
            <a:r>
              <a:rPr lang="en-GB" altLang="en-US" sz="1800" dirty="0">
                <a:highlight>
                  <a:srgbClr val="FF00FF"/>
                </a:highlight>
              </a:rPr>
              <a:t> created during the meeting</a:t>
            </a:r>
            <a:r>
              <a:rPr lang="en-GB" altLang="en-US" sz="1800" dirty="0">
                <a:highlight>
                  <a:srgbClr val="00FFFF"/>
                </a:highlight>
              </a:rPr>
              <a:t>)</a:t>
            </a:r>
          </a:p>
          <a:p>
            <a:pPr lvl="3">
              <a:defRPr/>
            </a:pPr>
            <a:r>
              <a:rPr lang="en-GB" sz="1600" dirty="0">
                <a:highlight>
                  <a:srgbClr val="FF00FF"/>
                </a:highlight>
              </a:rPr>
              <a:t>For a revised tdoc, normally a new tdoc# only needs to be allocated for the final version if it is agreed. However it could also be done upon request for not agreed </a:t>
            </a:r>
            <a:r>
              <a:rPr lang="en-GB" sz="1600" dirty="0" err="1">
                <a:highlight>
                  <a:srgbClr val="FF00FF"/>
                </a:highlight>
              </a:rPr>
              <a:t>tdocs</a:t>
            </a:r>
            <a:r>
              <a:rPr lang="en-GB" sz="1600" dirty="0">
                <a:highlight>
                  <a:srgbClr val="FF00FF"/>
                </a:highlight>
              </a:rPr>
              <a:t>, or </a:t>
            </a:r>
            <a:r>
              <a:rPr lang="en-GB" sz="1600" dirty="0" err="1">
                <a:highlight>
                  <a:srgbClr val="FF00FF"/>
                </a:highlight>
              </a:rPr>
              <a:t>tdocs</a:t>
            </a:r>
            <a:r>
              <a:rPr lang="en-GB" sz="1600" dirty="0">
                <a:highlight>
                  <a:srgbClr val="FF00FF"/>
                </a:highlight>
              </a:rPr>
              <a:t> for information, if accepted by the leadership and recorded in the minutes (chair notes).</a:t>
            </a:r>
          </a:p>
          <a:p>
            <a:pPr lvl="3">
              <a:defRPr/>
            </a:pPr>
            <a:r>
              <a:rPr lang="en-GB" sz="1600" dirty="0">
                <a:highlight>
                  <a:srgbClr val="00FFFF"/>
                </a:highlight>
              </a:rPr>
              <a:t>3GU tutorial on how to take a revision number:</a:t>
            </a:r>
          </a:p>
          <a:p>
            <a:pPr lvl="4">
              <a:defRPr/>
            </a:pPr>
            <a:r>
              <a:rPr lang="en-GB" u="sng" dirty="0">
                <a:highlight>
                  <a:srgbClr val="00FFFF"/>
                </a:highlight>
                <a:hlinkClick r:id="rId2"/>
              </a:rPr>
              <a:t>https://www.3gpp.org/specifications-groups/3gu-help#h5-2-2-new-tdoc-based-on-an-existing-tdoc</a:t>
            </a:r>
            <a:endParaRPr lang="en-GB" altLang="en-US" sz="1400" dirty="0">
              <a:highlight>
                <a:srgbClr val="00FFFF"/>
              </a:highlight>
            </a:endParaRPr>
          </a:p>
          <a:p>
            <a:pPr lvl="3">
              <a:defRPr/>
            </a:pPr>
            <a:r>
              <a:rPr lang="en-GB" sz="1600" dirty="0">
                <a:highlight>
                  <a:srgbClr val="00FFFF"/>
                </a:highlight>
              </a:rPr>
              <a:t>In the case of CRs, any changes of the parameters [category, title, WID code] must be updated in 3GU when revising the document.</a:t>
            </a:r>
          </a:p>
          <a:p>
            <a:pPr lvl="3">
              <a:defRPr/>
            </a:pPr>
            <a:r>
              <a:rPr lang="en-GB" sz="1600" b="1" dirty="0">
                <a:highlight>
                  <a:srgbClr val="00FFFF"/>
                </a:highlight>
              </a:rPr>
              <a:t>Taking out new tdoc# is only allowed for a tdoc approved by the SA5 leadership to be allocated; delegates are not allowed to allocate them by own initiative. </a:t>
            </a:r>
            <a:r>
              <a:rPr lang="en-GB" sz="1600" dirty="0">
                <a:highlight>
                  <a:srgbClr val="00FFFF"/>
                </a:highlight>
              </a:rPr>
              <a:t>The portal will be open during the meeting to allow authorised documents to be reserved.</a:t>
            </a:r>
          </a:p>
          <a:p>
            <a:pPr lvl="3">
              <a:defRPr/>
            </a:pPr>
            <a:r>
              <a:rPr lang="en-GB" sz="1600" dirty="0">
                <a:highlight>
                  <a:srgbClr val="00FFFF"/>
                </a:highlight>
              </a:rPr>
              <a:t>In the case of an LS, the SA5 tdoc number of the LS it is replying to must be stated (if it’s a reply LS), and remember to include all attachments mentioned in the LS in the zip file.</a:t>
            </a:r>
          </a:p>
          <a:p>
            <a:pPr lvl="3">
              <a:defRPr/>
            </a:pPr>
            <a:endParaRPr lang="en-GB" sz="1600" b="1" dirty="0">
              <a:highlight>
                <a:srgbClr val="00FFFF"/>
              </a:highlight>
            </a:endParaRPr>
          </a:p>
          <a:p>
            <a:pPr lvl="3">
              <a:defRPr/>
            </a:pPr>
            <a:endParaRPr lang="en-GB" sz="1600" b="1" dirty="0">
              <a:highlight>
                <a:srgbClr val="00FFFF"/>
              </a:highlight>
            </a:endParaRPr>
          </a:p>
          <a:p>
            <a:pPr lvl="3">
              <a:defRPr/>
            </a:pPr>
            <a:endParaRPr lang="en-GB" sz="1600" dirty="0"/>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32113176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12963" y="360279"/>
            <a:ext cx="6827838" cy="498475"/>
          </a:xfrm>
        </p:spPr>
        <p:txBody>
          <a:bodyPr/>
          <a:lstStyle/>
          <a:p>
            <a:r>
              <a:rPr lang="en-US" altLang="en-US" dirty="0"/>
              <a:t>Process (6)</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284686" y="1542194"/>
            <a:ext cx="8388350" cy="5487988"/>
          </a:xfrm>
        </p:spPr>
        <p:txBody>
          <a:bodyPr/>
          <a:lstStyle/>
          <a:p>
            <a:pPr lvl="2">
              <a:defRPr/>
            </a:pPr>
            <a:r>
              <a:rPr lang="en-GB" altLang="en-US" sz="1800" dirty="0">
                <a:highlight>
                  <a:srgbClr val="00FFFF"/>
                </a:highlight>
              </a:rPr>
              <a:t>Tdoc# allocation in 3GU (</a:t>
            </a:r>
            <a:r>
              <a:rPr lang="en-GB" altLang="en-US" sz="1800" dirty="0">
                <a:highlight>
                  <a:srgbClr val="FF00FF"/>
                </a:highlight>
              </a:rPr>
              <a:t>for revised </a:t>
            </a:r>
            <a:r>
              <a:rPr lang="en-GB" altLang="en-US" sz="1800" dirty="0" err="1">
                <a:highlight>
                  <a:srgbClr val="FF00FF"/>
                </a:highlight>
              </a:rPr>
              <a:t>tdocs</a:t>
            </a:r>
            <a:r>
              <a:rPr lang="en-GB" altLang="en-US" sz="1800" dirty="0">
                <a:highlight>
                  <a:srgbClr val="FF00FF"/>
                </a:highlight>
              </a:rPr>
              <a:t> and new </a:t>
            </a:r>
            <a:r>
              <a:rPr lang="en-GB" altLang="en-US" sz="1800" dirty="0" err="1">
                <a:highlight>
                  <a:srgbClr val="FF00FF"/>
                </a:highlight>
              </a:rPr>
              <a:t>tdocs</a:t>
            </a:r>
            <a:r>
              <a:rPr lang="en-GB" altLang="en-US" sz="1800" dirty="0">
                <a:highlight>
                  <a:srgbClr val="FF00FF"/>
                </a:highlight>
              </a:rPr>
              <a:t> created during the meeting), continued</a:t>
            </a:r>
          </a:p>
          <a:p>
            <a:pPr lvl="3">
              <a:defRPr/>
            </a:pPr>
            <a:r>
              <a:rPr lang="en-GB" sz="1600" b="1" dirty="0">
                <a:highlight>
                  <a:srgbClr val="00FFFF"/>
                </a:highlight>
              </a:rPr>
              <a:t>The portal will be closed on </a:t>
            </a:r>
            <a:r>
              <a:rPr lang="en-GB" sz="1600" b="1" dirty="0">
                <a:solidFill>
                  <a:srgbClr val="00B0F0"/>
                </a:solidFill>
                <a:highlight>
                  <a:srgbClr val="00FFFF"/>
                </a:highlight>
              </a:rPr>
              <a:t>Monday the 8th of February at 13.00 CET</a:t>
            </a:r>
            <a:r>
              <a:rPr lang="en-GB" sz="1600" b="1" dirty="0">
                <a:highlight>
                  <a:srgbClr val="00FFFF"/>
                </a:highlight>
              </a:rPr>
              <a:t>. After this deadline, approved revisions without a new number will have to be taken to the next meeting and the original will be marked as noted.</a:t>
            </a:r>
          </a:p>
          <a:p>
            <a:pPr lvl="3">
              <a:defRPr/>
            </a:pPr>
            <a:r>
              <a:rPr lang="en-GB" sz="1600" b="1" dirty="0">
                <a:highlight>
                  <a:srgbClr val="00FFFF"/>
                </a:highlight>
              </a:rPr>
              <a:t>For email approval after the meeting (e.g. of latest draft TS/TR, DraftCR), the author shall also take out the new tdoc# in 3GU.</a:t>
            </a:r>
          </a:p>
          <a:p>
            <a:pPr lvl="3">
              <a:defRPr/>
            </a:pPr>
            <a:r>
              <a:rPr lang="en-GB" sz="1600" b="1" dirty="0">
                <a:highlight>
                  <a:srgbClr val="00FFFF"/>
                </a:highlight>
              </a:rPr>
              <a:t>When reserving a new draft TR/TS version in 3GU, do not write the current version (e.g. 0.1.0) but the next version that you will be creating after the meeting.</a:t>
            </a:r>
          </a:p>
          <a:p>
            <a:pPr lvl="3">
              <a:defRPr/>
            </a:pPr>
            <a:endParaRPr lang="en-GB" sz="1600" b="1" dirty="0">
              <a:highlight>
                <a:srgbClr val="00FFFF"/>
              </a:highlight>
            </a:endParaRPr>
          </a:p>
          <a:p>
            <a:pPr lvl="3">
              <a:defRPr/>
            </a:pPr>
            <a:endParaRPr lang="en-GB" sz="1600" dirty="0"/>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2676683520"/>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(7)</a:t>
            </a:r>
            <a:endParaRPr lang="zh-CN" altLang="en-US" dirty="0"/>
          </a:p>
        </p:txBody>
      </p:sp>
      <p:sp>
        <p:nvSpPr>
          <p:cNvPr id="4" name="矩形 3"/>
          <p:cNvSpPr/>
          <p:nvPr/>
        </p:nvSpPr>
        <p:spPr>
          <a:xfrm>
            <a:off x="447944" y="3967948"/>
            <a:ext cx="3526735" cy="276999"/>
          </a:xfrm>
          <a:prstGeom prst="rect">
            <a:avLst/>
          </a:prstGeom>
        </p:spPr>
        <p:txBody>
          <a:bodyPr wrap="none">
            <a:spAutoFit/>
          </a:bodyPr>
          <a:lstStyle/>
          <a:p>
            <a:r>
              <a:rPr lang="en-GB" altLang="zh-CN" sz="1200" b="1" dirty="0"/>
              <a:t>Template to use for recording all comments:</a:t>
            </a:r>
            <a:endParaRPr lang="zh-CN" altLang="en-US" sz="1200" b="1" i="1" dirty="0">
              <a:solidFill>
                <a:srgbClr val="FF0000"/>
              </a:solidFill>
              <a:highlight>
                <a:srgbClr val="FFFF00"/>
              </a:highlight>
            </a:endParaRPr>
          </a:p>
        </p:txBody>
      </p:sp>
      <p:sp>
        <p:nvSpPr>
          <p:cNvPr id="8" name="矩形 7"/>
          <p:cNvSpPr/>
          <p:nvPr/>
        </p:nvSpPr>
        <p:spPr>
          <a:xfrm>
            <a:off x="236456" y="785538"/>
            <a:ext cx="8563482" cy="3182410"/>
          </a:xfrm>
          <a:prstGeom prst="rect">
            <a:avLst/>
          </a:prstGeom>
        </p:spPr>
        <p:txBody>
          <a:bodyPr wrap="square">
            <a:spAutoFit/>
          </a:bodyPr>
          <a:lstStyle/>
          <a:p>
            <a:pPr marL="228600" indent="-228600">
              <a:spcBef>
                <a:spcPct val="20000"/>
              </a:spcBef>
              <a:buFont typeface="Arial" panose="020B0604020202020204" pitchFamily="34" charset="0"/>
              <a:buChar char="•"/>
              <a:defRPr/>
            </a:pPr>
            <a:r>
              <a:rPr lang="en-GB" altLang="en-US" sz="1600" kern="0" dirty="0">
                <a:solidFill>
                  <a:prstClr val="black"/>
                </a:solidFill>
                <a:latin typeface="Calibri"/>
              </a:rPr>
              <a:t>Email threads – </a:t>
            </a:r>
            <a:r>
              <a:rPr lang="en-US" altLang="zh-CN" sz="1600" kern="0" dirty="0">
                <a:solidFill>
                  <a:prstClr val="black"/>
                </a:solidFill>
                <a:latin typeface="Calibri"/>
              </a:rPr>
              <a:t>Comments </a:t>
            </a:r>
            <a:r>
              <a:rPr lang="en-GB" altLang="zh-CN" sz="1600" kern="0" dirty="0">
                <a:solidFill>
                  <a:prstClr val="black"/>
                </a:solidFill>
                <a:latin typeface="Calibri"/>
              </a:rPr>
              <a:t>handling</a:t>
            </a:r>
            <a:endParaRPr lang="en-US" altLang="en-US" sz="1600" b="1" kern="0" dirty="0">
              <a:solidFill>
                <a:prstClr val="black"/>
              </a:solidFill>
              <a:latin typeface="Calibri"/>
            </a:endParaRPr>
          </a:p>
          <a:p>
            <a:pPr marL="685800" lvl="1" indent="-228600">
              <a:spcBef>
                <a:spcPct val="20000"/>
              </a:spcBef>
              <a:buFont typeface="Arial" panose="020B0604020202020204" pitchFamily="34" charset="0"/>
              <a:buChar char="–"/>
              <a:defRPr/>
            </a:pPr>
            <a:r>
              <a:rPr lang="en-US" altLang="en-US" sz="1400" b="1" kern="0" dirty="0">
                <a:solidFill>
                  <a:prstClr val="black"/>
                </a:solidFill>
                <a:latin typeface="Calibri"/>
              </a:rPr>
              <a:t>Comments</a:t>
            </a:r>
            <a:r>
              <a:rPr lang="en-US" altLang="en-US" sz="1400" kern="0" dirty="0">
                <a:solidFill>
                  <a:prstClr val="black"/>
                </a:solidFill>
                <a:latin typeface="Calibri"/>
              </a:rPr>
              <a:t> providing questions/proposals </a:t>
            </a:r>
            <a:r>
              <a:rPr lang="en-US" altLang="en-US" sz="1400" b="1" kern="0" dirty="0">
                <a:solidFill>
                  <a:prstClr val="black"/>
                </a:solidFill>
                <a:latin typeface="Calibri"/>
              </a:rPr>
              <a:t>embedded inside a copy of the actual Tdoc</a:t>
            </a:r>
            <a:r>
              <a:rPr lang="en-US" altLang="en-US" sz="1400" kern="0" dirty="0">
                <a:solidFill>
                  <a:prstClr val="black"/>
                </a:solidFill>
                <a:latin typeface="Calibri"/>
              </a:rPr>
              <a:t> are allowed. They should be uploaded on the Drafts folder and have file name like </a:t>
            </a:r>
            <a:r>
              <a:rPr lang="en-US" altLang="zh-CN" sz="1400" i="1" kern="0" dirty="0" err="1">
                <a:solidFill>
                  <a:prstClr val="black"/>
                </a:solidFill>
                <a:latin typeface="Calibri"/>
              </a:rPr>
              <a:t>tdoc_revx_AB</a:t>
            </a:r>
            <a:r>
              <a:rPr lang="en-US" altLang="zh-CN" sz="1400" i="1" kern="0" dirty="0">
                <a:solidFill>
                  <a:prstClr val="black"/>
                </a:solidFill>
                <a:latin typeface="Calibri"/>
              </a:rPr>
              <a:t> COMMENT </a:t>
            </a:r>
            <a:r>
              <a:rPr lang="en-US" altLang="en-US" sz="1400" kern="0" dirty="0">
                <a:solidFill>
                  <a:prstClr val="black"/>
                </a:solidFill>
                <a:latin typeface="Calibri"/>
              </a:rPr>
              <a:t> where AB is the commenter’s initials. The revision number x shall not be increased in this case. </a:t>
            </a:r>
            <a:r>
              <a:rPr lang="en-US" altLang="en-US" sz="1400" b="1" kern="0" dirty="0">
                <a:solidFill>
                  <a:prstClr val="black"/>
                </a:solidFill>
                <a:latin typeface="Calibri"/>
              </a:rPr>
              <a:t>O</a:t>
            </a:r>
            <a:r>
              <a:rPr lang="en-GB" altLang="en-US" sz="1400" b="1" kern="0" dirty="0" err="1">
                <a:solidFill>
                  <a:prstClr val="black"/>
                </a:solidFill>
                <a:latin typeface="Calibri"/>
              </a:rPr>
              <a:t>nly</a:t>
            </a:r>
            <a:r>
              <a:rPr lang="en-GB" altLang="zh-CN" sz="1400" b="1" kern="0" dirty="0">
                <a:solidFill>
                  <a:prstClr val="black"/>
                </a:solidFill>
                <a:latin typeface="Calibri"/>
              </a:rPr>
              <a:t> the author  is allowed to increase the </a:t>
            </a:r>
            <a:r>
              <a:rPr lang="en-GB" altLang="zh-CN" sz="1400" i="1" kern="0" dirty="0">
                <a:solidFill>
                  <a:prstClr val="black"/>
                </a:solidFill>
                <a:latin typeface="Calibri"/>
              </a:rPr>
              <a:t>x</a:t>
            </a:r>
            <a:r>
              <a:rPr lang="en-GB" altLang="zh-CN" sz="1400" b="1" kern="0" dirty="0">
                <a:solidFill>
                  <a:prstClr val="black"/>
                </a:solidFill>
                <a:latin typeface="Calibri"/>
              </a:rPr>
              <a:t> in </a:t>
            </a:r>
            <a:r>
              <a:rPr lang="en-GB" altLang="zh-CN" sz="1400" i="1" kern="0" dirty="0">
                <a:solidFill>
                  <a:prstClr val="black"/>
                </a:solidFill>
                <a:latin typeface="Calibri"/>
              </a:rPr>
              <a:t>‘</a:t>
            </a:r>
            <a:r>
              <a:rPr lang="en-GB" altLang="zh-CN" sz="1400" i="1" kern="0" dirty="0" err="1">
                <a:solidFill>
                  <a:prstClr val="black"/>
                </a:solidFill>
                <a:latin typeface="Calibri"/>
              </a:rPr>
              <a:t>tdoc_revx</a:t>
            </a:r>
            <a:r>
              <a:rPr lang="en-GB" altLang="zh-CN" sz="1400" b="1" kern="0" dirty="0">
                <a:solidFill>
                  <a:prstClr val="black"/>
                </a:solidFill>
                <a:latin typeface="Calibri"/>
              </a:rPr>
              <a:t>’ revision number, when submitting a new revision.</a:t>
            </a:r>
          </a:p>
          <a:p>
            <a:pPr marL="685800" lvl="1" indent="-228600">
              <a:spcBef>
                <a:spcPct val="20000"/>
              </a:spcBef>
              <a:buFont typeface="Arial" panose="020B0604020202020204" pitchFamily="34" charset="0"/>
              <a:buChar char="–"/>
              <a:defRPr/>
            </a:pPr>
            <a:r>
              <a:rPr lang="en-US" altLang="zh-CN" sz="1400" b="1" kern="0" dirty="0">
                <a:solidFill>
                  <a:prstClr val="black"/>
                </a:solidFill>
                <a:latin typeface="Calibri"/>
              </a:rPr>
              <a:t>A comments table should be used </a:t>
            </a:r>
            <a:r>
              <a:rPr lang="en-US" altLang="zh-CN" sz="1400" kern="0" dirty="0">
                <a:solidFill>
                  <a:prstClr val="black"/>
                </a:solidFill>
                <a:latin typeface="Calibri"/>
              </a:rPr>
              <a:t>in each thread, in the following way:</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comment should be placed in the table by the commenter, either as a new row or ‘embedded’ if it is a response to a previous comment.</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new comment should be highlighted at the very top in the email, either by ‘copying’ the full comment or giving a clear reference to where in the table it is located.</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If c</a:t>
            </a:r>
            <a:r>
              <a:rPr lang="en-US" altLang="en-US" sz="1400" kern="0" dirty="0">
                <a:solidFill>
                  <a:prstClr val="black"/>
                </a:solidFill>
                <a:latin typeface="Calibri"/>
              </a:rPr>
              <a:t>omments have been embedded inside a copy of the actual Tdoc, a reference to the folder and file name should be included in the comments table.</a:t>
            </a:r>
          </a:p>
          <a:p>
            <a:pPr marL="1143000" lvl="2" indent="-228600">
              <a:spcBef>
                <a:spcPct val="20000"/>
              </a:spcBef>
              <a:buFont typeface="Arial" panose="020B0604020202020204" pitchFamily="34" charset="0"/>
              <a:buChar char="–"/>
              <a:defRPr/>
            </a:pPr>
            <a:r>
              <a:rPr lang="en-US" altLang="zh-CN" sz="1400" kern="0" dirty="0">
                <a:latin typeface="Calibri"/>
              </a:rPr>
              <a:t>For a group email thread, it is recommended to </a:t>
            </a:r>
            <a:r>
              <a:rPr lang="en-US" altLang="zh-CN" sz="1400" b="1" kern="0" dirty="0">
                <a:latin typeface="Calibri"/>
              </a:rPr>
              <a:t>keep the comments table separate for each tdoc</a:t>
            </a:r>
          </a:p>
        </p:txBody>
      </p:sp>
      <p:graphicFrame>
        <p:nvGraphicFramePr>
          <p:cNvPr id="7" name="Table 9">
            <a:extLst>
              <a:ext uri="{FF2B5EF4-FFF2-40B4-BE49-F238E27FC236}">
                <a16:creationId xmlns:a16="http://schemas.microsoft.com/office/drawing/2014/main" id="{725A6AFA-11DA-4047-8C20-0AA254539464}"/>
              </a:ext>
            </a:extLst>
          </p:cNvPr>
          <p:cNvGraphicFramePr>
            <a:graphicFrameLocks noGrp="1"/>
          </p:cNvGraphicFramePr>
          <p:nvPr/>
        </p:nvGraphicFramePr>
        <p:xfrm>
          <a:off x="577842" y="4509054"/>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a:effectLst/>
                        </a:rPr>
                        <a:t>Company name</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a:effectLst/>
                        </a:rPr>
                        <a:t>2</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
        <p:nvSpPr>
          <p:cNvPr id="9" name="Rectangle 7">
            <a:extLst>
              <a:ext uri="{FF2B5EF4-FFF2-40B4-BE49-F238E27FC236}">
                <a16:creationId xmlns:a16="http://schemas.microsoft.com/office/drawing/2014/main" id="{5A2A79FE-84BD-476C-95AD-D5506B4A3D34}"/>
              </a:ext>
            </a:extLst>
          </p:cNvPr>
          <p:cNvSpPr>
            <a:spLocks noChangeArrowheads="1"/>
          </p:cNvSpPr>
          <p:nvPr/>
        </p:nvSpPr>
        <p:spPr bwMode="auto">
          <a:xfrm>
            <a:off x="469448" y="4279017"/>
            <a:ext cx="460575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t>Comments for &lt;Tdoc-1&gt;:</a:t>
            </a:r>
            <a:endParaRPr kumimoji="0" lang="en-GB" altLang="en-US" sz="4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7">
            <a:extLst>
              <a:ext uri="{FF2B5EF4-FFF2-40B4-BE49-F238E27FC236}">
                <a16:creationId xmlns:a16="http://schemas.microsoft.com/office/drawing/2014/main" id="{F40A1ED8-24E1-4BCC-BCD1-62F32D73DEE8}"/>
              </a:ext>
            </a:extLst>
          </p:cNvPr>
          <p:cNvSpPr>
            <a:spLocks noChangeArrowheads="1"/>
          </p:cNvSpPr>
          <p:nvPr/>
        </p:nvSpPr>
        <p:spPr bwMode="auto">
          <a:xfrm>
            <a:off x="469448" y="5343343"/>
            <a:ext cx="460575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t>Comments for &lt;Tdoc-2&gt;:</a:t>
            </a:r>
            <a:endParaRPr kumimoji="0" lang="en-GB" altLang="en-US" sz="4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11" name="Table 10">
            <a:extLst>
              <a:ext uri="{FF2B5EF4-FFF2-40B4-BE49-F238E27FC236}">
                <a16:creationId xmlns:a16="http://schemas.microsoft.com/office/drawing/2014/main" id="{621EB5FF-F314-425A-A25E-DF143B0C3983}"/>
              </a:ext>
            </a:extLst>
          </p:cNvPr>
          <p:cNvGraphicFramePr>
            <a:graphicFrameLocks noGrp="1"/>
          </p:cNvGraphicFramePr>
          <p:nvPr/>
        </p:nvGraphicFramePr>
        <p:xfrm>
          <a:off x="577842" y="5546711"/>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dirty="0">
                          <a:effectLst/>
                        </a:rPr>
                        <a:t>Company name</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dirty="0">
                          <a:effectLst/>
                        </a:rPr>
                        <a:t>2</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Tree>
    <p:extLst>
      <p:ext uri="{BB962C8B-B14F-4D97-AF65-F5344CB8AC3E}">
        <p14:creationId xmlns:p14="http://schemas.microsoft.com/office/powerpoint/2010/main" val="240454621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686814" y="342389"/>
            <a:ext cx="6827838" cy="498475"/>
          </a:xfrm>
        </p:spPr>
        <p:txBody>
          <a:bodyPr/>
          <a:lstStyle/>
          <a:p>
            <a:r>
              <a:rPr lang="en-US" altLang="en-US" dirty="0"/>
              <a:t>Process (8)</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16653" y="1431217"/>
            <a:ext cx="8834772" cy="6082899"/>
          </a:xfrm>
        </p:spPr>
        <p:txBody>
          <a:bodyPr/>
          <a:lstStyle/>
          <a:p>
            <a:pPr lvl="2">
              <a:defRPr/>
            </a:pPr>
            <a:r>
              <a:rPr lang="en-GB" altLang="en-US" sz="1800" dirty="0"/>
              <a:t>Email threads</a:t>
            </a:r>
            <a:r>
              <a:rPr lang="en-GB" sz="1800" dirty="0"/>
              <a:t> – coordinator and decision process</a:t>
            </a:r>
            <a:endParaRPr lang="en-GB" altLang="en-US" sz="1800" dirty="0"/>
          </a:p>
          <a:p>
            <a:pPr lvl="3">
              <a:defRPr/>
            </a:pPr>
            <a:r>
              <a:rPr lang="en-GB" sz="1600" dirty="0"/>
              <a:t>The </a:t>
            </a:r>
            <a:r>
              <a:rPr lang="en-GB" sz="1600" b="1" dirty="0"/>
              <a:t>coordinator</a:t>
            </a:r>
            <a:r>
              <a:rPr lang="en-GB" sz="1600" dirty="0"/>
              <a:t> coordinates the discussions and seeks </a:t>
            </a:r>
            <a:r>
              <a:rPr lang="en-US" sz="1600" dirty="0"/>
              <a:t>consensus</a:t>
            </a:r>
            <a:r>
              <a:rPr lang="en-GB" sz="1600" dirty="0"/>
              <a:t>. This may be for a single Tdoc thread (in which case the Tdoc author is the coordinator) or a package of grouped Tdocs (in which case the coordinator is appointed in the “Tdoc sequence proposal” or “CH Agenda and Time Plan”).</a:t>
            </a:r>
          </a:p>
          <a:p>
            <a:pPr lvl="3">
              <a:defRPr/>
            </a:pPr>
            <a:r>
              <a:rPr lang="en-GB" sz="1600" b="1" dirty="0"/>
              <a:t>Moderator</a:t>
            </a:r>
            <a:r>
              <a:rPr lang="en-GB" sz="1600" dirty="0"/>
              <a:t> is the chair or vice chair who moderates the discussions, </a:t>
            </a:r>
            <a:r>
              <a:rPr lang="en-US" sz="1600" dirty="0"/>
              <a:t>proposes actions (e.g. merging Tdocs or updates due to comments) </a:t>
            </a:r>
            <a:r>
              <a:rPr lang="en-GB" sz="1600" dirty="0"/>
              <a:t>and declares the final conclusion for each contribution.</a:t>
            </a:r>
          </a:p>
          <a:p>
            <a:pPr lvl="3">
              <a:defRPr/>
            </a:pPr>
            <a:r>
              <a:rPr lang="en-GB" sz="1600" b="1" dirty="0"/>
              <a:t>Conclusions will </a:t>
            </a:r>
            <a:r>
              <a:rPr lang="en-GB" sz="1600" b="1" u="sng" dirty="0"/>
              <a:t>not</a:t>
            </a:r>
            <a:r>
              <a:rPr lang="en-GB" sz="1600" b="1" dirty="0"/>
              <a:t> be declared in each thread but be shown in intermediate and final distributions of the “OAM chair notes and conclusions” (also including </a:t>
            </a:r>
            <a:r>
              <a:rPr lang="en-GB" altLang="en-US" sz="1600" b="1" dirty="0"/>
              <a:t>agenda 2-5) </a:t>
            </a:r>
            <a:r>
              <a:rPr lang="en-GB" sz="1600" b="1" dirty="0"/>
              <a:t> and the “CH Agenda &amp; Time plan”. </a:t>
            </a:r>
          </a:p>
          <a:p>
            <a:pPr lvl="3">
              <a:defRPr/>
            </a:pPr>
            <a:r>
              <a:rPr lang="en-GB" sz="1600" dirty="0"/>
              <a:t>Contributions can be provided with final conclusion before the “last comment deadline”: See OAM Process and CH Process slides below.  </a:t>
            </a:r>
          </a:p>
          <a:p>
            <a:pPr lvl="3">
              <a:defRPr/>
            </a:pPr>
            <a:endParaRPr lang="en-US" altLang="en-US" sz="1600" dirty="0"/>
          </a:p>
          <a:p>
            <a:pPr lvl="3">
              <a:defRPr/>
            </a:pPr>
            <a:endParaRPr lang="en-US" altLang="en-US" sz="1600" dirty="0"/>
          </a:p>
          <a:p>
            <a:pPr lvl="3">
              <a:defRPr/>
            </a:pPr>
            <a:endParaRPr lang="en-GB" altLang="en-US" sz="1600" dirty="0"/>
          </a:p>
          <a:p>
            <a:pPr lvl="2">
              <a:defRPr/>
            </a:pPr>
            <a:endParaRPr lang="en-GB" altLang="en-US" sz="1800" b="1"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543240166"/>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776287" y="13526"/>
            <a:ext cx="6827837" cy="1143000"/>
          </a:xfrm>
        </p:spPr>
        <p:txBody>
          <a:bodyPr/>
          <a:lstStyle/>
          <a:p>
            <a:pPr>
              <a:defRPr/>
            </a:pPr>
            <a:r>
              <a:rPr lang="en-US" altLang="en-US" dirty="0"/>
              <a:t>Process (9)</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75406" y="1156526"/>
            <a:ext cx="8229600" cy="5491162"/>
          </a:xfrm>
        </p:spPr>
        <p:txBody>
          <a:bodyPr/>
          <a:lstStyle/>
          <a:p>
            <a:pPr lvl="1"/>
            <a:r>
              <a:rPr lang="en-GB" altLang="en-US" sz="1800" dirty="0"/>
              <a:t>Conference calls</a:t>
            </a:r>
          </a:p>
          <a:p>
            <a:pPr lvl="2"/>
            <a:r>
              <a:rPr lang="en-GB" altLang="en-US" sz="1600" dirty="0"/>
              <a:t>Conference calls to be set up on a per-need basis for specific topics (Chair/VC to decide)</a:t>
            </a:r>
          </a:p>
          <a:p>
            <a:pPr lvl="3"/>
            <a:r>
              <a:rPr lang="en-GB" altLang="en-US" sz="1600" dirty="0"/>
              <a:t>Should account for time zones of participants</a:t>
            </a:r>
          </a:p>
          <a:p>
            <a:pPr lvl="3"/>
            <a:r>
              <a:rPr lang="en-GB" altLang="en-US" sz="1600" b="1" dirty="0"/>
              <a:t>Default time slot to use: 14.00-16.00 CET</a:t>
            </a:r>
          </a:p>
          <a:p>
            <a:pPr lvl="3"/>
            <a:r>
              <a:rPr lang="en-GB" altLang="en-US" sz="1600" dirty="0"/>
              <a:t>MCC or Chair/VC will set up each call depending on which web/audio conference tool is used. (e.g. </a:t>
            </a:r>
            <a:r>
              <a:rPr lang="en-GB" altLang="en-US" sz="1600" dirty="0" err="1"/>
              <a:t>Thoru</a:t>
            </a:r>
            <a:r>
              <a:rPr lang="en-GB" altLang="en-US" sz="1600" dirty="0"/>
              <a:t>)</a:t>
            </a:r>
          </a:p>
          <a:p>
            <a:pPr lvl="3"/>
            <a:r>
              <a:rPr lang="en-GB" sz="1600" b="1" dirty="0"/>
              <a:t>Please edit your profile</a:t>
            </a:r>
            <a:r>
              <a:rPr lang="en-GB" sz="1600" dirty="0"/>
              <a:t> in the </a:t>
            </a:r>
            <a:r>
              <a:rPr lang="en-GB" altLang="en-US" sz="1600" dirty="0"/>
              <a:t>conference tool</a:t>
            </a:r>
            <a:r>
              <a:rPr lang="en-GB" sz="1600" dirty="0"/>
              <a:t> with: &lt;Company&gt;, &lt;FirstName&gt; &lt;</a:t>
            </a:r>
            <a:r>
              <a:rPr lang="en-GB" sz="1600" dirty="0" err="1"/>
              <a:t>FamilyName</a:t>
            </a:r>
            <a:r>
              <a:rPr lang="en-GB" sz="1600" dirty="0"/>
              <a:t>&gt;" to help with identification of attendees</a:t>
            </a:r>
            <a:endParaRPr lang="en-GB" altLang="en-US" sz="1600" dirty="0"/>
          </a:p>
          <a:p>
            <a:pPr lvl="3"/>
            <a:r>
              <a:rPr lang="en-GB" sz="1600" b="1" dirty="0"/>
              <a:t>No final decisions </a:t>
            </a:r>
            <a:r>
              <a:rPr lang="en-GB" sz="1600" dirty="0"/>
              <a:t>will be taken in the conf. calls (except the CH closing and SA5 closing plenary conf. call); they are </a:t>
            </a:r>
            <a:r>
              <a:rPr lang="en-GB" sz="1600" b="1" dirty="0"/>
              <a:t>complementary to the email discussions/approvals to progress complex/controversial issues </a:t>
            </a:r>
            <a:r>
              <a:rPr lang="en-GB" sz="1600" dirty="0"/>
              <a:t>focusing on agreement for next step. </a:t>
            </a:r>
            <a:endParaRPr lang="en-GB" sz="1600" dirty="0">
              <a:solidFill>
                <a:srgbClr val="00B050"/>
              </a:solidFill>
            </a:endParaRPr>
          </a:p>
          <a:p>
            <a:pPr lvl="3"/>
            <a:r>
              <a:rPr lang="en-GB" sz="1600" b="1" dirty="0"/>
              <a:t>Topic for each conf. call (and moderator) will be announced latest the day before the conf. call</a:t>
            </a:r>
            <a:r>
              <a:rPr lang="en-GB" sz="1600" dirty="0"/>
              <a:t>, decided case by case depending on the ongoing discussions. </a:t>
            </a:r>
            <a:r>
              <a:rPr lang="en-GB" sz="1600" b="1" dirty="0"/>
              <a:t>We encourage rapporteurs to propose topics to the Chair/VC.</a:t>
            </a:r>
          </a:p>
          <a:p>
            <a:pPr lvl="3"/>
            <a:r>
              <a:rPr lang="en-GB" sz="1600" b="1" dirty="0"/>
              <a:t>For OAM, the time plan and agenda</a:t>
            </a:r>
            <a:r>
              <a:rPr lang="en-GB" sz="1600" dirty="0"/>
              <a:t> </a:t>
            </a:r>
            <a:r>
              <a:rPr lang="en-GB" sz="1600" b="1" dirty="0"/>
              <a:t>for the conf. calls</a:t>
            </a:r>
            <a:r>
              <a:rPr lang="en-GB" sz="1600" dirty="0"/>
              <a:t> will be distributed before the meeting and daily during the meeting (in the OAM chair notes or a separate Tdoc). For CH, see the CH agenda and time plan.</a:t>
            </a:r>
          </a:p>
          <a:p>
            <a:pPr lvl="1"/>
            <a:endParaRPr lang="en-GB" altLang="en-US" sz="1600" dirty="0"/>
          </a:p>
          <a:p>
            <a:pPr lvl="3"/>
            <a:endParaRPr lang="en-GB" altLang="en-US" sz="1600" dirty="0"/>
          </a:p>
          <a:p>
            <a:pPr lvl="3"/>
            <a:endParaRPr lang="en-GB" altLang="en-US" sz="1600" dirty="0"/>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682846" y="0"/>
            <a:ext cx="6827837" cy="1143000"/>
          </a:xfrm>
        </p:spPr>
        <p:txBody>
          <a:bodyPr/>
          <a:lstStyle/>
          <a:p>
            <a:pPr>
              <a:defRPr/>
            </a:pPr>
            <a:r>
              <a:rPr lang="en-US" altLang="en-US" dirty="0"/>
              <a:t>Process (10)</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559341" y="1593340"/>
            <a:ext cx="7368255" cy="5491162"/>
          </a:xfrm>
        </p:spPr>
        <p:txBody>
          <a:bodyPr/>
          <a:lstStyle/>
          <a:p>
            <a:pPr lvl="1"/>
            <a:r>
              <a:rPr lang="en-GB" altLang="en-US" sz="1800" b="1" dirty="0">
                <a:highlight>
                  <a:srgbClr val="00FFFF"/>
                </a:highlight>
              </a:rPr>
              <a:t>Opening SA5 plenary (conf. call)</a:t>
            </a:r>
          </a:p>
          <a:p>
            <a:pPr lvl="2"/>
            <a:r>
              <a:rPr lang="en-GB" sz="1600" dirty="0">
                <a:highlight>
                  <a:srgbClr val="00FFFF"/>
                </a:highlight>
              </a:rPr>
              <a:t>On the first Monday of the meeting at 14.00-16.00 CET</a:t>
            </a:r>
          </a:p>
          <a:p>
            <a:pPr lvl="2"/>
            <a:r>
              <a:rPr lang="en-GB" sz="1600" dirty="0">
                <a:highlight>
                  <a:srgbClr val="00FFFF"/>
                </a:highlight>
              </a:rPr>
              <a:t>SA5 General information (e.g. process, working procedures, calendar)</a:t>
            </a:r>
          </a:p>
          <a:p>
            <a:pPr lvl="2"/>
            <a:r>
              <a:rPr lang="en-GB" altLang="en-US" sz="1600" dirty="0">
                <a:highlight>
                  <a:srgbClr val="00FFFF"/>
                </a:highlight>
              </a:rPr>
              <a:t>SA5-level agenda items (2-5.x) initial discussion</a:t>
            </a:r>
          </a:p>
          <a:p>
            <a:pPr marL="914400" lvl="2" indent="0">
              <a:buNone/>
            </a:pPr>
            <a:endParaRPr lang="en-GB" altLang="en-US" sz="1600" dirty="0">
              <a:highlight>
                <a:srgbClr val="00FFFF"/>
              </a:highlight>
            </a:endParaRPr>
          </a:p>
          <a:p>
            <a:pPr lvl="1"/>
            <a:r>
              <a:rPr lang="en-GB" altLang="en-US" sz="1800" b="1" dirty="0"/>
              <a:t>Closing SA5 plenary (conf. call)</a:t>
            </a:r>
          </a:p>
          <a:p>
            <a:pPr lvl="2"/>
            <a:r>
              <a:rPr lang="en-GB" altLang="en-US" sz="1600" dirty="0"/>
              <a:t>SA5 Closing Plenary Agenda will be organized in the following order:</a:t>
            </a:r>
          </a:p>
          <a:p>
            <a:pPr lvl="3"/>
            <a:r>
              <a:rPr lang="en-GB" sz="1600" dirty="0"/>
              <a:t>SA5 general information</a:t>
            </a:r>
            <a:endParaRPr lang="en-GB" altLang="en-US" sz="1600" dirty="0"/>
          </a:p>
          <a:p>
            <a:pPr lvl="3"/>
            <a:r>
              <a:rPr lang="en-US" altLang="en-US" sz="1600" dirty="0"/>
              <a:t>CH exec report and final (CH) conclusions confirmation</a:t>
            </a:r>
          </a:p>
          <a:p>
            <a:pPr lvl="3"/>
            <a:r>
              <a:rPr lang="en-GB" altLang="en-US" sz="1600" dirty="0"/>
              <a:t>SA5 </a:t>
            </a:r>
            <a:r>
              <a:rPr lang="en-US" altLang="en-US" sz="1600" dirty="0"/>
              <a:t>a</a:t>
            </a:r>
            <a:r>
              <a:rPr lang="en-US" sz="1600" dirty="0"/>
              <a:t>genda item 2.x-5.x </a:t>
            </a:r>
            <a:r>
              <a:rPr lang="en-GB" sz="1600" dirty="0"/>
              <a:t>conclusions confirmation</a:t>
            </a:r>
            <a:endParaRPr lang="en-GB" altLang="en-US" sz="1600" dirty="0"/>
          </a:p>
          <a:p>
            <a:pPr lvl="3"/>
            <a:r>
              <a:rPr lang="en-GB" altLang="en-US" sz="1600" dirty="0">
                <a:highlight>
                  <a:srgbClr val="00FFFF"/>
                </a:highlight>
              </a:rPr>
              <a:t>If time allows: Start verifying OAM </a:t>
            </a:r>
            <a:r>
              <a:rPr lang="en-GB" sz="1600" dirty="0">
                <a:highlight>
                  <a:srgbClr val="00FFFF"/>
                </a:highlight>
              </a:rPr>
              <a:t>conclusions and decide if any more email approvals other than latest draft TS/TRs and DraftCRs (e.g. LSs) are needed. Note: After the closing plenary, verifying all OAM conclusions will be made  via email as described on slide 19.</a:t>
            </a:r>
            <a:endParaRPr lang="en-GB" altLang="en-US" sz="1600" dirty="0">
              <a:highlight>
                <a:srgbClr val="00FFFF"/>
              </a:highlight>
            </a:endParaRPr>
          </a:p>
          <a:p>
            <a:pPr lvl="3"/>
            <a:endParaRPr lang="en-GB" altLang="en-US" sz="1800" dirty="0"/>
          </a:p>
        </p:txBody>
      </p:sp>
    </p:spTree>
    <p:extLst>
      <p:ext uri="{BB962C8B-B14F-4D97-AF65-F5344CB8AC3E}">
        <p14:creationId xmlns:p14="http://schemas.microsoft.com/office/powerpoint/2010/main" val="2539386502"/>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0AA5079-9519-4231-A525-C4D46C30D5BD}"/>
              </a:ext>
            </a:extLst>
          </p:cNvPr>
          <p:cNvSpPr>
            <a:spLocks noGrp="1"/>
          </p:cNvSpPr>
          <p:nvPr>
            <p:ph type="title"/>
          </p:nvPr>
        </p:nvSpPr>
        <p:spPr>
          <a:xfrm>
            <a:off x="901700" y="341313"/>
            <a:ext cx="6827838" cy="498475"/>
          </a:xfrm>
        </p:spPr>
        <p:txBody>
          <a:bodyPr/>
          <a:lstStyle/>
          <a:p>
            <a:r>
              <a:rPr lang="en-US" altLang="en-US" dirty="0"/>
              <a:t>CH Process (1)</a:t>
            </a:r>
          </a:p>
        </p:txBody>
      </p:sp>
      <p:sp>
        <p:nvSpPr>
          <p:cNvPr id="11267" name="Content Placeholder 2">
            <a:extLst>
              <a:ext uri="{FF2B5EF4-FFF2-40B4-BE49-F238E27FC236}">
                <a16:creationId xmlns:a16="http://schemas.microsoft.com/office/drawing/2014/main" id="{8C9EF31A-4E62-42DC-9394-32AC590A10EF}"/>
              </a:ext>
            </a:extLst>
          </p:cNvPr>
          <p:cNvSpPr>
            <a:spLocks noGrp="1"/>
          </p:cNvSpPr>
          <p:nvPr>
            <p:ph idx="1"/>
          </p:nvPr>
        </p:nvSpPr>
        <p:spPr>
          <a:xfrm>
            <a:off x="314979" y="1151157"/>
            <a:ext cx="8234362" cy="5487988"/>
          </a:xfrm>
        </p:spPr>
        <p:txBody>
          <a:bodyPr/>
          <a:lstStyle/>
          <a:p>
            <a:pPr lvl="2">
              <a:defRPr/>
            </a:pPr>
            <a:r>
              <a:rPr lang="en-GB" altLang="en-US" sz="1800" dirty="0"/>
              <a:t>Tdoc status</a:t>
            </a:r>
          </a:p>
          <a:p>
            <a:pPr lvl="3">
              <a:defRPr/>
            </a:pPr>
            <a:r>
              <a:rPr lang="en-GB" altLang="en-US" sz="1600" dirty="0"/>
              <a:t>The VC will provide an updated version of the “</a:t>
            </a:r>
            <a:r>
              <a:rPr lang="en-US" altLang="en-US" sz="1600" dirty="0"/>
              <a:t>CH Agenda and Time Plan” document</a:t>
            </a:r>
            <a:r>
              <a:rPr lang="en-GB" altLang="en-US" sz="1600" dirty="0"/>
              <a:t> reflecting status of all Tdocs</a:t>
            </a:r>
            <a:r>
              <a:rPr lang="en-GB" altLang="en-US" sz="1600" dirty="0">
                <a:solidFill>
                  <a:srgbClr val="00B0F0"/>
                </a:solidFill>
              </a:rPr>
              <a:t> </a:t>
            </a:r>
            <a:r>
              <a:rPr lang="en-GB" altLang="en-US" sz="1600" dirty="0"/>
              <a:t>daily also including “chairman notes” capturing key output so far. </a:t>
            </a:r>
          </a:p>
          <a:p>
            <a:pPr lvl="3">
              <a:defRPr/>
            </a:pPr>
            <a:r>
              <a:rPr lang="en-US" altLang="en-US" sz="1600" dirty="0"/>
              <a:t>Once the deadline for last comments is passed, intermediate distributions of t</a:t>
            </a:r>
            <a:r>
              <a:rPr lang="en-GB" altLang="en-US" sz="1600" dirty="0"/>
              <a:t>he “</a:t>
            </a:r>
            <a:r>
              <a:rPr lang="en-US" altLang="en-US" sz="1600" dirty="0"/>
              <a:t>CH Agenda and Time Plan” by the VC will capture conclusions for sub-set of Tdocs until the full set of Tdocs are concluded. </a:t>
            </a:r>
            <a:r>
              <a:rPr lang="en-GB" altLang="en-US" sz="1600" dirty="0"/>
              <a:t>Revised </a:t>
            </a:r>
            <a:r>
              <a:rPr lang="en-GB" altLang="en-US" sz="1600" dirty="0" err="1"/>
              <a:t>Tdoc</a:t>
            </a:r>
            <a:r>
              <a:rPr lang="en-GB" altLang="en-US" sz="1600" dirty="0"/>
              <a:t>#  for </a:t>
            </a:r>
            <a:r>
              <a:rPr lang="en-US" altLang="en-US" sz="1600" dirty="0"/>
              <a:t>a</a:t>
            </a:r>
            <a:r>
              <a:rPr lang="en-GB" altLang="en-US" sz="1600" dirty="0" err="1"/>
              <a:t>pproved</a:t>
            </a:r>
            <a:r>
              <a:rPr lang="en-GB" altLang="en-US" sz="1600" dirty="0"/>
              <a:t> </a:t>
            </a:r>
            <a:r>
              <a:rPr lang="en-GB" altLang="en-US" sz="1600" dirty="0" err="1"/>
              <a:t>Tdocs</a:t>
            </a:r>
            <a:r>
              <a:rPr lang="en-GB" altLang="en-US" sz="1600" dirty="0"/>
              <a:t> will be allocated by the VC and the author will upload the final version in Inbox.</a:t>
            </a:r>
            <a:r>
              <a:rPr lang="en-GB" altLang="en-US" sz="1600" b="1" dirty="0"/>
              <a:t> </a:t>
            </a:r>
          </a:p>
          <a:p>
            <a:pPr lvl="3">
              <a:defRPr/>
            </a:pPr>
            <a:r>
              <a:rPr lang="en-GB" sz="1600" dirty="0"/>
              <a:t>Final conclusion before the “last comment deadline</a:t>
            </a:r>
            <a:r>
              <a:rPr lang="en-US" altLang="en-US" sz="1600" dirty="0"/>
              <a:t>”:</a:t>
            </a:r>
            <a:r>
              <a:rPr lang="en-US" altLang="en-US" sz="1600" b="1" dirty="0"/>
              <a:t> </a:t>
            </a:r>
            <a:r>
              <a:rPr lang="en-GB" sz="1600" dirty="0" err="1"/>
              <a:t>Tdoc</a:t>
            </a:r>
            <a:r>
              <a:rPr lang="en-GB" sz="1600" dirty="0"/>
              <a:t> for which the thread includes an explicit “no comment” and does not receive any further </a:t>
            </a:r>
            <a:r>
              <a:rPr lang="en-US" altLang="en-US" sz="1600" dirty="0"/>
              <a:t>question or comment, </a:t>
            </a:r>
            <a:r>
              <a:rPr lang="en-GB" sz="1600" dirty="0"/>
              <a:t>can be declared agreed by the VC </a:t>
            </a:r>
            <a:r>
              <a:rPr lang="en-US" altLang="en-US" sz="1600" dirty="0"/>
              <a:t>at the end of the day assigned to the Tdoc. The VC may also propose a conclusion for a Tdoc at any time to be declared at the next distribution of the </a:t>
            </a:r>
            <a:r>
              <a:rPr lang="en-GB" altLang="en-US" sz="1600" dirty="0"/>
              <a:t>“</a:t>
            </a:r>
            <a:r>
              <a:rPr lang="en-US" altLang="en-US" sz="1600" dirty="0"/>
              <a:t>CH Agenda and Time Plan”. </a:t>
            </a:r>
            <a:endParaRPr lang="en-GB" altLang="en-US" sz="1600" dirty="0"/>
          </a:p>
          <a:p>
            <a:pPr lvl="3">
              <a:defRPr/>
            </a:pPr>
            <a:r>
              <a:rPr lang="en-GB" altLang="en-US" sz="1600" dirty="0"/>
              <a:t>A final version of the “</a:t>
            </a:r>
            <a:r>
              <a:rPr lang="en-US" altLang="en-US" sz="1600" dirty="0"/>
              <a:t>CH Agenda and Time Plan” document</a:t>
            </a:r>
            <a:r>
              <a:rPr lang="en-GB" altLang="en-US" sz="1600" dirty="0"/>
              <a:t> reflecting final status of all Tdocs will be sent out by </a:t>
            </a:r>
            <a:r>
              <a:rPr lang="en-US" altLang="en-US" sz="1600" dirty="0">
                <a:solidFill>
                  <a:srgbClr val="00B0F0"/>
                </a:solidFill>
              </a:rPr>
              <a:t>Tuesday 2 Feb 18.00 CET</a:t>
            </a:r>
            <a:endParaRPr lang="en-GB" altLang="en-US" sz="1600" dirty="0">
              <a:solidFill>
                <a:srgbClr val="FF0000"/>
              </a:solidFill>
            </a:endParaRPr>
          </a:p>
          <a:p>
            <a:pPr lvl="3">
              <a:defRPr/>
            </a:pPr>
            <a:r>
              <a:rPr lang="en-GB" altLang="en-US" sz="1600" dirty="0"/>
              <a:t>All final Tdoc versions shall be uploaded by </a:t>
            </a:r>
            <a:r>
              <a:rPr lang="en-US" altLang="en-US" sz="1600" dirty="0">
                <a:solidFill>
                  <a:srgbClr val="00B0F0"/>
                </a:solidFill>
              </a:rPr>
              <a:t>Wednesday 3 Feb 12.00 CET</a:t>
            </a:r>
            <a:endParaRPr lang="en-GB" altLang="en-US" sz="1600" dirty="0">
              <a:solidFill>
                <a:srgbClr val="FF0000"/>
              </a:solidFill>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380406"/>
            <a:ext cx="6827838" cy="498475"/>
          </a:xfrm>
        </p:spPr>
        <p:txBody>
          <a:bodyPr/>
          <a:lstStyle/>
          <a:p>
            <a:pPr>
              <a:defRPr/>
            </a:pPr>
            <a:r>
              <a:rPr lang="en-US" altLang="zh-CN" dirty="0"/>
              <a:t>OAM </a:t>
            </a:r>
            <a:r>
              <a:rPr lang="en-US" altLang="en-US" dirty="0"/>
              <a:t>Process (1)</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1527330"/>
            <a:ext cx="8388350" cy="5487988"/>
          </a:xfrm>
        </p:spPr>
        <p:txBody>
          <a:bodyPr/>
          <a:lstStyle/>
          <a:p>
            <a:pPr lvl="2">
              <a:defRPr/>
            </a:pPr>
            <a:r>
              <a:rPr lang="en-GB" altLang="en-US" sz="1800" dirty="0"/>
              <a:t>Tdoc status</a:t>
            </a:r>
          </a:p>
          <a:p>
            <a:pPr lvl="3">
              <a:defRPr/>
            </a:pPr>
            <a:r>
              <a:rPr lang="en-GB" sz="1600" b="1" dirty="0"/>
              <a:t>The Chair/VC will </a:t>
            </a:r>
            <a:r>
              <a:rPr lang="en-US" sz="1600" b="1" dirty="0"/>
              <a:t>daily </a:t>
            </a:r>
            <a:r>
              <a:rPr lang="en-GB" sz="1600" b="1" dirty="0"/>
              <a:t>capture </a:t>
            </a:r>
            <a:r>
              <a:rPr lang="en-US" sz="1600" b="1" dirty="0"/>
              <a:t>a high-level summary of the status </a:t>
            </a:r>
            <a:r>
              <a:rPr lang="en-US" sz="1600" dirty="0"/>
              <a:t>(e.g. ongoing discussion, any agreements, no comments for X days since last revision) </a:t>
            </a:r>
            <a:r>
              <a:rPr lang="en-GB" sz="1600" b="1" dirty="0"/>
              <a:t> in two </a:t>
            </a:r>
            <a:r>
              <a:rPr lang="sv-SE" sz="1600" b="1" dirty="0"/>
              <a:t>separate ”Chair notes and conclusions” </a:t>
            </a:r>
            <a:r>
              <a:rPr lang="sv-SE" sz="1600" dirty="0"/>
              <a:t>documents</a:t>
            </a:r>
            <a:r>
              <a:rPr lang="en-GB" sz="1600" dirty="0"/>
              <a:t> (about half of the agenda items in each). These documents will also capture </a:t>
            </a:r>
            <a:r>
              <a:rPr lang="en-GB" altLang="en-US" sz="1600" dirty="0"/>
              <a:t>all conclusions. Final versions shall be uploaded before the closing plenary, and a merged </a:t>
            </a:r>
            <a:r>
              <a:rPr lang="en-GB" sz="1600" dirty="0"/>
              <a:t>version will be produced after the meeting.</a:t>
            </a:r>
          </a:p>
          <a:p>
            <a:pPr lvl="3">
              <a:defRPr/>
            </a:pPr>
            <a:r>
              <a:rPr lang="en-US" sz="1600" dirty="0"/>
              <a:t>Collection of agreements or </a:t>
            </a:r>
            <a:r>
              <a:rPr lang="en-US" altLang="zh-CN" sz="1600" dirty="0"/>
              <a:t>potential </a:t>
            </a:r>
            <a:r>
              <a:rPr lang="en-US" sz="1600" dirty="0"/>
              <a:t>way forward options could be sent by the coordinators to the exploder, to be captured in the chair notes. Agreements made in conf. calls are also captured in the chair notes.</a:t>
            </a:r>
            <a:endParaRPr lang="en-GB" sz="1600" dirty="0"/>
          </a:p>
          <a:p>
            <a:pPr marL="1371600" lvl="3" indent="0">
              <a:buNone/>
              <a:defRPr/>
            </a:pPr>
            <a:endParaRPr lang="en-GB" altLang="en-US" sz="1600" dirty="0">
              <a:solidFill>
                <a:srgbClr val="FF0000"/>
              </a:solidFill>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380406"/>
            <a:ext cx="6827838" cy="498475"/>
          </a:xfrm>
        </p:spPr>
        <p:txBody>
          <a:bodyPr/>
          <a:lstStyle/>
          <a:p>
            <a:pPr>
              <a:defRPr/>
            </a:pPr>
            <a:r>
              <a:rPr lang="en-US" altLang="zh-CN" dirty="0"/>
              <a:t>OAM </a:t>
            </a:r>
            <a:r>
              <a:rPr lang="en-US" altLang="en-US" dirty="0"/>
              <a:t>Process (2)</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1370012"/>
            <a:ext cx="8388350" cy="5487988"/>
          </a:xfrm>
        </p:spPr>
        <p:txBody>
          <a:bodyPr/>
          <a:lstStyle/>
          <a:p>
            <a:pPr lvl="2">
              <a:defRPr/>
            </a:pPr>
            <a:r>
              <a:rPr lang="en-GB" altLang="en-US" sz="1800" dirty="0"/>
              <a:t>Tdoc status</a:t>
            </a:r>
          </a:p>
          <a:p>
            <a:pPr lvl="3">
              <a:defRPr/>
            </a:pPr>
            <a:endParaRPr lang="en-GB" altLang="en-US" sz="1600" dirty="0"/>
          </a:p>
          <a:p>
            <a:pPr lvl="3">
              <a:defRPr/>
            </a:pPr>
            <a:r>
              <a:rPr lang="en-GB" altLang="en-US" sz="1600" dirty="0">
                <a:highlight>
                  <a:srgbClr val="00FFFF"/>
                </a:highlight>
              </a:rPr>
              <a:t>If a Tdoc is not agreed/approved, the original Tdoc is Noted (or Not pursued) and no new Tdoc# shall be allocated.</a:t>
            </a:r>
          </a:p>
          <a:p>
            <a:pPr lvl="3">
              <a:defRPr/>
            </a:pPr>
            <a:r>
              <a:rPr lang="en-GB" sz="1600" dirty="0"/>
              <a:t>For each Tdoc, </a:t>
            </a:r>
            <a:r>
              <a:rPr lang="en-GB" sz="1600" b="1" dirty="0">
                <a:highlight>
                  <a:srgbClr val="FFFF00"/>
                </a:highlight>
              </a:rPr>
              <a:t>if you have remaining comments that are unresolved</a:t>
            </a:r>
            <a:r>
              <a:rPr lang="en-GB" sz="1600" dirty="0">
                <a:highlight>
                  <a:srgbClr val="FFFF00"/>
                </a:highlight>
              </a:rPr>
              <a:t> </a:t>
            </a:r>
            <a:r>
              <a:rPr lang="en-GB" sz="1600" b="1" dirty="0">
                <a:highlight>
                  <a:srgbClr val="FFFF00"/>
                </a:highlight>
              </a:rPr>
              <a:t>after the last revision upload,</a:t>
            </a:r>
            <a:r>
              <a:rPr lang="en-GB" sz="1600" dirty="0">
                <a:highlight>
                  <a:srgbClr val="FFFF00"/>
                </a:highlight>
              </a:rPr>
              <a:t> latest between the deadline for last revision upload and the deadline for last comments, </a:t>
            </a:r>
            <a:r>
              <a:rPr lang="en-GB" sz="1600" b="1" dirty="0">
                <a:highlight>
                  <a:srgbClr val="FFFF00"/>
                </a:highlight>
              </a:rPr>
              <a:t>you must declare an objection</a:t>
            </a:r>
            <a:r>
              <a:rPr lang="en-GB" sz="1600" dirty="0">
                <a:highlight>
                  <a:srgbClr val="FFFF00"/>
                </a:highlight>
              </a:rPr>
              <a:t> </a:t>
            </a:r>
            <a:r>
              <a:rPr lang="en-GB" sz="1600" dirty="0"/>
              <a:t>in the email thread during that time window. </a:t>
            </a:r>
            <a:r>
              <a:rPr lang="en-GB" sz="1600" b="1" dirty="0"/>
              <a:t>If no objections are received after last revision upload and before deadline for last comments, we conclude that the document is agreed/approved. In this case, editorial modifications are still allowed to be included in the final version if the group agrees.</a:t>
            </a:r>
            <a:r>
              <a:rPr lang="en-GB" sz="1600" b="1" dirty="0">
                <a:highlight>
                  <a:srgbClr val="FFFF00"/>
                </a:highlight>
              </a:rPr>
              <a:t> </a:t>
            </a:r>
            <a:endParaRPr lang="en-GB" altLang="en-US" sz="1600" b="1" dirty="0">
              <a:highlight>
                <a:srgbClr val="FFFF00"/>
              </a:highlight>
            </a:endParaRPr>
          </a:p>
          <a:p>
            <a:pPr lvl="3">
              <a:defRPr/>
            </a:pPr>
            <a:r>
              <a:rPr lang="en-GB" altLang="en-US" sz="1600" b="1" dirty="0">
                <a:highlight>
                  <a:srgbClr val="FFFF00"/>
                </a:highlight>
              </a:rPr>
              <a:t>Final version of all revised and approved Tdoc</a:t>
            </a:r>
            <a:r>
              <a:rPr lang="en-US" altLang="zh-CN" sz="1600" b="1" dirty="0">
                <a:highlight>
                  <a:srgbClr val="FFFF00"/>
                </a:highlight>
              </a:rPr>
              <a:t>s</a:t>
            </a:r>
            <a:r>
              <a:rPr lang="en-GB" altLang="en-US" sz="1600" b="1" dirty="0">
                <a:highlight>
                  <a:srgbClr val="FFFF00"/>
                </a:highlight>
              </a:rPr>
              <a:t> shall be uploaded by the author to the Inbox</a:t>
            </a:r>
            <a:r>
              <a:rPr lang="en-GB" altLang="en-US" sz="1600" dirty="0"/>
              <a:t> folder (not the Drafts folder) by the "</a:t>
            </a:r>
            <a:r>
              <a:rPr lang="en-GB" sz="1600" dirty="0"/>
              <a:t>All final </a:t>
            </a:r>
            <a:r>
              <a:rPr lang="en-GB" sz="1600" dirty="0" err="1"/>
              <a:t>Tdoc</a:t>
            </a:r>
            <a:r>
              <a:rPr lang="en-GB" sz="1600" dirty="0"/>
              <a:t> versions" upload deadline</a:t>
            </a:r>
            <a:r>
              <a:rPr lang="en-GB" altLang="en-US" sz="1600" dirty="0"/>
              <a:t>. </a:t>
            </a:r>
          </a:p>
        </p:txBody>
      </p:sp>
    </p:spTree>
    <p:extLst>
      <p:ext uri="{BB962C8B-B14F-4D97-AF65-F5344CB8AC3E}">
        <p14:creationId xmlns:p14="http://schemas.microsoft.com/office/powerpoint/2010/main" val="2282210597"/>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380406"/>
            <a:ext cx="6827838" cy="498475"/>
          </a:xfrm>
        </p:spPr>
        <p:txBody>
          <a:bodyPr/>
          <a:lstStyle/>
          <a:p>
            <a:pPr>
              <a:defRPr/>
            </a:pPr>
            <a:r>
              <a:rPr lang="en-US" altLang="zh-CN" dirty="0"/>
              <a:t>OAM </a:t>
            </a:r>
            <a:r>
              <a:rPr lang="en-US" altLang="en-US" dirty="0"/>
              <a:t>Process (3)</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1" y="1370012"/>
            <a:ext cx="8676167" cy="5020155"/>
          </a:xfrm>
        </p:spPr>
        <p:txBody>
          <a:bodyPr/>
          <a:lstStyle/>
          <a:p>
            <a:pPr marL="893763" lvl="2" indent="-266700">
              <a:defRPr/>
            </a:pPr>
            <a:r>
              <a:rPr lang="en-GB" altLang="en-US" sz="1800" dirty="0"/>
              <a:t>Final conclusions</a:t>
            </a:r>
          </a:p>
          <a:p>
            <a:pPr marL="893763" lvl="3" indent="-266700">
              <a:defRPr/>
            </a:pPr>
            <a:endParaRPr lang="en-GB" altLang="en-US" sz="1600" dirty="0"/>
          </a:p>
          <a:p>
            <a:pPr marL="1350963" lvl="4" indent="-266700">
              <a:defRPr/>
            </a:pPr>
            <a:r>
              <a:rPr lang="en-GB" altLang="en-US" b="1" dirty="0">
                <a:highlight>
                  <a:srgbClr val="00FFFF"/>
                </a:highlight>
              </a:rPr>
              <a:t>Final conclusions </a:t>
            </a:r>
            <a:r>
              <a:rPr lang="en-GB" b="1" dirty="0">
                <a:highlight>
                  <a:srgbClr val="00FFFF"/>
                </a:highlight>
              </a:rPr>
              <a:t>shall be recorded in the chair notes latest 23.59 CET the day of the closing plenary </a:t>
            </a:r>
            <a:r>
              <a:rPr lang="en-GB" dirty="0">
                <a:highlight>
                  <a:srgbClr val="00FFFF"/>
                </a:highlight>
              </a:rPr>
              <a:t>(i.e. </a:t>
            </a:r>
            <a:r>
              <a:rPr lang="en-GB" dirty="0">
                <a:solidFill>
                  <a:srgbClr val="00B0F0"/>
                </a:solidFill>
                <a:highlight>
                  <a:srgbClr val="00FFFF"/>
                </a:highlight>
              </a:rPr>
              <a:t>Wednesday 3 Feb</a:t>
            </a:r>
            <a:r>
              <a:rPr lang="en-GB" dirty="0">
                <a:highlight>
                  <a:srgbClr val="00FFFF"/>
                </a:highlight>
              </a:rPr>
              <a:t>.).</a:t>
            </a:r>
          </a:p>
          <a:p>
            <a:pPr marL="1350963" lvl="4" indent="-266700">
              <a:defRPr/>
            </a:pPr>
            <a:r>
              <a:rPr lang="en-GB" b="1" dirty="0">
                <a:highlight>
                  <a:srgbClr val="00FFFF"/>
                </a:highlight>
              </a:rPr>
              <a:t>Checking and confirmation of the conclusions is done via email over an extended period until 23.59 CET the following day</a:t>
            </a:r>
            <a:r>
              <a:rPr lang="en-GB" dirty="0">
                <a:highlight>
                  <a:srgbClr val="00FFFF"/>
                </a:highlight>
              </a:rPr>
              <a:t> (i.e. </a:t>
            </a:r>
            <a:r>
              <a:rPr lang="en-GB" dirty="0">
                <a:solidFill>
                  <a:srgbClr val="00B0F0"/>
                </a:solidFill>
                <a:highlight>
                  <a:srgbClr val="00FFFF"/>
                </a:highlight>
              </a:rPr>
              <a:t>Thursday 4 Feb</a:t>
            </a:r>
            <a:r>
              <a:rPr lang="en-GB" dirty="0">
                <a:highlight>
                  <a:srgbClr val="00FFFF"/>
                </a:highlight>
              </a:rPr>
              <a:t>.).</a:t>
            </a:r>
          </a:p>
          <a:p>
            <a:pPr marL="1350963" lvl="4" indent="-266700">
              <a:defRPr/>
            </a:pPr>
            <a:r>
              <a:rPr lang="en-GB" dirty="0">
                <a:highlight>
                  <a:srgbClr val="00FFFF"/>
                </a:highlight>
              </a:rPr>
              <a:t>This extended period is only to confirm the conclusions “y/n” and does not allow opening any technical discussions with new revisions (except for purely editorial updates in the final version that we can trust the author to do). Thus a conclusion could be changed from Agreed to Noted/Not pursued if there is an objection, or vice versa if the objecting company realises after some clarification that there is no need for an objection anymore.</a:t>
            </a:r>
          </a:p>
          <a:p>
            <a:pPr marL="1350963" lvl="4" indent="-266700">
              <a:defRPr/>
            </a:pPr>
            <a:r>
              <a:rPr lang="en-GB" dirty="0">
                <a:highlight>
                  <a:srgbClr val="00FFFF"/>
                </a:highlight>
              </a:rPr>
              <a:t>This extended confirmation will be done in a new OAM thread named “</a:t>
            </a:r>
            <a:r>
              <a:rPr lang="en-US" dirty="0">
                <a:solidFill>
                  <a:srgbClr val="00B0F0"/>
                </a:solidFill>
                <a:highlight>
                  <a:srgbClr val="00FFFF"/>
                </a:highlight>
              </a:rPr>
              <a:t>[SA5#135e] OAM confirmation of all conclusions</a:t>
            </a:r>
            <a:r>
              <a:rPr lang="en-US" dirty="0">
                <a:highlight>
                  <a:srgbClr val="00FFFF"/>
                </a:highlight>
              </a:rPr>
              <a:t>”</a:t>
            </a:r>
            <a:r>
              <a:rPr lang="en-GB" dirty="0">
                <a:highlight>
                  <a:srgbClr val="00FFFF"/>
                </a:highlight>
              </a:rPr>
              <a:t>, i.e. no continuation of the meeting threads per tdoc#. This is an SA5 level confirmation, but we normally do it on the OAM exploder for practical reasons. Exceptions to this with discussion on contributions on SA5 level can be started as a separate SA5 exploder thread if needed.</a:t>
            </a:r>
            <a:endParaRPr lang="en-GB" altLang="en-US" sz="1400" dirty="0">
              <a:highlight>
                <a:srgbClr val="00FFFF"/>
              </a:highlight>
            </a:endParaRPr>
          </a:p>
        </p:txBody>
      </p:sp>
    </p:spTree>
    <p:extLst>
      <p:ext uri="{BB962C8B-B14F-4D97-AF65-F5344CB8AC3E}">
        <p14:creationId xmlns:p14="http://schemas.microsoft.com/office/powerpoint/2010/main" val="2134539081"/>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p:txBody>
          <a:bodyPr/>
          <a:lstStyle/>
          <a:p>
            <a:r>
              <a:rPr lang="sv-SE" dirty="0">
                <a:solidFill>
                  <a:schemeClr val="tx1"/>
                </a:solidFill>
              </a:rPr>
              <a:t>Reading instructions</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1454150"/>
            <a:ext cx="7402449" cy="4830763"/>
          </a:xfrm>
        </p:spPr>
        <p:txBody>
          <a:bodyPr/>
          <a:lstStyle/>
          <a:p>
            <a:r>
              <a:rPr lang="en-US" altLang="en-US" sz="1600" i="1" dirty="0">
                <a:latin typeface="Arial" panose="020B0604020202020204" pitchFamily="34" charset="0"/>
                <a:cs typeface="Arial" panose="020B0604020202020204" pitchFamily="34" charset="0"/>
              </a:rPr>
              <a:t>Updates since last meeting (except dates/times/meeting numbers and editorials) are highlighted in </a:t>
            </a:r>
            <a:r>
              <a:rPr lang="en-US" altLang="en-US" sz="1600" i="1" dirty="0">
                <a:highlight>
                  <a:srgbClr val="00FFFF"/>
                </a:highlight>
                <a:latin typeface="Arial" panose="020B0604020202020204" pitchFamily="34" charset="0"/>
                <a:cs typeface="Arial" panose="020B0604020202020204" pitchFamily="34" charset="0"/>
              </a:rPr>
              <a:t>blue </a:t>
            </a:r>
          </a:p>
          <a:p>
            <a:r>
              <a:rPr lang="en-GB" altLang="en-US" sz="1600" i="1" dirty="0"/>
              <a:t>Bla</a:t>
            </a:r>
            <a:r>
              <a:rPr lang="en-GB" altLang="en-US" sz="1600" i="1" dirty="0">
                <a:latin typeface="Arial" panose="020B0604020202020204" pitchFamily="34" charset="0"/>
                <a:cs typeface="Arial" panose="020B0604020202020204" pitchFamily="34" charset="0"/>
              </a:rPr>
              <a:t>ck font throughout this document indicates the generic part of the process</a:t>
            </a:r>
          </a:p>
          <a:p>
            <a:r>
              <a:rPr lang="en-GB" altLang="en-US" sz="1600" i="1" dirty="0">
                <a:solidFill>
                  <a:srgbClr val="00B0F0"/>
                </a:solidFill>
                <a:latin typeface="Arial" panose="020B0604020202020204" pitchFamily="34" charset="0"/>
                <a:cs typeface="Arial" panose="020B0604020202020204" pitchFamily="34" charset="0"/>
              </a:rPr>
              <a:t>Light blue font</a:t>
            </a:r>
            <a:r>
              <a:rPr lang="en-GB" altLang="en-US" sz="1600" i="1" dirty="0">
                <a:latin typeface="Arial" panose="020B0604020202020204" pitchFamily="34" charset="0"/>
                <a:cs typeface="Arial" panose="020B0604020202020204" pitchFamily="34" charset="0"/>
              </a:rPr>
              <a:t> indicates information specific to this meeting, such as deadline date/time</a:t>
            </a:r>
          </a:p>
          <a:p>
            <a:r>
              <a:rPr lang="en-US" altLang="en-US" sz="1600" i="1" dirty="0">
                <a:latin typeface="Arial" panose="020B0604020202020204" pitchFamily="34" charset="0"/>
                <a:cs typeface="Arial" panose="020B0604020202020204" pitchFamily="34" charset="0"/>
              </a:rPr>
              <a:t>Items for special attention are highlighted in </a:t>
            </a:r>
            <a:r>
              <a:rPr lang="en-US" altLang="en-US" sz="1600" i="1" dirty="0">
                <a:highlight>
                  <a:srgbClr val="FFFF00"/>
                </a:highlight>
                <a:latin typeface="Arial" panose="020B0604020202020204" pitchFamily="34" charset="0"/>
                <a:cs typeface="Arial" panose="020B0604020202020204" pitchFamily="34" charset="0"/>
              </a:rPr>
              <a:t>yellow</a:t>
            </a:r>
            <a:endParaRPr lang="en-GB" sz="1600" dirty="0"/>
          </a:p>
        </p:txBody>
      </p:sp>
    </p:spTree>
    <p:extLst>
      <p:ext uri="{BB962C8B-B14F-4D97-AF65-F5344CB8AC3E}">
        <p14:creationId xmlns:p14="http://schemas.microsoft.com/office/powerpoint/2010/main" val="45615629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257014"/>
            <a:ext cx="8388350" cy="5357542"/>
          </a:xfrm>
        </p:spPr>
        <p:txBody>
          <a:bodyPr/>
          <a:lstStyle/>
          <a:p>
            <a:pPr lvl="1">
              <a:defRPr/>
            </a:pPr>
            <a:r>
              <a:rPr lang="sv-SE" altLang="en-US" sz="2000" b="1" dirty="0"/>
              <a:t>Scope</a:t>
            </a:r>
            <a:r>
              <a:rPr lang="sv-SE" altLang="en-US" sz="2000" dirty="0"/>
              <a:t>: </a:t>
            </a:r>
            <a:r>
              <a:rPr lang="sv-SE" altLang="en-US" sz="1800" dirty="0"/>
              <a:t>According to the agenda in </a:t>
            </a:r>
            <a:r>
              <a:rPr lang="en-GB" sz="1800" b="1" dirty="0">
                <a:solidFill>
                  <a:srgbClr val="00B0F0"/>
                </a:solidFill>
              </a:rPr>
              <a:t>S5-211000. </a:t>
            </a:r>
          </a:p>
          <a:p>
            <a:pPr lvl="1">
              <a:defRPr/>
            </a:pPr>
            <a:r>
              <a:rPr lang="en-GB" altLang="en-US" sz="1800" dirty="0"/>
              <a:t>The meeting type is ad-hoc, meaning that this meeting will not count for voting powers but MCC strongly encourages delegates to register their participation.</a:t>
            </a:r>
          </a:p>
          <a:p>
            <a:pPr lvl="1">
              <a:defRPr/>
            </a:pPr>
            <a:r>
              <a:rPr lang="en-GB" altLang="en-US" sz="1800" dirty="0"/>
              <a:t>The electronic meeting has </a:t>
            </a:r>
            <a:r>
              <a:rPr lang="en-GB" altLang="en-US" sz="1800" b="1" dirty="0"/>
              <a:t>full SA5 decision power</a:t>
            </a:r>
          </a:p>
          <a:p>
            <a:pPr lvl="1">
              <a:defRPr/>
            </a:pPr>
            <a:r>
              <a:rPr lang="en-GB" sz="1800" dirty="0"/>
              <a:t>Please remember that </a:t>
            </a:r>
            <a:r>
              <a:rPr lang="en-GB" sz="1800" dirty="0">
                <a:highlight>
                  <a:srgbClr val="FFFF00"/>
                </a:highlight>
              </a:rPr>
              <a:t>you need to register to be allowed to join the meeting </a:t>
            </a:r>
            <a:r>
              <a:rPr lang="en-GB" sz="1800" dirty="0"/>
              <a:t>and send comments</a:t>
            </a:r>
            <a:endParaRPr lang="en-GB" altLang="en-US" sz="1800" dirty="0"/>
          </a:p>
          <a:p>
            <a:pPr lvl="1">
              <a:defRPr/>
            </a:pPr>
            <a:r>
              <a:rPr lang="en-GB" altLang="en-US" sz="1800" b="1" dirty="0"/>
              <a:t>Latest draft TS/TR update</a:t>
            </a:r>
            <a:r>
              <a:rPr lang="en-GB" altLang="en-US" sz="1800" dirty="0"/>
              <a:t> for email approval after the E-meeting will be done as usual. Deadlines for email approval will be announced in the email approval status document.</a:t>
            </a:r>
          </a:p>
          <a:p>
            <a:pPr lvl="1">
              <a:defRPr/>
            </a:pPr>
            <a:r>
              <a:rPr lang="en-GB" altLang="en-US" sz="1800" b="1" dirty="0"/>
              <a:t>LSs </a:t>
            </a:r>
            <a:r>
              <a:rPr lang="en-US" altLang="zh-CN" sz="1800" dirty="0"/>
              <a:t>(the incoming LS can be found in </a:t>
            </a:r>
            <a:r>
              <a:rPr lang="en-GB" altLang="zh-CN" sz="1800" u="sng" dirty="0">
                <a:hlinkClick r:id="rId2">
                  <a:extLst>
                    <a:ext uri="{A12FA001-AC4F-418D-AE19-62706E023703}">
                      <ahyp:hlinkClr xmlns:ahyp="http://schemas.microsoft.com/office/drawing/2018/hyperlinkcolor" val="tx"/>
                    </a:ext>
                  </a:extLst>
                </a:hlinkClick>
              </a:rPr>
              <a:t>https://www.3gpp.org/Liaisons/Incoming_LSs/S5-meeting.htm</a:t>
            </a:r>
            <a:r>
              <a:rPr lang="en-US" altLang="zh-CN" sz="1800" dirty="0"/>
              <a:t>) :</a:t>
            </a:r>
            <a:endParaRPr lang="en-GB" altLang="en-US" sz="1800" b="1" dirty="0"/>
          </a:p>
          <a:p>
            <a:pPr lvl="3"/>
            <a:r>
              <a:rPr lang="en-US" sz="1800" dirty="0"/>
              <a:t>LSs which have a proposed reply related to one of the agenda items, uploaded in time, will be treated</a:t>
            </a:r>
          </a:p>
          <a:p>
            <a:pPr lvl="3"/>
            <a:r>
              <a:rPr lang="en-US" sz="1800" dirty="0"/>
              <a:t>All other LSs are postponed to the next SA5 meeting unless specific exception agreed by the group</a:t>
            </a:r>
            <a:endParaRPr lang="en-GB" sz="1800" dirty="0"/>
          </a:p>
          <a:p>
            <a:pPr lvl="3"/>
            <a:endParaRPr lang="en-GB" altLang="en-US" sz="1800" dirty="0"/>
          </a:p>
          <a:p>
            <a:pPr marL="457200" lvl="1" indent="0">
              <a:buFont typeface="Arial" panose="020B0604020202020204" pitchFamily="34" charset="0"/>
              <a:buNone/>
              <a:defRPr/>
            </a:pPr>
            <a:endParaRPr lang="en-GB" altLang="en-US" sz="2000" dirty="0"/>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700928" y="431426"/>
            <a:ext cx="6827838" cy="498475"/>
          </a:xfrm>
        </p:spPr>
        <p:txBody>
          <a:bodyPr/>
          <a:lstStyle/>
          <a:p>
            <a:r>
              <a:rPr lang="en-US" altLang="zh-CN" dirty="0"/>
              <a:t>SA5</a:t>
            </a:r>
            <a:r>
              <a:rPr lang="en-US" altLang="zh-CN" dirty="0">
                <a:solidFill>
                  <a:srgbClr val="7030A0"/>
                </a:solidFill>
              </a:rPr>
              <a:t> </a:t>
            </a:r>
            <a:r>
              <a:rPr lang="en-US" altLang="zh-CN" dirty="0">
                <a:solidFill>
                  <a:srgbClr val="72AF2F"/>
                </a:solidFill>
              </a:rPr>
              <a:t> </a:t>
            </a:r>
            <a:r>
              <a:rPr lang="en-US" altLang="en-US" dirty="0"/>
              <a:t>Timelines (1)</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554910" y="1426344"/>
            <a:ext cx="8484970" cy="5240338"/>
          </a:xfrm>
        </p:spPr>
        <p:txBody>
          <a:bodyPr/>
          <a:lstStyle/>
          <a:p>
            <a:pPr lvl="1"/>
            <a:r>
              <a:rPr lang="en-US" altLang="en-US" sz="2000" dirty="0"/>
              <a:t>E-meeting to run from </a:t>
            </a:r>
            <a:r>
              <a:rPr lang="en-US" altLang="en-US" sz="2000" dirty="0">
                <a:solidFill>
                  <a:srgbClr val="00B0F0"/>
                </a:solidFill>
              </a:rPr>
              <a:t>25 January to 3rd February </a:t>
            </a:r>
          </a:p>
          <a:p>
            <a:pPr lvl="2"/>
            <a:r>
              <a:rPr lang="en-US" altLang="en-US" sz="1800" dirty="0"/>
              <a:t>3GPP portal will show these meeting dates</a:t>
            </a:r>
          </a:p>
          <a:p>
            <a:pPr lvl="2"/>
            <a:r>
              <a:rPr lang="en-US" altLang="en-US" sz="1800" dirty="0"/>
              <a:t>3GPP portal has updated document templates</a:t>
            </a:r>
          </a:p>
          <a:p>
            <a:pPr lvl="1"/>
            <a:r>
              <a:rPr lang="en-US" altLang="en-US" sz="2000" dirty="0"/>
              <a:t>Deadlines:</a:t>
            </a:r>
          </a:p>
          <a:p>
            <a:pPr lvl="2"/>
            <a:r>
              <a:rPr lang="en-US" altLang="en-US" sz="1800" dirty="0" err="1"/>
              <a:t>Tdoc</a:t>
            </a:r>
            <a:r>
              <a:rPr lang="en-US" altLang="en-US" sz="1800" dirty="0"/>
              <a:t> submission: </a:t>
            </a:r>
            <a:r>
              <a:rPr lang="en-GB" altLang="en-US" sz="1800" dirty="0">
                <a:solidFill>
                  <a:srgbClr val="00B0F0"/>
                </a:solidFill>
              </a:rPr>
              <a:t>Friday </a:t>
            </a:r>
            <a:r>
              <a:rPr lang="en-US" altLang="en-US" sz="1800" dirty="0">
                <a:solidFill>
                  <a:srgbClr val="00B0F0"/>
                </a:solidFill>
              </a:rPr>
              <a:t>15th Jan </a:t>
            </a:r>
            <a:r>
              <a:rPr lang="en-GB" altLang="en-US" sz="1800" dirty="0">
                <a:solidFill>
                  <a:srgbClr val="00B0F0"/>
                </a:solidFill>
              </a:rPr>
              <a:t>23:59 </a:t>
            </a:r>
            <a:r>
              <a:rPr lang="en-US" altLang="en-US" sz="1800" dirty="0">
                <a:solidFill>
                  <a:srgbClr val="00B0F0"/>
                </a:solidFill>
                <a:highlight>
                  <a:srgbClr val="FFFF00"/>
                </a:highlight>
              </a:rPr>
              <a:t>GMT</a:t>
            </a:r>
            <a:endParaRPr lang="en-GB" altLang="en-US" sz="1800" dirty="0">
              <a:highlight>
                <a:srgbClr val="FFFF00"/>
              </a:highlight>
            </a:endParaRPr>
          </a:p>
          <a:p>
            <a:pPr lvl="2"/>
            <a:r>
              <a:rPr lang="en-US" altLang="en-US" sz="1800" dirty="0"/>
              <a:t>Tdoc reservation: </a:t>
            </a:r>
            <a:r>
              <a:rPr lang="en-GB" altLang="en-US" sz="1800" dirty="0">
                <a:solidFill>
                  <a:srgbClr val="00B0F0"/>
                </a:solidFill>
              </a:rPr>
              <a:t>Monday 18th Jan 23:59 </a:t>
            </a:r>
            <a:r>
              <a:rPr lang="en-US" altLang="en-US" sz="1800" dirty="0">
                <a:solidFill>
                  <a:srgbClr val="00B0F0"/>
                </a:solidFill>
                <a:highlight>
                  <a:srgbClr val="FFFF00"/>
                </a:highlight>
              </a:rPr>
              <a:t>GMT</a:t>
            </a:r>
          </a:p>
          <a:p>
            <a:pPr lvl="1"/>
            <a:r>
              <a:rPr lang="en-US" altLang="en-US" sz="2000" dirty="0" err="1"/>
              <a:t>AgendaWithTdocAllocation</a:t>
            </a:r>
            <a:r>
              <a:rPr lang="en-US" altLang="en-US" sz="2000" dirty="0"/>
              <a:t> sent out by MCC in the week </a:t>
            </a:r>
            <a:r>
              <a:rPr lang="sv-SE" altLang="en-US" sz="2000" dirty="0"/>
              <a:t>before the meeting starts</a:t>
            </a:r>
            <a:endParaRPr lang="en-US" altLang="en-US" sz="2000" dirty="0"/>
          </a:p>
          <a:p>
            <a:pPr lvl="1"/>
            <a:r>
              <a:rPr lang="en-US" altLang="en-US" sz="2000" dirty="0"/>
              <a:t>Start of E-meeting </a:t>
            </a:r>
            <a:r>
              <a:rPr lang="en-US" altLang="en-US" sz="2000" dirty="0">
                <a:solidFill>
                  <a:srgbClr val="00B0F0"/>
                </a:solidFill>
              </a:rPr>
              <a:t>Monday </a:t>
            </a:r>
            <a:r>
              <a:rPr lang="sv-SE" altLang="en-US" sz="2000" dirty="0">
                <a:solidFill>
                  <a:srgbClr val="00B0F0"/>
                </a:solidFill>
              </a:rPr>
              <a:t>25th Jan </a:t>
            </a:r>
            <a:r>
              <a:rPr lang="en-US" altLang="en-US" sz="2000" dirty="0">
                <a:solidFill>
                  <a:srgbClr val="00B0F0"/>
                </a:solidFill>
              </a:rPr>
              <a:t>09:00 CET</a:t>
            </a:r>
          </a:p>
          <a:p>
            <a:pPr lvl="1"/>
            <a:r>
              <a:rPr lang="en-US" altLang="en-US" sz="2000" dirty="0">
                <a:highlight>
                  <a:srgbClr val="FFFF00"/>
                </a:highlight>
              </a:rPr>
              <a:t>Opening SA5 plenary (conf. call): </a:t>
            </a:r>
            <a:r>
              <a:rPr lang="en-US" altLang="en-US" sz="2000" dirty="0">
                <a:solidFill>
                  <a:srgbClr val="00B0F0"/>
                </a:solidFill>
                <a:highlight>
                  <a:srgbClr val="FFFF00"/>
                </a:highlight>
              </a:rPr>
              <a:t>Monday </a:t>
            </a:r>
            <a:r>
              <a:rPr lang="sv-SE" altLang="en-US" sz="2000" dirty="0">
                <a:solidFill>
                  <a:srgbClr val="00B0F0"/>
                </a:solidFill>
                <a:highlight>
                  <a:srgbClr val="FFFF00"/>
                </a:highlight>
              </a:rPr>
              <a:t>25th Jan </a:t>
            </a:r>
            <a:r>
              <a:rPr lang="en-US" altLang="en-US" sz="2000" dirty="0">
                <a:solidFill>
                  <a:srgbClr val="00B0F0"/>
                </a:solidFill>
                <a:highlight>
                  <a:srgbClr val="FFFF00"/>
                </a:highlight>
              </a:rPr>
              <a:t>14:00-16:00 CET </a:t>
            </a:r>
            <a:endParaRPr lang="en-US" altLang="en-US" sz="2000" dirty="0">
              <a:highlight>
                <a:srgbClr val="FFFF00"/>
              </a:highlight>
            </a:endParaRPr>
          </a:p>
          <a:p>
            <a:pPr lvl="1"/>
            <a:r>
              <a:rPr lang="en-US" altLang="en-US" sz="2000" dirty="0">
                <a:highlight>
                  <a:srgbClr val="FFFF00"/>
                </a:highlight>
              </a:rPr>
              <a:t>Closing SA5 plenary (conf. call) </a:t>
            </a:r>
            <a:r>
              <a:rPr lang="en-US" altLang="en-US" sz="2000" dirty="0">
                <a:solidFill>
                  <a:srgbClr val="00B0F0"/>
                </a:solidFill>
                <a:highlight>
                  <a:srgbClr val="FFFF00"/>
                </a:highlight>
              </a:rPr>
              <a:t>Wednesday 3rd Feb 14:00-16:00 CET</a:t>
            </a:r>
            <a:endParaRPr lang="en-US" altLang="en-US" sz="2000" dirty="0">
              <a:highlight>
                <a:srgbClr val="FFFF00"/>
              </a:highlight>
            </a:endParaRPr>
          </a:p>
          <a:p>
            <a:pPr lvl="1"/>
            <a:r>
              <a:rPr lang="en-US" altLang="en-US" sz="2000" dirty="0">
                <a:highlight>
                  <a:srgbClr val="FFFF00"/>
                </a:highlight>
              </a:rPr>
              <a:t>End of E-meeting: </a:t>
            </a:r>
            <a:r>
              <a:rPr lang="en-US" altLang="en-US" sz="2000" dirty="0">
                <a:solidFill>
                  <a:srgbClr val="00B0F0"/>
                </a:solidFill>
                <a:highlight>
                  <a:srgbClr val="FFFF00"/>
                </a:highlight>
              </a:rPr>
              <a:t>Wednesday 3rd Feb 16:00 CET </a:t>
            </a:r>
          </a:p>
          <a:p>
            <a:pPr lvl="1"/>
            <a:r>
              <a:rPr lang="en-GB" sz="2000" dirty="0"/>
              <a:t>All final Tdoc versions shall be uploaded by </a:t>
            </a:r>
            <a:r>
              <a:rPr lang="en-US" sz="2000" dirty="0">
                <a:solidFill>
                  <a:srgbClr val="00B0F0"/>
                </a:solidFill>
                <a:highlight>
                  <a:srgbClr val="FFFF00"/>
                </a:highlight>
              </a:rPr>
              <a:t>Mon</a:t>
            </a:r>
            <a:r>
              <a:rPr lang="en-US" altLang="en-US" sz="2000" dirty="0">
                <a:solidFill>
                  <a:srgbClr val="00B0F0"/>
                </a:solidFill>
                <a:highlight>
                  <a:srgbClr val="FFFF00"/>
                </a:highlight>
              </a:rPr>
              <a:t>day 8th Feb </a:t>
            </a:r>
            <a:r>
              <a:rPr lang="en-GB" sz="2000" dirty="0">
                <a:solidFill>
                  <a:srgbClr val="00B0F0"/>
                </a:solidFill>
                <a:highlight>
                  <a:srgbClr val="FFFF00"/>
                </a:highlight>
              </a:rPr>
              <a:t>17:00 CET</a:t>
            </a:r>
            <a:endParaRPr lang="en-US" altLang="en-US" sz="2000" dirty="0">
              <a:solidFill>
                <a:srgbClr val="00B0F0"/>
              </a:solidFill>
              <a:highlight>
                <a:srgbClr val="FFFF00"/>
              </a:highlight>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08605" y="555862"/>
            <a:ext cx="6827838" cy="498475"/>
          </a:xfrm>
        </p:spPr>
        <p:txBody>
          <a:bodyPr/>
          <a:lstStyle/>
          <a:p>
            <a:r>
              <a:rPr lang="en-US" altLang="en-US" dirty="0"/>
              <a:t>OAM and CH Timelines (2)</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608605" y="1316872"/>
            <a:ext cx="8388350" cy="5240338"/>
          </a:xfrm>
        </p:spPr>
        <p:txBody>
          <a:bodyPr/>
          <a:lstStyle/>
          <a:p>
            <a:pPr lvl="1"/>
            <a:r>
              <a:rPr lang="en-US" altLang="en-US" sz="2000" dirty="0"/>
              <a:t>Start of OAM E-meeting</a:t>
            </a:r>
            <a:r>
              <a:rPr lang="en-US" altLang="en-US" sz="2000" dirty="0">
                <a:solidFill>
                  <a:srgbClr val="00B0F0"/>
                </a:solidFill>
              </a:rPr>
              <a:t>: Monday </a:t>
            </a:r>
            <a:r>
              <a:rPr lang="sv-SE" altLang="en-US" sz="2000" dirty="0">
                <a:solidFill>
                  <a:srgbClr val="00B0F0"/>
                </a:solidFill>
              </a:rPr>
              <a:t>25 </a:t>
            </a:r>
            <a:r>
              <a:rPr lang="fr-FR" altLang="en-US" sz="2000" dirty="0">
                <a:solidFill>
                  <a:srgbClr val="00B0F0"/>
                </a:solidFill>
              </a:rPr>
              <a:t>Jan </a:t>
            </a:r>
            <a:r>
              <a:rPr lang="en-US" altLang="en-US" sz="2000" dirty="0">
                <a:solidFill>
                  <a:srgbClr val="00B0F0"/>
                </a:solidFill>
              </a:rPr>
              <a:t>09:00 CET</a:t>
            </a:r>
          </a:p>
          <a:p>
            <a:pPr lvl="1"/>
            <a:r>
              <a:rPr lang="en-US" altLang="en-US" sz="2000" dirty="0"/>
              <a:t>Start of CH E-meeting: </a:t>
            </a:r>
            <a:r>
              <a:rPr lang="en-US" altLang="en-US" sz="2000" dirty="0">
                <a:solidFill>
                  <a:srgbClr val="00B0F0"/>
                </a:solidFill>
              </a:rPr>
              <a:t>Tuesday 26th January 9:00 CET </a:t>
            </a:r>
            <a:r>
              <a:rPr lang="fr-FR" altLang="en-US" sz="2000" dirty="0">
                <a:solidFill>
                  <a:srgbClr val="00B0F0"/>
                </a:solidFill>
              </a:rPr>
              <a:t> </a:t>
            </a:r>
            <a:endParaRPr lang="en-US" altLang="en-US" sz="2000" dirty="0">
              <a:solidFill>
                <a:srgbClr val="00B0F0"/>
              </a:solidFill>
            </a:endParaRPr>
          </a:p>
          <a:p>
            <a:pPr lvl="1"/>
            <a:r>
              <a:rPr lang="en-US" altLang="en-US" sz="2000" dirty="0"/>
              <a:t>Last revision upload: </a:t>
            </a:r>
          </a:p>
          <a:p>
            <a:pPr lvl="2"/>
            <a:r>
              <a:rPr lang="en-US" altLang="en-US" sz="1800" dirty="0">
                <a:solidFill>
                  <a:srgbClr val="00B0F0"/>
                </a:solidFill>
              </a:rPr>
              <a:t>OAM</a:t>
            </a:r>
            <a:r>
              <a:rPr lang="en-US" altLang="en-US" sz="1800" dirty="0">
                <a:solidFill>
                  <a:srgbClr val="00B0F0"/>
                </a:solidFill>
                <a:highlight>
                  <a:srgbClr val="FFFF00"/>
                </a:highlight>
              </a:rPr>
              <a:t>: Tuesday 2 Feb 12:00 CET</a:t>
            </a:r>
          </a:p>
          <a:p>
            <a:pPr lvl="2"/>
            <a:r>
              <a:rPr lang="en-US" altLang="en-US" sz="1800" dirty="0">
                <a:solidFill>
                  <a:srgbClr val="00B0F0"/>
                </a:solidFill>
              </a:rPr>
              <a:t>CH: Monday 1st Feb 18:00 CET</a:t>
            </a:r>
            <a:endParaRPr lang="en-US" altLang="en-US" sz="1800" dirty="0">
              <a:solidFill>
                <a:srgbClr val="00B0F0"/>
              </a:solidFill>
              <a:highlight>
                <a:srgbClr val="FF00FF"/>
              </a:highlight>
            </a:endParaRPr>
          </a:p>
          <a:p>
            <a:pPr lvl="1"/>
            <a:r>
              <a:rPr lang="en-US" altLang="en-US" sz="2000" dirty="0"/>
              <a:t>Last comments: </a:t>
            </a:r>
          </a:p>
          <a:p>
            <a:pPr lvl="2"/>
            <a:r>
              <a:rPr lang="en-US" altLang="en-US" sz="1800" dirty="0">
                <a:solidFill>
                  <a:srgbClr val="00B0F0"/>
                </a:solidFill>
              </a:rPr>
              <a:t>OAM: </a:t>
            </a:r>
            <a:r>
              <a:rPr lang="en-US" altLang="en-US" sz="1800" dirty="0">
                <a:solidFill>
                  <a:srgbClr val="00B0F0"/>
                </a:solidFill>
                <a:highlight>
                  <a:srgbClr val="FFFF00"/>
                </a:highlight>
              </a:rPr>
              <a:t>Tuesday 2 Feb 23:59 CET</a:t>
            </a:r>
          </a:p>
          <a:p>
            <a:pPr lvl="2"/>
            <a:r>
              <a:rPr lang="en-US" altLang="en-US" sz="1800" dirty="0">
                <a:solidFill>
                  <a:srgbClr val="00B0F0"/>
                </a:solidFill>
              </a:rPr>
              <a:t>CH: Tuesday 2</a:t>
            </a:r>
            <a:r>
              <a:rPr lang="en-US" altLang="en-US" sz="1800" baseline="30000" dirty="0">
                <a:solidFill>
                  <a:srgbClr val="00B0F0"/>
                </a:solidFill>
              </a:rPr>
              <a:t>nd</a:t>
            </a:r>
            <a:r>
              <a:rPr lang="en-US" altLang="en-US" sz="1800" dirty="0">
                <a:solidFill>
                  <a:srgbClr val="00B0F0"/>
                </a:solidFill>
              </a:rPr>
              <a:t>  Feb 8:00 CET</a:t>
            </a:r>
            <a:r>
              <a:rPr lang="en-US" altLang="en-US" sz="1800" dirty="0">
                <a:solidFill>
                  <a:srgbClr val="00B0F0"/>
                </a:solidFill>
                <a:highlight>
                  <a:srgbClr val="FF00FF"/>
                </a:highlight>
              </a:rPr>
              <a:t> </a:t>
            </a:r>
          </a:p>
          <a:p>
            <a:pPr lvl="1"/>
            <a:r>
              <a:rPr lang="en-US" altLang="en-US" sz="2000" dirty="0"/>
              <a:t>End of OAM E-meeting: </a:t>
            </a:r>
            <a:r>
              <a:rPr lang="en-US" altLang="en-US" sz="2000" dirty="0">
                <a:solidFill>
                  <a:srgbClr val="00B0F0"/>
                </a:solidFill>
                <a:highlight>
                  <a:srgbClr val="FFFF00"/>
                </a:highlight>
              </a:rPr>
              <a:t>Tuesday 2 Feb 23:59 CET</a:t>
            </a:r>
          </a:p>
          <a:p>
            <a:pPr lvl="1"/>
            <a:r>
              <a:rPr lang="en-US" altLang="en-US" sz="2000" dirty="0"/>
              <a:t>Closing CH Plenary conf call: </a:t>
            </a:r>
            <a:r>
              <a:rPr lang="en-US" altLang="en-US" sz="2000" dirty="0">
                <a:solidFill>
                  <a:srgbClr val="00B0F0"/>
                </a:solidFill>
              </a:rPr>
              <a:t>Tuesday 2</a:t>
            </a:r>
            <a:r>
              <a:rPr lang="en-US" altLang="en-US" sz="2000" baseline="30000" dirty="0">
                <a:solidFill>
                  <a:srgbClr val="00B0F0"/>
                </a:solidFill>
              </a:rPr>
              <a:t>nd</a:t>
            </a:r>
            <a:r>
              <a:rPr lang="en-US" altLang="en-US" sz="2000" dirty="0">
                <a:solidFill>
                  <a:srgbClr val="00B0F0"/>
                </a:solidFill>
              </a:rPr>
              <a:t>  Feb 14:00-16:00 CET </a:t>
            </a:r>
          </a:p>
          <a:p>
            <a:pPr lvl="1"/>
            <a:r>
              <a:rPr lang="en-US" altLang="en-US" sz="2000" dirty="0"/>
              <a:t>End of CH E-meeting:</a:t>
            </a:r>
            <a:r>
              <a:rPr lang="en-US" altLang="en-US" sz="2000" dirty="0">
                <a:solidFill>
                  <a:srgbClr val="FF0000"/>
                </a:solidFill>
              </a:rPr>
              <a:t> </a:t>
            </a:r>
            <a:r>
              <a:rPr lang="en-US" altLang="en-US" sz="2000" dirty="0">
                <a:solidFill>
                  <a:srgbClr val="00B0F0"/>
                </a:solidFill>
              </a:rPr>
              <a:t>Tuesday 2</a:t>
            </a:r>
            <a:r>
              <a:rPr lang="en-US" altLang="en-US" sz="2000" baseline="30000" dirty="0">
                <a:solidFill>
                  <a:srgbClr val="00B0F0"/>
                </a:solidFill>
              </a:rPr>
              <a:t>nd</a:t>
            </a:r>
            <a:r>
              <a:rPr lang="en-US" altLang="en-US" sz="2000" dirty="0">
                <a:solidFill>
                  <a:srgbClr val="00B0F0"/>
                </a:solidFill>
              </a:rPr>
              <a:t>  Feb 16:00 CET </a:t>
            </a:r>
          </a:p>
        </p:txBody>
      </p:sp>
    </p:spTree>
    <p:extLst>
      <p:ext uri="{BB962C8B-B14F-4D97-AF65-F5344CB8AC3E}">
        <p14:creationId xmlns:p14="http://schemas.microsoft.com/office/powerpoint/2010/main" val="214943636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0A31445-2510-4393-8072-E68E3899D1FC}"/>
              </a:ext>
            </a:extLst>
          </p:cNvPr>
          <p:cNvSpPr>
            <a:spLocks noGrp="1"/>
          </p:cNvSpPr>
          <p:nvPr>
            <p:ph type="title"/>
          </p:nvPr>
        </p:nvSpPr>
        <p:spPr>
          <a:xfrm>
            <a:off x="976597" y="165099"/>
            <a:ext cx="6827837" cy="498475"/>
          </a:xfrm>
        </p:spPr>
        <p:txBody>
          <a:bodyPr/>
          <a:lstStyle/>
          <a:p>
            <a:r>
              <a:rPr lang="en-US" altLang="en-US" dirty="0"/>
              <a:t>Process (1)</a:t>
            </a:r>
          </a:p>
        </p:txBody>
      </p:sp>
      <p:sp>
        <p:nvSpPr>
          <p:cNvPr id="13315" name="Content Placeholder 2">
            <a:extLst>
              <a:ext uri="{FF2B5EF4-FFF2-40B4-BE49-F238E27FC236}">
                <a16:creationId xmlns:a16="http://schemas.microsoft.com/office/drawing/2014/main" id="{1D0449A2-FDED-442C-8DB5-3A11D0D306FB}"/>
              </a:ext>
            </a:extLst>
          </p:cNvPr>
          <p:cNvSpPr>
            <a:spLocks noGrp="1"/>
          </p:cNvSpPr>
          <p:nvPr>
            <p:ph idx="1"/>
          </p:nvPr>
        </p:nvSpPr>
        <p:spPr>
          <a:xfrm>
            <a:off x="196339" y="802047"/>
            <a:ext cx="8522657" cy="6194426"/>
          </a:xfrm>
        </p:spPr>
        <p:txBody>
          <a:bodyPr/>
          <a:lstStyle/>
          <a:p>
            <a:pPr lvl="1"/>
            <a:r>
              <a:rPr lang="en-GB" altLang="en-US" sz="1600" dirty="0"/>
              <a:t>Submission of input contributions</a:t>
            </a:r>
          </a:p>
          <a:p>
            <a:pPr lvl="2"/>
            <a:r>
              <a:rPr lang="en-GB" altLang="en-US" sz="1600" dirty="0"/>
              <a:t>Normal 3GU-based initial Tdoc reservation and submission until the deadline. </a:t>
            </a:r>
            <a:r>
              <a:rPr lang="en-GB" altLang="en-US" sz="1600" dirty="0" err="1"/>
              <a:t>Tdocs</a:t>
            </a:r>
            <a:r>
              <a:rPr lang="en-GB" altLang="en-US" sz="1600" dirty="0"/>
              <a:t> will be available on the 3GPP server as in the case of a regular meeting.</a:t>
            </a:r>
          </a:p>
          <a:p>
            <a:pPr lvl="2"/>
            <a:r>
              <a:rPr lang="en-GB" altLang="en-US" sz="1600" dirty="0" err="1"/>
              <a:t>Tdocs</a:t>
            </a:r>
            <a:r>
              <a:rPr lang="en-GB" altLang="en-US" sz="1600" dirty="0"/>
              <a:t> submitted that are not part of the agreed scope will be withdrawn.</a:t>
            </a:r>
          </a:p>
          <a:p>
            <a:pPr lvl="2"/>
            <a:r>
              <a:rPr lang="en-GB" altLang="en-US" sz="1600" b="1" dirty="0">
                <a:highlight>
                  <a:srgbClr val="00FFFF"/>
                </a:highlight>
              </a:rPr>
              <a:t>Late </a:t>
            </a:r>
            <a:r>
              <a:rPr lang="en-GB" altLang="en-US" sz="1600" b="1" dirty="0" err="1">
                <a:highlight>
                  <a:srgbClr val="00FFFF"/>
                </a:highlight>
              </a:rPr>
              <a:t>tdocs</a:t>
            </a:r>
            <a:r>
              <a:rPr lang="en-GB" altLang="en-US" sz="1600" b="1" dirty="0">
                <a:highlight>
                  <a:srgbClr val="00FFFF"/>
                </a:highlight>
              </a:rPr>
              <a:t> (uploaded after the deadline) will normally not be treated. The leadership will decide if any late tdoc is to be exceptionally treated. Everybody has the right to object to such a tdoc being agreed due to too limited time to review it properly.</a:t>
            </a:r>
            <a:endParaRPr lang="en-GB" altLang="en-US" sz="1600" dirty="0">
              <a:highlight>
                <a:srgbClr val="00FFFF"/>
              </a:highlight>
            </a:endParaRPr>
          </a:p>
          <a:p>
            <a:pPr lvl="1"/>
            <a:r>
              <a:rPr lang="en-GB" altLang="en-US" sz="1600" dirty="0"/>
              <a:t>Start of the E-meeting</a:t>
            </a:r>
          </a:p>
          <a:p>
            <a:pPr lvl="2"/>
            <a:r>
              <a:rPr lang="en-GB" altLang="en-US" sz="1600" b="1" dirty="0"/>
              <a:t>Start of the SA5 E-meeting </a:t>
            </a:r>
            <a:r>
              <a:rPr lang="en-GB" altLang="en-US" sz="1600" dirty="0"/>
              <a:t>will be announced by the SA5 Chair on the General SA5 exploder – declaring the IPR &amp; antitrust statements.</a:t>
            </a:r>
          </a:p>
          <a:p>
            <a:pPr lvl="1"/>
            <a:r>
              <a:rPr lang="en-GB" altLang="en-US" sz="1600" dirty="0"/>
              <a:t>Start of the </a:t>
            </a:r>
            <a:r>
              <a:rPr lang="en-GB" sz="1600" dirty="0"/>
              <a:t>email </a:t>
            </a:r>
            <a:r>
              <a:rPr lang="en-GB" altLang="en-US" sz="1600" dirty="0"/>
              <a:t>threads </a:t>
            </a:r>
          </a:p>
          <a:p>
            <a:pPr lvl="2"/>
            <a:r>
              <a:rPr lang="en-GB" altLang="en-US" sz="1600" b="1" dirty="0"/>
              <a:t>All </a:t>
            </a:r>
            <a:r>
              <a:rPr lang="en-GB" sz="1600" b="1" dirty="0"/>
              <a:t>email OAM/CH threads can be started after the OAM/CH opening message sent out by the SA5 Vice chairs.</a:t>
            </a:r>
            <a:r>
              <a:rPr lang="en-GB" sz="1600" dirty="0"/>
              <a:t> This email will include the title of each thread. </a:t>
            </a:r>
            <a:r>
              <a:rPr lang="en-US" sz="1600" dirty="0"/>
              <a:t>After this email, delegates could start commenting anytime.</a:t>
            </a:r>
            <a:endParaRPr lang="en-GB" altLang="en-US" sz="1600" dirty="0"/>
          </a:p>
          <a:p>
            <a:pPr lvl="2"/>
            <a:r>
              <a:rPr lang="en-GB" sz="1600" b="1" dirty="0"/>
              <a:t>Each email thread is started by the first comment and therefore </a:t>
            </a:r>
            <a:r>
              <a:rPr lang="en-GB" sz="1600" dirty="0"/>
              <a:t>it is important for the first commenter to use the correct thread title (see slide 8)</a:t>
            </a:r>
            <a:r>
              <a:rPr lang="en-GB" sz="1600" b="1" dirty="0"/>
              <a:t>. </a:t>
            </a:r>
            <a:endParaRPr lang="en-GB" sz="1600" dirty="0"/>
          </a:p>
          <a:p>
            <a:pPr lvl="2"/>
            <a:r>
              <a:rPr lang="en-GB" sz="1600" dirty="0"/>
              <a:t>A </a:t>
            </a:r>
            <a:r>
              <a:rPr lang="en-GB" sz="1600" dirty="0" err="1"/>
              <a:t>tdoc</a:t>
            </a:r>
            <a:r>
              <a:rPr lang="en-GB" sz="1600" dirty="0"/>
              <a:t> shall not have an individual</a:t>
            </a:r>
            <a:r>
              <a:rPr lang="en-GB" sz="1600" dirty="0">
                <a:solidFill>
                  <a:srgbClr val="00B050"/>
                </a:solidFill>
              </a:rPr>
              <a:t> </a:t>
            </a:r>
            <a:r>
              <a:rPr lang="en-GB" sz="1600" dirty="0"/>
              <a:t>thread</a:t>
            </a:r>
            <a:r>
              <a:rPr lang="en-GB" sz="1600" dirty="0">
                <a:solidFill>
                  <a:srgbClr val="00B050"/>
                </a:solidFill>
              </a:rPr>
              <a:t> </a:t>
            </a:r>
            <a:r>
              <a:rPr lang="en-GB" sz="1600" dirty="0"/>
              <a:t>if the </a:t>
            </a:r>
            <a:r>
              <a:rPr lang="en-GB" sz="1600" dirty="0" err="1"/>
              <a:t>tdoc</a:t>
            </a:r>
            <a:r>
              <a:rPr lang="en-GB" sz="1600" dirty="0"/>
              <a:t> is already included in a </a:t>
            </a:r>
            <a:r>
              <a:rPr lang="en-GB" sz="1600" dirty="0" err="1"/>
              <a:t>tdoc</a:t>
            </a:r>
            <a:r>
              <a:rPr lang="en-GB" sz="1600" dirty="0"/>
              <a:t> group. </a:t>
            </a:r>
            <a:endParaRPr lang="en-GB" altLang="en-US" sz="1600" dirty="0"/>
          </a:p>
          <a:p>
            <a:pPr lvl="2"/>
            <a:endParaRPr lang="en-GB" altLang="en-US" sz="1600" dirty="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4A4BC-AC83-40CA-8BAE-9D147BC312C9}"/>
              </a:ext>
            </a:extLst>
          </p:cNvPr>
          <p:cNvSpPr>
            <a:spLocks noGrp="1"/>
          </p:cNvSpPr>
          <p:nvPr>
            <p:ph type="title"/>
          </p:nvPr>
        </p:nvSpPr>
        <p:spPr>
          <a:xfrm>
            <a:off x="555694" y="72207"/>
            <a:ext cx="6827838" cy="1143000"/>
          </a:xfrm>
        </p:spPr>
        <p:txBody>
          <a:bodyPr/>
          <a:lstStyle/>
          <a:p>
            <a:r>
              <a:rPr lang="en-US" altLang="en-US" dirty="0"/>
              <a:t>Process (2)</a:t>
            </a:r>
            <a:endParaRPr lang="en-GB" dirty="0"/>
          </a:p>
        </p:txBody>
      </p:sp>
      <p:sp>
        <p:nvSpPr>
          <p:cNvPr id="3" name="Content Placeholder 2">
            <a:extLst>
              <a:ext uri="{FF2B5EF4-FFF2-40B4-BE49-F238E27FC236}">
                <a16:creationId xmlns:a16="http://schemas.microsoft.com/office/drawing/2014/main" id="{F4290879-35B6-498F-A3D8-3C54BA054BB1}"/>
              </a:ext>
            </a:extLst>
          </p:cNvPr>
          <p:cNvSpPr>
            <a:spLocks noGrp="1"/>
          </p:cNvSpPr>
          <p:nvPr>
            <p:ph idx="1"/>
          </p:nvPr>
        </p:nvSpPr>
        <p:spPr>
          <a:xfrm>
            <a:off x="172450" y="1215207"/>
            <a:ext cx="8799100" cy="5361439"/>
          </a:xfrm>
        </p:spPr>
        <p:txBody>
          <a:bodyPr/>
          <a:lstStyle/>
          <a:p>
            <a:pPr marL="719138" lvl="2" indent="-273050"/>
            <a:r>
              <a:rPr lang="en-GB" altLang="en-US" sz="1600" dirty="0"/>
              <a:t>During the E-meeting</a:t>
            </a:r>
          </a:p>
          <a:p>
            <a:pPr lvl="2"/>
            <a:r>
              <a:rPr lang="en-GB" altLang="en-US" sz="1600" dirty="0"/>
              <a:t>The E-meeting will be conducted primarily via email over the three SA5 reflectors/exploders (SA5, OAM and CH).</a:t>
            </a:r>
          </a:p>
          <a:p>
            <a:pPr lvl="2"/>
            <a:r>
              <a:rPr lang="en-GB" altLang="en-US" sz="1600" dirty="0"/>
              <a:t>There will also be conference calls to handle selected (more complex) topics that need more discussion (more details in separate slide below). </a:t>
            </a:r>
          </a:p>
          <a:p>
            <a:pPr lvl="2"/>
            <a:r>
              <a:rPr lang="en-GB" altLang="en-US" sz="1600" dirty="0"/>
              <a:t>Reflectors to use:</a:t>
            </a:r>
            <a:endParaRPr lang="en-GB" altLang="en-US" sz="1600" dirty="0">
              <a:solidFill>
                <a:srgbClr val="00B050"/>
              </a:solidFill>
            </a:endParaRPr>
          </a:p>
          <a:p>
            <a:pPr marL="1622425" lvl="4" indent="-360363"/>
            <a:r>
              <a:rPr lang="en-GB" altLang="en-US" b="1" dirty="0"/>
              <a:t>SA5 main reflector </a:t>
            </a:r>
            <a:r>
              <a:rPr lang="en-GB" altLang="en-US" dirty="0"/>
              <a:t>(</a:t>
            </a:r>
            <a:r>
              <a:rPr lang="en-GB" altLang="en-US" dirty="0">
                <a:hlinkClick r:id="rId3"/>
              </a:rPr>
              <a:t>3GPP_TSG_SA_WG5@LIST.ETSI.ORG</a:t>
            </a:r>
            <a:r>
              <a:rPr lang="en-GB" altLang="en-US" dirty="0"/>
              <a:t> ) </a:t>
            </a:r>
            <a:r>
              <a:rPr lang="en-GB" altLang="en-US" b="1" dirty="0"/>
              <a:t>for SA5 plenary level topics: Agenda items 1-5. </a:t>
            </a:r>
          </a:p>
          <a:p>
            <a:pPr marL="1622425" lvl="4" indent="-360363"/>
            <a:r>
              <a:rPr lang="en-GB" altLang="en-US" b="1" dirty="0"/>
              <a:t>OAM reflector</a:t>
            </a:r>
            <a:r>
              <a:rPr lang="en-GB" altLang="en-US" dirty="0"/>
              <a:t> (</a:t>
            </a:r>
            <a:r>
              <a:rPr lang="en-GB" altLang="en-US" dirty="0">
                <a:hlinkClick r:id="rId4"/>
              </a:rPr>
              <a:t>3GPP_TSG_SA_WG5_OAM@LIST.ETSI.ORG</a:t>
            </a:r>
            <a:r>
              <a:rPr lang="en-GB" altLang="en-US" dirty="0"/>
              <a:t>) for OAM topics </a:t>
            </a:r>
            <a:r>
              <a:rPr lang="en-GB" altLang="en-US" b="1" dirty="0"/>
              <a:t>(incl. all  CRs and WIDs)</a:t>
            </a:r>
          </a:p>
          <a:p>
            <a:pPr marL="1622425" lvl="4" indent="-360363"/>
            <a:r>
              <a:rPr lang="en-GB" altLang="en-US" b="1" dirty="0"/>
              <a:t>CH reflector</a:t>
            </a:r>
            <a:r>
              <a:rPr lang="en-GB" altLang="en-US" dirty="0"/>
              <a:t> (</a:t>
            </a:r>
            <a:r>
              <a:rPr lang="en-GB" altLang="en-US" dirty="0">
                <a:hlinkClick r:id="rId5"/>
              </a:rPr>
              <a:t>3GPP_TSG_SA_WG5_CHARGING@LIST.ETSI.ORG</a:t>
            </a:r>
            <a:r>
              <a:rPr lang="en-GB" altLang="en-US" dirty="0"/>
              <a:t> ) for Charging topics </a:t>
            </a:r>
            <a:r>
              <a:rPr lang="en-GB" altLang="en-US" b="1" dirty="0"/>
              <a:t>(incl. all CRs and WIDs)</a:t>
            </a:r>
            <a:endParaRPr lang="en-GB" b="1" dirty="0"/>
          </a:p>
        </p:txBody>
      </p:sp>
    </p:spTree>
    <p:extLst>
      <p:ext uri="{BB962C8B-B14F-4D97-AF65-F5344CB8AC3E}">
        <p14:creationId xmlns:p14="http://schemas.microsoft.com/office/powerpoint/2010/main" val="291207639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644D45EE-622C-4ED1-8EC3-B21CE0903875}"/>
              </a:ext>
            </a:extLst>
          </p:cNvPr>
          <p:cNvSpPr>
            <a:spLocks noGrp="1"/>
          </p:cNvSpPr>
          <p:nvPr>
            <p:ph type="title"/>
          </p:nvPr>
        </p:nvSpPr>
        <p:spPr>
          <a:xfrm>
            <a:off x="715087" y="348435"/>
            <a:ext cx="6827838" cy="498475"/>
          </a:xfrm>
        </p:spPr>
        <p:txBody>
          <a:bodyPr/>
          <a:lstStyle/>
          <a:p>
            <a:r>
              <a:rPr lang="en-US" altLang="en-US" dirty="0"/>
              <a:t>Process (3)</a:t>
            </a:r>
          </a:p>
        </p:txBody>
      </p:sp>
      <p:sp>
        <p:nvSpPr>
          <p:cNvPr id="14339" name="Content Placeholder 2">
            <a:extLst>
              <a:ext uri="{FF2B5EF4-FFF2-40B4-BE49-F238E27FC236}">
                <a16:creationId xmlns:a16="http://schemas.microsoft.com/office/drawing/2014/main" id="{9F730716-A531-47CC-BC13-4D4A187B370B}"/>
              </a:ext>
            </a:extLst>
          </p:cNvPr>
          <p:cNvSpPr>
            <a:spLocks noGrp="1"/>
          </p:cNvSpPr>
          <p:nvPr>
            <p:ph idx="1"/>
          </p:nvPr>
        </p:nvSpPr>
        <p:spPr>
          <a:xfrm>
            <a:off x="276459" y="996995"/>
            <a:ext cx="8591081" cy="5669778"/>
          </a:xfrm>
        </p:spPr>
        <p:txBody>
          <a:bodyPr/>
          <a:lstStyle/>
          <a:p>
            <a:pPr marL="365125" lvl="2" indent="-273050"/>
            <a:r>
              <a:rPr lang="en-GB" altLang="en-US" sz="1800" dirty="0"/>
              <a:t>Email threads - thread titles</a:t>
            </a:r>
          </a:p>
          <a:p>
            <a:pPr marL="708025" lvl="2" indent="-360363"/>
            <a:r>
              <a:rPr lang="en-GB" altLang="en-US" sz="1600" b="1" dirty="0"/>
              <a:t>Subject field of single Tdoc threads </a:t>
            </a:r>
            <a:r>
              <a:rPr lang="en-GB" altLang="en-US" sz="1600" dirty="0"/>
              <a:t>shall take the format of </a:t>
            </a:r>
          </a:p>
          <a:p>
            <a:pPr marL="1165225" lvl="3" indent="-360363"/>
            <a:r>
              <a:rPr lang="en-GB" altLang="zh-CN" sz="1600" dirty="0">
                <a:ea typeface="宋体" panose="02010600030101010101" pitchFamily="2" charset="-122"/>
              </a:rPr>
              <a:t>"[SA5#1..e], AI#</a:t>
            </a:r>
            <a:r>
              <a:rPr lang="en-GB" sz="1600" dirty="0">
                <a:ea typeface="宋体" panose="02010600030101010101" pitchFamily="2" charset="-122"/>
              </a:rPr>
              <a:t>-Acronym</a:t>
            </a:r>
            <a:r>
              <a:rPr lang="en-GB" altLang="zh-CN" sz="1600" dirty="0">
                <a:ea typeface="宋体" panose="02010600030101010101" pitchFamily="2" charset="-122"/>
              </a:rPr>
              <a:t>, S5-201xxx &lt;exact Tdoc Title&gt;“</a:t>
            </a:r>
          </a:p>
          <a:p>
            <a:pPr marL="708025" lvl="2" indent="-360363"/>
            <a:r>
              <a:rPr lang="en-GB" altLang="en-US" sz="1600" b="1" dirty="0"/>
              <a:t>Subject field of </a:t>
            </a:r>
            <a:r>
              <a:rPr lang="en-US" sz="1600" b="1" dirty="0"/>
              <a:t>grouped Tdoc</a:t>
            </a:r>
            <a:r>
              <a:rPr lang="en-GB" altLang="en-US" sz="1600" b="1" dirty="0"/>
              <a:t> threads </a:t>
            </a:r>
            <a:r>
              <a:rPr lang="en-GB" altLang="en-US" sz="1600" dirty="0"/>
              <a:t>shall take the format of </a:t>
            </a:r>
          </a:p>
          <a:p>
            <a:pPr marL="1165225" lvl="3" indent="-360363"/>
            <a:r>
              <a:rPr lang="en-US" sz="1600" dirty="0"/>
              <a:t>"[SA5#1..e], AI#-Acronym, GROUP#Y (List of Tdoc numbers) &lt;Group description&gt;"</a:t>
            </a:r>
            <a:endParaRPr lang="en-GB" altLang="zh-CN" sz="1600" dirty="0">
              <a:ea typeface="宋体" panose="02010600030101010101" pitchFamily="2" charset="-122"/>
            </a:endParaRPr>
          </a:p>
          <a:p>
            <a:pPr marL="1165225" lvl="3" indent="-360363"/>
            <a:r>
              <a:rPr lang="en-GB" altLang="zh-CN" sz="1400" dirty="0">
                <a:ea typeface="宋体" panose="02010600030101010101" pitchFamily="2" charset="-122"/>
              </a:rPr>
              <a:t>where:</a:t>
            </a:r>
          </a:p>
          <a:p>
            <a:pPr lvl="4"/>
            <a:r>
              <a:rPr lang="en-US" sz="1400" dirty="0"/>
              <a:t>AI is the agenda item </a:t>
            </a:r>
            <a:r>
              <a:rPr lang="en-GB" sz="1400" dirty="0">
                <a:ea typeface="宋体" panose="02010600030101010101" pitchFamily="2" charset="-122"/>
              </a:rPr>
              <a:t>(if applicable)</a:t>
            </a:r>
            <a:endParaRPr lang="en-GB" sz="1400" dirty="0"/>
          </a:p>
          <a:p>
            <a:pPr lvl="4"/>
            <a:r>
              <a:rPr lang="en-US" sz="1400" dirty="0"/>
              <a:t>Acronym is acronym for the AI (but “MAINT” for AI 6.3 and 7.3)</a:t>
            </a:r>
          </a:p>
          <a:p>
            <a:pPr lvl="4"/>
            <a:r>
              <a:rPr lang="en-US" sz="1400" dirty="0"/>
              <a:t>Y is the group serial number shown in the OAM “</a:t>
            </a:r>
            <a:r>
              <a:rPr lang="en-US" altLang="en-US" sz="1400" dirty="0"/>
              <a:t>Tdoc sequence proposal</a:t>
            </a:r>
            <a:r>
              <a:rPr lang="en-US" sz="1400" dirty="0"/>
              <a:t>”</a:t>
            </a:r>
            <a:endParaRPr lang="en-GB" sz="1400" dirty="0"/>
          </a:p>
          <a:p>
            <a:pPr lvl="4"/>
            <a:r>
              <a:rPr lang="en-US" sz="1400" dirty="0"/>
              <a:t>(List of </a:t>
            </a:r>
            <a:r>
              <a:rPr lang="en-US" sz="1400" dirty="0" err="1"/>
              <a:t>tdoc</a:t>
            </a:r>
            <a:r>
              <a:rPr lang="en-US" sz="1400" dirty="0"/>
              <a:t> numbers) is the </a:t>
            </a:r>
            <a:r>
              <a:rPr lang="en-US" sz="1400" dirty="0" err="1"/>
              <a:t>tdoc</a:t>
            </a:r>
            <a:r>
              <a:rPr lang="en-US" sz="1400" dirty="0"/>
              <a:t> numbers belonging to this group</a:t>
            </a:r>
          </a:p>
          <a:p>
            <a:pPr lvl="4"/>
            <a:r>
              <a:rPr lang="en-GB" altLang="zh-CN" sz="1400" dirty="0">
                <a:ea typeface="宋体" panose="02010600030101010101" pitchFamily="2" charset="-122"/>
              </a:rPr>
              <a:t>&lt;exact Tdoc Title&gt; for CRs and pCRs shall be like &lt;Rel-16 CR/pCR 28.xxx Title&gt;.</a:t>
            </a:r>
            <a:r>
              <a:rPr lang="en-GB" altLang="zh-CN" sz="1600" dirty="0">
                <a:ea typeface="宋体" panose="02010600030101010101" pitchFamily="2" charset="-122"/>
              </a:rPr>
              <a:t> </a:t>
            </a:r>
          </a:p>
          <a:p>
            <a:pPr marL="708025" lvl="2" indent="-360363"/>
            <a:r>
              <a:rPr lang="en-GB" altLang="zh-CN" sz="1600" b="1" dirty="0">
                <a:ea typeface="宋体" panose="02010600030101010101" pitchFamily="2" charset="-122"/>
              </a:rPr>
              <a:t>Examples of single Tdoc thread titles:</a:t>
            </a:r>
          </a:p>
          <a:p>
            <a:pPr marL="1165225" lvl="3" indent="-360363"/>
            <a:r>
              <a:rPr lang="en-GB" altLang="zh-CN" sz="1600" dirty="0">
                <a:ea typeface="宋体" panose="02010600030101010101" pitchFamily="2" charset="-122"/>
              </a:rPr>
              <a:t>[SA5#130e], 6.3-MAINT, S5-202abc Rel-16 CR 28.541 Correction of…</a:t>
            </a:r>
          </a:p>
          <a:p>
            <a:pPr marL="1165225" lvl="3" indent="-360363"/>
            <a:r>
              <a:rPr lang="en-GB" sz="1600" dirty="0"/>
              <a:t>[SA5#130e], 6.4.1-QOED, S5-202cde Rel-16 pCR 28.308 Remove …</a:t>
            </a:r>
            <a:endParaRPr lang="en-US" altLang="en-US" sz="1600" dirty="0">
              <a:solidFill>
                <a:srgbClr val="00B050"/>
              </a:solidFill>
            </a:endParaRPr>
          </a:p>
          <a:p>
            <a:pPr lvl="1"/>
            <a:r>
              <a:rPr lang="en-GB" altLang="zh-CN" sz="1600" b="1" dirty="0">
                <a:ea typeface="宋体" panose="02010600030101010101" pitchFamily="2" charset="-122"/>
              </a:rPr>
              <a:t>Example of grouped Tdoc thread title</a:t>
            </a:r>
            <a:r>
              <a:rPr lang="en-US" sz="1600" b="1" dirty="0"/>
              <a:t>:</a:t>
            </a:r>
            <a:endParaRPr lang="en-GB" sz="1600" b="1" dirty="0"/>
          </a:p>
          <a:p>
            <a:pPr lvl="2"/>
            <a:r>
              <a:rPr lang="en-GB" sz="1600" dirty="0"/>
              <a:t>[SA5#130e], 6.3-MAINT, GROUP#1 (S5-201377/S5-201403/S5-201306/S5-201307/S5-201308/S5-201309/S5-201310/S5-201348) </a:t>
            </a:r>
            <a:r>
              <a:rPr lang="en-US" sz="1600" dirty="0"/>
              <a:t>Correction for TS 28.623</a:t>
            </a:r>
            <a:endParaRPr lang="en-GB" altLang="en-US" sz="1600" dirty="0"/>
          </a:p>
          <a:p>
            <a:pPr marL="708025" lvl="2" indent="-360363"/>
            <a:r>
              <a:rPr lang="en-GB" altLang="zh-CN" sz="1600" dirty="0">
                <a:ea typeface="宋体" panose="02010600030101010101" pitchFamily="2" charset="-122"/>
              </a:rPr>
              <a:t>A summary of all OAM thread titles is given in the “</a:t>
            </a:r>
            <a:r>
              <a:rPr lang="en-US" altLang="en-US" sz="1600" dirty="0" err="1"/>
              <a:t>AgendaWithTdocAllocation</a:t>
            </a:r>
            <a:r>
              <a:rPr lang="en-GB" altLang="zh-CN" sz="1600" dirty="0">
                <a:ea typeface="宋体" panose="02010600030101010101" pitchFamily="2" charset="-122"/>
              </a:rPr>
              <a:t>” and the OAM chair notes, and CH thread titles in </a:t>
            </a:r>
            <a:r>
              <a:rPr lang="en-GB" sz="1600" dirty="0">
                <a:ea typeface="宋体" panose="02010600030101010101" pitchFamily="2" charset="-122"/>
              </a:rPr>
              <a:t>the “CH Agenda &amp; Time plan”.</a:t>
            </a:r>
            <a:endParaRPr lang="en-GB" altLang="zh-CN" sz="1600" dirty="0">
              <a:ea typeface="宋体" panose="02010600030101010101" pitchFamily="2" charset="-122"/>
            </a:endParaRPr>
          </a:p>
          <a:p>
            <a:pPr marL="708025" lvl="2" indent="-360363"/>
            <a:endParaRPr lang="en-GB" altLang="zh-CN" sz="1600" i="1" dirty="0">
              <a:ea typeface="宋体" panose="02010600030101010101" pitchFamily="2" charset="-122"/>
            </a:endParaRPr>
          </a:p>
          <a:p>
            <a:pPr marL="1165225" lvl="3" indent="-360363"/>
            <a:endParaRPr lang="en-US" altLang="en-US" sz="1600" dirty="0"/>
          </a:p>
          <a:p>
            <a:pPr marL="1165225" lvl="3" indent="-360363"/>
            <a:endParaRPr lang="en-GB" altLang="en-US" sz="1800"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27711" y="109556"/>
            <a:ext cx="6827838" cy="498475"/>
          </a:xfrm>
        </p:spPr>
        <p:txBody>
          <a:bodyPr/>
          <a:lstStyle/>
          <a:p>
            <a:r>
              <a:rPr lang="en-US" altLang="en-US" dirty="0"/>
              <a:t>Process (4)</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299434" y="672038"/>
            <a:ext cx="8885650" cy="5728761"/>
          </a:xfrm>
        </p:spPr>
        <p:txBody>
          <a:bodyPr/>
          <a:lstStyle/>
          <a:p>
            <a:pPr lvl="2">
              <a:defRPr/>
            </a:pPr>
            <a:r>
              <a:rPr lang="en-GB" altLang="en-US" sz="1800" dirty="0"/>
              <a:t>Email threads - </a:t>
            </a:r>
            <a:r>
              <a:rPr lang="en-GB" sz="1800" dirty="0"/>
              <a:t>contribution handling</a:t>
            </a:r>
            <a:endParaRPr lang="en-GB" altLang="en-US" sz="1800" dirty="0"/>
          </a:p>
          <a:p>
            <a:pPr lvl="3">
              <a:defRPr/>
            </a:pPr>
            <a:r>
              <a:rPr lang="en-GB" altLang="zh-CN" sz="1600" b="1" dirty="0">
                <a:ea typeface="宋体" panose="02010600030101010101" pitchFamily="2" charset="-122"/>
              </a:rPr>
              <a:t>No files shall be attached in the email discussions. There will be a separate folder on the public 3GPP ftp server where delegates can upload revised drafts: </a:t>
            </a:r>
            <a:r>
              <a:rPr lang="en-GB" altLang="en-US" sz="1600" dirty="0">
                <a:solidFill>
                  <a:srgbClr val="000000"/>
                </a:solidFill>
                <a:latin typeface="Segoe UI" panose="020B0502040204020203" pitchFamily="34" charset="0"/>
                <a:cs typeface="Arial" panose="020B0604020202020204" pitchFamily="34" charset="0"/>
              </a:rPr>
              <a:t>/</a:t>
            </a:r>
            <a:r>
              <a:rPr lang="en-GB" altLang="en-US" sz="1600" dirty="0" err="1">
                <a:solidFill>
                  <a:srgbClr val="000000"/>
                </a:solidFill>
                <a:latin typeface="Segoe UI" panose="020B0502040204020203" pitchFamily="34" charset="0"/>
                <a:cs typeface="Arial" panose="020B0604020202020204" pitchFamily="34" charset="0"/>
              </a:rPr>
              <a:t>tsg_sa</a:t>
            </a:r>
            <a:r>
              <a:rPr lang="en-GB" altLang="en-US" sz="1600" dirty="0">
                <a:solidFill>
                  <a:srgbClr val="000000"/>
                </a:solidFill>
                <a:latin typeface="Segoe UI" panose="020B0502040204020203" pitchFamily="34" charset="0"/>
                <a:cs typeface="Arial" panose="020B0604020202020204" pitchFamily="34" charset="0"/>
              </a:rPr>
              <a:t>/WG5_TM/</a:t>
            </a:r>
            <a:r>
              <a:rPr lang="en-GB" altLang="en-US" sz="1600" dirty="0">
                <a:solidFill>
                  <a:srgbClr val="00B0F0"/>
                </a:solidFill>
                <a:latin typeface="Segoe UI" panose="020B0502040204020203" pitchFamily="34" charset="0"/>
                <a:cs typeface="Arial" panose="020B0604020202020204" pitchFamily="34" charset="0"/>
              </a:rPr>
              <a:t>TSGS5_135e</a:t>
            </a:r>
            <a:r>
              <a:rPr lang="en-GB" altLang="en-US" sz="1600" dirty="0">
                <a:solidFill>
                  <a:srgbClr val="000000"/>
                </a:solidFill>
                <a:latin typeface="Segoe UI" panose="020B0502040204020203" pitchFamily="34" charset="0"/>
                <a:cs typeface="Arial" panose="020B0604020202020204" pitchFamily="34" charset="0"/>
              </a:rPr>
              <a:t>/Inbox/Drafts</a:t>
            </a:r>
          </a:p>
          <a:p>
            <a:pPr lvl="3">
              <a:defRPr/>
            </a:pPr>
            <a:r>
              <a:rPr lang="en-GB" altLang="en-US" sz="1600" dirty="0"/>
              <a:t>Authors are encouraged </a:t>
            </a:r>
            <a:r>
              <a:rPr lang="en-GB" altLang="en-US" sz="1600" b="1" dirty="0"/>
              <a:t>not to revise contributions too rapidly</a:t>
            </a:r>
            <a:r>
              <a:rPr lang="en-GB" altLang="en-US" sz="1600" dirty="0"/>
              <a:t> after getting comments, but rather acknowledge and collect comments </a:t>
            </a:r>
            <a:r>
              <a:rPr lang="en-GB" sz="1600" dirty="0"/>
              <a:t>before producing the revised drafts (availability to be announced under the thread). </a:t>
            </a:r>
            <a:endParaRPr lang="en-GB" altLang="en-US" sz="1600" dirty="0"/>
          </a:p>
          <a:p>
            <a:pPr lvl="3">
              <a:defRPr/>
            </a:pPr>
            <a:r>
              <a:rPr lang="en-GB" altLang="en-US" sz="1600" b="1" dirty="0"/>
              <a:t>Revisions of Tdocs submitted before the meeting start: </a:t>
            </a:r>
            <a:r>
              <a:rPr lang="en-US" altLang="en-US" sz="1600" dirty="0"/>
              <a:t> Use xxxrev1/rev2 etc., and then if approved, </a:t>
            </a:r>
            <a:r>
              <a:rPr lang="en-US" altLang="en-US" sz="1600" b="1" dirty="0">
                <a:highlight>
                  <a:srgbClr val="00FFFF"/>
                </a:highlight>
              </a:rPr>
              <a:t>author shall allocate a new Tdoc# in 3GU </a:t>
            </a:r>
            <a:r>
              <a:rPr lang="en-US" altLang="en-US" sz="1600" dirty="0">
                <a:highlight>
                  <a:srgbClr val="00FFFF"/>
                </a:highlight>
              </a:rPr>
              <a:t>for the final version </a:t>
            </a:r>
            <a:r>
              <a:rPr lang="en-US" altLang="en-US" sz="1600" dirty="0">
                <a:highlight>
                  <a:srgbClr val="FF00FF"/>
                </a:highlight>
              </a:rPr>
              <a:t>if agreed</a:t>
            </a:r>
            <a:r>
              <a:rPr lang="en-US" altLang="en-US" sz="1600" dirty="0">
                <a:highlight>
                  <a:srgbClr val="00FFFF"/>
                </a:highlight>
              </a:rPr>
              <a:t>. </a:t>
            </a:r>
            <a:r>
              <a:rPr lang="en-US" altLang="en-US" sz="1600" i="1" dirty="0">
                <a:highlight>
                  <a:srgbClr val="00FFFF"/>
                </a:highlight>
              </a:rPr>
              <a:t>-&gt; See more details about this on the next slide.</a:t>
            </a:r>
          </a:p>
          <a:p>
            <a:pPr lvl="3">
              <a:defRPr/>
            </a:pPr>
            <a:r>
              <a:rPr lang="en-US" altLang="en-US" sz="1600" b="1" dirty="0">
                <a:highlight>
                  <a:srgbClr val="00FFFF"/>
                </a:highlight>
              </a:rPr>
              <a:t>New Tdocs created during the meeting, or late Tdocs which were not </a:t>
            </a:r>
            <a:r>
              <a:rPr lang="en-GB" altLang="en-US" sz="1600" b="1" dirty="0">
                <a:highlight>
                  <a:srgbClr val="00FFFF"/>
                </a:highlight>
              </a:rPr>
              <a:t>submitted</a:t>
            </a:r>
            <a:r>
              <a:rPr lang="en-US" altLang="en-US" sz="1600" b="1" dirty="0">
                <a:highlight>
                  <a:srgbClr val="00FFFF"/>
                </a:highlight>
              </a:rPr>
              <a:t> before meeting start:</a:t>
            </a:r>
            <a:r>
              <a:rPr lang="en-US" altLang="en-US" sz="1600" dirty="0">
                <a:highlight>
                  <a:srgbClr val="00FFFF"/>
                </a:highlight>
              </a:rPr>
              <a:t> </a:t>
            </a:r>
            <a:r>
              <a:rPr lang="en-US" altLang="en-US" sz="1600" b="1" dirty="0">
                <a:highlight>
                  <a:srgbClr val="00FFFF"/>
                </a:highlight>
              </a:rPr>
              <a:t>Author shall allocate a new Tdoc# in 3GU. Use xxxd1/d2 etc. for the revision, and the same Tdoc# shall be used for the final version.</a:t>
            </a:r>
          </a:p>
          <a:p>
            <a:pPr lvl="3">
              <a:defRPr/>
            </a:pPr>
            <a:r>
              <a:rPr lang="en-US" altLang="en-US" sz="1600" b="1" dirty="0"/>
              <a:t>For</a:t>
            </a:r>
            <a:r>
              <a:rPr lang="en-US" altLang="en-US" sz="1600" dirty="0"/>
              <a:t> </a:t>
            </a:r>
            <a:r>
              <a:rPr lang="en-US" altLang="en-US" sz="1600" b="1" dirty="0"/>
              <a:t>revised CRs</a:t>
            </a:r>
            <a:r>
              <a:rPr lang="en-US" altLang="en-US" sz="1600" dirty="0"/>
              <a:t>, </a:t>
            </a:r>
            <a:r>
              <a:rPr lang="en-US" altLang="en-US" sz="1600" b="1" dirty="0"/>
              <a:t>the ‘rev’ field in the CR cover shall only be stepped once</a:t>
            </a:r>
            <a:r>
              <a:rPr lang="en-US" altLang="en-US" sz="1600" dirty="0"/>
              <a:t>, to 1 (step only once for each new Tdoc#).</a:t>
            </a:r>
          </a:p>
          <a:p>
            <a:pPr lvl="3">
              <a:defRPr/>
            </a:pPr>
            <a:r>
              <a:rPr lang="en-GB" sz="1600" dirty="0">
                <a:highlight>
                  <a:srgbClr val="FFFF00"/>
                </a:highlight>
              </a:rPr>
              <a:t>New </a:t>
            </a:r>
            <a:r>
              <a:rPr lang="en-GB" sz="1600" dirty="0" err="1">
                <a:highlight>
                  <a:srgbClr val="FFFF00"/>
                </a:highlight>
              </a:rPr>
              <a:t>tdocs</a:t>
            </a:r>
            <a:r>
              <a:rPr lang="en-GB" sz="1600" dirty="0">
                <a:highlight>
                  <a:srgbClr val="FFFF00"/>
                </a:highlight>
              </a:rPr>
              <a:t> created during the meeting should always have a separate thread, even if they relate to an existing tdoc group, to avoid renaming the thread title.</a:t>
            </a:r>
            <a:endParaRPr lang="en-US" altLang="en-US" sz="1600" dirty="0">
              <a:highlight>
                <a:srgbClr val="FFFF00"/>
              </a:highlight>
            </a:endParaRPr>
          </a:p>
          <a:p>
            <a:pPr lvl="3">
              <a:defRPr/>
            </a:pPr>
            <a:r>
              <a:rPr lang="en-GB" altLang="en-US" sz="1600" b="1" dirty="0"/>
              <a:t>If two Tdocs are merged, </a:t>
            </a:r>
            <a:r>
              <a:rPr lang="en-GB" altLang="en-US" sz="1600" dirty="0"/>
              <a:t>e.g. xx1 and xx2, the status of xx2 shall be recorded as “merged in revision of xx1” (as the final tdoc# for the merged document is not known at the time of merge). </a:t>
            </a:r>
            <a:r>
              <a:rPr lang="en-US" altLang="en-US" sz="1600" dirty="0"/>
              <a:t>I</a:t>
            </a:r>
            <a:r>
              <a:rPr lang="en-US" sz="1600" dirty="0"/>
              <a:t>f the merged tdoc revision of xx1 is not agreed/approved, this anyway needs be allocated a tdoc# which will have the “Noted/not pursued” status.</a:t>
            </a: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940408507"/>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file>

<file path=customXml/item4.xml><?xml version="1.0" encoding="utf-8"?>
<?mso-contentType ?>
<SharedContentType xmlns="Microsoft.SharePoint.Taxonomy.ContentTypeSync" SourceId="34c87397-5fc1-491e-85e7-d6110dbe9cbd" ContentTypeId="0x0101" PreviousValue="false"/>
</file>

<file path=customXml/item5.xml><?xml version="1.0" encoding="utf-8"?>
<ct:contentTypeSchema xmlns:ct="http://schemas.microsoft.com/office/2006/metadata/contentType" xmlns:ma="http://schemas.microsoft.com/office/2006/metadata/properties/metaAttributes" ct:_="" ma:_="" ma:contentTypeName="Document" ma:contentTypeID="0x01010083185B6FD968AC4F8244C98DADFCDDF2" ma:contentTypeVersion="13" ma:contentTypeDescription="Create a new document." ma:contentTypeScope="" ma:versionID="c2260cb3575a113c071d57295356cf6e">
  <xsd:schema xmlns:xsd="http://www.w3.org/2001/XMLSchema" xmlns:xs="http://www.w3.org/2001/XMLSchema" xmlns:p="http://schemas.microsoft.com/office/2006/metadata/properties" xmlns:ns3="71c5aaf6-e6ce-465b-b873-5148d2a4c105" xmlns:ns4="687e87d0-d0a8-4c48-8f94-14f0c67212c5" xmlns:ns5="b4d06219-a142-4c5f-be55-53f74cb980c7" targetNamespace="http://schemas.microsoft.com/office/2006/metadata/properties" ma:root="true" ma:fieldsID="9c71bf3ee9a8d9232958c114dc2cb748" ns3:_="" ns4:_="" ns5:_="">
    <xsd:import namespace="71c5aaf6-e6ce-465b-b873-5148d2a4c105"/>
    <xsd:import namespace="687e87d0-d0a8-4c48-8f94-14f0c67212c5"/>
    <xsd:import namespace="b4d06219-a142-4c5f-be55-53f74cb980c7"/>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FastMetadata" minOccurs="0"/>
                <xsd:element ref="ns5:SharedWithUsers" minOccurs="0"/>
                <xsd:element ref="ns5:SharedWithDetails" minOccurs="0"/>
                <xsd:element ref="ns5:SharingHintHash" minOccurs="0"/>
                <xsd:element ref="ns4:MediaService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87e87d0-d0a8-4c48-8f94-14f0c67212c5" elementFormDefault="qualified">
    <xsd:import namespace="http://schemas.microsoft.com/office/2006/documentManagement/types"/>
    <xsd:import namespace="http://schemas.microsoft.com/office/infopath/2007/PartnerControls"/>
    <xsd:element name="MediaServiceFastMetadata" ma:index="12" nillable="true" ma:displayName="MediaServiceFastMetadata" ma:hidden="true" ma:internalName="MediaServiceFastMetadata" ma:readOnly="true">
      <xsd:simpleType>
        <xsd:restriction base="dms:Note"/>
      </xsd:simpleType>
    </xsd:element>
    <xsd:element name="MediaServiceMetadata" ma:index="16" nillable="true" ma:displayName="MediaServiceMetadata" ma:hidden="true" ma:internalName="MediaServiceMetadata" ma:readOnly="true">
      <xsd:simpleType>
        <xsd:restriction base="dms:Note"/>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MediaServiceAutoTags"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d06219-a142-4c5f-be55-53f74cb980c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F09BDD-0CDF-4A78-A85A-0BA1765942A4}">
  <ds:schemaRefs>
    <ds:schemaRef ds:uri="http://schemas.microsoft.com/office/2006/metadata/properties"/>
    <ds:schemaRef ds:uri="http://schemas.microsoft.com/office/infopath/2007/PartnerControls"/>
    <ds:schemaRef ds:uri="71c5aaf6-e6ce-465b-b873-5148d2a4c105"/>
  </ds:schemaRefs>
</ds:datastoreItem>
</file>

<file path=customXml/itemProps2.xml><?xml version="1.0" encoding="utf-8"?>
<ds:datastoreItem xmlns:ds="http://schemas.openxmlformats.org/officeDocument/2006/customXml" ds:itemID="{231B320A-563D-4283-98FA-3523D6877845}">
  <ds:schemaRefs>
    <ds:schemaRef ds:uri="http://schemas.microsoft.com/sharepoint/v3/contenttype/forms"/>
  </ds:schemaRefs>
</ds:datastoreItem>
</file>

<file path=customXml/itemProps3.xml><?xml version="1.0" encoding="utf-8"?>
<ds:datastoreItem xmlns:ds="http://schemas.openxmlformats.org/officeDocument/2006/customXml" ds:itemID="{E3A363AD-777A-4445-B0E4-93ECA30AA484}">
  <ds:schemaRefs>
    <ds:schemaRef ds:uri="http://schemas.microsoft.com/sharepoint/events"/>
  </ds:schemaRefs>
</ds:datastoreItem>
</file>

<file path=customXml/itemProps4.xml><?xml version="1.0" encoding="utf-8"?>
<ds:datastoreItem xmlns:ds="http://schemas.openxmlformats.org/officeDocument/2006/customXml" ds:itemID="{491B950A-C6F3-4161-8EA1-D2435CD5FDDC}">
  <ds:schemaRefs>
    <ds:schemaRef ds:uri="Microsoft.SharePoint.Taxonomy.ContentTypeSync"/>
  </ds:schemaRefs>
</ds:datastoreItem>
</file>

<file path=customXml/itemProps5.xml><?xml version="1.0" encoding="utf-8"?>
<ds:datastoreItem xmlns:ds="http://schemas.openxmlformats.org/officeDocument/2006/customXml" ds:itemID="{31334628-D06C-4602-A245-71C9BE5806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87e87d0-d0a8-4c48-8f94-14f0c67212c5"/>
    <ds:schemaRef ds:uri="b4d06219-a142-4c5f-be55-53f74cb98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81318</TotalTime>
  <Words>3301</Words>
  <Application>Microsoft Office PowerPoint</Application>
  <PresentationFormat>On-screen Show (4:3)</PresentationFormat>
  <Paragraphs>216</Paragraphs>
  <Slides>19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Segoe UI</vt:lpstr>
      <vt:lpstr>Times New Roman</vt:lpstr>
      <vt:lpstr>Office Theme</vt:lpstr>
      <vt:lpstr>     SA5#135e  E-Meeting Process        </vt:lpstr>
      <vt:lpstr>Reading instructions</vt:lpstr>
      <vt:lpstr>General meeting info</vt:lpstr>
      <vt:lpstr>SA5  Timelines (1)</vt:lpstr>
      <vt:lpstr>OAM and CH Timelines (2)</vt:lpstr>
      <vt:lpstr>Process (1)</vt:lpstr>
      <vt:lpstr>Process (2)</vt:lpstr>
      <vt:lpstr>Process (3)</vt:lpstr>
      <vt:lpstr>Process (4)</vt:lpstr>
      <vt:lpstr>Process (5)</vt:lpstr>
      <vt:lpstr>Process (6)</vt:lpstr>
      <vt:lpstr>Process (7)</vt:lpstr>
      <vt:lpstr>Process (8)</vt:lpstr>
      <vt:lpstr>Process (9)</vt:lpstr>
      <vt:lpstr>Process (10)</vt:lpstr>
      <vt:lpstr>CH Process (1)</vt:lpstr>
      <vt:lpstr>OAM Process (1)</vt:lpstr>
      <vt:lpstr>OAM Process (2)</vt:lpstr>
      <vt:lpstr>OAM Process (3)</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Chair</dc:creator>
  <dc:description>© 2009  All rights reserved</dc:description>
  <cp:lastModifiedBy>Thomas Tovinger</cp:lastModifiedBy>
  <cp:revision>1082</cp:revision>
  <dcterms:created xsi:type="dcterms:W3CDTF">2008-08-30T09:32:10Z</dcterms:created>
  <dcterms:modified xsi:type="dcterms:W3CDTF">2021-01-28T21:31:27Z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0x01010083185B6FD968AC4F8244C98DADFCDDF2</vt:lpwstr>
  </property>
  <property fmtid="{D5CDD505-2E9C-101B-9397-08002B2CF9AE}" pid="3" name="_2015_ms_pID_725343">
    <vt:lpwstr>(3)5Ogl7FnLUnBvIjtKCh2DPvGKNktM732WWJdGQHwXFrzx7cBMAqx59WAAWz31gJPQjA0KAufx
tPiGqJonmqe4htRAy+a95oRpke6QGD2sHP3Dmw/9bOpKH7hA9HQo/joO68RIzBP9QkJYsS9n
kI4vT4mH4dgljL91bAUItrdKxQrioSpe+IG2RcG3xpWGZcgazklcuwxTXJTIvGLDLqKp+6mi
oIjCqzJ9mPo88a+dMZ</vt:lpwstr>
  </property>
  <property fmtid="{D5CDD505-2E9C-101B-9397-08002B2CF9AE}" pid="4" name="_2015_ms_pID_7253431">
    <vt:lpwstr>f4VHicJVsBjZm4mxuFbxEYT9W0JUempysNjz6Wu75/a7+1Jcg0U7L0
0LBCEXE9c3+TDRyyH7z33wDTCFI1LOHaeHbFWRvT++y+JXIDu3hbe0DsfQaOzxVVz18X1U3y
NCKId3eiyngnk+E8p2YYYTNOGVrF7qjrockLlZk5zIxxtzKKp6fygeGJPjKTHzohS6pA48p3
pjwcIk/aZmQRqtxaC+aI9CDi3MCt/n8N+dqV</vt:lpwstr>
  </property>
  <property fmtid="{D5CDD505-2E9C-101B-9397-08002B2CF9AE}" pid="5" name="_2015_ms_pID_7253432">
    <vt:lpwstr>OQ==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1581338635</vt:lpwstr>
  </property>
</Properties>
</file>