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3"/>
  </p:notesMasterIdLst>
  <p:handoutMasterIdLst>
    <p:handoutMasterId r:id="rId14"/>
  </p:handoutMasterIdLst>
  <p:sldIdLst>
    <p:sldId id="303" r:id="rId2"/>
    <p:sldId id="875" r:id="rId3"/>
    <p:sldId id="869" r:id="rId4"/>
    <p:sldId id="868" r:id="rId5"/>
    <p:sldId id="870" r:id="rId6"/>
    <p:sldId id="874" r:id="rId7"/>
    <p:sldId id="876" r:id="rId8"/>
    <p:sldId id="871" r:id="rId9"/>
    <p:sldId id="872" r:id="rId10"/>
    <p:sldId id="704" r:id="rId11"/>
    <p:sldId id="873" r:id="rId12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C1E442"/>
    <a:srgbClr val="6600FF"/>
    <a:srgbClr val="FFFFCC"/>
    <a:srgbClr val="72AF2F"/>
    <a:srgbClr val="C6D254"/>
    <a:srgbClr val="000000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06" autoAdjust="0"/>
    <p:restoredTop sz="97931" autoAdjust="0"/>
  </p:normalViewPr>
  <p:slideViewPr>
    <p:cSldViewPr snapToGrid="0">
      <p:cViewPr varScale="1">
        <p:scale>
          <a:sx n="116" d="100"/>
          <a:sy n="116" d="100"/>
        </p:scale>
        <p:origin x="14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168" y="-39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61" Type="http://schemas.microsoft.com/office/2015/10/relationships/revisionInfo" Target="revisionInfo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1/15/2021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1/15/2021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502232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 smtClean="0">
                <a:ea typeface="+mn-ea"/>
                <a:cs typeface="Arial" panose="020B0604020202020204" pitchFamily="34" charset="0"/>
              </a:rPr>
              <a:t>S5-211081, SA5#135</a:t>
            </a:r>
            <a:r>
              <a:rPr lang="en-US" altLang="zh-CN" sz="1100" b="1" spc="300" dirty="0" smtClean="0">
                <a:ea typeface="+mn-ea"/>
                <a:cs typeface="Arial" panose="020B0604020202020204" pitchFamily="34" charset="0"/>
              </a:rPr>
              <a:t>e</a:t>
            </a:r>
            <a:r>
              <a:rPr lang="en-GB" sz="1100" b="1" spc="300" dirty="0" smtClean="0">
                <a:ea typeface="+mn-ea"/>
                <a:cs typeface="Arial" panose="020B0604020202020204" pitchFamily="34" charset="0"/>
              </a:rPr>
              <a:t>, 25 January – 3 February 2021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</a:t>
            </a:r>
            <a:r>
              <a:rPr lang="en-GB" altLang="en-US" sz="1067" dirty="0" smtClean="0"/>
              <a:t>2019</a:t>
            </a:r>
            <a:endParaRPr lang="en-GB" altLang="en-US" sz="1067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4990" y="2501576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4800" dirty="0" smtClean="0"/>
              <a:t/>
            </a:r>
            <a:br>
              <a:rPr lang="en-GB" sz="4800" dirty="0" smtClean="0"/>
            </a:br>
            <a:r>
              <a:rPr lang="en-US" altLang="zh-CN" sz="4800" b="1" dirty="0" smtClean="0"/>
              <a:t>Release-17 Time Plan Proposal for OAM</a:t>
            </a:r>
            <a:r>
              <a:rPr lang="en-GB" sz="4800" b="1" i="1" dirty="0" smtClean="0"/>
              <a:t/>
            </a:r>
            <a:br>
              <a:rPr lang="en-GB" sz="4800" b="1" i="1" dirty="0" smtClean="0"/>
            </a:br>
            <a:r>
              <a:rPr lang="fr-FR" sz="2400" dirty="0" smtClean="0">
                <a:latin typeface="Arial" pitchFamily="34" charset="0"/>
              </a:rPr>
              <a:t>SA5#135e, 25 </a:t>
            </a:r>
            <a:r>
              <a:rPr lang="en-US" altLang="zh-CN" sz="2400" dirty="0" smtClean="0">
                <a:latin typeface="Arial" pitchFamily="34" charset="0"/>
              </a:rPr>
              <a:t>January</a:t>
            </a:r>
            <a:r>
              <a:rPr lang="fr-FR" altLang="zh-CN" sz="2400" dirty="0" smtClean="0">
                <a:latin typeface="Arial" pitchFamily="34" charset="0"/>
              </a:rPr>
              <a:t> – 3</a:t>
            </a:r>
            <a:r>
              <a:rPr lang="en-US" altLang="zh-CN" sz="2400" dirty="0" smtClean="0">
                <a:latin typeface="Arial" pitchFamily="34" charset="0"/>
              </a:rPr>
              <a:t> February, 2021</a:t>
            </a:r>
            <a:r>
              <a:rPr lang="fr-FR" sz="2400" dirty="0" smtClean="0">
                <a:latin typeface="Arial" pitchFamily="34" charset="0"/>
              </a:rPr>
              <a:t/>
            </a:r>
            <a:br>
              <a:rPr lang="fr-FR" sz="2400" dirty="0" smtClean="0">
                <a:latin typeface="Arial" pitchFamily="34" charset="0"/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98646" y="4339138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667" dirty="0"/>
              <a:t/>
            </a:r>
            <a:br>
              <a:rPr lang="en-US" altLang="en-US" sz="2667" dirty="0"/>
            </a:br>
            <a:r>
              <a:rPr lang="en-US" altLang="en-US" sz="2400" dirty="0">
                <a:latin typeface="Arial" charset="0"/>
              </a:rPr>
              <a:t>Zou Lan, </a:t>
            </a:r>
            <a:r>
              <a:rPr lang="en-GB" altLang="zh-CN" sz="2400" dirty="0">
                <a:latin typeface="Arial" charset="0"/>
              </a:rPr>
              <a:t>SA5 </a:t>
            </a:r>
            <a:r>
              <a:rPr lang="en-GB" altLang="zh-CN" sz="2400" dirty="0" smtClean="0">
                <a:latin typeface="Arial" charset="0"/>
              </a:rPr>
              <a:t>Vice-Chair, </a:t>
            </a:r>
            <a:r>
              <a:rPr lang="en-US" altLang="zh-CN" sz="2400" dirty="0" smtClean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</a:pPr>
            <a:endParaRPr lang="en-US" altLang="en-US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2870" y="2787365"/>
            <a:ext cx="8221835" cy="519616"/>
          </a:xfrm>
        </p:spPr>
        <p:txBody>
          <a:bodyPr/>
          <a:lstStyle/>
          <a:p>
            <a:r>
              <a:rPr lang="sv-SE" sz="4400" dirty="0" err="1"/>
              <a:t>Thank</a:t>
            </a:r>
            <a:r>
              <a:rPr lang="sv-SE" sz="4400" dirty="0"/>
              <a:t> </a:t>
            </a:r>
            <a:r>
              <a:rPr lang="sv-SE" sz="4400" dirty="0" err="1"/>
              <a:t>you</a:t>
            </a:r>
            <a:r>
              <a:rPr lang="sv-SE" sz="4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Change History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E712-7E90-46AF-8873-540771249AD5}" type="slidenum">
              <a:rPr lang="en-GB" smtClean="0"/>
              <a:pPr>
                <a:defRPr/>
              </a:pPr>
              <a:t>11</a:t>
            </a:fld>
            <a:endParaRPr lang="en-GB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4297974"/>
              </p:ext>
            </p:extLst>
          </p:nvPr>
        </p:nvGraphicFramePr>
        <p:xfrm>
          <a:off x="791778" y="1694675"/>
          <a:ext cx="10506842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0195"/>
                <a:gridCol w="8786647"/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b="0" dirty="0" smtClean="0"/>
                        <a:t>SA5 #129e</a:t>
                      </a:r>
                      <a:endParaRPr lang="zh-CN" alt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b="0" dirty="0" smtClean="0"/>
                        <a:t>S5-201349 SA5 Rel-17 time plan proposal for OAM</a:t>
                      </a:r>
                      <a:endParaRPr lang="zh-CN" altLang="en-US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SA5# 131e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S5-203021 Rel-17 time plan proposal for OAM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SA5# 135e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S5-211081 </a:t>
                      </a:r>
                      <a:r>
                        <a:rPr lang="en-US" altLang="zh-CN" dirty="0" smtClean="0"/>
                        <a:t>Rel-17 time plan proposal for OAM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4718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4226" y="1371600"/>
            <a:ext cx="11183938" cy="5144359"/>
          </a:xfrm>
        </p:spPr>
        <p:txBody>
          <a:bodyPr/>
          <a:lstStyle/>
          <a:p>
            <a:r>
              <a:rPr lang="en-US" sz="2600" dirty="0"/>
              <a:t>Rel-17 release schedule </a:t>
            </a:r>
            <a:r>
              <a:rPr lang="en-US" sz="2600" dirty="0" smtClean="0"/>
              <a:t>was discussed in SA and RAN plenary in </a:t>
            </a:r>
            <a:r>
              <a:rPr lang="en-GB" altLang="zh-CN" sz="2600" dirty="0" smtClean="0"/>
              <a:t>Dec</a:t>
            </a:r>
            <a:r>
              <a:rPr lang="en-GB" altLang="zh-CN" sz="2600" dirty="0"/>
              <a:t>. </a:t>
            </a:r>
            <a:r>
              <a:rPr lang="en-GB" altLang="zh-CN" sz="2600" dirty="0" smtClean="0"/>
              <a:t>2020 , </a:t>
            </a:r>
            <a:r>
              <a:rPr lang="en-GB" altLang="zh-CN" sz="2600" dirty="0" smtClean="0">
                <a:solidFill>
                  <a:srgbClr val="00B0F0"/>
                </a:solidFill>
              </a:rPr>
              <a:t>Rel-17 release schedule w</a:t>
            </a:r>
            <a:r>
              <a:rPr lang="en-US" altLang="zh-CN" sz="2600" dirty="0" smtClean="0">
                <a:solidFill>
                  <a:srgbClr val="00B0F0"/>
                </a:solidFill>
              </a:rPr>
              <a:t>ere</a:t>
            </a:r>
            <a:r>
              <a:rPr lang="en-GB" altLang="zh-CN" sz="2600" dirty="0" smtClean="0">
                <a:solidFill>
                  <a:srgbClr val="00B0F0"/>
                </a:solidFill>
              </a:rPr>
              <a:t> updated in SA#90E (</a:t>
            </a:r>
            <a:r>
              <a:rPr lang="en-US" altLang="zh-CN" sz="2600" dirty="0" smtClean="0">
                <a:solidFill>
                  <a:srgbClr val="00B0F0"/>
                </a:solidFill>
              </a:rPr>
              <a:t>Dec</a:t>
            </a:r>
            <a:r>
              <a:rPr lang="en-GB" altLang="zh-CN" sz="2600" dirty="0" smtClean="0">
                <a:solidFill>
                  <a:srgbClr val="00B0F0"/>
                </a:solidFill>
              </a:rPr>
              <a:t>.2020)</a:t>
            </a:r>
            <a:r>
              <a:rPr lang="en-US" sz="2600" dirty="0" smtClean="0"/>
              <a:t>.</a:t>
            </a:r>
          </a:p>
          <a:p>
            <a:r>
              <a:rPr lang="en-US" sz="2600" dirty="0" smtClean="0"/>
              <a:t>We need to align the </a:t>
            </a:r>
            <a:r>
              <a:rPr lang="en-US" altLang="zh-CN" sz="2600" dirty="0"/>
              <a:t>SA5 </a:t>
            </a:r>
            <a:r>
              <a:rPr lang="en-US" sz="2600" dirty="0" smtClean="0"/>
              <a:t>work plan with the overall 3GPP release schedule.</a:t>
            </a:r>
          </a:p>
          <a:p>
            <a:r>
              <a:rPr lang="en-US" sz="2600" dirty="0" smtClean="0"/>
              <a:t>This </a:t>
            </a:r>
            <a:r>
              <a:rPr lang="en-US" sz="2600" dirty="0" err="1" smtClean="0"/>
              <a:t>tdoc</a:t>
            </a:r>
            <a:r>
              <a:rPr lang="en-US" sz="2600" dirty="0" smtClean="0"/>
              <a:t> uses the following references:</a:t>
            </a:r>
          </a:p>
          <a:p>
            <a:pPr lvl="1"/>
            <a:r>
              <a:rPr lang="en-GB" altLang="en-US" sz="2200" dirty="0" smtClean="0"/>
              <a:t>SA#90</a:t>
            </a:r>
            <a:r>
              <a:rPr lang="en-US" altLang="zh-CN" sz="2200" dirty="0" smtClean="0"/>
              <a:t>e</a:t>
            </a:r>
            <a:r>
              <a:rPr lang="en-GB" altLang="en-US" sz="2200" dirty="0" smtClean="0"/>
              <a:t>: </a:t>
            </a:r>
            <a:r>
              <a:rPr lang="en-US" altLang="zh-CN" sz="2200" dirty="0"/>
              <a:t>3GPP Work Plan review </a:t>
            </a:r>
            <a:r>
              <a:rPr lang="en-US" altLang="zh-CN" sz="2200" dirty="0" smtClean="0"/>
              <a:t>at </a:t>
            </a:r>
            <a:r>
              <a:rPr lang="en-US" altLang="zh-CN" sz="2200" dirty="0"/>
              <a:t>Plenary #90e  </a:t>
            </a:r>
            <a:r>
              <a:rPr lang="en-GB" altLang="en-US" sz="2200" dirty="0" smtClean="0"/>
              <a:t>(SP-201146) </a:t>
            </a:r>
          </a:p>
          <a:p>
            <a:pPr lvl="1"/>
            <a:r>
              <a:rPr lang="en-GB" altLang="en-US" sz="2200" dirty="0" smtClean="0"/>
              <a:t>SA#86 3GPP </a:t>
            </a:r>
            <a:r>
              <a:rPr lang="en-GB" altLang="en-US" sz="2200" dirty="0" smtClean="0"/>
              <a:t>Newcomer Orientation.pdf</a:t>
            </a:r>
          </a:p>
          <a:p>
            <a:endParaRPr lang="en-US" altLang="zh-CN" sz="2400" dirty="0" smtClean="0"/>
          </a:p>
          <a:p>
            <a:r>
              <a:rPr lang="en-US" altLang="zh-CN" sz="2600" dirty="0" smtClean="0"/>
              <a:t>Comments to the time plan proposal are welcome before SA5#136e.</a:t>
            </a:r>
            <a:endParaRPr lang="en-US" altLang="en-US" sz="2200" dirty="0" smtClean="0"/>
          </a:p>
        </p:txBody>
      </p:sp>
    </p:spTree>
    <p:extLst>
      <p:ext uri="{BB962C8B-B14F-4D97-AF65-F5344CB8AC3E}">
        <p14:creationId xmlns:p14="http://schemas.microsoft.com/office/powerpoint/2010/main" val="7560217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794" y="698939"/>
            <a:ext cx="9482376" cy="497467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79353" y="5951866"/>
            <a:ext cx="3756093" cy="307777"/>
          </a:xfrm>
          <a:prstGeom prst="rect">
            <a:avLst/>
          </a:prstGeom>
          <a:solidFill>
            <a:srgbClr val="00B0F0"/>
          </a:solidFill>
        </p:spPr>
        <p:txBody>
          <a:bodyPr wrap="none">
            <a:spAutoFit/>
          </a:bodyPr>
          <a:lstStyle/>
          <a:p>
            <a:r>
              <a:rPr lang="en-GB" altLang="en-US" sz="1400" dirty="0">
                <a:solidFill>
                  <a:schemeClr val="bg1"/>
                </a:solidFill>
              </a:rPr>
              <a:t>Ref: SA#86 3GPP Newcomer </a:t>
            </a:r>
            <a:r>
              <a:rPr lang="en-GB" altLang="en-US" sz="1400" dirty="0" smtClean="0">
                <a:solidFill>
                  <a:schemeClr val="bg1"/>
                </a:solidFill>
              </a:rPr>
              <a:t>Orientation.pdf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87526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69605" y="228600"/>
            <a:ext cx="9585583" cy="1143000"/>
          </a:xfrm>
        </p:spPr>
        <p:txBody>
          <a:bodyPr/>
          <a:lstStyle/>
          <a:p>
            <a:r>
              <a:rPr lang="en-US" altLang="zh-CN" sz="4000" dirty="0" smtClean="0"/>
              <a:t>Detailed view of SA5 OAM dependency with other groups</a:t>
            </a:r>
            <a:endParaRPr lang="en-US" sz="4000" dirty="0"/>
          </a:p>
        </p:txBody>
      </p:sp>
      <p:sp>
        <p:nvSpPr>
          <p:cNvPr id="3" name="Rounded Rectangle 43"/>
          <p:cNvSpPr/>
          <p:nvPr/>
        </p:nvSpPr>
        <p:spPr>
          <a:xfrm>
            <a:off x="1394366" y="1789389"/>
            <a:ext cx="1219479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/>
              <a:t>SA1</a:t>
            </a:r>
            <a:endParaRPr lang="en-US" dirty="0"/>
          </a:p>
          <a:p>
            <a:pPr algn="ctr"/>
            <a:r>
              <a:rPr lang="en-US" dirty="0"/>
              <a:t>Requirements</a:t>
            </a:r>
          </a:p>
        </p:txBody>
      </p:sp>
      <p:sp>
        <p:nvSpPr>
          <p:cNvPr id="5" name="Rounded Rectangle 46"/>
          <p:cNvSpPr/>
          <p:nvPr/>
        </p:nvSpPr>
        <p:spPr>
          <a:xfrm>
            <a:off x="1750899" y="4205193"/>
            <a:ext cx="1087775" cy="433430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SA2</a:t>
            </a:r>
          </a:p>
          <a:p>
            <a:pPr algn="ctr">
              <a:defRPr/>
            </a:pPr>
            <a:r>
              <a:rPr lang="en-US" dirty="0"/>
              <a:t>Architecture</a:t>
            </a:r>
          </a:p>
        </p:txBody>
      </p:sp>
      <p:sp>
        <p:nvSpPr>
          <p:cNvPr id="6" name="Rounded Rectangle 47"/>
          <p:cNvSpPr/>
          <p:nvPr/>
        </p:nvSpPr>
        <p:spPr>
          <a:xfrm>
            <a:off x="2988876" y="4208407"/>
            <a:ext cx="1087775" cy="433430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SA3</a:t>
            </a:r>
          </a:p>
          <a:p>
            <a:pPr algn="ctr"/>
            <a:r>
              <a:rPr lang="en-US" dirty="0"/>
              <a:t>Security</a:t>
            </a:r>
          </a:p>
        </p:txBody>
      </p:sp>
      <p:sp>
        <p:nvSpPr>
          <p:cNvPr id="7" name="Rounded Rectangle 48"/>
          <p:cNvSpPr/>
          <p:nvPr/>
        </p:nvSpPr>
        <p:spPr>
          <a:xfrm>
            <a:off x="4226853" y="4219112"/>
            <a:ext cx="1087775" cy="433430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SA4</a:t>
            </a:r>
          </a:p>
          <a:p>
            <a:pPr algn="ctr"/>
            <a:r>
              <a:rPr lang="en-US" dirty="0"/>
              <a:t>Media</a:t>
            </a:r>
          </a:p>
        </p:txBody>
      </p:sp>
      <p:sp>
        <p:nvSpPr>
          <p:cNvPr id="8" name="Rounded Rectangle 49"/>
          <p:cNvSpPr/>
          <p:nvPr/>
        </p:nvSpPr>
        <p:spPr>
          <a:xfrm>
            <a:off x="5754028" y="4205193"/>
            <a:ext cx="1087775" cy="43343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 smtClean="0"/>
              <a:t>SA5 OAM</a:t>
            </a:r>
            <a:endParaRPr lang="en-US" dirty="0"/>
          </a:p>
          <a:p>
            <a:pPr algn="ctr">
              <a:defRPr/>
            </a:pPr>
            <a:r>
              <a:rPr lang="en-US" altLang="zh-CN" dirty="0" smtClean="0"/>
              <a:t>Stage 3</a:t>
            </a:r>
            <a:endParaRPr lang="en-US" dirty="0"/>
          </a:p>
        </p:txBody>
      </p:sp>
      <p:sp>
        <p:nvSpPr>
          <p:cNvPr id="9" name="Rounded Rectangle 50"/>
          <p:cNvSpPr/>
          <p:nvPr/>
        </p:nvSpPr>
        <p:spPr>
          <a:xfrm>
            <a:off x="6993510" y="4205193"/>
            <a:ext cx="1087775" cy="433430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SA6</a:t>
            </a:r>
          </a:p>
          <a:p>
            <a:pPr algn="ctr"/>
            <a:r>
              <a:rPr lang="en-US" dirty="0"/>
              <a:t>Apps/MC</a:t>
            </a:r>
          </a:p>
        </p:txBody>
      </p:sp>
      <p:cxnSp>
        <p:nvCxnSpPr>
          <p:cNvPr id="13" name="Curved Connector 56"/>
          <p:cNvCxnSpPr>
            <a:stCxn id="3" idx="3"/>
            <a:endCxn id="38" idx="0"/>
          </p:cNvCxnSpPr>
          <p:nvPr/>
        </p:nvCxnSpPr>
        <p:spPr>
          <a:xfrm>
            <a:off x="2613845" y="2144596"/>
            <a:ext cx="3657403" cy="391695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ounded Rectangle 75"/>
          <p:cNvSpPr/>
          <p:nvPr/>
        </p:nvSpPr>
        <p:spPr>
          <a:xfrm>
            <a:off x="8631458" y="2933087"/>
            <a:ext cx="969486" cy="2589731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RAN</a:t>
            </a:r>
          </a:p>
          <a:p>
            <a:pPr algn="ctr"/>
            <a:r>
              <a:rPr lang="en-US" dirty="0"/>
              <a:t>Radio Access</a:t>
            </a:r>
          </a:p>
        </p:txBody>
      </p:sp>
      <p:sp>
        <p:nvSpPr>
          <p:cNvPr id="17" name="Rounded Rectangle 117"/>
          <p:cNvSpPr/>
          <p:nvPr/>
        </p:nvSpPr>
        <p:spPr>
          <a:xfrm>
            <a:off x="2278262" y="5178503"/>
            <a:ext cx="6090716" cy="344315"/>
          </a:xfrm>
          <a:prstGeom prst="round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CT – Protocols &amp;  Coding</a:t>
            </a:r>
          </a:p>
        </p:txBody>
      </p:sp>
      <p:cxnSp>
        <p:nvCxnSpPr>
          <p:cNvPr id="21" name="Curved Connector 132"/>
          <p:cNvCxnSpPr/>
          <p:nvPr/>
        </p:nvCxnSpPr>
        <p:spPr>
          <a:xfrm rot="16200000" flipH="1">
            <a:off x="6057531" y="4907004"/>
            <a:ext cx="460393" cy="88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66"/>
          <p:cNvSpPr txBox="1">
            <a:spLocks noChangeArrowheads="1"/>
          </p:cNvSpPr>
          <p:nvPr/>
        </p:nvSpPr>
        <p:spPr bwMode="auto">
          <a:xfrm>
            <a:off x="452436" y="1975127"/>
            <a:ext cx="10064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Arial" panose="020B0604020202020204" pitchFamily="34" charset="0"/>
              </a:rPr>
              <a:t>Stage 1</a:t>
            </a:r>
          </a:p>
        </p:txBody>
      </p:sp>
      <p:sp>
        <p:nvSpPr>
          <p:cNvPr id="25" name="TextBox 137"/>
          <p:cNvSpPr txBox="1">
            <a:spLocks noChangeArrowheads="1"/>
          </p:cNvSpPr>
          <p:nvPr/>
        </p:nvSpPr>
        <p:spPr bwMode="auto">
          <a:xfrm>
            <a:off x="458786" y="3900764"/>
            <a:ext cx="10048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Arial" panose="020B0604020202020204" pitchFamily="34" charset="0"/>
              </a:rPr>
              <a:t>Stage 2</a:t>
            </a:r>
          </a:p>
        </p:txBody>
      </p:sp>
      <p:sp>
        <p:nvSpPr>
          <p:cNvPr id="26" name="TextBox 138"/>
          <p:cNvSpPr txBox="1">
            <a:spLocks noChangeArrowheads="1"/>
          </p:cNvSpPr>
          <p:nvPr/>
        </p:nvSpPr>
        <p:spPr bwMode="auto">
          <a:xfrm>
            <a:off x="495299" y="5054877"/>
            <a:ext cx="10699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Arial" panose="020B0604020202020204" pitchFamily="34" charset="0"/>
              </a:rPr>
              <a:t>Stage 3 </a:t>
            </a:r>
          </a:p>
        </p:txBody>
      </p:sp>
      <p:cxnSp>
        <p:nvCxnSpPr>
          <p:cNvPr id="27" name="Straight Arrow Connector 86"/>
          <p:cNvCxnSpPr/>
          <p:nvPr/>
        </p:nvCxnSpPr>
        <p:spPr>
          <a:xfrm flipH="1">
            <a:off x="239711" y="1789389"/>
            <a:ext cx="11113" cy="379888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" name="TextBox 87"/>
          <p:cNvSpPr txBox="1">
            <a:spLocks noChangeArrowheads="1"/>
          </p:cNvSpPr>
          <p:nvPr/>
        </p:nvSpPr>
        <p:spPr bwMode="auto">
          <a:xfrm rot="16200000">
            <a:off x="-111919" y="1836220"/>
            <a:ext cx="50006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b="1">
                <a:latin typeface="Arial" panose="020B0604020202020204" pitchFamily="34" charset="0"/>
              </a:rPr>
              <a:t>time</a:t>
            </a:r>
            <a:endParaRPr lang="en-US" altLang="en-US" sz="1800" b="1">
              <a:latin typeface="Arial" panose="020B0604020202020204" pitchFamily="34" charset="0"/>
            </a:endParaRPr>
          </a:p>
        </p:txBody>
      </p:sp>
      <p:cxnSp>
        <p:nvCxnSpPr>
          <p:cNvPr id="29" name="Curved Connector 56"/>
          <p:cNvCxnSpPr>
            <a:stCxn id="5" idx="0"/>
            <a:endCxn id="39" idx="0"/>
          </p:cNvCxnSpPr>
          <p:nvPr/>
        </p:nvCxnSpPr>
        <p:spPr>
          <a:xfrm rot="5400000" flipH="1" flipV="1">
            <a:off x="3853144" y="1787090"/>
            <a:ext cx="859747" cy="3976461"/>
          </a:xfrm>
          <a:prstGeom prst="curvedConnector3">
            <a:avLst>
              <a:gd name="adj1" fmla="val 126589"/>
            </a:avLst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urved Connector 56"/>
          <p:cNvCxnSpPr>
            <a:stCxn id="15" idx="0"/>
            <a:endCxn id="39" idx="0"/>
          </p:cNvCxnSpPr>
          <p:nvPr/>
        </p:nvCxnSpPr>
        <p:spPr>
          <a:xfrm rot="16200000" flipH="1" flipV="1">
            <a:off x="7487545" y="1716789"/>
            <a:ext cx="412359" cy="2844953"/>
          </a:xfrm>
          <a:prstGeom prst="curvedConnector3">
            <a:avLst>
              <a:gd name="adj1" fmla="val -23576"/>
            </a:avLst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ounded Rectangle 49"/>
          <p:cNvSpPr/>
          <p:nvPr/>
        </p:nvSpPr>
        <p:spPr>
          <a:xfrm>
            <a:off x="5727360" y="2536291"/>
            <a:ext cx="1087775" cy="31857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 smtClean="0"/>
              <a:t>SA5 OAM</a:t>
            </a:r>
            <a:endParaRPr lang="en-US" dirty="0"/>
          </a:p>
          <a:p>
            <a:pPr algn="ctr">
              <a:defRPr/>
            </a:pPr>
            <a:r>
              <a:rPr lang="en-US" altLang="zh-CN" dirty="0" smtClean="0"/>
              <a:t>Stage 1</a:t>
            </a:r>
            <a:endParaRPr lang="en-US" dirty="0"/>
          </a:p>
        </p:txBody>
      </p:sp>
      <p:sp>
        <p:nvSpPr>
          <p:cNvPr id="39" name="Rounded Rectangle 49"/>
          <p:cNvSpPr/>
          <p:nvPr/>
        </p:nvSpPr>
        <p:spPr>
          <a:xfrm>
            <a:off x="5727360" y="3345446"/>
            <a:ext cx="1087775" cy="318579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 smtClean="0"/>
              <a:t>SA5 OAM</a:t>
            </a:r>
            <a:endParaRPr lang="en-US" dirty="0"/>
          </a:p>
          <a:p>
            <a:pPr algn="ctr">
              <a:defRPr/>
            </a:pPr>
            <a:r>
              <a:rPr lang="en-US" altLang="zh-CN" dirty="0" smtClean="0"/>
              <a:t>Stage 2</a:t>
            </a:r>
            <a:endParaRPr lang="en-US" dirty="0"/>
          </a:p>
        </p:txBody>
      </p:sp>
      <p:cxnSp>
        <p:nvCxnSpPr>
          <p:cNvPr id="47" name="Curved Connector 56"/>
          <p:cNvCxnSpPr>
            <a:stCxn id="38" idx="2"/>
            <a:endCxn id="39" idx="0"/>
          </p:cNvCxnSpPr>
          <p:nvPr/>
        </p:nvCxnSpPr>
        <p:spPr>
          <a:xfrm rot="5400000">
            <a:off x="6025960" y="3100158"/>
            <a:ext cx="490576" cy="12700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urved Connector 132"/>
          <p:cNvCxnSpPr>
            <a:stCxn id="39" idx="2"/>
            <a:endCxn id="17" idx="0"/>
          </p:cNvCxnSpPr>
          <p:nvPr/>
        </p:nvCxnSpPr>
        <p:spPr>
          <a:xfrm rot="5400000">
            <a:off x="5040195" y="3947450"/>
            <a:ext cx="1514478" cy="947628"/>
          </a:xfrm>
          <a:prstGeom prst="curvedConnector3">
            <a:avLst>
              <a:gd name="adj1" fmla="val 2933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Rounded Rectangle 43"/>
          <p:cNvSpPr/>
          <p:nvPr/>
        </p:nvSpPr>
        <p:spPr>
          <a:xfrm>
            <a:off x="7865642" y="3387857"/>
            <a:ext cx="718060" cy="299806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 smtClean="0"/>
              <a:t>O-RAN</a:t>
            </a:r>
            <a:endParaRPr lang="en-US" dirty="0"/>
          </a:p>
        </p:txBody>
      </p:sp>
      <p:sp>
        <p:nvSpPr>
          <p:cNvPr id="82" name="Rounded Rectangle 43"/>
          <p:cNvSpPr/>
          <p:nvPr/>
        </p:nvSpPr>
        <p:spPr>
          <a:xfrm>
            <a:off x="7026892" y="3386703"/>
            <a:ext cx="660998" cy="299806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ONAP</a:t>
            </a:r>
          </a:p>
        </p:txBody>
      </p:sp>
      <p:sp>
        <p:nvSpPr>
          <p:cNvPr id="90" name="Rounded Rectangle 43"/>
          <p:cNvSpPr/>
          <p:nvPr/>
        </p:nvSpPr>
        <p:spPr>
          <a:xfrm>
            <a:off x="6186766" y="1559954"/>
            <a:ext cx="972207" cy="299806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/>
              <a:t>GSMA GST</a:t>
            </a:r>
            <a:endParaRPr lang="en-US" dirty="0"/>
          </a:p>
        </p:txBody>
      </p:sp>
      <p:sp>
        <p:nvSpPr>
          <p:cNvPr id="91" name="Rounded Rectangle 43"/>
          <p:cNvSpPr/>
          <p:nvPr/>
        </p:nvSpPr>
        <p:spPr>
          <a:xfrm>
            <a:off x="7693724" y="1559954"/>
            <a:ext cx="937734" cy="299806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/>
              <a:t>ETSI ZSM</a:t>
            </a:r>
            <a:endParaRPr lang="en-US" dirty="0"/>
          </a:p>
        </p:txBody>
      </p:sp>
      <p:cxnSp>
        <p:nvCxnSpPr>
          <p:cNvPr id="92" name="Curved Connector 56"/>
          <p:cNvCxnSpPr>
            <a:stCxn id="91" idx="2"/>
            <a:endCxn id="39" idx="0"/>
          </p:cNvCxnSpPr>
          <p:nvPr/>
        </p:nvCxnSpPr>
        <p:spPr>
          <a:xfrm rot="5400000">
            <a:off x="6474077" y="1656932"/>
            <a:ext cx="1485686" cy="1891343"/>
          </a:xfrm>
          <a:prstGeom prst="curvedConnector3">
            <a:avLst>
              <a:gd name="adj1" fmla="val 6411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Curved Connector 56"/>
          <p:cNvCxnSpPr>
            <a:stCxn id="90" idx="2"/>
            <a:endCxn id="38" idx="0"/>
          </p:cNvCxnSpPr>
          <p:nvPr/>
        </p:nvCxnSpPr>
        <p:spPr>
          <a:xfrm rot="5400000">
            <a:off x="6133794" y="1997214"/>
            <a:ext cx="676531" cy="401622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Curved Connector 56"/>
          <p:cNvCxnSpPr>
            <a:stCxn id="80" idx="2"/>
            <a:endCxn id="8" idx="0"/>
          </p:cNvCxnSpPr>
          <p:nvPr/>
        </p:nvCxnSpPr>
        <p:spPr>
          <a:xfrm rot="5400000">
            <a:off x="7002529" y="2983050"/>
            <a:ext cx="517530" cy="1926756"/>
          </a:xfrm>
          <a:prstGeom prst="curvedConnector3">
            <a:avLst>
              <a:gd name="adj1" fmla="val 61142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Curved Connector 56"/>
          <p:cNvCxnSpPr>
            <a:stCxn id="82" idx="2"/>
            <a:endCxn id="8" idx="0"/>
          </p:cNvCxnSpPr>
          <p:nvPr/>
        </p:nvCxnSpPr>
        <p:spPr>
          <a:xfrm rot="5400000">
            <a:off x="6568312" y="3416114"/>
            <a:ext cx="518684" cy="1059475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Curved Connector 132"/>
          <p:cNvCxnSpPr/>
          <p:nvPr/>
        </p:nvCxnSpPr>
        <p:spPr>
          <a:xfrm rot="16200000" flipH="1">
            <a:off x="6034658" y="3954324"/>
            <a:ext cx="460393" cy="88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urved Connector 56"/>
          <p:cNvCxnSpPr>
            <a:stCxn id="7" idx="0"/>
            <a:endCxn id="39" idx="1"/>
          </p:cNvCxnSpPr>
          <p:nvPr/>
        </p:nvCxnSpPr>
        <p:spPr>
          <a:xfrm rot="5400000" flipH="1" flipV="1">
            <a:off x="4891862" y="3383615"/>
            <a:ext cx="714376" cy="956619"/>
          </a:xfrm>
          <a:prstGeom prst="curvedConnector2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3566986" y="1901044"/>
            <a:ext cx="27764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37" name="文本框 36"/>
          <p:cNvSpPr txBox="1"/>
          <p:nvPr/>
        </p:nvSpPr>
        <p:spPr>
          <a:xfrm>
            <a:off x="6297915" y="1905626"/>
            <a:ext cx="27764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9769110" y="1789389"/>
            <a:ext cx="2317787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1. SA1 Management requirements refer to SA5 specifications.</a:t>
            </a:r>
          </a:p>
          <a:p>
            <a:r>
              <a:rPr lang="en-US" altLang="zh-CN" dirty="0" smtClean="0"/>
              <a:t>2. Take GSMA GST deliverables as input</a:t>
            </a:r>
          </a:p>
          <a:p>
            <a:r>
              <a:rPr lang="en-US" altLang="zh-CN" dirty="0" smtClean="0"/>
              <a:t>3. Align the </a:t>
            </a:r>
            <a:r>
              <a:rPr lang="en-US" altLang="zh-CN" dirty="0" err="1" smtClean="0"/>
              <a:t>MnS</a:t>
            </a:r>
            <a:r>
              <a:rPr lang="en-US" altLang="zh-CN" dirty="0" smtClean="0"/>
              <a:t> with ZSM</a:t>
            </a:r>
          </a:p>
          <a:p>
            <a:r>
              <a:rPr lang="en-US" altLang="zh-CN" dirty="0" smtClean="0"/>
              <a:t>4. ONAP reuses SA5 </a:t>
            </a:r>
            <a:r>
              <a:rPr lang="en-US" altLang="zh-CN" dirty="0" err="1" smtClean="0"/>
              <a:t>MnS</a:t>
            </a:r>
            <a:endParaRPr lang="en-US" altLang="zh-CN" dirty="0" smtClean="0"/>
          </a:p>
          <a:p>
            <a:r>
              <a:rPr lang="en-US" altLang="zh-CN" dirty="0" smtClean="0"/>
              <a:t>5. Collaboration with SA2 on architecture and CN management</a:t>
            </a:r>
          </a:p>
          <a:p>
            <a:r>
              <a:rPr lang="en-US" altLang="zh-CN" dirty="0" smtClean="0"/>
              <a:t>6. Collaboration with SA4 on </a:t>
            </a:r>
            <a:r>
              <a:rPr lang="en-US" altLang="zh-CN" dirty="0" err="1" smtClean="0"/>
              <a:t>QoE</a:t>
            </a:r>
            <a:r>
              <a:rPr lang="en-US" altLang="zh-CN" dirty="0" smtClean="0"/>
              <a:t> </a:t>
            </a:r>
          </a:p>
          <a:p>
            <a:r>
              <a:rPr lang="en-US" altLang="zh-CN" dirty="0" smtClean="0"/>
              <a:t>7. O-RAN reuse SA5 </a:t>
            </a:r>
            <a:r>
              <a:rPr lang="en-US" altLang="zh-CN" dirty="0" err="1" smtClean="0"/>
              <a:t>MnS</a:t>
            </a:r>
            <a:endParaRPr lang="en-US" altLang="zh-CN" dirty="0" smtClean="0"/>
          </a:p>
          <a:p>
            <a:r>
              <a:rPr lang="en-US" altLang="zh-CN" dirty="0" smtClean="0"/>
              <a:t>8. Provide inputs to CT</a:t>
            </a:r>
          </a:p>
          <a:p>
            <a:r>
              <a:rPr lang="en-US" altLang="zh-CN" dirty="0" smtClean="0"/>
              <a:t>9. Collaboration with RAN on RAN management</a:t>
            </a:r>
            <a:endParaRPr lang="zh-CN" altLang="en-US" dirty="0"/>
          </a:p>
        </p:txBody>
      </p:sp>
      <p:sp>
        <p:nvSpPr>
          <p:cNvPr id="40" name="文本框 39"/>
          <p:cNvSpPr txBox="1"/>
          <p:nvPr/>
        </p:nvSpPr>
        <p:spPr>
          <a:xfrm>
            <a:off x="7574387" y="2193432"/>
            <a:ext cx="27764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41" name="文本框 40"/>
          <p:cNvSpPr txBox="1"/>
          <p:nvPr/>
        </p:nvSpPr>
        <p:spPr>
          <a:xfrm>
            <a:off x="6497093" y="3745296"/>
            <a:ext cx="27764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42" name="文本框 41"/>
          <p:cNvSpPr txBox="1"/>
          <p:nvPr/>
        </p:nvSpPr>
        <p:spPr>
          <a:xfrm>
            <a:off x="4010517" y="3096455"/>
            <a:ext cx="27764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</a:t>
            </a:r>
            <a:endParaRPr lang="zh-CN" altLang="en-US" dirty="0"/>
          </a:p>
        </p:txBody>
      </p:sp>
      <p:sp>
        <p:nvSpPr>
          <p:cNvPr id="43" name="文本框 42"/>
          <p:cNvSpPr txBox="1"/>
          <p:nvPr/>
        </p:nvSpPr>
        <p:spPr>
          <a:xfrm>
            <a:off x="4920562" y="3368403"/>
            <a:ext cx="27764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44" name="文本框 43"/>
          <p:cNvSpPr txBox="1"/>
          <p:nvPr/>
        </p:nvSpPr>
        <p:spPr>
          <a:xfrm>
            <a:off x="7479884" y="3823392"/>
            <a:ext cx="27764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7</a:t>
            </a:r>
            <a:endParaRPr lang="zh-CN" altLang="en-US" dirty="0"/>
          </a:p>
        </p:txBody>
      </p:sp>
      <p:sp>
        <p:nvSpPr>
          <p:cNvPr id="45" name="文本框 44"/>
          <p:cNvSpPr txBox="1"/>
          <p:nvPr/>
        </p:nvSpPr>
        <p:spPr>
          <a:xfrm>
            <a:off x="5551409" y="3814260"/>
            <a:ext cx="27764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8</a:t>
            </a:r>
            <a:endParaRPr lang="zh-CN" altLang="en-US" dirty="0"/>
          </a:p>
        </p:txBody>
      </p:sp>
      <p:sp>
        <p:nvSpPr>
          <p:cNvPr id="46" name="文本框 45"/>
          <p:cNvSpPr txBox="1"/>
          <p:nvPr/>
        </p:nvSpPr>
        <p:spPr>
          <a:xfrm>
            <a:off x="8191938" y="2552566"/>
            <a:ext cx="27764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9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093915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46994" y="5990550"/>
            <a:ext cx="2133405" cy="307777"/>
          </a:xfrm>
          <a:prstGeom prst="rect">
            <a:avLst/>
          </a:prstGeom>
          <a:solidFill>
            <a:srgbClr val="00B0F0"/>
          </a:solidFill>
        </p:spPr>
        <p:txBody>
          <a:bodyPr wrap="none">
            <a:spAutoFit/>
          </a:bodyPr>
          <a:lstStyle/>
          <a:p>
            <a:r>
              <a:rPr lang="en-GB" altLang="en-US" sz="1400" dirty="0">
                <a:solidFill>
                  <a:schemeClr val="bg1"/>
                </a:solidFill>
              </a:rPr>
              <a:t>Ref: </a:t>
            </a:r>
            <a:r>
              <a:rPr lang="en-GB" altLang="en-US" sz="1400" dirty="0" smtClean="0">
                <a:solidFill>
                  <a:schemeClr val="bg1"/>
                </a:solidFill>
              </a:rPr>
              <a:t>SA#90e SP-201146</a:t>
            </a: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493" y="861848"/>
            <a:ext cx="10024327" cy="5083478"/>
          </a:xfrm>
          <a:prstGeom prst="rect">
            <a:avLst/>
          </a:prstGeom>
        </p:spPr>
      </p:pic>
      <p:sp>
        <p:nvSpPr>
          <p:cNvPr id="81" name="标题 1"/>
          <p:cNvSpPr>
            <a:spLocks noGrp="1"/>
          </p:cNvSpPr>
          <p:nvPr>
            <p:ph type="title"/>
          </p:nvPr>
        </p:nvSpPr>
        <p:spPr>
          <a:xfrm>
            <a:off x="117053" y="44669"/>
            <a:ext cx="9585583" cy="817179"/>
          </a:xfrm>
        </p:spPr>
        <p:txBody>
          <a:bodyPr/>
          <a:lstStyle/>
          <a:p>
            <a:pPr algn="l"/>
            <a:r>
              <a:rPr lang="en-US" altLang="zh-CN" sz="4000" dirty="0" smtClean="0"/>
              <a:t>Latest timelines from SA#90e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72251631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7358" y="1366344"/>
            <a:ext cx="6206300" cy="41778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074" y="1071844"/>
            <a:ext cx="5302263" cy="295531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482" y="4423651"/>
            <a:ext cx="5896006" cy="1344236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 bwMode="auto">
          <a:xfrm>
            <a:off x="870089" y="3606744"/>
            <a:ext cx="2682979" cy="541283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5891048" y="2874579"/>
            <a:ext cx="4587766" cy="1224455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椭圆 8"/>
          <p:cNvSpPr/>
          <p:nvPr/>
        </p:nvSpPr>
        <p:spPr bwMode="auto">
          <a:xfrm>
            <a:off x="633035" y="5095769"/>
            <a:ext cx="4974323" cy="616603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17053" y="44669"/>
            <a:ext cx="9585583" cy="817179"/>
          </a:xfrm>
        </p:spPr>
        <p:txBody>
          <a:bodyPr/>
          <a:lstStyle/>
          <a:p>
            <a:pPr algn="l"/>
            <a:r>
              <a:rPr lang="en-US" altLang="zh-CN" sz="4000" dirty="0" smtClean="0"/>
              <a:t>Latest timelines from SA#90e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02242445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0577" y="308280"/>
            <a:ext cx="10177830" cy="817179"/>
          </a:xfrm>
        </p:spPr>
        <p:txBody>
          <a:bodyPr/>
          <a:lstStyle/>
          <a:p>
            <a:pPr algn="l"/>
            <a:r>
              <a:rPr lang="en-US" altLang="zh-CN" sz="3600" dirty="0" smtClean="0"/>
              <a:t>Consideration on </a:t>
            </a:r>
            <a:r>
              <a:rPr lang="en-US" altLang="zh-CN" sz="3600" dirty="0" smtClean="0"/>
              <a:t>SA5 OAM time management </a:t>
            </a:r>
            <a:endParaRPr lang="en-US" sz="3600" dirty="0"/>
          </a:p>
        </p:txBody>
      </p:sp>
      <p:sp>
        <p:nvSpPr>
          <p:cNvPr id="6" name="文本框 5"/>
          <p:cNvSpPr txBox="1"/>
          <p:nvPr/>
        </p:nvSpPr>
        <p:spPr>
          <a:xfrm>
            <a:off x="289034" y="1634359"/>
            <a:ext cx="851863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1. Strictly follow the </a:t>
            </a:r>
            <a:r>
              <a:rPr lang="en-US" altLang="zh-CN" sz="1600" dirty="0" smtClean="0"/>
              <a:t>SA/CT release </a:t>
            </a:r>
            <a:r>
              <a:rPr lang="en-US" altLang="zh-CN" sz="1600" dirty="0" smtClean="0"/>
              <a:t>time </a:t>
            </a:r>
            <a:r>
              <a:rPr lang="en-US" altLang="zh-CN" sz="1600" dirty="0" smtClean="0"/>
              <a:t>plan (</a:t>
            </a:r>
            <a:r>
              <a:rPr lang="en-US" altLang="zh-CN" sz="1600" dirty="0" smtClean="0"/>
              <a:t>especially guarantee to align the stage 3 freeze time). </a:t>
            </a:r>
          </a:p>
          <a:p>
            <a:endParaRPr lang="en-US" altLang="zh-CN" sz="1600" dirty="0" smtClean="0"/>
          </a:p>
          <a:p>
            <a:r>
              <a:rPr lang="en-US" altLang="zh-CN" sz="1600" dirty="0" smtClean="0"/>
              <a:t>2. For the CT related feature, need to provide inputs to CT as early as possible.</a:t>
            </a:r>
          </a:p>
          <a:p>
            <a:endParaRPr lang="en-US" altLang="zh-CN" sz="1600" dirty="0" smtClean="0"/>
          </a:p>
          <a:p>
            <a:r>
              <a:rPr lang="en-US" altLang="zh-CN" sz="1600" dirty="0" smtClean="0"/>
              <a:t>3. Avoid exception as much as possible, narrow down the scope of the work in case the work can’t be finalized within the release planned time period. 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6231500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 txBox="1">
            <a:spLocks/>
          </p:cNvSpPr>
          <p:nvPr/>
        </p:nvSpPr>
        <p:spPr bwMode="auto">
          <a:xfrm>
            <a:off x="3472560" y="979894"/>
            <a:ext cx="4800890" cy="494794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b="1" kern="0" dirty="0" smtClean="0"/>
              <a:t>SA5 </a:t>
            </a:r>
            <a:r>
              <a:rPr lang="en-US" altLang="zh-CN" sz="2400" b="1" kern="0" dirty="0" smtClean="0"/>
              <a:t>OAM </a:t>
            </a:r>
            <a:r>
              <a:rPr lang="en-US" sz="2400" b="1" kern="0" dirty="0" smtClean="0"/>
              <a:t>Rel-17 plan</a:t>
            </a:r>
          </a:p>
          <a:p>
            <a:pPr lvl="1"/>
            <a:r>
              <a:rPr lang="en-US" sz="1800" kern="0" dirty="0" smtClean="0">
                <a:solidFill>
                  <a:srgbClr val="0000FF"/>
                </a:solidFill>
              </a:rPr>
              <a:t>Closure of WI/SI proposal:  no new Rel-17 WI/SI is recommended after SA5 #136e.</a:t>
            </a:r>
          </a:p>
          <a:p>
            <a:pPr lvl="1"/>
            <a:r>
              <a:rPr lang="en-US" sz="1800" kern="0" dirty="0" smtClean="0">
                <a:solidFill>
                  <a:schemeClr val="accent6"/>
                </a:solidFill>
              </a:rPr>
              <a:t>Stage 1 freeze: Jun.2021</a:t>
            </a:r>
            <a:r>
              <a:rPr lang="en-US" altLang="zh-CN" sz="1800" kern="0" dirty="0">
                <a:solidFill>
                  <a:srgbClr val="0000FF"/>
                </a:solidFill>
              </a:rPr>
              <a:t> (6 months later than SA/CT Rel-17 </a:t>
            </a:r>
            <a:r>
              <a:rPr lang="en-US" altLang="zh-CN" sz="1800" kern="0" dirty="0" smtClean="0">
                <a:solidFill>
                  <a:srgbClr val="0000FF"/>
                </a:solidFill>
              </a:rPr>
              <a:t>plan)</a:t>
            </a:r>
            <a:endParaRPr lang="en-US" sz="1800" kern="0" dirty="0" smtClean="0">
              <a:solidFill>
                <a:schemeClr val="accent6"/>
              </a:solidFill>
            </a:endParaRPr>
          </a:p>
          <a:p>
            <a:pPr lvl="1"/>
            <a:r>
              <a:rPr lang="en-US" sz="1800" kern="0" dirty="0" smtClean="0">
                <a:solidFill>
                  <a:srgbClr val="0000FF"/>
                </a:solidFill>
              </a:rPr>
              <a:t>Stage 2 freeze: Dec.2021 (6 months later than SA/CT Rel-17 </a:t>
            </a:r>
            <a:r>
              <a:rPr lang="en-US" sz="1800" kern="0" dirty="0" smtClean="0">
                <a:solidFill>
                  <a:srgbClr val="0000FF"/>
                </a:solidFill>
              </a:rPr>
              <a:t>plan)</a:t>
            </a:r>
            <a:endParaRPr lang="en-US" sz="1800" kern="0" dirty="0" smtClean="0">
              <a:solidFill>
                <a:srgbClr val="FF0000"/>
              </a:solidFill>
            </a:endParaRPr>
          </a:p>
          <a:p>
            <a:pPr lvl="1"/>
            <a:r>
              <a:rPr lang="en-US" sz="1800" kern="0" dirty="0" smtClean="0">
                <a:solidFill>
                  <a:srgbClr val="FF0000"/>
                </a:solidFill>
              </a:rPr>
              <a:t>Stage </a:t>
            </a:r>
            <a:r>
              <a:rPr lang="en-US" sz="1800" kern="0" dirty="0">
                <a:solidFill>
                  <a:srgbClr val="FF0000"/>
                </a:solidFill>
              </a:rPr>
              <a:t>3(CT related): </a:t>
            </a:r>
            <a:r>
              <a:rPr lang="en-US" sz="1800" kern="0" dirty="0" smtClean="0">
                <a:solidFill>
                  <a:srgbClr val="FF0000"/>
                </a:solidFill>
              </a:rPr>
              <a:t>Mar.2022</a:t>
            </a:r>
          </a:p>
          <a:p>
            <a:pPr lvl="1"/>
            <a:r>
              <a:rPr lang="en-US" sz="1800" kern="0" dirty="0" smtClean="0">
                <a:solidFill>
                  <a:srgbClr val="FF0000"/>
                </a:solidFill>
              </a:rPr>
              <a:t>Stage 3(others): Jun.2022</a:t>
            </a:r>
            <a:endParaRPr lang="en-US" sz="2400" kern="0" dirty="0" smtClean="0"/>
          </a:p>
          <a:p>
            <a:r>
              <a:rPr lang="en-US" sz="2400" b="1" kern="0" dirty="0"/>
              <a:t>SA5 Rel-18 plan </a:t>
            </a:r>
            <a:endParaRPr lang="en-US" sz="2400" b="1" kern="0" dirty="0" smtClean="0"/>
          </a:p>
          <a:p>
            <a:pPr lvl="1"/>
            <a:r>
              <a:rPr lang="en-US" sz="1800" kern="0" dirty="0">
                <a:solidFill>
                  <a:srgbClr val="0000FF"/>
                </a:solidFill>
              </a:rPr>
              <a:t>Start of WI/SI proposal: </a:t>
            </a:r>
            <a:r>
              <a:rPr lang="en-US" sz="1800" kern="0" dirty="0" smtClean="0">
                <a:solidFill>
                  <a:srgbClr val="0000FF"/>
                </a:solidFill>
              </a:rPr>
              <a:t>new Rel-18 </a:t>
            </a:r>
            <a:r>
              <a:rPr lang="en-US" sz="1800" kern="0" dirty="0">
                <a:solidFill>
                  <a:srgbClr val="0000FF"/>
                </a:solidFill>
              </a:rPr>
              <a:t>WI/SI is recommended </a:t>
            </a:r>
            <a:r>
              <a:rPr lang="en-US" sz="1800" kern="0" dirty="0" smtClean="0">
                <a:solidFill>
                  <a:srgbClr val="0000FF"/>
                </a:solidFill>
              </a:rPr>
              <a:t>from SA5 </a:t>
            </a:r>
            <a:r>
              <a:rPr lang="en-US" sz="1800" kern="0" dirty="0">
                <a:solidFill>
                  <a:srgbClr val="0000FF"/>
                </a:solidFill>
              </a:rPr>
              <a:t>#</a:t>
            </a:r>
            <a:r>
              <a:rPr lang="en-US" sz="1800" kern="0" dirty="0" smtClean="0">
                <a:solidFill>
                  <a:srgbClr val="0000FF"/>
                </a:solidFill>
              </a:rPr>
              <a:t>139e.</a:t>
            </a:r>
            <a:endParaRPr lang="en-US" sz="2000" b="1" kern="0" dirty="0" smtClean="0"/>
          </a:p>
          <a:p>
            <a:pPr lvl="1"/>
            <a:r>
              <a:rPr lang="en-US" sz="1800" kern="0" dirty="0" smtClean="0">
                <a:solidFill>
                  <a:schemeClr val="accent6"/>
                </a:solidFill>
              </a:rPr>
              <a:t>Stage 1 freeze: </a:t>
            </a:r>
            <a:r>
              <a:rPr lang="en-US" altLang="zh-CN" sz="1800" kern="0" dirty="0" smtClean="0">
                <a:solidFill>
                  <a:schemeClr val="accent6"/>
                </a:solidFill>
              </a:rPr>
              <a:t>Jun.2022</a:t>
            </a:r>
            <a:endParaRPr lang="en-US" sz="2800" kern="0" dirty="0" smtClean="0"/>
          </a:p>
          <a:p>
            <a:pPr lvl="1"/>
            <a:endParaRPr lang="en-US" sz="2000" kern="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65" y="105637"/>
            <a:ext cx="9901881" cy="992079"/>
          </a:xfrm>
        </p:spPr>
        <p:txBody>
          <a:bodyPr/>
          <a:lstStyle/>
          <a:p>
            <a:r>
              <a:rPr lang="en-US" sz="3200" dirty="0" smtClean="0"/>
              <a:t>SA5 </a:t>
            </a:r>
            <a:r>
              <a:rPr lang="en-US" altLang="zh-CN" sz="3200" dirty="0" smtClean="0"/>
              <a:t>Leaders recommendation for </a:t>
            </a:r>
            <a:r>
              <a:rPr lang="en-US" sz="3200" dirty="0" smtClean="0"/>
              <a:t>Release plan (OAM) (1)</a:t>
            </a:r>
            <a:endParaRPr 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665" y="1702285"/>
            <a:ext cx="2914693" cy="3910238"/>
          </a:xfrm>
        </p:spPr>
        <p:txBody>
          <a:bodyPr/>
          <a:lstStyle/>
          <a:p>
            <a:pPr marL="0" indent="0">
              <a:buNone/>
            </a:pPr>
            <a:r>
              <a:rPr lang="en-US" sz="1800" b="1" dirty="0" smtClean="0">
                <a:solidFill>
                  <a:prstClr val="black"/>
                </a:solidFill>
                <a:latin typeface="Calibri"/>
              </a:rPr>
              <a:t>SA/CT </a:t>
            </a:r>
            <a:r>
              <a:rPr lang="en-US" sz="1800" b="1" dirty="0">
                <a:solidFill>
                  <a:prstClr val="black"/>
                </a:solidFill>
                <a:latin typeface="Calibri"/>
              </a:rPr>
              <a:t>Rel-17 plan: </a:t>
            </a:r>
          </a:p>
          <a:p>
            <a:pPr>
              <a:defRPr/>
            </a:pPr>
            <a:r>
              <a:rPr lang="en-US" altLang="en-US" sz="1800" dirty="0">
                <a:solidFill>
                  <a:schemeClr val="accent6"/>
                </a:solidFill>
              </a:rPr>
              <a:t>Stage 1 and content </a:t>
            </a:r>
            <a:r>
              <a:rPr lang="en-US" altLang="en-US" sz="1800" dirty="0" smtClean="0">
                <a:solidFill>
                  <a:schemeClr val="accent6"/>
                </a:solidFill>
              </a:rPr>
              <a:t>definition (already completed for a while)</a:t>
            </a:r>
            <a:endParaRPr lang="en-US" altLang="en-US" sz="1800" dirty="0">
              <a:solidFill>
                <a:schemeClr val="accent6"/>
              </a:solidFill>
            </a:endParaRPr>
          </a:p>
          <a:p>
            <a:r>
              <a:rPr lang="en-GB" altLang="zh-CN" sz="1800" dirty="0" smtClean="0">
                <a:solidFill>
                  <a:srgbClr val="0000FF"/>
                </a:solidFill>
              </a:rPr>
              <a:t>Rel-17 </a:t>
            </a:r>
            <a:r>
              <a:rPr lang="en-GB" altLang="zh-CN" sz="1800" dirty="0">
                <a:solidFill>
                  <a:srgbClr val="0000FF"/>
                </a:solidFill>
              </a:rPr>
              <a:t>stage 2 freeze (relevant for SA/CT) – June 2021 (TSGs#92)</a:t>
            </a:r>
            <a:endParaRPr lang="zh-CN" altLang="zh-CN" sz="1800" dirty="0">
              <a:solidFill>
                <a:srgbClr val="0000FF"/>
              </a:solidFill>
            </a:endParaRPr>
          </a:p>
          <a:p>
            <a:r>
              <a:rPr lang="en-GB" altLang="zh-CN" sz="1800" dirty="0">
                <a:solidFill>
                  <a:srgbClr val="FF0000"/>
                </a:solidFill>
              </a:rPr>
              <a:t>Rel-17 stage 3 freeze – March 2022 (TSGs#95)</a:t>
            </a:r>
            <a:endParaRPr lang="zh-CN" altLang="zh-CN" sz="1800" dirty="0">
              <a:solidFill>
                <a:srgbClr val="FF0000"/>
              </a:solidFill>
            </a:endParaRPr>
          </a:p>
          <a:p>
            <a:r>
              <a:rPr lang="en-GB" altLang="zh-CN" sz="1800" dirty="0">
                <a:solidFill>
                  <a:srgbClr val="FF0000"/>
                </a:solidFill>
              </a:rPr>
              <a:t>Rel-17 protocol coding freeze (ASN.1, </a:t>
            </a:r>
            <a:r>
              <a:rPr lang="en-GB" altLang="zh-CN" sz="1800" dirty="0" err="1">
                <a:solidFill>
                  <a:srgbClr val="FF0000"/>
                </a:solidFill>
              </a:rPr>
              <a:t>OpenAPI</a:t>
            </a:r>
            <a:r>
              <a:rPr lang="en-GB" altLang="zh-CN" sz="1800" dirty="0">
                <a:solidFill>
                  <a:srgbClr val="FF0000"/>
                </a:solidFill>
              </a:rPr>
              <a:t>, …) – June 2022 (TSGs#96)</a:t>
            </a:r>
            <a:endParaRPr lang="zh-CN" altLang="zh-CN" sz="1800" dirty="0">
              <a:solidFill>
                <a:srgbClr val="FF0000"/>
              </a:solidFill>
            </a:endParaRPr>
          </a:p>
        </p:txBody>
      </p:sp>
      <p:sp>
        <p:nvSpPr>
          <p:cNvPr id="4" name="内容占位符 2"/>
          <p:cNvSpPr txBox="1">
            <a:spLocks/>
          </p:cNvSpPr>
          <p:nvPr/>
        </p:nvSpPr>
        <p:spPr bwMode="auto">
          <a:xfrm>
            <a:off x="8760401" y="2532767"/>
            <a:ext cx="3106931" cy="2834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b="1" kern="0" dirty="0">
                <a:solidFill>
                  <a:prstClr val="black"/>
                </a:solidFill>
                <a:latin typeface="Calibri"/>
              </a:rPr>
              <a:t>RAN Rel-17 plan: </a:t>
            </a:r>
          </a:p>
          <a:p>
            <a:pPr lvl="1"/>
            <a:r>
              <a:rPr lang="en-US" sz="1600" kern="0" dirty="0" smtClean="0">
                <a:solidFill>
                  <a:schemeClr val="accent6"/>
                </a:solidFill>
              </a:rPr>
              <a:t>RAN1 freeze: Dec.2021</a:t>
            </a:r>
          </a:p>
          <a:p>
            <a:pPr lvl="1"/>
            <a:endParaRPr lang="en-US" sz="1600" kern="0" dirty="0">
              <a:solidFill>
                <a:srgbClr val="FF0000"/>
              </a:solidFill>
            </a:endParaRPr>
          </a:p>
          <a:p>
            <a:pPr marL="609600" lvl="1" indent="0">
              <a:buNone/>
            </a:pPr>
            <a:endParaRPr lang="en-US" sz="1600" kern="0" dirty="0">
              <a:solidFill>
                <a:srgbClr val="FF0000"/>
              </a:solidFill>
            </a:endParaRPr>
          </a:p>
          <a:p>
            <a:pPr lvl="1"/>
            <a:r>
              <a:rPr lang="en-US" sz="1600" kern="0" dirty="0" smtClean="0">
                <a:solidFill>
                  <a:srgbClr val="FF0000"/>
                </a:solidFill>
              </a:rPr>
              <a:t>Stage </a:t>
            </a:r>
            <a:r>
              <a:rPr lang="en-US" sz="1600" kern="0" dirty="0">
                <a:solidFill>
                  <a:srgbClr val="FF0000"/>
                </a:solidFill>
              </a:rPr>
              <a:t>3 freeze: </a:t>
            </a:r>
          </a:p>
          <a:p>
            <a:pPr marL="609600" lvl="1" indent="0">
              <a:buNone/>
            </a:pPr>
            <a:r>
              <a:rPr lang="en-US" sz="1600" kern="0" dirty="0" smtClean="0">
                <a:solidFill>
                  <a:srgbClr val="FF0000"/>
                </a:solidFill>
              </a:rPr>
              <a:t>Sep.2021-&gt;Mar.2022</a:t>
            </a:r>
            <a:endParaRPr lang="en-US" sz="1600" kern="0" dirty="0">
              <a:solidFill>
                <a:srgbClr val="FF0000"/>
              </a:solidFill>
            </a:endParaRPr>
          </a:p>
          <a:p>
            <a:pPr lvl="1"/>
            <a:r>
              <a:rPr lang="en-US" sz="1600" kern="0" dirty="0">
                <a:solidFill>
                  <a:srgbClr val="FF0000"/>
                </a:solidFill>
              </a:rPr>
              <a:t>ASN.1 freeze:</a:t>
            </a:r>
          </a:p>
          <a:p>
            <a:pPr lvl="1"/>
            <a:r>
              <a:rPr lang="en-US" sz="1600" kern="0" dirty="0">
                <a:solidFill>
                  <a:srgbClr val="FF0000"/>
                </a:solidFill>
              </a:rPr>
              <a:t>Dec.2021-&gt;Jun.2022</a:t>
            </a:r>
          </a:p>
        </p:txBody>
      </p:sp>
      <p:cxnSp>
        <p:nvCxnSpPr>
          <p:cNvPr id="7" name="直接箭头连接符 6"/>
          <p:cNvCxnSpPr/>
          <p:nvPr/>
        </p:nvCxnSpPr>
        <p:spPr bwMode="auto">
          <a:xfrm>
            <a:off x="2911366" y="2711669"/>
            <a:ext cx="1063088" cy="1051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C000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12" name="肘形连接符 11"/>
          <p:cNvCxnSpPr/>
          <p:nvPr/>
        </p:nvCxnSpPr>
        <p:spPr bwMode="auto">
          <a:xfrm flipV="1">
            <a:off x="7930055" y="4288222"/>
            <a:ext cx="1387366" cy="153211"/>
          </a:xfrm>
          <a:prstGeom prst="bentConnector3">
            <a:avLst>
              <a:gd name="adj1" fmla="val 66667"/>
            </a:avLst>
          </a:prstGeom>
          <a:solidFill>
            <a:schemeClr val="accent1"/>
          </a:solidFill>
          <a:ln w="28575" cap="flat" cmpd="sng" algn="ctr">
            <a:solidFill>
              <a:srgbClr val="FF3300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sp>
        <p:nvSpPr>
          <p:cNvPr id="13" name="椭圆 12"/>
          <p:cNvSpPr/>
          <p:nvPr/>
        </p:nvSpPr>
        <p:spPr bwMode="auto">
          <a:xfrm>
            <a:off x="9464903" y="2794016"/>
            <a:ext cx="117446" cy="151002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椭圆 16"/>
          <p:cNvSpPr/>
          <p:nvPr/>
        </p:nvSpPr>
        <p:spPr bwMode="auto">
          <a:xfrm>
            <a:off x="8424667" y="4086980"/>
            <a:ext cx="117446" cy="151002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3974454" y="4441433"/>
            <a:ext cx="117446" cy="151002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3" name="肘形连接符 22"/>
          <p:cNvCxnSpPr/>
          <p:nvPr/>
        </p:nvCxnSpPr>
        <p:spPr bwMode="auto">
          <a:xfrm flipV="1">
            <a:off x="2972358" y="4086980"/>
            <a:ext cx="967439" cy="631326"/>
          </a:xfrm>
          <a:prstGeom prst="bentConnector3">
            <a:avLst>
              <a:gd name="adj1" fmla="val 31531"/>
            </a:avLst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18" name="直接箭头连接符 17"/>
          <p:cNvCxnSpPr/>
          <p:nvPr/>
        </p:nvCxnSpPr>
        <p:spPr bwMode="auto">
          <a:xfrm>
            <a:off x="2854376" y="3179920"/>
            <a:ext cx="1085421" cy="734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0000FF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19" name="肘形连接符 18"/>
          <p:cNvCxnSpPr/>
          <p:nvPr/>
        </p:nvCxnSpPr>
        <p:spPr bwMode="auto">
          <a:xfrm>
            <a:off x="7888877" y="3173997"/>
            <a:ext cx="1386502" cy="775936"/>
          </a:xfrm>
          <a:prstGeom prst="bentConnector3">
            <a:avLst>
              <a:gd name="adj1" fmla="val 71604"/>
            </a:avLst>
          </a:prstGeom>
          <a:solidFill>
            <a:schemeClr val="accent1"/>
          </a:solidFill>
          <a:ln w="28575" cap="flat" cmpd="sng" algn="ctr">
            <a:solidFill>
              <a:srgbClr val="0000FF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422938915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526936" y="4392766"/>
            <a:ext cx="577402" cy="261610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/>
          <a:p>
            <a:r>
              <a:rPr lang="en-US" sz="1100" dirty="0" smtClean="0"/>
              <a:t>#135e</a:t>
            </a:r>
            <a:endParaRPr lang="en-US" sz="1100" dirty="0"/>
          </a:p>
        </p:txBody>
      </p:sp>
      <p:sp>
        <p:nvSpPr>
          <p:cNvPr id="8" name="文本框 7"/>
          <p:cNvSpPr txBox="1"/>
          <p:nvPr/>
        </p:nvSpPr>
        <p:spPr>
          <a:xfrm>
            <a:off x="3121218" y="4393902"/>
            <a:ext cx="577402" cy="261610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sz="1100" dirty="0"/>
              <a:t>#</a:t>
            </a:r>
            <a:r>
              <a:rPr lang="en-US" sz="1100" dirty="0" smtClean="0"/>
              <a:t>136e</a:t>
            </a:r>
            <a:endParaRPr lang="en-US" sz="1100" dirty="0"/>
          </a:p>
        </p:txBody>
      </p:sp>
      <p:sp>
        <p:nvSpPr>
          <p:cNvPr id="9" name="文本框 8"/>
          <p:cNvSpPr txBox="1"/>
          <p:nvPr/>
        </p:nvSpPr>
        <p:spPr>
          <a:xfrm>
            <a:off x="3714421" y="4399843"/>
            <a:ext cx="584604" cy="26161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sz="1100" dirty="0"/>
              <a:t>#</a:t>
            </a:r>
            <a:r>
              <a:rPr lang="en-US" sz="1100" dirty="0" smtClean="0"/>
              <a:t>137e</a:t>
            </a:r>
            <a:endParaRPr lang="en-US" sz="1100" dirty="0"/>
          </a:p>
        </p:txBody>
      </p:sp>
      <p:sp>
        <p:nvSpPr>
          <p:cNvPr id="10" name="文本框 9"/>
          <p:cNvSpPr txBox="1"/>
          <p:nvPr/>
        </p:nvSpPr>
        <p:spPr>
          <a:xfrm>
            <a:off x="4886447" y="4397965"/>
            <a:ext cx="498855" cy="261610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sz="1100" dirty="0"/>
              <a:t>#</a:t>
            </a:r>
            <a:r>
              <a:rPr lang="en-US" sz="1100" dirty="0" smtClean="0"/>
              <a:t>139</a:t>
            </a:r>
            <a:endParaRPr lang="en-US" sz="1100" dirty="0"/>
          </a:p>
        </p:txBody>
      </p:sp>
      <p:sp>
        <p:nvSpPr>
          <p:cNvPr id="11" name="矩形 10"/>
          <p:cNvSpPr/>
          <p:nvPr/>
        </p:nvSpPr>
        <p:spPr bwMode="auto">
          <a:xfrm>
            <a:off x="85411" y="4391131"/>
            <a:ext cx="8874658" cy="1931292"/>
          </a:xfrm>
          <a:prstGeom prst="rect">
            <a:avLst/>
          </a:prstGeom>
          <a:noFill/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9399" y="4380705"/>
            <a:ext cx="16049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00B050"/>
                </a:solidFill>
              </a:rPr>
              <a:t>SA5 OAM time plan</a:t>
            </a:r>
            <a:endParaRPr lang="en-US" sz="1200" b="1" dirty="0">
              <a:solidFill>
                <a:srgbClr val="00B05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262365" y="2667839"/>
            <a:ext cx="2844100" cy="249299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zh-CN" sz="1200" b="1" dirty="0" smtClean="0"/>
              <a:t>SA5 </a:t>
            </a:r>
            <a:r>
              <a:rPr lang="en-US" altLang="zh-CN" sz="1200" b="1" dirty="0"/>
              <a:t>OAM Rel-17 </a:t>
            </a:r>
            <a:r>
              <a:rPr lang="en-US" altLang="zh-CN" sz="1200" b="1" dirty="0" smtClean="0"/>
              <a:t>plan:</a:t>
            </a:r>
            <a:endParaRPr lang="en-US" altLang="zh-CN" sz="1200" b="1" dirty="0"/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altLang="zh-CN" sz="1200" dirty="0"/>
              <a:t>Closure of WI/SI proposal:  no new Rel-17 WI/SI is recommended after SA5 #136e.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altLang="zh-CN" sz="1200" dirty="0"/>
              <a:t>Stage 1 freeze: Jun.2021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altLang="zh-CN" sz="1200" dirty="0"/>
              <a:t>Stage 2 freeze: Dec.2021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altLang="zh-CN" sz="1200" dirty="0" smtClean="0"/>
              <a:t>Stage </a:t>
            </a:r>
            <a:r>
              <a:rPr lang="en-US" altLang="zh-CN" sz="1200" dirty="0"/>
              <a:t>3(CT related): Mar.2022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altLang="zh-CN" sz="1200" dirty="0"/>
              <a:t>Stage 3(others): </a:t>
            </a:r>
            <a:r>
              <a:rPr lang="en-US" altLang="zh-CN" sz="1200" dirty="0" smtClean="0"/>
              <a:t>Jun.2022</a:t>
            </a:r>
          </a:p>
          <a:p>
            <a:r>
              <a:rPr lang="en-US" altLang="zh-CN" sz="1200" b="1" dirty="0"/>
              <a:t>SA5 Rel-18 </a:t>
            </a:r>
            <a:r>
              <a:rPr lang="en-US" altLang="zh-CN" sz="1200" b="1" dirty="0" smtClean="0"/>
              <a:t>plan</a:t>
            </a:r>
            <a:r>
              <a:rPr lang="zh-CN" altLang="en-US" sz="1200" b="1" dirty="0" smtClean="0"/>
              <a:t>：</a:t>
            </a:r>
            <a:r>
              <a:rPr lang="en-US" altLang="zh-CN" sz="1200" b="1" dirty="0" smtClean="0"/>
              <a:t> </a:t>
            </a:r>
            <a:endParaRPr lang="en-US" altLang="zh-CN" sz="1200" b="1" dirty="0"/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altLang="zh-CN" sz="1200" dirty="0"/>
              <a:t>Start of WI/SI proposal: new Rel-18 WI/SI is recommended from SA5 #</a:t>
            </a:r>
            <a:r>
              <a:rPr lang="en-US" altLang="zh-CN" sz="1200" dirty="0" smtClean="0"/>
              <a:t>139e</a:t>
            </a:r>
            <a:r>
              <a:rPr lang="en-US" altLang="zh-CN" sz="1200" dirty="0"/>
              <a:t>.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altLang="zh-CN" sz="1200" dirty="0"/>
              <a:t>Stage 1 freeze: Jun.2022</a:t>
            </a:r>
          </a:p>
        </p:txBody>
      </p:sp>
      <p:cxnSp>
        <p:nvCxnSpPr>
          <p:cNvPr id="14" name="直接连接符 13"/>
          <p:cNvCxnSpPr/>
          <p:nvPr/>
        </p:nvCxnSpPr>
        <p:spPr bwMode="auto">
          <a:xfrm>
            <a:off x="3385559" y="4659954"/>
            <a:ext cx="9731" cy="166246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" name="文本框 14"/>
          <p:cNvSpPr txBox="1"/>
          <p:nvPr/>
        </p:nvSpPr>
        <p:spPr>
          <a:xfrm>
            <a:off x="5418595" y="4395738"/>
            <a:ext cx="498855" cy="261610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sz="1100" dirty="0"/>
              <a:t>#</a:t>
            </a:r>
            <a:r>
              <a:rPr lang="en-US" sz="1100" dirty="0" smtClean="0"/>
              <a:t>140</a:t>
            </a:r>
            <a:endParaRPr lang="en-US" sz="1100" dirty="0"/>
          </a:p>
        </p:txBody>
      </p:sp>
      <p:cxnSp>
        <p:nvCxnSpPr>
          <p:cNvPr id="16" name="直接连接符 15"/>
          <p:cNvCxnSpPr/>
          <p:nvPr/>
        </p:nvCxnSpPr>
        <p:spPr bwMode="auto">
          <a:xfrm flipH="1">
            <a:off x="5660711" y="4674964"/>
            <a:ext cx="14594" cy="164745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" name="文本框 17"/>
          <p:cNvSpPr txBox="1"/>
          <p:nvPr/>
        </p:nvSpPr>
        <p:spPr>
          <a:xfrm>
            <a:off x="4356031" y="4399843"/>
            <a:ext cx="498855" cy="261610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sz="1100" dirty="0"/>
              <a:t>#</a:t>
            </a:r>
            <a:r>
              <a:rPr lang="en-US" sz="1100" dirty="0" smtClean="0"/>
              <a:t>138</a:t>
            </a:r>
            <a:endParaRPr lang="en-US" sz="1100" dirty="0"/>
          </a:p>
        </p:txBody>
      </p:sp>
      <p:sp>
        <p:nvSpPr>
          <p:cNvPr id="19" name="文本框 18"/>
          <p:cNvSpPr txBox="1"/>
          <p:nvPr/>
        </p:nvSpPr>
        <p:spPr>
          <a:xfrm>
            <a:off x="5961990" y="4397965"/>
            <a:ext cx="498855" cy="261610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sz="1100" dirty="0"/>
              <a:t>#</a:t>
            </a:r>
            <a:r>
              <a:rPr lang="en-US" sz="1100" dirty="0" smtClean="0"/>
              <a:t>141</a:t>
            </a:r>
            <a:endParaRPr lang="en-US" sz="1100" dirty="0"/>
          </a:p>
        </p:txBody>
      </p:sp>
      <p:sp>
        <p:nvSpPr>
          <p:cNvPr id="20" name="文本框 19"/>
          <p:cNvSpPr txBox="1"/>
          <p:nvPr/>
        </p:nvSpPr>
        <p:spPr>
          <a:xfrm>
            <a:off x="6501370" y="4399843"/>
            <a:ext cx="498855" cy="261610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sz="1100" dirty="0"/>
              <a:t>#</a:t>
            </a:r>
            <a:r>
              <a:rPr lang="en-US" sz="1100" dirty="0" smtClean="0"/>
              <a:t>142</a:t>
            </a:r>
            <a:endParaRPr lang="en-US" sz="1100" dirty="0"/>
          </a:p>
        </p:txBody>
      </p:sp>
      <p:sp>
        <p:nvSpPr>
          <p:cNvPr id="21" name="圆角矩形 20"/>
          <p:cNvSpPr/>
          <p:nvPr/>
        </p:nvSpPr>
        <p:spPr bwMode="auto">
          <a:xfrm>
            <a:off x="3563931" y="4698483"/>
            <a:ext cx="872808" cy="34398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sz="1000" dirty="0">
                <a:solidFill>
                  <a:schemeClr val="dk1"/>
                </a:solidFill>
                <a:latin typeface="+mn-lt"/>
                <a:cs typeface="+mn-cs"/>
              </a:rPr>
              <a:t>No new R17 WI/SI</a:t>
            </a:r>
          </a:p>
        </p:txBody>
      </p:sp>
      <p:cxnSp>
        <p:nvCxnSpPr>
          <p:cNvPr id="22" name="直接连接符 21"/>
          <p:cNvCxnSpPr/>
          <p:nvPr/>
        </p:nvCxnSpPr>
        <p:spPr bwMode="auto">
          <a:xfrm>
            <a:off x="4015152" y="4669765"/>
            <a:ext cx="5509" cy="165265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4" name="文本框 23"/>
          <p:cNvSpPr txBox="1"/>
          <p:nvPr/>
        </p:nvSpPr>
        <p:spPr>
          <a:xfrm>
            <a:off x="299880" y="4666642"/>
            <a:ext cx="7152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Rel-17 </a:t>
            </a:r>
          </a:p>
          <a:p>
            <a:r>
              <a:rPr lang="en-US" sz="1000" dirty="0" smtClean="0"/>
              <a:t>Schedule</a:t>
            </a:r>
            <a:endParaRPr lang="en-US" sz="1000" dirty="0"/>
          </a:p>
        </p:txBody>
      </p:sp>
      <p:sp>
        <p:nvSpPr>
          <p:cNvPr id="27" name="文本框 26"/>
          <p:cNvSpPr txBox="1"/>
          <p:nvPr/>
        </p:nvSpPr>
        <p:spPr>
          <a:xfrm>
            <a:off x="309399" y="5716653"/>
            <a:ext cx="89800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Rel-18 </a:t>
            </a:r>
          </a:p>
          <a:p>
            <a:r>
              <a:rPr lang="en-US" sz="1000" dirty="0" smtClean="0"/>
              <a:t>Schedule</a:t>
            </a:r>
          </a:p>
          <a:p>
            <a:r>
              <a:rPr lang="en-US" sz="1000" dirty="0" smtClean="0"/>
              <a:t>(preliminary)</a:t>
            </a:r>
            <a:endParaRPr lang="en-US" sz="1000" dirty="0"/>
          </a:p>
        </p:txBody>
      </p:sp>
      <p:cxnSp>
        <p:nvCxnSpPr>
          <p:cNvPr id="28" name="直接连接符 27"/>
          <p:cNvCxnSpPr/>
          <p:nvPr/>
        </p:nvCxnSpPr>
        <p:spPr bwMode="auto">
          <a:xfrm>
            <a:off x="4636299" y="4676842"/>
            <a:ext cx="17231" cy="164558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直接连接符 30"/>
          <p:cNvCxnSpPr/>
          <p:nvPr/>
        </p:nvCxnSpPr>
        <p:spPr bwMode="auto">
          <a:xfrm flipH="1">
            <a:off x="6723275" y="4669765"/>
            <a:ext cx="2067" cy="163951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直接连接符 35"/>
          <p:cNvCxnSpPr/>
          <p:nvPr/>
        </p:nvCxnSpPr>
        <p:spPr bwMode="auto">
          <a:xfrm>
            <a:off x="2878408" y="4646806"/>
            <a:ext cx="9731" cy="166246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9" name="标题 1"/>
          <p:cNvSpPr>
            <a:spLocks noGrp="1"/>
          </p:cNvSpPr>
          <p:nvPr>
            <p:ph type="title"/>
          </p:nvPr>
        </p:nvSpPr>
        <p:spPr>
          <a:xfrm>
            <a:off x="57665" y="105637"/>
            <a:ext cx="9901881" cy="825239"/>
          </a:xfrm>
        </p:spPr>
        <p:txBody>
          <a:bodyPr/>
          <a:lstStyle/>
          <a:p>
            <a:r>
              <a:rPr lang="en-US" altLang="zh-CN" sz="3200" dirty="0"/>
              <a:t>SA5 Leaders recommendation for Release plan (OAM</a:t>
            </a:r>
            <a:r>
              <a:rPr lang="en-US" altLang="zh-CN" sz="3200" dirty="0" smtClean="0"/>
              <a:t>) </a:t>
            </a:r>
            <a:r>
              <a:rPr lang="en-US" sz="3200" dirty="0" smtClean="0"/>
              <a:t>(2)</a:t>
            </a:r>
            <a:endParaRPr lang="en-US" sz="3200" dirty="0"/>
          </a:p>
        </p:txBody>
      </p:sp>
      <p:sp>
        <p:nvSpPr>
          <p:cNvPr id="40" name="文本框 39"/>
          <p:cNvSpPr txBox="1"/>
          <p:nvPr/>
        </p:nvSpPr>
        <p:spPr>
          <a:xfrm>
            <a:off x="7034316" y="4397965"/>
            <a:ext cx="498855" cy="261610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sz="1100" dirty="0"/>
              <a:t>#</a:t>
            </a:r>
            <a:r>
              <a:rPr lang="en-US" sz="1100" dirty="0" smtClean="0"/>
              <a:t>143</a:t>
            </a:r>
            <a:endParaRPr lang="en-US" sz="1100" dirty="0"/>
          </a:p>
        </p:txBody>
      </p:sp>
      <p:cxnSp>
        <p:nvCxnSpPr>
          <p:cNvPr id="41" name="直接连接符 40"/>
          <p:cNvCxnSpPr/>
          <p:nvPr/>
        </p:nvCxnSpPr>
        <p:spPr bwMode="auto">
          <a:xfrm>
            <a:off x="7295449" y="4679517"/>
            <a:ext cx="22727" cy="161106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直接连接符 42"/>
          <p:cNvCxnSpPr/>
          <p:nvPr/>
        </p:nvCxnSpPr>
        <p:spPr bwMode="auto">
          <a:xfrm flipH="1">
            <a:off x="5136634" y="4657704"/>
            <a:ext cx="7389" cy="166471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4" name="直接连接符 43"/>
          <p:cNvCxnSpPr/>
          <p:nvPr/>
        </p:nvCxnSpPr>
        <p:spPr bwMode="auto">
          <a:xfrm flipH="1">
            <a:off x="6207063" y="4669765"/>
            <a:ext cx="14594" cy="164745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299" y="756766"/>
            <a:ext cx="9042300" cy="3414363"/>
          </a:xfrm>
          <a:prstGeom prst="rect">
            <a:avLst/>
          </a:prstGeom>
        </p:spPr>
      </p:pic>
      <p:sp>
        <p:nvSpPr>
          <p:cNvPr id="194" name="Chevron 60"/>
          <p:cNvSpPr/>
          <p:nvPr/>
        </p:nvSpPr>
        <p:spPr bwMode="auto">
          <a:xfrm>
            <a:off x="2406869" y="5089353"/>
            <a:ext cx="1613792" cy="207152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100" b="1" dirty="0" smtClean="0">
                <a:ea typeface="ＭＳ Ｐゴシック" charset="-128"/>
              </a:rPr>
              <a:t>R17 stage 1</a:t>
            </a:r>
            <a:endParaRPr lang="fr-FR" sz="1100" b="1" dirty="0">
              <a:ea typeface="ＭＳ Ｐゴシック" charset="-128"/>
            </a:endParaRPr>
          </a:p>
        </p:txBody>
      </p:sp>
      <p:sp>
        <p:nvSpPr>
          <p:cNvPr id="196" name="Chevron 60"/>
          <p:cNvSpPr/>
          <p:nvPr/>
        </p:nvSpPr>
        <p:spPr bwMode="auto">
          <a:xfrm>
            <a:off x="2866002" y="5315582"/>
            <a:ext cx="2278021" cy="218180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100" b="1" dirty="0" smtClean="0">
                <a:ea typeface="ＭＳ Ｐゴシック" charset="-128"/>
              </a:rPr>
              <a:t>R17 stage 2</a:t>
            </a:r>
            <a:endParaRPr lang="fr-FR" sz="1100" b="1" dirty="0">
              <a:ea typeface="ＭＳ Ｐゴシック" charset="-128"/>
            </a:endParaRPr>
          </a:p>
        </p:txBody>
      </p:sp>
      <p:sp>
        <p:nvSpPr>
          <p:cNvPr id="197" name="Chevron 60"/>
          <p:cNvSpPr/>
          <p:nvPr/>
        </p:nvSpPr>
        <p:spPr bwMode="auto">
          <a:xfrm>
            <a:off x="2888140" y="5559662"/>
            <a:ext cx="3300148" cy="213988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100" b="1" dirty="0" smtClean="0">
                <a:ea typeface="ＭＳ Ｐゴシック" charset="-128"/>
              </a:rPr>
              <a:t>R17 stage 3 (CT related)</a:t>
            </a:r>
            <a:endParaRPr lang="fr-FR" sz="1100" b="1" dirty="0">
              <a:ea typeface="ＭＳ Ｐゴシック" charset="-128"/>
            </a:endParaRPr>
          </a:p>
        </p:txBody>
      </p:sp>
      <p:sp>
        <p:nvSpPr>
          <p:cNvPr id="198" name="Chevron 60"/>
          <p:cNvSpPr/>
          <p:nvPr/>
        </p:nvSpPr>
        <p:spPr bwMode="auto">
          <a:xfrm>
            <a:off x="5145026" y="6024292"/>
            <a:ext cx="1558804" cy="218589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100" b="1" dirty="0" smtClean="0">
                <a:ea typeface="ＭＳ Ｐゴシック" charset="-128"/>
              </a:rPr>
              <a:t>R18 stage 1</a:t>
            </a:r>
            <a:endParaRPr lang="fr-FR" sz="1100" b="1" dirty="0">
              <a:ea typeface="ＭＳ Ｐゴシック" charset="-128"/>
            </a:endParaRPr>
          </a:p>
        </p:txBody>
      </p:sp>
      <p:sp>
        <p:nvSpPr>
          <p:cNvPr id="199" name="Chevron 60"/>
          <p:cNvSpPr/>
          <p:nvPr/>
        </p:nvSpPr>
        <p:spPr bwMode="auto">
          <a:xfrm>
            <a:off x="2907585" y="5794237"/>
            <a:ext cx="3806428" cy="199415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100" b="1" dirty="0" smtClean="0">
                <a:ea typeface="ＭＳ Ｐゴシック" charset="-128"/>
              </a:rPr>
              <a:t>R17 stage 3 (others)</a:t>
            </a:r>
            <a:endParaRPr lang="fr-FR" sz="1100" b="1" dirty="0">
              <a:ea typeface="ＭＳ Ｐゴシック" charset="-128"/>
            </a:endParaRPr>
          </a:p>
        </p:txBody>
      </p:sp>
      <p:sp>
        <p:nvSpPr>
          <p:cNvPr id="33" name="圆角矩形 32"/>
          <p:cNvSpPr/>
          <p:nvPr/>
        </p:nvSpPr>
        <p:spPr bwMode="auto">
          <a:xfrm>
            <a:off x="4742134" y="6246254"/>
            <a:ext cx="872808" cy="34398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altLang="zh-CN" sz="1000" dirty="0" smtClean="0">
                <a:solidFill>
                  <a:schemeClr val="dk1"/>
                </a:solidFill>
                <a:latin typeface="+mn-lt"/>
                <a:cs typeface="+mn-cs"/>
              </a:rPr>
              <a:t>Start</a:t>
            </a:r>
            <a:r>
              <a:rPr lang="en-US" sz="1000" dirty="0" smtClean="0">
                <a:solidFill>
                  <a:schemeClr val="dk1"/>
                </a:solidFill>
                <a:latin typeface="+mn-lt"/>
                <a:cs typeface="+mn-cs"/>
              </a:rPr>
              <a:t> </a:t>
            </a:r>
            <a:r>
              <a:rPr lang="en-US" sz="1000" dirty="0">
                <a:solidFill>
                  <a:schemeClr val="dk1"/>
                </a:solidFill>
                <a:latin typeface="+mn-lt"/>
                <a:cs typeface="+mn-cs"/>
              </a:rPr>
              <a:t>new </a:t>
            </a:r>
            <a:r>
              <a:rPr lang="en-US" sz="1000" dirty="0" smtClean="0">
                <a:solidFill>
                  <a:schemeClr val="dk1"/>
                </a:solidFill>
                <a:latin typeface="+mn-lt"/>
                <a:cs typeface="+mn-cs"/>
              </a:rPr>
              <a:t>R18 </a:t>
            </a:r>
            <a:r>
              <a:rPr lang="en-US" sz="1000" dirty="0">
                <a:solidFill>
                  <a:schemeClr val="dk1"/>
                </a:solidFill>
                <a:latin typeface="+mn-lt"/>
                <a:cs typeface="+mn-cs"/>
              </a:rPr>
              <a:t>WI/SI</a:t>
            </a:r>
          </a:p>
        </p:txBody>
      </p:sp>
    </p:spTree>
    <p:extLst>
      <p:ext uri="{BB962C8B-B14F-4D97-AF65-F5344CB8AC3E}">
        <p14:creationId xmlns:p14="http://schemas.microsoft.com/office/powerpoint/2010/main" val="206646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136205</TotalTime>
  <Words>646</Words>
  <Application>Microsoft Office PowerPoint</Application>
  <PresentationFormat>宽屏</PresentationFormat>
  <Paragraphs>131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ＭＳ Ｐゴシック</vt:lpstr>
      <vt:lpstr>宋体</vt:lpstr>
      <vt:lpstr>Arial</vt:lpstr>
      <vt:lpstr>Calibri</vt:lpstr>
      <vt:lpstr>Times New Roman</vt:lpstr>
      <vt:lpstr>Wingdings</vt:lpstr>
      <vt:lpstr>Office Theme</vt:lpstr>
      <vt:lpstr>   Release-17 Time Plan Proposal for OAM SA5#135e, 25 January – 3 February, 2021 </vt:lpstr>
      <vt:lpstr>Background</vt:lpstr>
      <vt:lpstr>PowerPoint 演示文稿</vt:lpstr>
      <vt:lpstr>Detailed view of SA5 OAM dependency with other groups</vt:lpstr>
      <vt:lpstr>Latest timelines from SA#90e</vt:lpstr>
      <vt:lpstr>Latest timelines from SA#90e</vt:lpstr>
      <vt:lpstr>Consideration on SA5 OAM time management </vt:lpstr>
      <vt:lpstr>SA5 Leaders recommendation for Release plan (OAM) (1)</vt:lpstr>
      <vt:lpstr>SA5 Leaders recommendation for Release plan (OAM) (2)</vt:lpstr>
      <vt:lpstr>Thank you!</vt:lpstr>
      <vt:lpstr>Change History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Zou Lan</dc:creator>
  <dc:description>© 2009  All rights reserved</dc:description>
  <cp:lastModifiedBy>Zou Lan</cp:lastModifiedBy>
  <cp:revision>3288</cp:revision>
  <dcterms:created xsi:type="dcterms:W3CDTF">2008-08-30T09:32:10Z</dcterms:created>
  <dcterms:modified xsi:type="dcterms:W3CDTF">2021-01-15T09:40:48Z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(3)hjXwPJ/DY/4AXyLlOJVgOS9A1h2aHarRhEbWqldAKeajDNOyQgVjqCqiesP0za7/fA5oNxVb
f3GPYFXVcPDkl+gXPUykvHjOPLdJQvOP3KPUXqf6MDY6X4z8ti+QtdzuuAWCqTtg2H911U2L
VdLEG3iMTWTqD56UqoYvARIe7y9XM1s9hyXgYB9M5vZbZw/WXzMEAzyK9iya+KAvEfG3wOE1
Ai6X+Y/4LHPMajh2ZO</vt:lpwstr>
  </property>
  <property fmtid="{D5CDD505-2E9C-101B-9397-08002B2CF9AE}" pid="3" name="_2015_ms_pID_7253431">
    <vt:lpwstr>O/KhAaBvrSLRAVzOoobYiB+Ln+YLBd72JyI1GafJVwNSuRUnITE0+0
AA+38b9a+wx/UXTsM12bbphiTURS2KbBh7rZ9pQ3fqgeBps73sgwmfutju9HDSQGckLeROAL
AdKrv7dukLkQSTQ+2z7kRgALAB8VUT78lxTUShjJk+AE3WpZ014X1/dI1oudI2zrdPD3NYqL
ILhI1X1sWP87iE3EAkP4FhgU+JA49w7OutFP</vt:lpwstr>
  </property>
  <property fmtid="{D5CDD505-2E9C-101B-9397-08002B2CF9AE}" pid="4" name="_2015_ms_pID_7253432">
    <vt:lpwstr>hQ==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1577062354</vt:lpwstr>
  </property>
</Properties>
</file>