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5"/>
  </p:notesMasterIdLst>
  <p:handoutMasterIdLst>
    <p:handoutMasterId r:id="rId26"/>
  </p:handoutMasterIdLst>
  <p:sldIdLst>
    <p:sldId id="303" r:id="rId2"/>
    <p:sldId id="893" r:id="rId3"/>
    <p:sldId id="670" r:id="rId4"/>
    <p:sldId id="636" r:id="rId5"/>
    <p:sldId id="726" r:id="rId6"/>
    <p:sldId id="869" r:id="rId7"/>
    <p:sldId id="878" r:id="rId8"/>
    <p:sldId id="877" r:id="rId9"/>
    <p:sldId id="888" r:id="rId10"/>
    <p:sldId id="889" r:id="rId11"/>
    <p:sldId id="883" r:id="rId12"/>
    <p:sldId id="884" r:id="rId13"/>
    <p:sldId id="887" r:id="rId14"/>
    <p:sldId id="885" r:id="rId15"/>
    <p:sldId id="890" r:id="rId16"/>
    <p:sldId id="886" r:id="rId17"/>
    <p:sldId id="891" r:id="rId18"/>
    <p:sldId id="876" r:id="rId19"/>
    <p:sldId id="737" r:id="rId20"/>
    <p:sldId id="859" r:id="rId21"/>
    <p:sldId id="793" r:id="rId22"/>
    <p:sldId id="860" r:id="rId23"/>
    <p:sldId id="704" r:id="rId2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FFFFCC"/>
    <a:srgbClr val="FF3300"/>
    <a:srgbClr val="72AF2F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09" autoAdjust="0"/>
    <p:restoredTop sz="97931" autoAdjust="0"/>
  </p:normalViewPr>
  <p:slideViewPr>
    <p:cSldViewPr snapToGrid="0">
      <p:cViewPr varScale="1">
        <p:scale>
          <a:sx n="76" d="100"/>
          <a:sy n="76" d="100"/>
        </p:scale>
        <p:origin x="379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-732" y="-514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S5-211006, SA5#135e,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e-meeting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25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Jan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 – 3 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Feb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 2021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smtClean="0"/>
              <a:t>20</a:t>
            </a:r>
            <a:r>
              <a:rPr lang="en-US" altLang="zh-CN" sz="1067" smtClean="0"/>
              <a:t>21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35e/Docs/S5-211103.zip" TargetMode="External"/><Relationship Id="rId2" Type="http://schemas.openxmlformats.org/officeDocument/2006/relationships/hyperlink" Target="https://www.3gpp.org/ftp/TSG_SA/WG5_TM/TSGS5_135e/Docs/S5-211102.zip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OAM&amp;P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SA5#135e, 25 </a:t>
            </a:r>
            <a:r>
              <a:rPr lang="en-US" altLang="zh-CN" sz="2400" dirty="0" smtClean="0">
                <a:latin typeface="Arial" pitchFamily="34" charset="0"/>
              </a:rPr>
              <a:t>January</a:t>
            </a:r>
            <a:r>
              <a:rPr lang="fr-FR" sz="2400" dirty="0" smtClean="0">
                <a:latin typeface="Arial" pitchFamily="34" charset="0"/>
              </a:rPr>
              <a:t> </a:t>
            </a:r>
            <a:r>
              <a:rPr lang="fr-FR" sz="2400" dirty="0">
                <a:latin typeface="Arial" pitchFamily="34" charset="0"/>
              </a:rPr>
              <a:t>– </a:t>
            </a:r>
            <a:r>
              <a:rPr lang="fr-FR" sz="2400" dirty="0" smtClean="0">
                <a:latin typeface="Arial" pitchFamily="34" charset="0"/>
              </a:rPr>
              <a:t>3 </a:t>
            </a:r>
            <a:r>
              <a:rPr lang="en-US" altLang="zh-CN" sz="2400" dirty="0" smtClean="0">
                <a:latin typeface="Arial" pitchFamily="34" charset="0"/>
              </a:rPr>
              <a:t>February</a:t>
            </a:r>
            <a:r>
              <a:rPr lang="en-US" sz="2400" dirty="0" smtClean="0">
                <a:latin typeface="Arial" pitchFamily="34" charset="0"/>
              </a:rPr>
              <a:t>,2021</a:t>
            </a:r>
            <a:r>
              <a:rPr lang="fr-FR" sz="2400" dirty="0" smtClean="0">
                <a:latin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</a:rPr>
            </a:br>
            <a:r>
              <a:rPr lang="en-US" sz="2400" dirty="0" smtClean="0">
                <a:latin typeface="Arial" pitchFamily="34" charset="0"/>
              </a:rPr>
              <a:t>e-meeting</a:t>
            </a:r>
            <a:r>
              <a:rPr lang="fr-FR" sz="2400" dirty="0" smtClean="0">
                <a:latin typeface="Arial" pitchFamily="34" charset="0"/>
              </a:rPr>
              <a:t> 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</a:t>
            </a:r>
            <a:r>
              <a:rPr lang="en-GB" altLang="zh-CN" sz="2400" dirty="0" smtClean="0">
                <a:latin typeface="Arial" charset="0"/>
              </a:rPr>
              <a:t>Vice-Chair, </a:t>
            </a:r>
            <a:r>
              <a:rPr lang="en-US" altLang="zh-CN" sz="2400" dirty="0">
                <a:latin typeface="Arial" charset="0"/>
              </a:rPr>
              <a:t>HUAWEI</a:t>
            </a:r>
            <a:endParaRPr lang="en-US" altLang="en-US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charset="0"/>
              </a:rPr>
              <a:t>Thomas </a:t>
            </a:r>
            <a:r>
              <a:rPr lang="en-US" altLang="en-US" sz="2400" dirty="0" smtClean="0">
                <a:latin typeface="Arial" charset="0"/>
              </a:rPr>
              <a:t>Tovinger, </a:t>
            </a:r>
            <a:r>
              <a:rPr lang="en-US" altLang="en-US" sz="2400" dirty="0">
                <a:latin typeface="Arial" charset="0"/>
              </a:rPr>
              <a:t>SA5 Chair, </a:t>
            </a:r>
            <a:r>
              <a:rPr lang="en-US" altLang="zh-CN" sz="2400" dirty="0" smtClean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Mirko Cano </a:t>
            </a:r>
            <a:r>
              <a:rPr lang="en-US" altLang="zh-CN" sz="2400" dirty="0" smtClean="0">
                <a:latin typeface="Arial" charset="0"/>
              </a:rPr>
              <a:t>Soveri, MCC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</a:t>
            </a:r>
            <a:r>
              <a:rPr lang="en-US" altLang="zh-CN" sz="3200" kern="0" dirty="0" err="1" smtClean="0"/>
              <a:t>adNRM</a:t>
            </a:r>
            <a:r>
              <a:rPr lang="en-US" altLang="zh-CN" sz="3200" kern="0" dirty="0" smtClean="0"/>
              <a:t>/MANS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301031" y="2389359"/>
            <a:ext cx="4733194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+mj-lt"/>
                <a:cs typeface="Arial" charset="0"/>
              </a:rPr>
              <a:t>adNRM</a:t>
            </a:r>
            <a:r>
              <a:rPr lang="en-US" altLang="zh-CN" sz="1400" b="1" dirty="0">
                <a:solidFill>
                  <a:prstClr val="black"/>
                </a:solidFill>
                <a:latin typeface="+mj-lt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endorsed</a:t>
            </a:r>
            <a:endParaRPr lang="en-GB" altLang="zh-CN" sz="14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j-lt"/>
              </a:rPr>
              <a:t> New </a:t>
            </a:r>
            <a:r>
              <a:rPr lang="en-US" altLang="zh-CN" sz="1400" dirty="0">
                <a:latin typeface="+mj-lt"/>
              </a:rPr>
              <a:t>pattern of mapping classes and containment in YANG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Code begin end markers</a:t>
            </a:r>
            <a:endParaRPr lang="en-US" altLang="zh-CN" sz="1400" dirty="0">
              <a:latin typeface="+mj-lt"/>
            </a:endParaRPr>
          </a:p>
          <a:p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agreed.</a:t>
            </a:r>
            <a:endParaRPr lang="en-US" altLang="zh-CN" sz="1400" dirty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YANG containment mapping</a:t>
            </a:r>
          </a:p>
          <a:p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are conditional agreed.</a:t>
            </a:r>
            <a:endParaRPr lang="en-US" altLang="zh-CN" sz="1400" dirty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Correct </a:t>
            </a:r>
            <a:r>
              <a:rPr lang="en-US" sz="1400" dirty="0" err="1">
                <a:latin typeface="+mj-lt"/>
              </a:rPr>
              <a:t>NtfSubscriptionControl</a:t>
            </a:r>
            <a:r>
              <a:rPr lang="en-US" sz="1400" dirty="0">
                <a:latin typeface="+mj-lt"/>
              </a:rPr>
              <a:t> containment in YANG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Correct NR endpoint classes containment in YANG</a:t>
            </a:r>
          </a:p>
          <a:p>
            <a:endParaRPr lang="en-US" altLang="zh-CN" sz="1400" b="1" dirty="0" smtClean="0">
              <a:solidFill>
                <a:prstClr val="black"/>
              </a:solidFill>
              <a:latin typeface="+mj-lt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572" y="2040972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18356"/>
              </p:ext>
            </p:extLst>
          </p:nvPr>
        </p:nvGraphicFramePr>
        <p:xfrm>
          <a:off x="205572" y="486414"/>
          <a:ext cx="11681825" cy="148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Additional </a:t>
                      </a: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NRM features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0%-&gt;5%-&gt;10%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TS28.540/28.541/28.622/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28.623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SP-200192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MANS</a:t>
                      </a: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5G Network Sharing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0%-&gt;15%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28.541/28.552/32.130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SP-201080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Sep 2021 (SA#93)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330651" y="2389359"/>
            <a:ext cx="668874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+mj-lt"/>
                <a:cs typeface="Arial" charset="0"/>
              </a:rPr>
              <a:t>MANS: </a:t>
            </a:r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</a:t>
            </a: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agreed</a:t>
            </a:r>
            <a:endParaRPr lang="en-GB" altLang="zh-CN" sz="14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j-lt"/>
              </a:rPr>
              <a:t>32.130 </a:t>
            </a:r>
            <a:r>
              <a:rPr lang="en-US" sz="1400" dirty="0">
                <a:latin typeface="+mj-lt"/>
              </a:rPr>
              <a:t>Update the scope and background of network sharing </a:t>
            </a:r>
            <a:r>
              <a:rPr lang="en-US" sz="1400" dirty="0" smtClean="0">
                <a:latin typeface="+mj-lt"/>
              </a:rPr>
              <a:t>scenarios</a:t>
            </a:r>
          </a:p>
          <a:p>
            <a:r>
              <a:rPr lang="en-US" sz="1400" dirty="0">
                <a:latin typeface="+mj-lt"/>
              </a:rPr>
              <a:t>28.552 Add PLMN granularity for number of active UEs </a:t>
            </a:r>
            <a:r>
              <a:rPr lang="en-US" sz="1400" dirty="0" smtClean="0">
                <a:latin typeface="+mj-lt"/>
              </a:rPr>
              <a:t>measurements</a:t>
            </a:r>
          </a:p>
          <a:p>
            <a:r>
              <a:rPr lang="en-US" sz="1400" dirty="0">
                <a:latin typeface="+mj-lt"/>
              </a:rPr>
              <a:t>28.552 Add PLMN granularity for packet delay </a:t>
            </a:r>
            <a:r>
              <a:rPr lang="en-US" sz="1400" dirty="0" smtClean="0">
                <a:latin typeface="+mj-lt"/>
              </a:rPr>
              <a:t>measurements</a:t>
            </a:r>
          </a:p>
          <a:p>
            <a:r>
              <a:rPr lang="en-US" sz="1400" dirty="0">
                <a:latin typeface="+mj-lt"/>
              </a:rPr>
              <a:t>28.552 Add PLMN granularity for  Radio resource utilization </a:t>
            </a:r>
            <a:r>
              <a:rPr lang="en-US" sz="1400" dirty="0" err="1" smtClean="0">
                <a:latin typeface="+mj-lt"/>
              </a:rPr>
              <a:t>measureme</a:t>
            </a:r>
            <a:endParaRPr lang="en-US" sz="1400" dirty="0" smtClean="0">
              <a:latin typeface="+mj-lt"/>
            </a:endParaRPr>
          </a:p>
          <a:p>
            <a:r>
              <a:rPr lang="en-US" sz="1400" dirty="0">
                <a:latin typeface="+mj-lt"/>
              </a:rPr>
              <a:t>32.130 update the business requirements</a:t>
            </a:r>
          </a:p>
          <a:p>
            <a:endParaRPr lang="en-US" sz="1400" dirty="0" smtClean="0">
              <a:latin typeface="+mj-lt"/>
            </a:endParaRPr>
          </a:p>
          <a:p>
            <a:endParaRPr lang="en-US" altLang="zh-CN" sz="14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following topics are discussed and </a:t>
            </a: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endorsed.</a:t>
            </a:r>
            <a:endParaRPr lang="en-US" altLang="zh-CN" sz="1400" dirty="0" smtClean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Discussion paper for NR NRM support 5G MOCN network sharing scenario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400" dirty="0">
              <a:latin typeface="+mj-lt"/>
            </a:endParaRPr>
          </a:p>
          <a:p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need more discussion.</a:t>
            </a:r>
            <a:endParaRPr lang="en-US" altLang="zh-CN" sz="1400" dirty="0" smtClean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Discussion on NR NRM support for </a:t>
            </a:r>
            <a:r>
              <a:rPr lang="en-US" sz="1400" dirty="0" smtClean="0">
                <a:latin typeface="+mj-lt"/>
              </a:rPr>
              <a:t>MOCN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TS 28.541 RAN Sharing support </a:t>
            </a:r>
            <a:r>
              <a:rPr lang="en-US" sz="1400" dirty="0" smtClean="0">
                <a:latin typeface="+mj-lt"/>
              </a:rPr>
              <a:t>MOCN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Discussion on NG-RAN network sharing with multiple </a:t>
            </a:r>
            <a:r>
              <a:rPr lang="en-US" sz="1400" dirty="0" err="1">
                <a:latin typeface="+mj-lt"/>
              </a:rPr>
              <a:t>CellId</a:t>
            </a:r>
            <a:endParaRPr lang="en-US" sz="1400" dirty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32.130 add NG-RAN sharing deployment </a:t>
            </a:r>
            <a:endParaRPr lang="en-US" sz="1400" dirty="0" smtClean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+mj-lt"/>
              </a:rPr>
              <a:t>Discussion </a:t>
            </a:r>
            <a:r>
              <a:rPr lang="en-US" sz="1400" dirty="0">
                <a:latin typeface="+mj-lt"/>
              </a:rPr>
              <a:t>on NG-RAN network sharing with </a:t>
            </a:r>
            <a:r>
              <a:rPr lang="en-US" sz="1400" dirty="0" smtClean="0">
                <a:latin typeface="+mj-lt"/>
              </a:rPr>
              <a:t>multi-SSB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12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286915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34517"/>
              </p:ext>
            </p:extLst>
          </p:nvPr>
        </p:nvGraphicFramePr>
        <p:xfrm>
          <a:off x="205572" y="788492"/>
          <a:ext cx="11681825" cy="2078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05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05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05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05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ANL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Autonomous network levels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5%-&gt;30%-&gt;40%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28.100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SP-200464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CMCC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Autonomous network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22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IDMS_MN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Intent driven management service for mobile networks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55%-&gt;65%-&gt;65%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TR28.812/TS 28.312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SP-180899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  <a:r>
                        <a:rPr lang="en-GB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NPM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Network policy management for 5G mobile networks based on NFV scenarios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55%-&gt;60%-&gt;60%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TS 28.555/28.556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SP-191211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Policy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eCOSLA</a:t>
                      </a:r>
                      <a:endParaRPr lang="en-US" altLang="zh-CN" sz="105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Enhanced Closed loop SLS Assurance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5%-&gt;10%-&gt;20%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TS28.535/28.536/28.533/28.541/28.546/28.552/28.553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SP-200196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ZSM/SA2/RAN3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Close loop interaction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ANL/</a:t>
            </a:r>
            <a:r>
              <a:rPr lang="en-GB" altLang="zh-CN" sz="3200" dirty="0"/>
              <a:t>IDMS_MN</a:t>
            </a:r>
            <a:r>
              <a:rPr lang="en-US" altLang="zh-CN" sz="3200" kern="0" dirty="0" smtClean="0"/>
              <a:t>/</a:t>
            </a:r>
            <a:r>
              <a:rPr lang="en-GB" altLang="zh-CN" sz="3200" dirty="0" smtClean="0"/>
              <a:t>NPM</a:t>
            </a:r>
            <a:r>
              <a:rPr lang="en-US" altLang="zh-CN" sz="3200" dirty="0" smtClean="0"/>
              <a:t>/</a:t>
            </a:r>
            <a:r>
              <a:rPr lang="en-US" altLang="zh-CN" sz="3200" dirty="0" err="1" smtClean="0"/>
              <a:t>eCOSLA</a:t>
            </a:r>
            <a:endParaRPr lang="sv-SE" sz="3200" kern="0" dirty="0"/>
          </a:p>
        </p:txBody>
      </p:sp>
      <p:sp>
        <p:nvSpPr>
          <p:cNvPr id="7" name="矩形 6"/>
          <p:cNvSpPr/>
          <p:nvPr/>
        </p:nvSpPr>
        <p:spPr>
          <a:xfrm>
            <a:off x="6274192" y="3161546"/>
            <a:ext cx="5519420" cy="2677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/>
          </a:p>
          <a:p>
            <a:r>
              <a:rPr lang="en-US" altLang="zh-CN" sz="14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eCOSLA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CR topics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are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discussed and agreed.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requirements of closed loop SLS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assurance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on how to document solutions for ACCL use cases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topics needs more discussion.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TS 28.535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MnS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types for closed control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TS 28.536 Add assurance policy for closed control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28.535 Configure policies of control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28.536 Add assurance report for closed control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28.535 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relationship between control loop and Communication service and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NetworkSlice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LCM</a:t>
            </a:r>
          </a:p>
        </p:txBody>
      </p:sp>
      <p:sp>
        <p:nvSpPr>
          <p:cNvPr id="8" name="矩形 7"/>
          <p:cNvSpPr/>
          <p:nvPr/>
        </p:nvSpPr>
        <p:spPr>
          <a:xfrm>
            <a:off x="205572" y="3380423"/>
            <a:ext cx="570754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ANL: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for normative phase are discussed and agreed in the meeting.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and requirements for fault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management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use case for coverage optimization</a:t>
            </a:r>
            <a:endParaRPr lang="en-US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1600" dirty="0">
              <a:latin typeface="+mn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IDMS_MN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for normative work are discussed and agreed in the meeting.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the intent definition to align with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concept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NPM: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No contributions submitted to this meeting. 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24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369611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734989"/>
              </p:ext>
            </p:extLst>
          </p:nvPr>
        </p:nvGraphicFramePr>
        <p:xfrm>
          <a:off x="205571" y="798102"/>
          <a:ext cx="11681825" cy="252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Enhancements of Self-Organizing Networks (SON) for 5G networks 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2%-&gt;5%-&gt;15%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TS28.313/28.552/28.541/28.545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SP-200194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0%-&gt;5%-&gt;10%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TS28.552/28.313/28.541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0%-&gt;10%-&gt;20%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TS28.310/28.552/28.554/28.541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Orange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SA2/RAN2/RAN3/ETSI EE/ITU-T/GSMA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 saving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</a:t>
                      </a: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Discovery of management services in 5G  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 (R17)-&gt;50%</a:t>
                      </a:r>
                      <a:r>
                        <a:rPr lang="sv-SE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-&gt;60%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28.533/28.532/531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SP-181072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(Sep-2021)</a:t>
                      </a:r>
                      <a:endParaRPr lang="sv-SE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based discovery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1" y="3661999"/>
            <a:ext cx="54758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eSON_5G: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meeting.</a:t>
            </a:r>
            <a:endParaRPr lang="en-GB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LBO use cases, requirements, and related </a:t>
            </a:r>
            <a:r>
              <a:rPr lang="en-US" altLang="zh-CN" sz="1400" dirty="0" smtClean="0">
                <a:latin typeface="+mn-lt"/>
              </a:rPr>
              <a:t>information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LS on the clarification of HO and/or reselection parameters ranges required by </a:t>
            </a:r>
            <a:r>
              <a:rPr lang="en-US" altLang="zh-CN" sz="1400" dirty="0" smtClean="0">
                <a:latin typeface="+mn-lt"/>
              </a:rPr>
              <a:t>MLB</a:t>
            </a:r>
          </a:p>
          <a:p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procedure for plug and connect to management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system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procedures flows to applicable for RAN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PCI related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measurement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EE5GPLUS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and agreed in this meeting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introductory text to EE KPIs for network slices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more discussion: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TS 28.544 Enlarge scope of the EE KPI for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eMBB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eSON_5G/E_HOO/EE5GPLUS/5GDMS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046484" y="3710503"/>
            <a:ext cx="6096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E_HOO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agreed in this meeting.</a:t>
            </a:r>
            <a:endParaRPr lang="en-US" altLang="zh-CN" sz="14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latin typeface="+mn-lt"/>
              </a:rPr>
              <a:t>CHO </a:t>
            </a:r>
            <a:r>
              <a:rPr lang="en-US" altLang="zh-CN" sz="1400" dirty="0">
                <a:latin typeface="+mn-lt"/>
              </a:rPr>
              <a:t>measurements </a:t>
            </a:r>
            <a:r>
              <a:rPr lang="en-US" altLang="zh-CN" sz="1400" dirty="0" smtClean="0">
                <a:latin typeface="+mn-lt"/>
              </a:rPr>
              <a:t>KPI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LS on Handover terminology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CHO measurements discussion.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5GDMS: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discussed and agreed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28.537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DMS use cases and requirements</a:t>
            </a:r>
            <a:endParaRPr lang="en-US" altLang="zh-CN" sz="14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28.533 Remove DMS use case and requirements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28.533 Add Management Service </a:t>
            </a:r>
            <a:r>
              <a:rPr lang="en-US" sz="1400" dirty="0" smtClean="0">
                <a:latin typeface="+mn-lt"/>
              </a:rPr>
              <a:t>Type</a:t>
            </a: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828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268429"/>
              </p:ext>
            </p:extLst>
          </p:nvPr>
        </p:nvGraphicFramePr>
        <p:xfrm>
          <a:off x="205572" y="1116969"/>
          <a:ext cx="11681825" cy="1816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236"/>
                <a:gridCol w="2116117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5%-&gt;15%-&gt;25%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TS28.557/</a:t>
                      </a:r>
                      <a:r>
                        <a:rPr lang="sv-SE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28.541/28.531/28.533/28.552/28.554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SP-200189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5%-&gt;40%-&gt;50%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TS28.531/28.541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0%-&gt;5%-&gt;5%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TS28.531/28.532/28.533/28.541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SP-200463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(Dec.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Tenant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393057"/>
            <a:ext cx="522922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OAM_NPN: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Add CAG </a:t>
            </a:r>
            <a:r>
              <a:rPr lang="en-US" altLang="zh-CN" sz="1400" dirty="0" smtClean="0">
                <a:latin typeface="+mn-lt"/>
              </a:rPr>
              <a:t>management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Management modes of </a:t>
            </a:r>
            <a:r>
              <a:rPr lang="en-US" altLang="zh-CN" sz="1400" dirty="0" smtClean="0">
                <a:latin typeface="+mn-lt"/>
              </a:rPr>
              <a:t>NPN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Roles related to 5G PLMN management and NPN </a:t>
            </a:r>
            <a:r>
              <a:rPr lang="en-US" altLang="zh-CN" sz="1400" dirty="0" smtClean="0">
                <a:latin typeface="+mn-lt"/>
              </a:rPr>
              <a:t>management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Update on NID for SNPN </a:t>
            </a:r>
            <a:r>
              <a:rPr lang="en-US" altLang="zh-CN" sz="1400" dirty="0" smtClean="0">
                <a:latin typeface="+mn-lt"/>
              </a:rPr>
              <a:t>management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Update on use case of </a:t>
            </a:r>
            <a:r>
              <a:rPr lang="en-US" altLang="zh-CN" sz="1400" dirty="0" smtClean="0">
                <a:latin typeface="+mn-lt"/>
              </a:rPr>
              <a:t>SNPN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Collecting UE related data and providing to authorized NPN service </a:t>
            </a:r>
            <a:r>
              <a:rPr lang="en-US" altLang="zh-CN" sz="1400" dirty="0" smtClean="0">
                <a:latin typeface="+mn-lt"/>
              </a:rPr>
              <a:t>customer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28.557 Add generic requirements for management of </a:t>
            </a:r>
            <a:r>
              <a:rPr lang="en-US" altLang="zh-CN" sz="1400" dirty="0" smtClean="0">
                <a:latin typeface="+mn-lt"/>
              </a:rPr>
              <a:t>NPN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eMEMTANE: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following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topic need more discussion</a:t>
            </a:r>
            <a:endParaRPr lang="en-US" altLang="zh-CN" sz="14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add tenant information in NRM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smtClean="0"/>
              <a:t>Rel-17 WI </a:t>
            </a:r>
            <a:r>
              <a:rPr lang="en-US" altLang="zh-CN" sz="3200" kern="0"/>
              <a:t>OAM_NPN/EMA5SLA/eMEMTANE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643880" y="334911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EMA5SLA: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agreed, the living document is updated.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Input to </a:t>
            </a:r>
            <a:r>
              <a:rPr lang="en-US" altLang="zh-CN" sz="1400" dirty="0" err="1">
                <a:latin typeface="+mn-lt"/>
              </a:rPr>
              <a:t>draftCR</a:t>
            </a:r>
            <a:r>
              <a:rPr lang="en-US" altLang="zh-CN" sz="1400" dirty="0">
                <a:latin typeface="+mn-lt"/>
              </a:rPr>
              <a:t> 28.541 update CN </a:t>
            </a:r>
            <a:r>
              <a:rPr lang="en-US" altLang="zh-CN" sz="1400" dirty="0" err="1" smtClean="0">
                <a:latin typeface="+mn-lt"/>
              </a:rPr>
              <a:t>sliceProfile</a:t>
            </a:r>
            <a:r>
              <a:rPr lang="en-US" altLang="zh-CN" sz="1400" dirty="0" smtClean="0">
                <a:latin typeface="+mn-lt"/>
              </a:rPr>
              <a:t> and </a:t>
            </a:r>
            <a:r>
              <a:rPr lang="en-US" sz="1400" dirty="0" smtClean="0">
                <a:latin typeface="+mn-lt"/>
              </a:rPr>
              <a:t>Input </a:t>
            </a:r>
            <a:r>
              <a:rPr lang="en-US" sz="1400" dirty="0">
                <a:latin typeface="+mn-lt"/>
              </a:rPr>
              <a:t>to </a:t>
            </a:r>
            <a:r>
              <a:rPr lang="en-US" sz="1400" dirty="0" err="1">
                <a:latin typeface="+mn-lt"/>
              </a:rPr>
              <a:t>draftCR</a:t>
            </a:r>
            <a:r>
              <a:rPr lang="en-US" sz="1400" dirty="0">
                <a:latin typeface="+mn-lt"/>
              </a:rPr>
              <a:t> 28.541 Add new attributes in </a:t>
            </a:r>
            <a:r>
              <a:rPr lang="en-US" sz="1400" dirty="0" err="1">
                <a:latin typeface="+mn-lt"/>
              </a:rPr>
              <a:t>CNSliceSubnetProfile</a:t>
            </a:r>
            <a:r>
              <a:rPr lang="en-US" sz="1400" dirty="0">
                <a:latin typeface="+mn-lt"/>
              </a:rPr>
              <a:t> and </a:t>
            </a:r>
            <a:r>
              <a:rPr lang="en-US" sz="1400" dirty="0" err="1">
                <a:latin typeface="+mn-lt"/>
              </a:rPr>
              <a:t>RANSliceSubnetProfile</a:t>
            </a:r>
            <a:endParaRPr lang="en-US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Input To </a:t>
            </a:r>
            <a:r>
              <a:rPr lang="en-US" sz="1400" dirty="0" err="1">
                <a:latin typeface="+mn-lt"/>
              </a:rPr>
              <a:t>draftCR</a:t>
            </a:r>
            <a:r>
              <a:rPr lang="en-US" sz="1400" dirty="0">
                <a:latin typeface="+mn-lt"/>
              </a:rPr>
              <a:t> for WI eMA5SLA Slice Profile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Input To </a:t>
            </a:r>
            <a:r>
              <a:rPr lang="en-US" sz="1400" dirty="0" err="1">
                <a:latin typeface="+mn-lt"/>
              </a:rPr>
              <a:t>draftCR</a:t>
            </a:r>
            <a:r>
              <a:rPr lang="en-US" sz="1400" dirty="0">
                <a:latin typeface="+mn-lt"/>
              </a:rPr>
              <a:t> for WI eMA5SLA Configuration Parameters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28.541 Input on </a:t>
            </a:r>
            <a:r>
              <a:rPr lang="en-US" sz="1400" dirty="0" err="1">
                <a:latin typeface="+mn-lt"/>
              </a:rPr>
              <a:t>ServiceProfile</a:t>
            </a:r>
            <a:r>
              <a:rPr lang="en-US" sz="1400" dirty="0">
                <a:latin typeface="+mn-lt"/>
              </a:rPr>
              <a:t> to </a:t>
            </a:r>
            <a:r>
              <a:rPr lang="en-US" sz="1400" dirty="0" err="1">
                <a:latin typeface="+mn-lt"/>
              </a:rPr>
              <a:t>DraftCR</a:t>
            </a:r>
            <a:r>
              <a:rPr lang="en-US" sz="1400" dirty="0">
                <a:latin typeface="+mn-lt"/>
              </a:rPr>
              <a:t> for WI eMA5SLA</a:t>
            </a:r>
          </a:p>
          <a:p>
            <a:pPr defTabSz="1219170"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CR 28.541 Add positioning support in </a:t>
            </a:r>
            <a:r>
              <a:rPr lang="en-US" sz="1400" dirty="0" err="1">
                <a:latin typeface="+mn-lt"/>
              </a:rPr>
              <a:t>ServiceProfile</a:t>
            </a:r>
            <a:endParaRPr lang="en-US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CR 28.541 Add synchronicity support in </a:t>
            </a:r>
            <a:r>
              <a:rPr lang="en-US" sz="1400" dirty="0" err="1" smtClean="0">
                <a:latin typeface="+mn-lt"/>
              </a:rPr>
              <a:t>ServiceProfile</a:t>
            </a:r>
            <a:endParaRPr lang="en-US" sz="1400" dirty="0" smtClean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Input to </a:t>
            </a:r>
            <a:r>
              <a:rPr lang="en-US" altLang="zh-CN" sz="1400" dirty="0" err="1">
                <a:latin typeface="+mn-lt"/>
              </a:rPr>
              <a:t>draftCR</a:t>
            </a:r>
            <a:r>
              <a:rPr lang="en-US" altLang="zh-CN" sz="1400" dirty="0">
                <a:latin typeface="+mn-lt"/>
              </a:rPr>
              <a:t> 28.541 Define performance requirements in different domains and update the related slice profile</a:t>
            </a:r>
          </a:p>
        </p:txBody>
      </p:sp>
    </p:spTree>
    <p:extLst>
      <p:ext uri="{BB962C8B-B14F-4D97-AF65-F5344CB8AC3E}">
        <p14:creationId xmlns:p14="http://schemas.microsoft.com/office/powerpoint/2010/main" val="372107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0456" y="2145959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72431"/>
              </p:ext>
            </p:extLst>
          </p:nvPr>
        </p:nvGraphicFramePr>
        <p:xfrm>
          <a:off x="230456" y="749285"/>
          <a:ext cx="11681825" cy="1396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416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697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FS_eMDAS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enhancement of Management Data Analytics Service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70%-&gt;90%-&gt;95%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28.809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SP-190930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Data analytics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697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FS_EE5G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new aspects of EE for 5G networks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25%-&gt;45%-&gt;50%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28.813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Orange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SA2/EE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Energy saving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SI </a:t>
            </a:r>
            <a:r>
              <a:rPr lang="en-US" altLang="zh-CN" sz="3200" kern="0" dirty="0" err="1"/>
              <a:t>FS_eMDAS</a:t>
            </a:r>
            <a:r>
              <a:rPr lang="en-US" altLang="zh-CN" sz="3200" kern="0" dirty="0"/>
              <a:t>/FS_EE5G</a:t>
            </a:r>
          </a:p>
          <a:p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230455" y="2438347"/>
            <a:ext cx="535910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FS_eMDAS</a:t>
            </a:r>
            <a:r>
              <a:rPr lang="en-US" altLang="zh-CN" sz="12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solution on MDA assisted energy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saving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on MDA assisted energy saving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solution on MDA assisted energy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the use case of </a:t>
            </a:r>
            <a:r>
              <a:rPr lang="en-US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traffic </a:t>
            </a: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projection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diagram of MDA process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TD network slice coverage area mapping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Slice coverage optimization: Use case and solution enhancements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Rapporture</a:t>
            </a: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clean-up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Alignment of internal references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alarm malfunction analytics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scope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the analytics report for alarm incident analysis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RAN node software upgrade Evaluation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Paging Optimization Evaluation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HO Optimization based on UE Load Evaluation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 is endorsed</a:t>
            </a:r>
            <a:endParaRPr lang="en-US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paper on UPF load prediction for MDAS </a:t>
            </a:r>
            <a:r>
              <a:rPr lang="en-US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services</a:t>
            </a:r>
          </a:p>
        </p:txBody>
      </p:sp>
      <p:sp>
        <p:nvSpPr>
          <p:cNvPr id="3" name="矩形 2"/>
          <p:cNvSpPr/>
          <p:nvPr/>
        </p:nvSpPr>
        <p:spPr>
          <a:xfrm>
            <a:off x="5653733" y="2469124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FS_eMDAS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following topics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Analysics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Feedback Use case and Solution </a:t>
            </a:r>
            <a:endParaRPr lang="en-US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definitions around MDA and ML training </a:t>
            </a:r>
            <a:endParaRPr lang="en-US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general conclusions and recommendations</a:t>
            </a:r>
            <a:endParaRPr lang="en-US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document is open to collect companies opinion on their interested use cases.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SOD on MDAS use cases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FS_EE5G: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meeting: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TR 28.813 New Key Issue: 5GC Energy Consumption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LS on providing cell </a:t>
            </a:r>
            <a:r>
              <a:rPr lang="en-US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energySaving</a:t>
            </a: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Status information to </a:t>
            </a:r>
            <a:r>
              <a:rPr lang="en-US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NWDAF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28.813 Update clause 4.4 to align with already approved CR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28.813 Remove Introduction and add Scope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28.813 New Key Issue: TR 21.866 EE control framework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following topics need more discussion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28.554 Add Resource Consumption KPI for NF and 5GC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28.813 Update on EE KPI for URLLC type of network slice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 is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endorsed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Paper on providing cell </a:t>
            </a:r>
            <a:r>
              <a:rPr lang="en-US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energySaving</a:t>
            </a: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Status information to NWDAF via Generic Provisioning Services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8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316771"/>
              </p:ext>
            </p:extLst>
          </p:nvPr>
        </p:nvGraphicFramePr>
        <p:xfrm>
          <a:off x="205572" y="1048319"/>
          <a:ext cx="11681825" cy="177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FS_5GSAT_MO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and orchestration aspects with integrated satellite components in a 5G network</a:t>
                      </a:r>
                      <a:endParaRPr lang="zh-CN" altLang="zh-CN" sz="1600" dirty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70%-&gt;90%-&gt;95%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28.808</a:t>
                      </a:r>
                      <a:endParaRPr lang="sv-SE" altLang="zh-CN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SP-190138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(Dec.2020)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TNO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FS_eEDGE_Mgt</a:t>
                      </a:r>
                      <a:endParaRPr lang="zh-CN" altLang="zh-CN" sz="1600" dirty="0" smtClean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edge computing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15%-&gt;25%-&gt;50%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28.814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SP-200195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SA6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edge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472144"/>
            <a:ext cx="559515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FS_5GSAT_MO: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 err="1">
                <a:latin typeface="+mn-lt"/>
              </a:rPr>
              <a:t>Allign</a:t>
            </a:r>
            <a:r>
              <a:rPr lang="en-GB" sz="1400" dirty="0">
                <a:latin typeface="+mn-lt"/>
              </a:rPr>
              <a:t> Terms clause with TR 21.801 based on comments received from ETSI </a:t>
            </a:r>
            <a:r>
              <a:rPr lang="en-GB" sz="1400" dirty="0" err="1">
                <a:latin typeface="+mn-lt"/>
              </a:rPr>
              <a:t>EditHelp</a:t>
            </a:r>
            <a:endParaRPr lang="en-GB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Clarify use of -shall- in potential requirements based on comments received from ETSI </a:t>
            </a:r>
            <a:r>
              <a:rPr lang="en-GB" sz="1400" dirty="0" err="1">
                <a:latin typeface="+mn-lt"/>
              </a:rPr>
              <a:t>EditHelp</a:t>
            </a:r>
            <a:endParaRPr lang="en-GB" altLang="zh-CN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Editorial corrections based on comments received from ETSI </a:t>
            </a:r>
            <a:r>
              <a:rPr lang="en-GB" sz="1400" dirty="0" err="1">
                <a:latin typeface="+mn-lt"/>
              </a:rPr>
              <a:t>EditHelp</a:t>
            </a:r>
            <a:endParaRPr lang="en-US" altLang="zh-CN" sz="14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SI FS_5GSAT_MO/</a:t>
            </a:r>
            <a:r>
              <a:rPr lang="en-US" altLang="zh-CN" sz="3200" kern="0" dirty="0" err="1" smtClean="0"/>
              <a:t>FS_eEDGE_Mgt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119027" y="3417317"/>
            <a:ext cx="5619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err="1" smtClean="0">
                <a:solidFill>
                  <a:prstClr val="black"/>
                </a:solidFill>
                <a:latin typeface="+mj-lt"/>
                <a:cs typeface="Arial" charset="0"/>
              </a:rPr>
              <a:t>FS_eEDGE_Mgt</a:t>
            </a:r>
            <a:r>
              <a:rPr lang="en-US" altLang="zh-CN" sz="1200" b="1" dirty="0" smtClean="0">
                <a:solidFill>
                  <a:prstClr val="black"/>
                </a:solidFill>
                <a:latin typeface="+mj-lt"/>
                <a:cs typeface="Arial" charset="0"/>
              </a:rPr>
              <a:t>: </a:t>
            </a:r>
            <a:r>
              <a:rPr lang="en-US" altLang="zh-CN" sz="1200" dirty="0" smtClean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agreed.</a:t>
            </a:r>
            <a:endParaRPr lang="en-US" altLang="zh-CN" sz="12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add solutions for EES deployment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Solution for EES deployment</a:t>
            </a:r>
            <a:endParaRPr lang="en-US" altLang="zh-CN" sz="1200" dirty="0">
              <a:latin typeface="+mj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solution for ECS deployment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add solutions for ECS deployment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EAS performance assurance use case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EAS performance assurance solution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Solution for Edge Performance Assurance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add solutions for connection Information to enable access to 5GC </a:t>
            </a:r>
            <a:r>
              <a:rPr lang="en-US" sz="1200" dirty="0" smtClean="0">
                <a:latin typeface="+mj-lt"/>
              </a:rPr>
              <a:t>functions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UC of access to 5GC </a:t>
            </a:r>
            <a:r>
              <a:rPr lang="en-US" sz="1200" dirty="0" smtClean="0">
                <a:latin typeface="+mj-lt"/>
              </a:rPr>
              <a:t>functions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add editorial changes to restructure EAS </a:t>
            </a:r>
          </a:p>
          <a:p>
            <a:pPr defTabSz="1219170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200" dirty="0">
                <a:solidFill>
                  <a:prstClr val="black"/>
                </a:solidFill>
                <a:latin typeface="+mj-lt"/>
                <a:cs typeface="Arial" charset="0"/>
              </a:rPr>
              <a:t>following topics need more discussion.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UC of UPF selection to support EAS 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add solutions for UPF selection to assist EAS deployment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28.814 Add UC for using MEC to deploy EAS</a:t>
            </a:r>
            <a:endParaRPr lang="en-US" altLang="zh-CN" sz="1200" dirty="0">
              <a:latin typeface="+mj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 smtClean="0">
              <a:solidFill>
                <a:prstClr val="black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157109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821637"/>
              </p:ext>
            </p:extLst>
          </p:nvPr>
        </p:nvGraphicFramePr>
        <p:xfrm>
          <a:off x="205573" y="1353185"/>
          <a:ext cx="11681825" cy="176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FS_NSMEN</a:t>
                      </a:r>
                      <a:endParaRPr lang="zh-CN" altLang="zh-CN" sz="16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Study on network slice management enhancements </a:t>
                      </a:r>
                      <a:endParaRPr lang="zh-CN" altLang="zh-CN" sz="16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5%-&gt;20%-&gt;30%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SP-191192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FS_YANG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YANG PUSH 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SP-200765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YANG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FS_MNSAC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access control for management service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%-&gt;5%-&gt;30%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 28.817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SP-200853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security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3" y="3545255"/>
            <a:ext cx="55951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prstClr val="black"/>
                </a:solidFill>
                <a:latin typeface="+mj-lt"/>
                <a:cs typeface="Arial" charset="0"/>
              </a:rPr>
              <a:t>FS_NSMEN: </a:t>
            </a:r>
            <a:r>
              <a:rPr lang="en-US" altLang="zh-CN" sz="1600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600" dirty="0">
                <a:solidFill>
                  <a:prstClr val="black"/>
                </a:solidFill>
                <a:latin typeface="+mj-lt"/>
                <a:cs typeface="Arial" charset="0"/>
              </a:rPr>
              <a:t>following topics are discussed and agreed</a:t>
            </a:r>
            <a:endParaRPr lang="en-GB" altLang="zh-CN" sz="16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600" dirty="0">
                <a:latin typeface="+mj-lt"/>
              </a:rPr>
              <a:t>28.811 Add deployment of edge application </a:t>
            </a:r>
            <a:r>
              <a:rPr lang="en-US" sz="1600" dirty="0" smtClean="0">
                <a:latin typeface="+mj-lt"/>
              </a:rPr>
              <a:t>service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600" dirty="0">
                <a:latin typeface="+mj-lt"/>
              </a:rPr>
              <a:t>28.811 Add description of cross-operator management of network </a:t>
            </a:r>
            <a:r>
              <a:rPr lang="en-US" sz="1600" dirty="0" smtClean="0">
                <a:latin typeface="+mj-lt"/>
              </a:rPr>
              <a:t>slice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600" dirty="0">
                <a:latin typeface="+mj-lt"/>
              </a:rPr>
              <a:t>28.811 Update to end to end network slice </a:t>
            </a:r>
            <a:r>
              <a:rPr lang="en-US" sz="1600" dirty="0" smtClean="0">
                <a:latin typeface="+mj-lt"/>
              </a:rPr>
              <a:t>concept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600" dirty="0">
                <a:latin typeface="+mj-lt"/>
              </a:rPr>
              <a:t>28.811 Multi-operator concepts</a:t>
            </a:r>
            <a:endParaRPr lang="en-US" altLang="zh-CN" sz="1600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need more discussion</a:t>
            </a:r>
            <a:r>
              <a:rPr lang="en-US" altLang="zh-CN" sz="1600" dirty="0" smtClean="0">
                <a:solidFill>
                  <a:prstClr val="black"/>
                </a:solidFill>
                <a:latin typeface="+mj-lt"/>
                <a:cs typeface="Arial" charset="0"/>
              </a:rPr>
              <a:t>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600" dirty="0">
                <a:latin typeface="+mj-lt"/>
              </a:rPr>
              <a:t>28.811 Service life cycle concept and scenarios</a:t>
            </a:r>
            <a:endParaRPr lang="en-US" altLang="zh-CN" sz="1600" dirty="0"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SI FS_NSMEN/</a:t>
            </a:r>
            <a:r>
              <a:rPr lang="en-GB" altLang="zh-CN" sz="3200" dirty="0" smtClean="0"/>
              <a:t>FS_YANG/</a:t>
            </a:r>
            <a:r>
              <a:rPr lang="en-GB" altLang="zh-CN" sz="3200" dirty="0"/>
              <a:t>FS_MNSAC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962469" y="3469892"/>
            <a:ext cx="5619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prstClr val="black"/>
                </a:solidFill>
                <a:latin typeface="+mj-lt"/>
                <a:cs typeface="Arial" charset="0"/>
              </a:rPr>
              <a:t>FS_YANG: </a:t>
            </a:r>
            <a:r>
              <a:rPr lang="en-US" altLang="zh-CN" sz="1600" dirty="0">
                <a:solidFill>
                  <a:prstClr val="black"/>
                </a:solidFill>
                <a:latin typeface="+mj-lt"/>
                <a:cs typeface="Arial" charset="0"/>
              </a:rPr>
              <a:t>No </a:t>
            </a:r>
            <a:r>
              <a:rPr lang="en-US" altLang="zh-CN" sz="1600" dirty="0" err="1">
                <a:solidFill>
                  <a:prstClr val="black"/>
                </a:solidFill>
                <a:latin typeface="+mj-lt"/>
                <a:cs typeface="Arial" charset="0"/>
              </a:rPr>
              <a:t>tdocs</a:t>
            </a:r>
            <a:r>
              <a:rPr lang="en-US" altLang="zh-CN" sz="1600" dirty="0">
                <a:solidFill>
                  <a:prstClr val="black"/>
                </a:solidFill>
                <a:latin typeface="+mj-lt"/>
                <a:cs typeface="Arial" charset="0"/>
              </a:rPr>
              <a:t> summited for this meeting.</a:t>
            </a:r>
            <a:endParaRPr lang="en-GB" altLang="zh-CN" sz="1600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prstClr val="black"/>
                </a:solidFill>
                <a:latin typeface="+mj-lt"/>
                <a:cs typeface="Arial" charset="0"/>
              </a:rPr>
              <a:t>FS_MNSAC: </a:t>
            </a:r>
            <a:r>
              <a:rPr lang="en-US" altLang="zh-CN" sz="1600" dirty="0" smtClean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agreed.</a:t>
            </a:r>
            <a:endParaRPr lang="en-US" altLang="zh-CN" sz="16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28.817 access control overview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28.817 access control concept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28.817 use case - </a:t>
            </a:r>
            <a:r>
              <a:rPr lang="en-US" sz="1400" dirty="0" err="1">
                <a:latin typeface="+mj-lt"/>
              </a:rPr>
              <a:t>MnS</a:t>
            </a:r>
            <a:r>
              <a:rPr lang="en-US" sz="1400" dirty="0">
                <a:latin typeface="+mj-lt"/>
              </a:rPr>
              <a:t> is accessed by a digital portal of the operator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28.817 use case - </a:t>
            </a:r>
            <a:r>
              <a:rPr lang="en-US" sz="1400" dirty="0" err="1">
                <a:latin typeface="+mj-lt"/>
              </a:rPr>
              <a:t>MnS</a:t>
            </a:r>
            <a:r>
              <a:rPr lang="en-US" sz="1400" dirty="0">
                <a:latin typeface="+mj-lt"/>
              </a:rPr>
              <a:t> is accessed by a external consumer of the 3GPP system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28.817 use case - </a:t>
            </a:r>
            <a:r>
              <a:rPr lang="en-US" sz="1400" dirty="0" err="1">
                <a:latin typeface="+mj-lt"/>
              </a:rPr>
              <a:t>MnS</a:t>
            </a:r>
            <a:r>
              <a:rPr lang="en-US" sz="1400" dirty="0">
                <a:latin typeface="+mj-lt"/>
              </a:rPr>
              <a:t> is accessed by a consumer in the same </a:t>
            </a:r>
            <a:r>
              <a:rPr lang="en-US" sz="1400" dirty="0" smtClean="0">
                <a:latin typeface="+mj-lt"/>
              </a:rPr>
              <a:t>domain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28.817 use case - </a:t>
            </a:r>
            <a:r>
              <a:rPr lang="en-US" sz="1400" dirty="0" err="1">
                <a:latin typeface="+mj-lt"/>
              </a:rPr>
              <a:t>MnS</a:t>
            </a:r>
            <a:r>
              <a:rPr lang="en-US" sz="1400" dirty="0">
                <a:latin typeface="+mj-lt"/>
              </a:rPr>
              <a:t> is accessed by a consumer in the different domain of 3GPP system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j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 smtClean="0">
              <a:solidFill>
                <a:prstClr val="black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985" y="135742"/>
            <a:ext cx="9112251" cy="1143000"/>
          </a:xfrm>
        </p:spPr>
        <p:txBody>
          <a:bodyPr/>
          <a:lstStyle/>
          <a:p>
            <a:r>
              <a:rPr lang="en-GB" sz="3600" dirty="0"/>
              <a:t>List of </a:t>
            </a:r>
            <a:r>
              <a:rPr lang="en-US" altLang="zh-CN" sz="3600" dirty="0" smtClean="0"/>
              <a:t>latest </a:t>
            </a:r>
            <a:r>
              <a:rPr lang="en-GB" sz="3600" dirty="0" err="1" smtClean="0"/>
              <a:t>DraftCRs</a:t>
            </a:r>
            <a:r>
              <a:rPr lang="en-GB" sz="3600" dirty="0" smtClean="0"/>
              <a:t> </a:t>
            </a:r>
            <a:endParaRPr lang="zh-CN" altLang="en-US" sz="36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095825"/>
              </p:ext>
            </p:extLst>
          </p:nvPr>
        </p:nvGraphicFramePr>
        <p:xfrm>
          <a:off x="386861" y="1383289"/>
          <a:ext cx="11299372" cy="49435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5393"/>
                <a:gridCol w="1523393"/>
                <a:gridCol w="1190148"/>
                <a:gridCol w="1189836"/>
                <a:gridCol w="1737929"/>
                <a:gridCol w="3582673"/>
              </a:tblGrid>
              <a:tr h="3370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Title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DraftCR Tdoc#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Source Company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Rapporteur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Included “input to draftCR”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Description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3370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EMA5SLA - 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28.540</a:t>
                      </a: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S5-205277 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-&gt; S5-211356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China Mobile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Xiaowen Sun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5320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Updated to latest draftCR S5-211356 (updated for latest TS baseline).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106726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US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EMA5SLA - TS 28.541</a:t>
                      </a: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S5-205278</a:t>
                      </a:r>
                      <a:endParaRPr lang="en-US" sz="11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-&gt; S5-211357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China Mobile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Xiaowen Sun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5295, 5292, 5283, 5293, 5294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S5-211159, S5-211245, S5-211249, S5-211359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Updated to latest </a:t>
                      </a:r>
                      <a:r>
                        <a:rPr lang="en-GB" sz="1100" dirty="0" err="1">
                          <a:effectLst/>
                        </a:rPr>
                        <a:t>draftCR</a:t>
                      </a:r>
                      <a:r>
                        <a:rPr lang="en-GB" sz="1100" dirty="0">
                          <a:effectLst/>
                        </a:rPr>
                        <a:t> S5-211357: 1357rev1 updated for latest TS baseline, continue with SA5#135e email approval in rev2(d2) to include all approved “input to </a:t>
                      </a:r>
                      <a:r>
                        <a:rPr lang="en-GB" sz="1100" dirty="0" err="1">
                          <a:effectLst/>
                        </a:rPr>
                        <a:t>DraftCR</a:t>
                      </a:r>
                      <a:r>
                        <a:rPr lang="en-GB" sz="1100" dirty="0">
                          <a:effectLst/>
                        </a:rPr>
                        <a:t>”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3370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 e_5GMDT - TS 32.441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S5-205279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Zhulia Ayani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5302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Confirmed no need to update.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22468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eQoE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TS 28.404</a:t>
                      </a: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S5-205281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Robert Petersen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5305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Confirmed no need to update.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98300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ePM_KPI_5G - TS 28.552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S5-205282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-&gt;S5-211355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Yizhi Yao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5310, 5311, 5306, 5307, 5308,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u="none" strike="noStrike">
                          <a:effectLst/>
                          <a:hlinkClick r:id="rId2"/>
                        </a:rPr>
                        <a:t>S5-211102</a:t>
                      </a:r>
                      <a:r>
                        <a:rPr lang="en-GB" sz="1100">
                          <a:effectLst/>
                        </a:rPr>
                        <a:t>, </a:t>
                      </a:r>
                      <a:r>
                        <a:rPr lang="en-GB" sz="1100" u="none" strike="noStrike">
                          <a:effectLst/>
                          <a:hlinkClick r:id="rId3"/>
                        </a:rPr>
                        <a:t>S5-211103</a:t>
                      </a:r>
                      <a:r>
                        <a:rPr lang="en-GB" sz="1100">
                          <a:effectLst/>
                        </a:rPr>
                        <a:t>, S5-211104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Confirmed no update on the content, the baseline version needs to be updated on the cover page – done in d1.  Continue with SA5#135e email approval in d2 to include all approved “input to DraftCR”.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53363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 </a:t>
                      </a: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eCOSLA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TS 28.535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S5-206345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-&gt;S5-211358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Jan Groenendijk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6326, 6366 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Confirmed no update on the content, the baseline version needs to be updated. Updated to latest draftCR S5-211358.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44937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5GDMS  - TS 28.533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S5-206348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-&gt; S5-211069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Huawei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Brendan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6374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DraftCR needs to make synchronization update with latest TS 28.533. Updated to latest draftCR S5-211069.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3370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eSON_5G – TS 28.313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S5-211487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Joey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1431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22468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1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eQoE</a:t>
                      </a: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TS 28.405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S5-211510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Ericsson LM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Robert Petersen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1232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547" y="1080410"/>
            <a:ext cx="71561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List of approved </a:t>
            </a:r>
            <a:r>
              <a:rPr kumimoji="0" lang="en-GB" alt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DraftCRs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 to be used as baseline</a:t>
            </a:r>
            <a:r>
              <a:rPr lang="en-GB" altLang="en-US" sz="1200" b="1" dirty="0"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en-US" sz="1200" b="1" dirty="0" smtClean="0"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(S5-211461)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3410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Rapporteur calls (draft plan after SA5#135e)</a:t>
            </a:r>
            <a:endParaRPr lang="zh-CN" altLang="en-US" sz="3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59109"/>
              </p:ext>
            </p:extLst>
          </p:nvPr>
        </p:nvGraphicFramePr>
        <p:xfrm>
          <a:off x="698695" y="1417638"/>
          <a:ext cx="10574216" cy="2834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3917"/>
                <a:gridCol w="2299782"/>
                <a:gridCol w="648051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Rapporteur calls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Date Time</a:t>
                      </a:r>
                      <a:endParaRPr lang="zh-CN" sz="18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Potential Topics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#135e.1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Feb.9th 14:00 CET~16:00 CET </a:t>
                      </a:r>
                      <a:endParaRPr lang="en-US" sz="14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B.1 eCOSLA GROUP#2 (S5-211151/S5-211161) policy for closed control loop (Zhang Jian)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 S5-211152 Rel-17 CR TS 28.536 Add assurance report for closed control loop (Zhang Jian)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#135e.2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Feb.25th 14:00 CET~16:00 CET </a:t>
                      </a:r>
                      <a:endParaRPr lang="en-US" sz="14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C.1 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comments on SA5 </a:t>
                      </a:r>
                      <a:r>
                        <a:rPr lang="en-GB" sz="14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OpenAPIs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SA#90-e (14:00~15:00) (OAM+CH)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A.1 S5-211105 New WID Enhancements of Management Data Analytics Service (Yizhi Yao)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A.2 S5-211460 New SID on enhancement of service based management architecture (Zou Lan, Robert)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OPEN for more topics.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032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SA#91e</a:t>
            </a:r>
            <a:br>
              <a:rPr lang="sv-SE" dirty="0" smtClean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87041621"/>
              </p:ext>
            </p:extLst>
          </p:nvPr>
        </p:nvGraphicFramePr>
        <p:xfrm>
          <a:off x="269458" y="1259142"/>
          <a:ext cx="11776295" cy="9925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60475"/>
                <a:gridCol w="2932386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</a:tblGrid>
              <a:tr h="687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294844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544" y="54245"/>
            <a:ext cx="8973312" cy="768101"/>
          </a:xfrm>
        </p:spPr>
        <p:txBody>
          <a:bodyPr/>
          <a:lstStyle/>
          <a:p>
            <a:r>
              <a:rPr lang="sv-SE" dirty="0"/>
              <a:t>Incoming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34098584"/>
              </p:ext>
            </p:extLst>
          </p:nvPr>
        </p:nvGraphicFramePr>
        <p:xfrm>
          <a:off x="139908" y="1291032"/>
          <a:ext cx="11946577" cy="4372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6940244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467868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323121">
                <a:tc>
                  <a:txBody>
                    <a:bodyPr/>
                    <a:lstStyle/>
                    <a:p>
                      <a:pPr algn="ctr"/>
                      <a:r>
                        <a:rPr lang="sv-SE" sz="1000" b="1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Tdoc</a:t>
                      </a:r>
                      <a:endParaRPr lang="sv-SE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Title</a:t>
                      </a:r>
                      <a:endParaRPr lang="sv-SE" sz="10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Reply In</a:t>
                      </a:r>
                      <a:endParaRPr lang="sv-SE" sz="10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to SA5 on NGMN 5G End-to-End Architecture Framework (Phase-3)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NGMN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reply to 3GPP SA5 on the relation between EDGEAPP and ETSI MEC architectures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ETSI ISG MEC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postponed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74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New Whitepaper: “Operator Platform Telco Edge proposal"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GSMA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postponed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90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Reply LS to SA5 on the user consent for trace reporting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R2-2010894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cc SA5 on NR QoE progress in RAN3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R3-207120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Reply LS to SA5 on QoS Monitoring for URLLC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R3-207177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replied to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S5-211350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Response LS to SA5 on Enhancement of RAN Slicing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R3-207236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replied to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S5-211512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to SA5 on controlling the number of UEs and PDU Sessions in a Network Slice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S2-2009214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replied to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S5-211464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Reply LS to SA5 on network data analysis energy saving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S2-2009349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replied to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S5-211478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to SA5 on OAM that supports RAT/frequency data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S2-2009379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replied to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S5-211521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Response to SA5 on providing cell energySaving state information to NWDAF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S2-2009386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Reply ccSA5 on New service type of NR QoE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S4-201576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reply to SA5 on QoE Measurement Collection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S4-201600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to SA5 on Relation between 3GPP EDGEAPP and ETSI MEC architectures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S6-202355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postponed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to SA5 on Use of Inclusive Language in 3GPP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SP-201143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S5-211030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 on O-RAN – 3GPP Cooperation on Management Services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O-RAN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postponed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S5-211345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LS/o ccSA5 on Establishment of new Focus Group on Autonomous Networks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ITU-T SG13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noted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S5-211346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LS/r on methodology harmonization and REST-based network management framework (reply to 3GPP TSG SA5-S5-204647)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ITU-T SG2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postponed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S5-211347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LS/r on work progress on M.resm-AI "Requirements for energy saving management of 5G RAN system with AI" (reply to 3GPP SA5-LS1225)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ITU-T SG2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postponed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67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Exception to be sent to SA#91e</a:t>
            </a:r>
            <a:br>
              <a:rPr lang="sv-SE" dirty="0" smtClean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62602121"/>
              </p:ext>
            </p:extLst>
          </p:nvPr>
        </p:nvGraphicFramePr>
        <p:xfrm>
          <a:off x="1062537" y="1137204"/>
          <a:ext cx="8843909" cy="1866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1256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4972178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60475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303790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5310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269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759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19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Edithelp </a:t>
            </a:r>
            <a:br>
              <a:rPr lang="sv-SE" dirty="0" smtClean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2085998"/>
              </p:ext>
            </p:extLst>
          </p:nvPr>
        </p:nvGraphicFramePr>
        <p:xfrm>
          <a:off x="487680" y="1392687"/>
          <a:ext cx="10981978" cy="4028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74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2417231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8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en-US" altLang="zh-CN" dirty="0" smtClean="0"/>
              <a:t>New action items from this meeting</a:t>
            </a:r>
            <a:endParaRPr lang="sv-SE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551889"/>
              </p:ext>
            </p:extLst>
          </p:nvPr>
        </p:nvGraphicFramePr>
        <p:xfrm>
          <a:off x="231228" y="1163510"/>
          <a:ext cx="11619185" cy="1493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4477"/>
                <a:gridCol w="6103219"/>
                <a:gridCol w="888124"/>
                <a:gridCol w="1649545"/>
                <a:gridCol w="1014827"/>
                <a:gridCol w="1008993"/>
              </a:tblGrid>
              <a:tr h="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Item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Rel.</a:t>
                      </a:r>
                      <a:endParaRPr lang="zh-CN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Owner</a:t>
                      </a:r>
                      <a:endParaRPr lang="zh-CN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 </a:t>
                      </a:r>
                      <a:endParaRPr lang="zh-CN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135e.1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Consider to revise the WID 5GDMS to include the modification of 28.537 (S5-211367)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Rel-17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Brendan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Open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SA5#136e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135e.2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Address Observation #1 from S5-211036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Rel-17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All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Open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SA5#136e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135e.3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Address Observation #2 from S5-211036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Rel-17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All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Open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SA5#136e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135e.4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Address Observation #3 from S5-211036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Rel-17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All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Open</a:t>
                      </a: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SA5#136e</a:t>
                      </a: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8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890" y="533361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24" y="1346479"/>
            <a:ext cx="5652499" cy="3537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923" y="1346479"/>
            <a:ext cx="6134519" cy="353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760744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17473677"/>
              </p:ext>
            </p:extLst>
          </p:nvPr>
        </p:nvGraphicFramePr>
        <p:xfrm>
          <a:off x="184334" y="1392263"/>
          <a:ext cx="11778017" cy="3316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340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5195668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913206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2234338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301465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4291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2453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S5-211324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LS on Handover terminology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RAN2,RAN3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effectLst/>
                          <a:latin typeface="+mj-lt"/>
                        </a:rPr>
                        <a:t>New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S5-211350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LS Reply to RAN3 on QoS Monitoring for URLLC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RAN3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SA2, RAN2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S5-211020</a:t>
                      </a:r>
                      <a:endParaRPr lang="en-US" sz="16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S5-211438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LS on providing cell energySaving Status information to NWDAF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+mj-lt"/>
                        </a:rPr>
                        <a:t>New</a:t>
                      </a:r>
                    </a:p>
                    <a:p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6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S5-211442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LS on the clarification of HO and/or reselection parameters ranges required by MLB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RAN3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effectLst/>
                          <a:latin typeface="+mj-lt"/>
                        </a:rPr>
                        <a:t>New</a:t>
                      </a:r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0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S5-211464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LS reply to LS on controlling the number of UEs and PDU Sessions in a Network Slice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S5-211022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0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S5-211478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Reply LS on network data analysis energy saving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3GPP SA2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3GPP SA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S5-211023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0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S5-211512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Reply LS on Enhancement of RAN Slicing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3GPP RAN3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3GPP SA2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S5-211021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04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S5-211521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Reply LS on OAM that supports RAT/frequency data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SA2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</a:t>
                      </a:r>
                      <a:endParaRPr lang="en-US" sz="16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j-lt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562489"/>
              </p:ext>
            </p:extLst>
          </p:nvPr>
        </p:nvGraphicFramePr>
        <p:xfrm>
          <a:off x="150642" y="1468217"/>
          <a:ext cx="11902965" cy="1569420"/>
        </p:xfrm>
        <a:graphic>
          <a:graphicData uri="http://schemas.openxmlformats.org/drawingml/2006/table">
            <a:tbl>
              <a:tblPr/>
              <a:tblGrid>
                <a:gridCol w="1203025"/>
                <a:gridCol w="1014248"/>
                <a:gridCol w="966952"/>
                <a:gridCol w="4485330"/>
                <a:gridCol w="1917895"/>
                <a:gridCol w="2315515"/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Release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related groups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S5‑211530 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Generic Plug and connect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SA3</a:t>
                      </a: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S5‑211527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 on continuous integration continuous delivery support for 3GPP NFs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Lenovo Mobile Com. Technology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Documents endorsed </a:t>
            </a:r>
            <a:r>
              <a:rPr lang="en-US" altLang="zh-CN" sz="3200" kern="0" smtClean="0">
                <a:solidFill>
                  <a:srgbClr val="FF0000"/>
                </a:solidFill>
                <a:latin typeface="Calibri"/>
                <a:cs typeface="+mj-cs"/>
              </a:rPr>
              <a:t>by OA&amp;M</a:t>
            </a:r>
            <a:endParaRPr lang="en-US" altLang="zh-CN" sz="3200" kern="0" dirty="0" smtClean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1954408"/>
              </p:ext>
            </p:extLst>
          </p:nvPr>
        </p:nvGraphicFramePr>
        <p:xfrm>
          <a:off x="199697" y="1050878"/>
          <a:ext cx="11537378" cy="4585663"/>
        </p:xfrm>
        <a:graphic>
          <a:graphicData uri="http://schemas.openxmlformats.org/drawingml/2006/table">
            <a:tbl>
              <a:tblPr/>
              <a:tblGrid>
                <a:gridCol w="10405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301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33373"/>
                <a:gridCol w="2733373"/>
              </a:tblGrid>
              <a:tr h="603931"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en-GB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related topics and related groups</a:t>
                      </a:r>
                      <a:endParaRPr lang="en-GB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33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S5-211458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TD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tenant information to support multi-tenancy for network slice management.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918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S5-211461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List of Approved </a:t>
                      </a:r>
                      <a:r>
                        <a:rPr lang="en-US" altLang="zh-CN" sz="1100" kern="1200" dirty="0" err="1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DraftCR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Vice chair (Huawei) 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5889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S5-211348</a:t>
                      </a:r>
                      <a:endParaRPr lang="zh-CN" sz="1100" kern="120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TD forge process proposal for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yaml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code in 135e meeting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Nokia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870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S5-211145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Living document of review of GSMA GST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SA5#135e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Huawei, China Mobile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GSMA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152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S5-211080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pattern of mapping classes and containment in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YANG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 Hungary Ltd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9048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S5-211286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Code begin end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markers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 Hungary Ltd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470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S5-211093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 TS 28.554 How to update the accessibility KPI to cover RRC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Resume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 LM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1061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S5-211531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on how to document solutions for ACCL use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cases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Lenovo, Motorola Mobility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S5-211321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CHO measurements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 France S.A.S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701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S5-211444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paper for NR NRM support 5G MOCN network sharing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scenario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Huawei,China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Unicom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298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S5-211437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Paper on providing cell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energySaving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Status information to NWDAF via Generic Provisioning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Services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 Corporation Ltd.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0792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S5-211448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paper on UPF load prediction for MDAS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services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 Corporation Ltd.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5558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S5-211523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DP on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MnS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types for closed control 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loop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 Technologies Japan K.K.</a:t>
                      </a:r>
                      <a:endParaRPr lang="zh-CN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596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1016000"/>
          </a:xfrm>
        </p:spPr>
        <p:txBody>
          <a:bodyPr/>
          <a:lstStyle/>
          <a:p>
            <a:pPr algn="l"/>
            <a:r>
              <a:rPr lang="en-US" sz="3600" dirty="0" smtClean="0"/>
              <a:t>Overview of SA5 OAM ongoing WIs/SIs</a:t>
            </a:r>
            <a:endParaRPr lang="en-US" sz="3600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963897"/>
              </p:ext>
            </p:extLst>
          </p:nvPr>
        </p:nvGraphicFramePr>
        <p:xfrm>
          <a:off x="5817534" y="1289554"/>
          <a:ext cx="6184997" cy="48474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1257"/>
                <a:gridCol w="4023177"/>
                <a:gridCol w="1029729"/>
                <a:gridCol w="790834"/>
              </a:tblGrid>
              <a:tr h="442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 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Operations, Administration, Maintenance and Provisioning (OAM&amp;P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1" dirty="0">
                          <a:effectLst/>
                        </a:rPr>
                        <a:t> 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Additional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NRM features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adNRM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</a:rPr>
                        <a:t>870026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5G performance measurements and KPIs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ePM_KPI_5G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MDT enhancement in 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e_5GMDT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Measurement Collection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eQoE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data collection control and discovery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MADCOL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06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6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Management Aspects of 5G Network Sharing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MANS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900021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06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New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Generic Plug and connect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RUNT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Wait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for SA approval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Autonomous network levels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Intent driven management service for mobile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IDMS_MN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Network policy management for 5G mobile networks 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NPM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860024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Enhanced Closed loop SLS Assurance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eCOSLA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870030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Self-Organizing Networks (SON) for 5G networks 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13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Discovery of management services in 5G  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MS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820035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870209"/>
              </p:ext>
            </p:extLst>
          </p:nvPr>
        </p:nvGraphicFramePr>
        <p:xfrm>
          <a:off x="211112" y="2516547"/>
          <a:ext cx="5430651" cy="36204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480"/>
                <a:gridCol w="3197168"/>
                <a:gridCol w="1227603"/>
                <a:gridCol w="643400"/>
              </a:tblGrid>
              <a:tr h="2880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OAM&amp;P Studies 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management and orchestration aspects with integrated satellite components in a 5G network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FS_5GSAT_MO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830025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 of Management Data Analytics Service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FS_eMDAS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850028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new aspects of EE for 5G networks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FS_EE5G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870021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network slice management enhancements 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FS_NSMEN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860022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enhancements of edge computing management 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FS_eEDGE_Mgt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870029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6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YANG PUSH 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FS_YANG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890017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access control for management service 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FS_MNSAC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890016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New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New SID on continuous integration continuous delivery support for 3GPP NFs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FS_CICDNS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Wait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 for SA approval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autonomous network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levels (finished)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FS_ANL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850032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26040" y="1227664"/>
            <a:ext cx="49999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Rel-17: 24 ongoing WIs/SIs, 1 finished SI, 1 WI and 1 SI for SA approval</a:t>
            </a:r>
            <a:endParaRPr lang="en-US" altLang="zh-CN" sz="1600" b="1" dirty="0">
              <a:solidFill>
                <a:srgbClr val="0000FF"/>
              </a:solidFill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17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ongoing </a:t>
            </a: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WIs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, </a:t>
            </a: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1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WI wait for SA approval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7 ongoing SIs, 1 finished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SI, </a:t>
            </a:r>
            <a:r>
              <a:rPr lang="en-US" altLang="zh-CN" sz="1600" b="1">
                <a:solidFill>
                  <a:srgbClr val="0000FF"/>
                </a:solidFill>
                <a:latin typeface="+mn-lt"/>
              </a:rPr>
              <a:t>1 </a:t>
            </a:r>
            <a:r>
              <a:rPr lang="en-US" altLang="zh-CN" sz="1600" b="1" smtClean="0">
                <a:solidFill>
                  <a:srgbClr val="0000FF"/>
                </a:solidFill>
                <a:latin typeface="+mn-lt"/>
              </a:rPr>
              <a:t>SI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wait for SA approval</a:t>
            </a:r>
          </a:p>
        </p:txBody>
      </p:sp>
    </p:spTree>
    <p:extLst>
      <p:ext uri="{BB962C8B-B14F-4D97-AF65-F5344CB8AC3E}">
        <p14:creationId xmlns:p14="http://schemas.microsoft.com/office/powerpoint/2010/main" val="255020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OAM General </a:t>
            </a:r>
            <a:r>
              <a:rPr lang="en-US" altLang="zh-CN" sz="3200" kern="0" dirty="0"/>
              <a:t>T</a:t>
            </a:r>
            <a:r>
              <a:rPr lang="en-US" altLang="zh-CN" sz="3200" kern="0" dirty="0" smtClean="0"/>
              <a:t>opics</a:t>
            </a:r>
            <a:endParaRPr lang="sv-SE" sz="32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604911" y="1405700"/>
            <a:ext cx="1087344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113" y="1801533"/>
            <a:ext cx="106070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following topics are discussed </a:t>
            </a: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in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meeting: 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Collection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of useful endorsed document and external communication </a:t>
            </a: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documents: </a:t>
            </a:r>
          </a:p>
          <a:p>
            <a:pPr marL="779463" lvl="1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The endorsed </a:t>
            </a:r>
            <a:r>
              <a:rPr lang="en-US" altLang="zh-CN" sz="1800" dirty="0" err="1" smtClean="0">
                <a:solidFill>
                  <a:prstClr val="black"/>
                </a:solidFill>
                <a:latin typeface="+mj-lt"/>
                <a:cs typeface="Arial" charset="0"/>
              </a:rPr>
              <a:t>tdocs</a:t>
            </a: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 will be kept in the living document and updated every meeting </a:t>
            </a:r>
            <a:r>
              <a:rPr lang="en-US" altLang="zh-CN" sz="1800" dirty="0">
                <a:solidFill>
                  <a:prstClr val="black"/>
                </a:solidFill>
                <a:latin typeface="+mj-lt"/>
                <a:cs typeface="Arial" charset="0"/>
              </a:rPr>
              <a:t>if needed</a:t>
            </a: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>
                <a:latin typeface="+mj-lt"/>
              </a:rPr>
              <a:t>List of Approved </a:t>
            </a:r>
            <a:r>
              <a:rPr lang="en-US" altLang="zh-CN" sz="1800" b="1" dirty="0" err="1" smtClean="0">
                <a:latin typeface="+mj-lt"/>
              </a:rPr>
              <a:t>DraftCR</a:t>
            </a:r>
            <a:endParaRPr lang="en-US" altLang="zh-CN" sz="1800" b="1" dirty="0" smtClean="0">
              <a:latin typeface="+mj-lt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Rel-17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CR TS 32.160 Update on template for requirement </a:t>
            </a: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specifications</a:t>
            </a:r>
          </a:p>
          <a:p>
            <a:pPr marL="779463" lvl="1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Need </a:t>
            </a:r>
            <a:r>
              <a:rPr lang="en-US" altLang="zh-CN" sz="1800" dirty="0">
                <a:solidFill>
                  <a:prstClr val="black"/>
                </a:solidFill>
                <a:latin typeface="+mj-lt"/>
                <a:cs typeface="Arial" charset="0"/>
              </a:rPr>
              <a:t>more discussion, suggest to continue </a:t>
            </a: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offline.</a:t>
            </a:r>
            <a:endParaRPr lang="en-US" altLang="zh-CN" sz="18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>
                <a:latin typeface="+mj-lt"/>
              </a:rPr>
              <a:t>Rel-17 time plan proposal for </a:t>
            </a:r>
            <a:r>
              <a:rPr lang="en-US" altLang="zh-CN" sz="1800" b="1" dirty="0" smtClean="0">
                <a:latin typeface="+mj-lt"/>
              </a:rPr>
              <a:t>OAM</a:t>
            </a:r>
          </a:p>
          <a:p>
            <a:pPr marL="779463" lvl="1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dirty="0" smtClean="0">
                <a:latin typeface="+mj-lt"/>
              </a:rPr>
              <a:t>Leaders’ proposal for Rel-17 time plan, welcome for offline comments.</a:t>
            </a:r>
            <a:endParaRPr lang="zh-CN" altLang="zh-CN" sz="1800" dirty="0">
              <a:latin typeface="+mj-lt"/>
            </a:endParaRPr>
          </a:p>
          <a:p>
            <a:pPr marL="779463" lvl="1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800" dirty="0" smtClean="0">
              <a:solidFill>
                <a:prstClr val="black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36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Rel-16 CRs</a:t>
            </a:r>
            <a:endParaRPr lang="sv-SE" sz="32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139921" y="632903"/>
            <a:ext cx="9791870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84" y="882444"/>
            <a:ext cx="61952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prstClr val="black"/>
                </a:solidFill>
                <a:latin typeface="+mj-lt"/>
              </a:rPr>
              <a:t>The </a:t>
            </a:r>
            <a:r>
              <a:rPr lang="en-US" altLang="zh-CN" sz="1200" b="1" dirty="0">
                <a:solidFill>
                  <a:prstClr val="black"/>
                </a:solidFill>
                <a:latin typeface="+mj-lt"/>
              </a:rPr>
              <a:t>following topics are discussed and agreed </a:t>
            </a:r>
            <a:r>
              <a:rPr lang="en-US" altLang="zh-CN" sz="1200" b="1" dirty="0" smtClean="0">
                <a:solidFill>
                  <a:prstClr val="black"/>
                </a:solidFill>
                <a:latin typeface="+mj-lt"/>
              </a:rPr>
              <a:t>related CRs in </a:t>
            </a:r>
            <a:r>
              <a:rPr lang="en-US" altLang="zh-CN" sz="1200" b="1" dirty="0">
                <a:solidFill>
                  <a:prstClr val="black"/>
                </a:solidFill>
                <a:latin typeface="+mj-lt"/>
              </a:rPr>
              <a:t>the meeting</a:t>
            </a:r>
            <a:r>
              <a:rPr lang="en-US" altLang="zh-CN" sz="1200" b="1" dirty="0" smtClean="0">
                <a:solidFill>
                  <a:prstClr val="black"/>
                </a:solidFill>
                <a:latin typeface="+mj-lt"/>
              </a:rPr>
              <a:t>.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200" b="1" dirty="0" smtClean="0">
                <a:latin typeface="+mj-lt"/>
              </a:rPr>
              <a:t>TS </a:t>
            </a:r>
            <a:r>
              <a:rPr lang="zh-CN" altLang="zh-CN" sz="1200" b="1" dirty="0">
                <a:latin typeface="+mj-lt"/>
              </a:rPr>
              <a:t>28.</a:t>
            </a:r>
            <a:r>
              <a:rPr lang="zh-CN" altLang="zh-CN" sz="1200" b="1" dirty="0" smtClean="0">
                <a:latin typeface="+mj-lt"/>
              </a:rPr>
              <a:t>5</a:t>
            </a:r>
            <a:r>
              <a:rPr lang="en-US" altLang="zh-CN" sz="1200" b="1" dirty="0" smtClean="0">
                <a:latin typeface="+mj-lt"/>
              </a:rPr>
              <a:t>41</a:t>
            </a:r>
            <a:r>
              <a:rPr lang="zh-CN" altLang="zh-CN" sz="1200" b="1" dirty="0" smtClean="0">
                <a:latin typeface="+mj-lt"/>
              </a:rPr>
              <a:t>:</a:t>
            </a:r>
            <a:endParaRPr lang="zh-CN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j-lt"/>
              </a:rPr>
              <a:t>Correction on Dynamic5QISet IOC based on LS reply from </a:t>
            </a:r>
            <a:r>
              <a:rPr lang="en-US" altLang="zh-CN" sz="1200" dirty="0" smtClean="0">
                <a:latin typeface="+mj-lt"/>
              </a:rPr>
              <a:t>SA2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 the NF name in definition of </a:t>
            </a:r>
            <a:r>
              <a:rPr lang="en-US" sz="1200" dirty="0" err="1">
                <a:latin typeface="+mj-lt"/>
              </a:rPr>
              <a:t>EP_NgU</a:t>
            </a:r>
            <a:endParaRPr lang="en-US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Add missing inheritance description information in the attribute definition for several IOCs</a:t>
            </a:r>
            <a:endParaRPr lang="en-US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 YANG errors</a:t>
            </a:r>
            <a:endParaRPr lang="en-US" altLang="zh-CN" sz="1200" dirty="0" smtClean="0">
              <a:latin typeface="+mj-lt"/>
            </a:endParaRPr>
          </a:p>
          <a:p>
            <a:pPr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atin typeface="+mj-lt"/>
              </a:rPr>
              <a:t>Conditional agreed</a:t>
            </a:r>
            <a:r>
              <a:rPr lang="zh-CN" altLang="en-US" sz="1200" dirty="0" smtClean="0">
                <a:latin typeface="+mj-lt"/>
              </a:rPr>
              <a:t>：</a:t>
            </a:r>
            <a:endParaRPr lang="en-US" sz="120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 smtClean="0">
                <a:latin typeface="+mj-lt"/>
              </a:rPr>
              <a:t>Correction </a:t>
            </a:r>
            <a:r>
              <a:rPr lang="en-US" sz="1200" dirty="0">
                <a:latin typeface="+mj-lt"/>
              </a:rPr>
              <a:t>of </a:t>
            </a:r>
            <a:r>
              <a:rPr lang="en-US" sz="1200" dirty="0" err="1">
                <a:latin typeface="+mj-lt"/>
              </a:rPr>
              <a:t>ServiceProfile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attributes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fix containment relationship for </a:t>
            </a:r>
            <a:r>
              <a:rPr lang="en-US" sz="1200" dirty="0" err="1">
                <a:latin typeface="+mj-lt"/>
              </a:rPr>
              <a:t>EP_Transport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IOC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 multiplicity issue for several attributes of NR NRM</a:t>
            </a:r>
            <a:endParaRPr lang="en-US" sz="120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b="1" dirty="0" smtClean="0">
                <a:latin typeface="+mj-lt"/>
              </a:rPr>
              <a:t>TS 28.531: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Correction of URI of </a:t>
            </a:r>
            <a:r>
              <a:rPr lang="en-US" sz="1200" dirty="0" smtClean="0">
                <a:latin typeface="+mj-lt"/>
              </a:rPr>
              <a:t>Resource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Correction of NSI and NSSI Operations</a:t>
            </a:r>
            <a:endParaRPr lang="en-US" altLang="zh-CN" sz="120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>
                <a:latin typeface="+mj-lt"/>
              </a:rPr>
              <a:t>TS </a:t>
            </a:r>
            <a:r>
              <a:rPr lang="en-US" altLang="zh-CN" sz="1200" b="1" dirty="0" smtClean="0">
                <a:latin typeface="+mj-lt"/>
              </a:rPr>
              <a:t>28.533</a:t>
            </a:r>
            <a:r>
              <a:rPr lang="zh-CN" altLang="zh-CN" sz="1200" b="1" dirty="0">
                <a:latin typeface="+mj-lt"/>
              </a:rPr>
              <a:t>:</a:t>
            </a:r>
            <a:endParaRPr lang="zh-CN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Fix errors in Exposure Governance description</a:t>
            </a:r>
            <a:endParaRPr lang="en-US" altLang="zh-CN" sz="1200" dirty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200" b="1" dirty="0" smtClean="0">
                <a:latin typeface="+mj-lt"/>
              </a:rPr>
              <a:t>TS </a:t>
            </a:r>
            <a:r>
              <a:rPr lang="zh-CN" altLang="zh-CN" sz="1200" b="1" dirty="0">
                <a:latin typeface="+mj-lt"/>
              </a:rPr>
              <a:t>28</a:t>
            </a:r>
            <a:r>
              <a:rPr lang="zh-CN" altLang="zh-CN" sz="1200" b="1" dirty="0" smtClean="0">
                <a:latin typeface="+mj-lt"/>
              </a:rPr>
              <a:t>.</a:t>
            </a:r>
            <a:r>
              <a:rPr lang="en-US" altLang="zh-CN" sz="1200" b="1" dirty="0" smtClean="0">
                <a:latin typeface="+mj-lt"/>
              </a:rPr>
              <a:t>5</a:t>
            </a:r>
            <a:r>
              <a:rPr lang="zh-CN" altLang="zh-CN" sz="1200" b="1" dirty="0" smtClean="0">
                <a:latin typeface="+mj-lt"/>
              </a:rPr>
              <a:t>3</a:t>
            </a:r>
            <a:r>
              <a:rPr lang="en-US" altLang="zh-CN" sz="1200" b="1" dirty="0" smtClean="0">
                <a:latin typeface="+mj-lt"/>
              </a:rPr>
              <a:t>6</a:t>
            </a:r>
            <a:r>
              <a:rPr lang="zh-CN" altLang="zh-CN" sz="1200" b="1" dirty="0" smtClean="0">
                <a:latin typeface="+mj-lt"/>
              </a:rPr>
              <a:t>:</a:t>
            </a:r>
            <a:endParaRPr lang="zh-CN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Remove conflicting attribute </a:t>
            </a:r>
            <a:r>
              <a:rPr lang="en-US" sz="1200" dirty="0" smtClean="0">
                <a:latin typeface="+mj-lt"/>
              </a:rPr>
              <a:t>definitions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Clarify modelling of </a:t>
            </a:r>
            <a:r>
              <a:rPr lang="en-US" sz="1200" dirty="0" err="1" smtClean="0">
                <a:latin typeface="+mj-lt"/>
              </a:rPr>
              <a:t>AssuranceGoal</a:t>
            </a:r>
            <a:endParaRPr lang="en-US" sz="120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 </a:t>
            </a:r>
            <a:r>
              <a:rPr lang="en-US" sz="1200" dirty="0" err="1">
                <a:latin typeface="+mj-lt"/>
              </a:rPr>
              <a:t>OpenAPI</a:t>
            </a:r>
            <a:r>
              <a:rPr lang="en-US" sz="1200" dirty="0">
                <a:latin typeface="+mj-lt"/>
              </a:rPr>
              <a:t> definition of the COSLA </a:t>
            </a:r>
            <a:r>
              <a:rPr lang="en-US" sz="1200" dirty="0" smtClean="0">
                <a:latin typeface="+mj-lt"/>
              </a:rPr>
              <a:t>NRM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Remove overview from stage 2 </a:t>
            </a:r>
            <a:r>
              <a:rPr lang="en-US" sz="1200" dirty="0" smtClean="0">
                <a:latin typeface="+mj-lt"/>
              </a:rPr>
              <a:t>description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add explanation for Entities in loop</a:t>
            </a:r>
            <a:endParaRPr lang="zh-CN" altLang="zh-CN" sz="1200" dirty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200" b="1" dirty="0">
                <a:latin typeface="+mj-lt"/>
              </a:rPr>
              <a:t>TS </a:t>
            </a:r>
            <a:r>
              <a:rPr lang="en-US" altLang="zh-CN" sz="1200" b="1" dirty="0">
                <a:latin typeface="+mj-lt"/>
              </a:rPr>
              <a:t>28.622&amp;TS 28.623&amp;TS28.532</a:t>
            </a:r>
            <a:r>
              <a:rPr lang="zh-CN" altLang="zh-CN" sz="1200" b="1" dirty="0" smtClean="0">
                <a:latin typeface="+mj-lt"/>
              </a:rPr>
              <a:t>:</a:t>
            </a:r>
            <a:endParaRPr lang="zh-CN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 support qualifiers of the </a:t>
            </a:r>
            <a:r>
              <a:rPr lang="en-US" sz="1200" dirty="0" err="1">
                <a:latin typeface="+mj-lt"/>
              </a:rPr>
              <a:t>notifyThresholdCrossing</a:t>
            </a:r>
            <a:r>
              <a:rPr lang="en-US" sz="1200" dirty="0">
                <a:latin typeface="+mj-lt"/>
              </a:rPr>
              <a:t> parameters (stage 2</a:t>
            </a:r>
            <a:r>
              <a:rPr lang="en-US" sz="1200" dirty="0" smtClean="0">
                <a:latin typeface="+mj-lt"/>
              </a:rPr>
              <a:t>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Correcting YANG errors</a:t>
            </a:r>
            <a:endParaRPr lang="en-US" sz="1200" dirty="0" smtClean="0">
              <a:latin typeface="+mj-lt"/>
            </a:endParaRPr>
          </a:p>
          <a:p>
            <a:pPr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atin typeface="+mj-lt"/>
              </a:rPr>
              <a:t>Conditional agreed:</a:t>
            </a:r>
            <a:endParaRPr lang="en-US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Replace legacy </a:t>
            </a:r>
            <a:r>
              <a:rPr lang="en-US" sz="1200" dirty="0" err="1">
                <a:latin typeface="+mj-lt"/>
              </a:rPr>
              <a:t>IRPAgent</a:t>
            </a:r>
            <a:r>
              <a:rPr lang="en-US" sz="1200" dirty="0">
                <a:latin typeface="+mj-lt"/>
              </a:rPr>
              <a:t> with </a:t>
            </a:r>
            <a:r>
              <a:rPr lang="en-US" sz="1200" dirty="0" err="1">
                <a:latin typeface="+mj-lt"/>
              </a:rPr>
              <a:t>MnsAgent</a:t>
            </a:r>
            <a:r>
              <a:rPr lang="en-US" sz="1200" dirty="0">
                <a:latin typeface="+mj-lt"/>
              </a:rPr>
              <a:t> (stage 2</a:t>
            </a:r>
            <a:r>
              <a:rPr lang="en-US" sz="1200" dirty="0" smtClean="0">
                <a:latin typeface="+mj-lt"/>
              </a:rPr>
              <a:t>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dirty="0" smtClean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6225" y="988506"/>
            <a:ext cx="573727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200" b="1" dirty="0">
                <a:latin typeface="+mj-lt"/>
              </a:rPr>
              <a:t>TS 28.</a:t>
            </a:r>
            <a:r>
              <a:rPr lang="en-US" altLang="zh-CN" sz="1200" b="1" dirty="0">
                <a:latin typeface="+mj-lt"/>
              </a:rPr>
              <a:t>535</a:t>
            </a:r>
            <a:r>
              <a:rPr lang="zh-CN" altLang="zh-CN" sz="1200" b="1" dirty="0">
                <a:latin typeface="+mj-lt"/>
              </a:rPr>
              <a:t>:</a:t>
            </a:r>
            <a:endParaRPr lang="zh-CN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Clarify intelligence in clause </a:t>
            </a:r>
            <a:r>
              <a:rPr lang="en-US" sz="1200" dirty="0" smtClean="0">
                <a:latin typeface="+mj-lt"/>
              </a:rPr>
              <a:t>4</a:t>
            </a:r>
            <a:endParaRPr lang="en-US" altLang="zh-CN" sz="1200" b="1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200" b="1" dirty="0" smtClean="0">
                <a:latin typeface="+mj-lt"/>
              </a:rPr>
              <a:t>TS 28.</a:t>
            </a:r>
            <a:r>
              <a:rPr lang="en-US" altLang="zh-CN" sz="1200" b="1" dirty="0" smtClean="0">
                <a:latin typeface="+mj-lt"/>
              </a:rPr>
              <a:t>31</a:t>
            </a:r>
            <a:r>
              <a:rPr lang="zh-CN" altLang="zh-CN" sz="1200" b="1" dirty="0" smtClean="0">
                <a:latin typeface="+mj-lt"/>
              </a:rPr>
              <a:t>0:</a:t>
            </a:r>
            <a:endParaRPr lang="zh-CN" altLang="zh-CN" sz="120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Introducing the ES probing procedure</a:t>
            </a:r>
            <a:endParaRPr lang="zh-CN" altLang="zh-CN" sz="120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 smtClean="0">
                <a:latin typeface="+mj-lt"/>
              </a:rPr>
              <a:t>TS 32.422</a:t>
            </a:r>
            <a:r>
              <a:rPr lang="zh-CN" altLang="en-US" sz="1200" b="1" dirty="0" smtClean="0">
                <a:latin typeface="+mj-lt"/>
              </a:rPr>
              <a:t>：</a:t>
            </a:r>
            <a:endParaRPr lang="en-US" altLang="zh-CN" sz="1200" b="1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Add new clause for </a:t>
            </a:r>
            <a:r>
              <a:rPr lang="en-US" sz="1200" dirty="0" smtClean="0">
                <a:latin typeface="+mj-lt"/>
              </a:rPr>
              <a:t>URI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b="1" dirty="0">
                <a:latin typeface="+mj-lt"/>
              </a:rPr>
              <a:t>TS </a:t>
            </a:r>
            <a:r>
              <a:rPr lang="en-US" altLang="zh-CN" sz="1200" b="1" dirty="0" smtClean="0">
                <a:latin typeface="+mj-lt"/>
              </a:rPr>
              <a:t>32.423</a:t>
            </a:r>
            <a:r>
              <a:rPr lang="zh-CN" altLang="en-US" sz="1200" b="1" dirty="0" smtClean="0">
                <a:latin typeface="+mj-lt"/>
              </a:rPr>
              <a:t>：</a:t>
            </a:r>
            <a:endParaRPr lang="en-US" altLang="zh-CN" sz="1200" b="1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Correct trace record information for immediate MDT </a:t>
            </a:r>
            <a:r>
              <a:rPr lang="en-US" sz="1200" dirty="0" smtClean="0">
                <a:latin typeface="+mj-lt"/>
              </a:rPr>
              <a:t>measurement</a:t>
            </a:r>
            <a:endParaRPr lang="zh-CN" altLang="zh-CN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zh-CN" altLang="zh-CN" sz="1200" dirty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200" b="1" dirty="0">
                <a:latin typeface="+mj-lt"/>
              </a:rPr>
              <a:t>New Forge/Baseline correction CRs </a:t>
            </a:r>
            <a:endParaRPr lang="en-GB" sz="1200" b="1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j-lt"/>
              </a:rPr>
              <a:t>fix compilation error in </a:t>
            </a:r>
            <a:r>
              <a:rPr lang="en-US" altLang="zh-CN" sz="1200" dirty="0" smtClean="0">
                <a:latin typeface="+mj-lt"/>
              </a:rPr>
              <a:t>28541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j-lt"/>
              </a:rPr>
              <a:t>fix compilation error in </a:t>
            </a:r>
            <a:r>
              <a:rPr lang="en-US" altLang="zh-CN" sz="1200" dirty="0" smtClean="0">
                <a:latin typeface="+mj-lt"/>
              </a:rPr>
              <a:t>28623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j-lt"/>
              </a:rPr>
              <a:t>fix compilation error in </a:t>
            </a:r>
            <a:r>
              <a:rPr lang="en-US" altLang="zh-CN" sz="1200" dirty="0" smtClean="0">
                <a:latin typeface="+mj-lt"/>
              </a:rPr>
              <a:t>28532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dirty="0">
              <a:latin typeface="+mj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latin typeface="+mj-lt"/>
              </a:rPr>
              <a:t>The following topics </a:t>
            </a:r>
            <a:r>
              <a:rPr lang="en-US" altLang="zh-CN" sz="1200" b="1" dirty="0" smtClean="0">
                <a:latin typeface="+mj-lt"/>
              </a:rPr>
              <a:t>need more discussion:</a:t>
            </a:r>
            <a:endParaRPr lang="en-US" altLang="zh-CN" sz="1200" b="1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Remove cross domain from the description in definition for  </a:t>
            </a:r>
            <a:r>
              <a:rPr lang="en-US" sz="1200" dirty="0" err="1">
                <a:latin typeface="+mj-lt"/>
              </a:rPr>
              <a:t>CPCIConfigurationFunction</a:t>
            </a:r>
            <a:r>
              <a:rPr lang="en-US" sz="1200" dirty="0">
                <a:latin typeface="+mj-lt"/>
              </a:rPr>
              <a:t>  and </a:t>
            </a:r>
            <a:r>
              <a:rPr lang="en-US" sz="1200" dirty="0" err="1" smtClean="0">
                <a:latin typeface="+mj-lt"/>
              </a:rPr>
              <a:t>CESManagementFunction</a:t>
            </a:r>
            <a:endParaRPr lang="en-US" sz="120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Add requirements for File </a:t>
            </a:r>
            <a:r>
              <a:rPr lang="en-US" sz="1200" dirty="0" smtClean="0">
                <a:latin typeface="+mj-lt"/>
              </a:rPr>
              <a:t>Management,</a:t>
            </a:r>
            <a:r>
              <a:rPr lang="en-US" sz="1200" dirty="0">
                <a:latin typeface="+mj-lt"/>
              </a:rPr>
              <a:t> Correct definitions for the File </a:t>
            </a:r>
            <a:r>
              <a:rPr lang="en-US" sz="1200" dirty="0" err="1">
                <a:latin typeface="+mj-lt"/>
              </a:rPr>
              <a:t>MnS</a:t>
            </a:r>
            <a:r>
              <a:rPr lang="en-US" sz="1200" dirty="0">
                <a:latin typeface="+mj-lt"/>
              </a:rPr>
              <a:t> (stage 2</a:t>
            </a:r>
            <a:r>
              <a:rPr lang="en-US" sz="1200" dirty="0" smtClean="0">
                <a:latin typeface="+mj-lt"/>
              </a:rPr>
              <a:t>)</a:t>
            </a:r>
            <a:endParaRPr lang="en-US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cleanup concepts of network slice </a:t>
            </a:r>
            <a:r>
              <a:rPr lang="en-US" sz="1200" dirty="0" err="1">
                <a:latin typeface="+mj-lt"/>
              </a:rPr>
              <a:t>buisness</a:t>
            </a:r>
            <a:r>
              <a:rPr lang="en-US" sz="1200" dirty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model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Proposal on communication service assurance stage 1 and stage 2 </a:t>
            </a:r>
            <a:r>
              <a:rPr lang="en-US" sz="1200" dirty="0" smtClean="0">
                <a:latin typeface="+mj-lt"/>
              </a:rPr>
              <a:t>alignment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Add missing Alarm Requirements and Use Cases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j-lt"/>
              </a:rPr>
              <a:t>Discussion paper on state management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20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438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MADCOL/ePM_KPI_5G/e_5GMDT/</a:t>
            </a:r>
            <a:r>
              <a:rPr lang="en-US" altLang="zh-CN" sz="3200" kern="0" dirty="0" err="1" smtClean="0"/>
              <a:t>eQoE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5905500" y="3334133"/>
            <a:ext cx="5981896" cy="249299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eQoE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agreed</a:t>
            </a:r>
            <a:endParaRPr lang="en-US" altLang="zh-CN" sz="12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Adding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Signalling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Based Activation for UTRAN and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LTE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ePM_KPI_5G: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GB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28.552 Addition of SMS message delivery related measurements for SMSF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28.552 Addition of Registration measurements for SMSF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Input to draft CR Rel-17 28.552 Add measurements on SMF-NEF connection establishment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Input to draft CR Rel-17 28.552 Add measurements on service specific parameter provisioning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Input to draft CR Rel-17 28.552 Add measurements on policy negotiation for future background data transfer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endorsed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28.554 How to update the accessibility KPI to cover RRC </a:t>
            </a:r>
            <a:r>
              <a:rPr lang="en-US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Resume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572" y="2944629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390820"/>
              </p:ext>
            </p:extLst>
          </p:nvPr>
        </p:nvGraphicFramePr>
        <p:xfrm>
          <a:off x="205572" y="486414"/>
          <a:ext cx="11681825" cy="2499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data collection control and discovery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0%-&gt;5%-&gt;10%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TS28.533/28.532/28.622/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28.623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SP-200465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ePM_KPI_5G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Enhancements of 5G performance measurements and KPIs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10%-&gt;20%-&gt;30%</a:t>
                      </a:r>
                      <a:endParaRPr lang="sv-SE" altLang="zh-CN" sz="11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TS28.552/32.425/28.554/32.426/32.450/32.451/32.455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SP-200462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e_5GMDT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of MDT enhancement in 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20%-&gt;50%-&gt;60%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TS32.421/32.422/32.423/28.622/28.623/28.523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SP-200191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eQoE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of QoE Measurement Collection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0%-&gt;5%-&gt;10%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TS28.307/28.308/28.309/28.404/28.405/28.406/28.622/28.623/28.533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RAN2/RAN3/SA4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157325"/>
            <a:ext cx="54292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latin typeface="+mn-lt"/>
            </a:endParaRPr>
          </a:p>
          <a:p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MADCOL: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need more discussion.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 CR 28.537 Add requirements for Management Data Management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e_5GMDT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agreed</a:t>
            </a:r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n-lt"/>
              </a:rPr>
              <a:t>32.422 Correct tracing roaming subscribers </a:t>
            </a:r>
            <a:r>
              <a:rPr lang="en-US" sz="1200" dirty="0" smtClean="0">
                <a:latin typeface="+mn-lt"/>
              </a:rPr>
              <a:t>case</a:t>
            </a:r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n-lt"/>
              </a:rPr>
              <a:t>Add new requirement for GPB trace </a:t>
            </a:r>
            <a:r>
              <a:rPr lang="en-US" altLang="zh-CN" sz="1200" dirty="0" smtClean="0">
                <a:latin typeface="+mn-lt"/>
              </a:rPr>
              <a:t>format</a:t>
            </a:r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n-lt"/>
              </a:rPr>
              <a:t>Add new parameters for trace record header</a:t>
            </a:r>
          </a:p>
          <a:p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following topics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more discussion.</a:t>
            </a:r>
            <a:endParaRPr lang="en-US" sz="1200" dirty="0" smtClean="0"/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n-lt"/>
              </a:rPr>
              <a:t>TS 32.422 Clarify failure happened in </a:t>
            </a:r>
            <a:r>
              <a:rPr lang="en-US" sz="1200" dirty="0" err="1">
                <a:latin typeface="+mn-lt"/>
              </a:rPr>
              <a:t>signalling</a:t>
            </a:r>
            <a:r>
              <a:rPr lang="en-US" sz="1200" dirty="0">
                <a:latin typeface="+mn-lt"/>
              </a:rPr>
              <a:t> </a:t>
            </a:r>
            <a:r>
              <a:rPr lang="en-US" sz="1200" dirty="0" smtClean="0">
                <a:latin typeface="+mn-lt"/>
              </a:rPr>
              <a:t>activation</a:t>
            </a:r>
            <a:endParaRPr lang="en-US" altLang="zh-CN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49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150821</TotalTime>
  <Words>4025</Words>
  <Application>Microsoft Office PowerPoint</Application>
  <PresentationFormat>宽屏</PresentationFormat>
  <Paragraphs>992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MS Mincho</vt:lpstr>
      <vt:lpstr>宋体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    SA5 OAM&amp;P Exec Report SA5#135e, 25 January – 3 February,2021 e-meeting </vt:lpstr>
      <vt:lpstr>Incoming LSs</vt:lpstr>
      <vt:lpstr>Outgoing LSs</vt:lpstr>
      <vt:lpstr>PowerPoint 演示文稿</vt:lpstr>
      <vt:lpstr>PowerPoint 演示文稿</vt:lpstr>
      <vt:lpstr>Overview of SA5 OAM ongoing WIs/SIs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 of latest DraftCRs </vt:lpstr>
      <vt:lpstr>Rapporteur calls (draft plan after SA5#135e)</vt:lpstr>
      <vt:lpstr>TRs / TSs to be sent to SA#91e </vt:lpstr>
      <vt:lpstr>Exception to be sent to SA#91e </vt:lpstr>
      <vt:lpstr>TRs / TSs to be sent to Edithelp  </vt:lpstr>
      <vt:lpstr>New action items from this meeting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d2</cp:lastModifiedBy>
  <cp:revision>3689</cp:revision>
  <dcterms:created xsi:type="dcterms:W3CDTF">2008-08-30T09:32:10Z</dcterms:created>
  <dcterms:modified xsi:type="dcterms:W3CDTF">2021-02-16T04:09:26Z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(3)a1ZTJJAytqMUHNUUC9hrA4guaSzkg6S2D4MeAb2/OPZ9kc8fHO/WAzdpGYzHXNBQLYQ87xZ5
WtQ9675PfbqRHz29cdWVYnHT4AmxLZ7KibSE9chENRV1yPyMcr6CL5F076jHuapQhn6uiPuG
aTZPsTBmwO2RmTh4oVenIxsJ8chYfi6YOvou93hWXBfm7uCgCxZ3DlorqaEV71uaR7Vfj1cb
k3RqOpal8RpWatENIs</vt:lpwstr>
  </property>
  <property fmtid="{D5CDD505-2E9C-101B-9397-08002B2CF9AE}" pid="3" name="_2015_ms_pID_7253431">
    <vt:lpwstr>AeaW+PXDm7qi3KgopSYcRMzBMamg2Xg2NTGlbOqWUmmf1Q8c14IxWE
GGq4SVsxFK3CP2iLrDtm+R63tmAwDLQXTc7m4f9vW3J2ZwSAeol3R6D9CwTrYlN+FxY7+K8c
HVvbioh7Qrv12Ufvuw6gcqL6uIFanDBpOPosFIl3/4NzH7ScvqXZfpmU21n5fww8QJi3KEDs
pI8VoL3Hgxko1zoWnFBAHAqypiQSqMR3Ht2n</vt:lpwstr>
  </property>
  <property fmtid="{D5CDD505-2E9C-101B-9397-08002B2CF9AE}" pid="4" name="_2015_ms_pID_7253432">
    <vt:lpwstr>1w==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1574945787</vt:lpwstr>
  </property>
</Properties>
</file>