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24"/>
  </p:notesMasterIdLst>
  <p:handoutMasterIdLst>
    <p:handoutMasterId r:id="rId25"/>
  </p:handoutMasterIdLst>
  <p:sldIdLst>
    <p:sldId id="303" r:id="rId5"/>
    <p:sldId id="909" r:id="rId6"/>
    <p:sldId id="910" r:id="rId7"/>
    <p:sldId id="890" r:id="rId8"/>
    <p:sldId id="900" r:id="rId9"/>
    <p:sldId id="889" r:id="rId10"/>
    <p:sldId id="898" r:id="rId11"/>
    <p:sldId id="892" r:id="rId12"/>
    <p:sldId id="899" r:id="rId13"/>
    <p:sldId id="906" r:id="rId14"/>
    <p:sldId id="903" r:id="rId15"/>
    <p:sldId id="904" r:id="rId16"/>
    <p:sldId id="907" r:id="rId17"/>
    <p:sldId id="901" r:id="rId18"/>
    <p:sldId id="905" r:id="rId19"/>
    <p:sldId id="902" r:id="rId20"/>
    <p:sldId id="908" r:id="rId21"/>
    <p:sldId id="911" r:id="rId22"/>
    <p:sldId id="883" r:id="rId23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CC"/>
    <a:srgbClr val="FFCC66"/>
    <a:srgbClr val="000000"/>
    <a:srgbClr val="0099FF"/>
    <a:srgbClr val="0000FF"/>
    <a:srgbClr val="FFFFCC"/>
    <a:srgbClr val="C1E442"/>
    <a:srgbClr val="72AF2F"/>
    <a:srgbClr val="FFFF9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0B7911-12EC-499F-84C8-D30419C976A6}" v="3" dt="2019-09-18T18:36:16.654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68" autoAdjust="0"/>
    <p:restoredTop sz="92197" autoAdjust="0"/>
  </p:normalViewPr>
  <p:slideViewPr>
    <p:cSldViewPr snapToGrid="0">
      <p:cViewPr varScale="1">
        <p:scale>
          <a:sx n="95" d="100"/>
          <a:sy n="95" d="100"/>
        </p:scale>
        <p:origin x="69" y="21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1239" y="-242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homas Tovinger" userId="d52090d9-82c6-45ae-b052-95c46e96cc30" providerId="ADAL" clId="{75197BB9-09CE-4641-BBC4-621637444BA4}"/>
    <pc:docChg chg="undo modSld modMainMaster">
      <pc:chgData name="Thomas Tovinger" userId="d52090d9-82c6-45ae-b052-95c46e96cc30" providerId="ADAL" clId="{75197BB9-09CE-4641-BBC4-621637444BA4}" dt="2019-09-18T18:36:23.230" v="117" actId="13926"/>
      <pc:docMkLst>
        <pc:docMk/>
      </pc:docMkLst>
      <pc:sldChg chg="modSp">
        <pc:chgData name="Thomas Tovinger" userId="d52090d9-82c6-45ae-b052-95c46e96cc30" providerId="ADAL" clId="{75197BB9-09CE-4641-BBC4-621637444BA4}" dt="2019-09-18T18:31:51.528" v="48" actId="20577"/>
        <pc:sldMkLst>
          <pc:docMk/>
          <pc:sldMk cId="0" sldId="303"/>
        </pc:sldMkLst>
        <pc:spChg chg="mod">
          <ac:chgData name="Thomas Tovinger" userId="d52090d9-82c6-45ae-b052-95c46e96cc30" providerId="ADAL" clId="{75197BB9-09CE-4641-BBC4-621637444BA4}" dt="2019-09-18T18:31:51.528" v="48" actId="20577"/>
          <ac:spMkLst>
            <pc:docMk/>
            <pc:sldMk cId="0" sldId="303"/>
            <ac:spMk id="9219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28:15.999" v="37" actId="20577"/>
        <pc:sldMkLst>
          <pc:docMk/>
          <pc:sldMk cId="676358577" sldId="639"/>
        </pc:sldMkLst>
        <pc:spChg chg="mod">
          <ac:chgData name="Thomas Tovinger" userId="d52090d9-82c6-45ae-b052-95c46e96cc30" providerId="ADAL" clId="{75197BB9-09CE-4641-BBC4-621637444BA4}" dt="2019-09-18T18:28:15.999" v="37" actId="20577"/>
          <ac:spMkLst>
            <pc:docMk/>
            <pc:sldMk cId="676358577" sldId="639"/>
            <ac:spMk id="14338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36:23.230" v="117" actId="13926"/>
        <pc:sldMkLst>
          <pc:docMk/>
          <pc:sldMk cId="2479092336" sldId="890"/>
        </pc:sldMkLst>
        <pc:spChg chg="mod">
          <ac:chgData name="Thomas Tovinger" userId="d52090d9-82c6-45ae-b052-95c46e96cc30" providerId="ADAL" clId="{75197BB9-09CE-4641-BBC4-621637444BA4}" dt="2019-09-18T18:32:04.278" v="52" actId="20577"/>
          <ac:spMkLst>
            <pc:docMk/>
            <pc:sldMk cId="2479092336" sldId="890"/>
            <ac:spMk id="2" creationId="{00000000-0000-0000-0000-000000000000}"/>
          </ac:spMkLst>
        </pc:spChg>
        <pc:spChg chg="mod">
          <ac:chgData name="Thomas Tovinger" userId="d52090d9-82c6-45ae-b052-95c46e96cc30" providerId="ADAL" clId="{75197BB9-09CE-4641-BBC4-621637444BA4}" dt="2019-09-18T18:36:23.230" v="117" actId="13926"/>
          <ac:spMkLst>
            <pc:docMk/>
            <pc:sldMk cId="2479092336" sldId="890"/>
            <ac:spMk id="6" creationId="{00000000-0000-0000-0000-000000000000}"/>
          </ac:spMkLst>
        </pc:spChg>
      </pc:sldChg>
      <pc:sldChg chg="modSp">
        <pc:chgData name="Thomas Tovinger" userId="d52090d9-82c6-45ae-b052-95c46e96cc30" providerId="ADAL" clId="{75197BB9-09CE-4641-BBC4-621637444BA4}" dt="2019-09-18T18:30:01.695" v="45" actId="20577"/>
        <pc:sldMkLst>
          <pc:docMk/>
          <pc:sldMk cId="1905764824" sldId="894"/>
        </pc:sldMkLst>
        <pc:spChg chg="mod">
          <ac:chgData name="Thomas Tovinger" userId="d52090d9-82c6-45ae-b052-95c46e96cc30" providerId="ADAL" clId="{75197BB9-09CE-4641-BBC4-621637444BA4}" dt="2019-09-18T18:28:52.359" v="39" actId="255"/>
          <ac:spMkLst>
            <pc:docMk/>
            <pc:sldMk cId="1905764824" sldId="894"/>
            <ac:spMk id="2" creationId="{00000000-0000-0000-0000-000000000000}"/>
          </ac:spMkLst>
        </pc:spChg>
        <pc:spChg chg="mod">
          <ac:chgData name="Thomas Tovinger" userId="d52090d9-82c6-45ae-b052-95c46e96cc30" providerId="ADAL" clId="{75197BB9-09CE-4641-BBC4-621637444BA4}" dt="2019-09-18T18:30:01.695" v="45" actId="20577"/>
          <ac:spMkLst>
            <pc:docMk/>
            <pc:sldMk cId="1905764824" sldId="894"/>
            <ac:spMk id="6" creationId="{00000000-0000-0000-0000-000000000000}"/>
          </ac:spMkLst>
        </pc:spChg>
      </pc:sldChg>
      <pc:sldMasterChg chg="modSp">
        <pc:chgData name="Thomas Tovinger" userId="d52090d9-82c6-45ae-b052-95c46e96cc30" providerId="ADAL" clId="{75197BB9-09CE-4641-BBC4-621637444BA4}" dt="2019-09-18T18:27:09.347" v="25" actId="207"/>
        <pc:sldMasterMkLst>
          <pc:docMk/>
          <pc:sldMasterMk cId="0" sldId="2147483729"/>
        </pc:sldMasterMkLst>
        <pc:spChg chg="mod">
          <ac:chgData name="Thomas Tovinger" userId="d52090d9-82c6-45ae-b052-95c46e96cc30" providerId="ADAL" clId="{75197BB9-09CE-4641-BBC4-621637444BA4}" dt="2019-09-18T18:27:09.347" v="25" actId="207"/>
          <ac:spMkLst>
            <pc:docMk/>
            <pc:sldMasterMk cId="0" sldId="2147483729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10/18/2019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5915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10/18/2019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2297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9378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5697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44050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BB3565-DE1F-45E8-8B92-B6CEF3A5A934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0141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327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075646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075646" y="6514817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 smtClean="0">
                <a:solidFill>
                  <a:schemeClr val="bg1"/>
                </a:solidFill>
              </a:rPr>
              <a:t> </a:t>
            </a:r>
            <a:r>
              <a:rPr lang="en-GB" sz="1100" b="1" spc="300" dirty="0" smtClean="0">
                <a:solidFill>
                  <a:schemeClr val="tx1"/>
                </a:solidFill>
                <a:ea typeface="+mn-ea"/>
                <a:cs typeface="Arial" panose="020B0604020202020204" pitchFamily="34" charset="0"/>
              </a:rPr>
              <a:t>S5-196579, </a:t>
            </a:r>
            <a:r>
              <a:rPr lang="en-GB" sz="1100" b="1" spc="300" dirty="0" smtClean="0">
                <a:ea typeface="+mn-ea"/>
                <a:cs typeface="Arial" panose="020B0604020202020204" pitchFamily="34" charset="0"/>
              </a:rPr>
              <a:t>SA5#127,</a:t>
            </a:r>
            <a:r>
              <a:rPr lang="en-GB" sz="1100" b="1" spc="300" baseline="0" dirty="0" smtClean="0">
                <a:ea typeface="+mn-ea"/>
                <a:cs typeface="Arial" panose="020B0604020202020204" pitchFamily="34" charset="0"/>
              </a:rPr>
              <a:t> Sophia Antipolis, </a:t>
            </a:r>
            <a:r>
              <a:rPr lang="en-US" altLang="zh-CN" sz="1100" b="1" spc="300" baseline="0" dirty="0" smtClean="0">
                <a:ea typeface="+mn-ea"/>
                <a:cs typeface="Arial" panose="020B0604020202020204" pitchFamily="34" charset="0"/>
              </a:rPr>
              <a:t>France, 14 – 18 October 2019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2019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40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5/Docs/SP-190928.zip" TargetMode="External"/><Relationship Id="rId3" Type="http://schemas.openxmlformats.org/officeDocument/2006/relationships/hyperlink" Target="https://www.3gpp.org/ftp/TSG_SA/TSG_SA/TSGS_81/Docs/SP-180899.zip" TargetMode="External"/><Relationship Id="rId7" Type="http://schemas.openxmlformats.org/officeDocument/2006/relationships/hyperlink" Target="https://www.3gpp.org/ftp/TSG_SA/TSG_SA/TSGS_81/Docs/SP-180827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85/Docs/SP-190786.zip" TargetMode="External"/><Relationship Id="rId5" Type="http://schemas.openxmlformats.org/officeDocument/2006/relationships/hyperlink" Target="https://www.3gpp.org/ftp/TSG_SA/TSG_SA/TSGS_85/Docs/SP-190789.zip" TargetMode="External"/><Relationship Id="rId4" Type="http://schemas.openxmlformats.org/officeDocument/2006/relationships/hyperlink" Target="https://www.3gpp.org/ftp/TSG_SA/TSG_SA/TSGS_83/Docs/SP-190137.zip" TargetMode="External"/><Relationship Id="rId9" Type="http://schemas.openxmlformats.org/officeDocument/2006/relationships/hyperlink" Target="https://www.3gpp.org/ftp/TSG_SA/TSG_SA/TSGS_85/Docs/SP-190785.zip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2/Docs/SP-181072.zip" TargetMode="External"/><Relationship Id="rId13" Type="http://schemas.openxmlformats.org/officeDocument/2006/relationships/hyperlink" Target="https://www.3gpp.org/ftp/TSG_SA/TSG_SA/TSGS_85/Docs/SP-190930.zip" TargetMode="External"/><Relationship Id="rId3" Type="http://schemas.openxmlformats.org/officeDocument/2006/relationships/hyperlink" Target="https://www.3gpp.org/ftp/TSG_SA/TSG_SA/TSGS_83/Docs/SP-190140.zip" TargetMode="External"/><Relationship Id="rId7" Type="http://schemas.openxmlformats.org/officeDocument/2006/relationships/hyperlink" Target="https://www.3gpp.org/ftp/TSG_SA/TSG_SA/TSGS_81/Docs/SP-180821.zip" TargetMode="External"/><Relationship Id="rId12" Type="http://schemas.openxmlformats.org/officeDocument/2006/relationships/hyperlink" Target="https://www.3gpp.org/ftp/TSG_SA/TSG_SA/TSGS_80/Docs/SP-180597.zip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82/Docs/SP-181069.zip" TargetMode="External"/><Relationship Id="rId11" Type="http://schemas.openxmlformats.org/officeDocument/2006/relationships/hyperlink" Target="https://www.3gpp.org/ftp/TSG_SA/TSG_SA/TSGS_83/Docs/SP-190138.zip" TargetMode="External"/><Relationship Id="rId5" Type="http://schemas.openxmlformats.org/officeDocument/2006/relationships/hyperlink" Target="https://www.3gpp.org/ftp/TSG_SA/TSG_SA/TSGS_82/Docs/SP-181073.zip" TargetMode="External"/><Relationship Id="rId10" Type="http://schemas.openxmlformats.org/officeDocument/2006/relationships/hyperlink" Target="https://www.3gpp.org/ftp/TSG_SA/TSG_SA/TSGS_85/Docs/SP-190782.zip" TargetMode="External"/><Relationship Id="rId4" Type="http://schemas.openxmlformats.org/officeDocument/2006/relationships/hyperlink" Target="https://www.3gpp.org/ftp/TSG_SA/TSG_SA/TSGS_83/Docs/SP-190247.zip" TargetMode="External"/><Relationship Id="rId9" Type="http://schemas.openxmlformats.org/officeDocument/2006/relationships/hyperlink" Target="https://www.3gpp.org/ftp/TSG_SA/TSG_SA/TSGS_85/Docs/SP-190881.zip" TargetMode="External"/><Relationship Id="rId14" Type="http://schemas.openxmlformats.org/officeDocument/2006/relationships/hyperlink" Target="https://www.3gpp.org/ftp/TSG_SA/TSG_SA/TSGS_85/Docs/SP-190781.zi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81/Docs/SP-180819.zip" TargetMode="External"/><Relationship Id="rId2" Type="http://schemas.openxmlformats.org/officeDocument/2006/relationships/hyperlink" Target="https://www.3gpp.org/ftp/TSG_SA/TSG_SA/TSGS_83/Docs/SP-190139.zip" TargetMode="Externa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82/Docs/SP-181075.zip" TargetMode="External"/><Relationship Id="rId3" Type="http://schemas.openxmlformats.org/officeDocument/2006/relationships/hyperlink" Target="https://www.3gpp.org/ftp/TSG_SA/TSG_SA/TSGS_80/Docs/SP-180390.zip" TargetMode="External"/><Relationship Id="rId7" Type="http://schemas.openxmlformats.org/officeDocument/2006/relationships/hyperlink" Target="https://www.3gpp.org/ftp/TSG_SA/TSG_SA/TSGS_81/Docs/SP-180820.zip" TargetMode="External"/><Relationship Id="rId2" Type="http://schemas.openxmlformats.org/officeDocument/2006/relationships/hyperlink" Target="https://www.3gpp.org/ftp/TSG_SA/TSG_SA/TSGS_81/Docs/SP-180822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82/Docs/SP-181076.zip" TargetMode="External"/><Relationship Id="rId5" Type="http://schemas.openxmlformats.org/officeDocument/2006/relationships/hyperlink" Target="https://www.3gpp.org/ftp/TSG_SA/TSG_SA/TSGS_81/Docs/SP-180923.zip" TargetMode="External"/><Relationship Id="rId4" Type="http://schemas.openxmlformats.org/officeDocument/2006/relationships/hyperlink" Target="https://www.3gpp.org/ftp/TSG_SA/TSG_SA/TSGS_81/Docs/SP-180815.zip" TargetMode="External"/><Relationship Id="rId9" Type="http://schemas.openxmlformats.org/officeDocument/2006/relationships/hyperlink" Target="https://www.3gpp.org/ftp/TSG_SA/TSG_SA/TSGS_82/Docs/SP-181074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67678" y="2743200"/>
            <a:ext cx="9281452" cy="167968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4000" dirty="0"/>
              <a:t/>
            </a:r>
            <a:br>
              <a:rPr lang="en-GB" sz="4000" dirty="0"/>
            </a:br>
            <a:r>
              <a:rPr lang="en-GB" sz="4000" b="1" dirty="0"/>
              <a:t> </a:t>
            </a:r>
            <a:r>
              <a:rPr lang="en-GB" sz="4000" b="1" dirty="0" smtClean="0"/>
              <a:t>SA5 Summary of OAM WIs/SIs and</a:t>
            </a:r>
            <a:r>
              <a:rPr lang="en-GB" sz="4000" b="1" smtClean="0"/>
              <a:t/>
            </a:r>
            <a:br>
              <a:rPr lang="en-GB" sz="4000" b="1" smtClean="0"/>
            </a:br>
            <a:r>
              <a:rPr lang="en-GB" sz="4000" b="1" smtClean="0"/>
              <a:t>Work Plan</a:t>
            </a:r>
            <a:r>
              <a:rPr lang="en-GB" sz="4000" b="1" dirty="0" smtClean="0"/>
              <a:t/>
            </a:r>
            <a:br>
              <a:rPr lang="en-GB" sz="4000" b="1" dirty="0" smtClean="0"/>
            </a:br>
            <a:r>
              <a:rPr lang="en-GB" sz="4000" b="1" dirty="0" smtClean="0"/>
              <a:t/>
            </a:r>
            <a:br>
              <a:rPr lang="en-GB" sz="4000" b="1" dirty="0" smtClean="0"/>
            </a:br>
            <a:r>
              <a:rPr lang="en-GB" altLang="zh-CN" sz="2400" b="1" dirty="0" smtClean="0"/>
              <a:t>Operation</a:t>
            </a:r>
            <a:r>
              <a:rPr lang="en-GB" altLang="zh-CN" sz="2400" b="1" dirty="0"/>
              <a:t>, Administration, Maintenance &amp; Provisioning (OAM&amp;P)</a:t>
            </a:r>
            <a:br>
              <a:rPr lang="en-GB" altLang="zh-CN" sz="2400" b="1" dirty="0"/>
            </a:br>
            <a: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71465" y="4526691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667" dirty="0"/>
              <a:t/>
            </a:r>
            <a:br>
              <a:rPr lang="en-US" altLang="en-US" sz="2667" dirty="0"/>
            </a:br>
            <a:r>
              <a:rPr lang="en-US" altLang="en-US" sz="2400" dirty="0" smtClean="0">
                <a:latin typeface="Arial" charset="0"/>
              </a:rPr>
              <a:t>Zou </a:t>
            </a:r>
            <a:r>
              <a:rPr lang="en-US" altLang="en-US" sz="2400" dirty="0">
                <a:latin typeface="Arial" charset="0"/>
              </a:rPr>
              <a:t>Lan, SA5 </a:t>
            </a:r>
            <a:r>
              <a:rPr lang="en-US" altLang="en-US" sz="2400" dirty="0" smtClean="0">
                <a:latin typeface="Arial" charset="0"/>
              </a:rPr>
              <a:t>Vice Chair</a:t>
            </a:r>
            <a:r>
              <a:rPr lang="en-US" altLang="en-US" sz="2400" dirty="0">
                <a:latin typeface="Arial" charset="0"/>
              </a:rPr>
              <a:t>, </a:t>
            </a:r>
            <a:r>
              <a:rPr lang="en-US" altLang="en-US" sz="2400" dirty="0" smtClean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US" altLang="en-US" sz="2400" dirty="0" smtClean="0">
                <a:latin typeface="Arial" charset="0"/>
              </a:rPr>
              <a:t>Thomas Tovinger, SA5 Chair, Ericsson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EBD5529-8DB2-471E-8DD4-6944BD8CB61E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57" y="1692724"/>
            <a:ext cx="8652070" cy="3723338"/>
          </a:xfrm>
          <a:prstGeom prst="rect">
            <a:avLst/>
          </a:prstGeom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163748" y="137575"/>
            <a:ext cx="9886414" cy="11430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zh-CN" sz="3200" kern="0" dirty="0" smtClean="0"/>
              <a:t>SA1 Rel-16 topics which may be related to SA5 topics</a:t>
            </a:r>
            <a:endParaRPr lang="zh-CN" altLang="en-US" sz="3200" kern="0" dirty="0"/>
          </a:p>
        </p:txBody>
      </p:sp>
      <p:cxnSp>
        <p:nvCxnSpPr>
          <p:cNvPr id="6" name="直接箭头连接符 5"/>
          <p:cNvCxnSpPr/>
          <p:nvPr/>
        </p:nvCxnSpPr>
        <p:spPr bwMode="auto">
          <a:xfrm flipV="1">
            <a:off x="8814029" y="3095843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9338245" y="2939709"/>
            <a:ext cx="21407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FS_5GSAT_MO 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72110" y="1629443"/>
            <a:ext cx="230455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??Close-loop SLS(ongoing)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8814029" y="1775637"/>
            <a:ext cx="65808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4948814" y="5782828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8814029" y="4056396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9626150" y="3910202"/>
            <a:ext cx="231185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Slice management support 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468" y="5782828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3246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510" y="0"/>
            <a:ext cx="9878175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SA2 Rel-16 topics which may be related to SA5 topics</a:t>
            </a:r>
            <a:endParaRPr lang="zh-CN" altLang="en-US" sz="3200" dirty="0"/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8141099" y="3163812"/>
            <a:ext cx="878920" cy="59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9020019" y="3009835"/>
            <a:ext cx="324227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COSLA: OAM support in R16 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8141099" y="4252438"/>
            <a:ext cx="922371" cy="8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9020019" y="4006216"/>
            <a:ext cx="3376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eNRM</a:t>
            </a:r>
            <a:r>
              <a:rPr lang="en-US" altLang="zh-CN" dirty="0" smtClean="0">
                <a:solidFill>
                  <a:srgbClr val="0000FF"/>
                </a:solidFill>
              </a:rPr>
              <a:t>: provide management support in R16 (ongoing)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994953" y="1391626"/>
            <a:ext cx="313143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5G_SLICE_ePA: </a:t>
            </a:r>
            <a:r>
              <a:rPr lang="en-US" altLang="zh-CN" dirty="0" smtClean="0">
                <a:solidFill>
                  <a:srgbClr val="0000FF"/>
                </a:solidFill>
              </a:rPr>
              <a:t>e2e latency definition?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8141099" y="3346771"/>
            <a:ext cx="853854" cy="70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9036115" y="3209826"/>
            <a:ext cx="2616422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Potential 5WWC management??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25" name="直接箭头连接符 24"/>
          <p:cNvCxnSpPr/>
          <p:nvPr/>
        </p:nvCxnSpPr>
        <p:spPr bwMode="auto">
          <a:xfrm>
            <a:off x="8141099" y="3510735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6" name="文本框 25"/>
          <p:cNvSpPr txBox="1"/>
          <p:nvPr/>
        </p:nvSpPr>
        <p:spPr>
          <a:xfrm>
            <a:off x="9036115" y="3373790"/>
            <a:ext cx="231185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Slice management support 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42550" y="5978770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91" y="1058232"/>
            <a:ext cx="7949717" cy="4821044"/>
          </a:xfrm>
          <a:prstGeom prst="rect">
            <a:avLst/>
          </a:prstGeom>
        </p:spPr>
      </p:pic>
      <p:cxnSp>
        <p:nvCxnSpPr>
          <p:cNvPr id="7" name="肘形连接符 6"/>
          <p:cNvCxnSpPr>
            <a:endCxn id="14" idx="1"/>
          </p:cNvCxnSpPr>
          <p:nvPr/>
        </p:nvCxnSpPr>
        <p:spPr bwMode="auto">
          <a:xfrm>
            <a:off x="8141099" y="1143000"/>
            <a:ext cx="853854" cy="394820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" name="文本框 2"/>
          <p:cNvSpPr txBox="1"/>
          <p:nvPr/>
        </p:nvSpPr>
        <p:spPr>
          <a:xfrm>
            <a:off x="374468" y="5978770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24728980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314" y="-59899"/>
            <a:ext cx="1020621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RAN3 Rel-16 topics which may be related to SA5 topics</a:t>
            </a:r>
            <a:endParaRPr lang="zh-CN" altLang="en-US" sz="32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202" y="1456496"/>
            <a:ext cx="7583568" cy="3542198"/>
          </a:xfrm>
          <a:prstGeom prst="rect">
            <a:avLst/>
          </a:prstGeom>
        </p:spPr>
      </p:pic>
      <p:cxnSp>
        <p:nvCxnSpPr>
          <p:cNvPr id="9" name="直接箭头连接符 8"/>
          <p:cNvCxnSpPr/>
          <p:nvPr/>
        </p:nvCxnSpPr>
        <p:spPr bwMode="auto">
          <a:xfrm flipV="1">
            <a:off x="7804237" y="1789062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8328453" y="1632928"/>
            <a:ext cx="214077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FS_5GSAT_MO (ongoing)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28453" y="2189746"/>
            <a:ext cx="337303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FS_OAM_NPN: SA5 is NPN ongoing study</a:t>
            </a:r>
            <a:endParaRPr lang="en-US" altLang="zh-CN" dirty="0">
              <a:solidFill>
                <a:srgbClr val="0000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88215" y="2947008"/>
            <a:ext cx="161454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SON_5G (ongoing)</a:t>
            </a:r>
            <a:endParaRPr lang="en-US" altLang="zh-CN" dirty="0">
              <a:solidFill>
                <a:srgbClr val="0000FF"/>
              </a:solidFill>
            </a:endParaRPr>
          </a:p>
        </p:txBody>
      </p:sp>
      <p:cxnSp>
        <p:nvCxnSpPr>
          <p:cNvPr id="26" name="直接箭头连接符 25"/>
          <p:cNvCxnSpPr/>
          <p:nvPr/>
        </p:nvCxnSpPr>
        <p:spPr bwMode="auto">
          <a:xfrm flipV="1">
            <a:off x="7804236" y="2354683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7" name="直接箭头连接符 26"/>
          <p:cNvCxnSpPr/>
          <p:nvPr/>
        </p:nvCxnSpPr>
        <p:spPr bwMode="auto">
          <a:xfrm flipV="1">
            <a:off x="7763998" y="3076617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28" name="文本框 27"/>
          <p:cNvSpPr txBox="1"/>
          <p:nvPr/>
        </p:nvSpPr>
        <p:spPr>
          <a:xfrm>
            <a:off x="8218193" y="4555387"/>
            <a:ext cx="192071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FS_SON_5G (ongoing)</a:t>
            </a:r>
          </a:p>
          <a:p>
            <a:r>
              <a:rPr lang="en-US" altLang="zh-CN" dirty="0" smtClean="0">
                <a:solidFill>
                  <a:srgbClr val="0000FF"/>
                </a:solidFill>
              </a:rPr>
              <a:t>MDAS </a:t>
            </a:r>
            <a:r>
              <a:rPr lang="en-US" altLang="zh-CN" dirty="0">
                <a:solidFill>
                  <a:srgbClr val="0000FF"/>
                </a:solidFill>
              </a:rPr>
              <a:t>(ongoing)</a:t>
            </a:r>
          </a:p>
        </p:txBody>
      </p:sp>
      <p:cxnSp>
        <p:nvCxnSpPr>
          <p:cNvPr id="29" name="直接箭头连接符 28"/>
          <p:cNvCxnSpPr/>
          <p:nvPr/>
        </p:nvCxnSpPr>
        <p:spPr bwMode="auto">
          <a:xfrm flipV="1">
            <a:off x="7693976" y="4684996"/>
            <a:ext cx="524217" cy="16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文本框 12"/>
          <p:cNvSpPr txBox="1"/>
          <p:nvPr/>
        </p:nvSpPr>
        <p:spPr>
          <a:xfrm>
            <a:off x="9135717" y="5369533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7856486" y="3458049"/>
            <a:ext cx="922371" cy="8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8735406" y="3211827"/>
            <a:ext cx="3376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eNRM</a:t>
            </a:r>
            <a:r>
              <a:rPr lang="en-US" altLang="zh-CN" dirty="0" smtClean="0">
                <a:solidFill>
                  <a:srgbClr val="0000FF"/>
                </a:solidFill>
              </a:rPr>
              <a:t>: provide management support in R16 (ongoing)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578602" y="5369533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24441475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 smtClean="0"/>
              <a:t>Summary of </a:t>
            </a:r>
            <a:r>
              <a:rPr lang="en-US" altLang="zh-CN" sz="4000" dirty="0"/>
              <a:t>R16 topics </a:t>
            </a:r>
            <a:r>
              <a:rPr lang="en-US" altLang="zh-CN" sz="4000" dirty="0" smtClean="0"/>
              <a:t>may be related to SA5 WIs/SIs (for discussion)</a:t>
            </a:r>
            <a:endParaRPr lang="zh-CN" altLang="en-US" sz="4000" dirty="0"/>
          </a:p>
        </p:txBody>
      </p:sp>
      <p:sp>
        <p:nvSpPr>
          <p:cNvPr id="4" name="文本框 3"/>
          <p:cNvSpPr txBox="1"/>
          <p:nvPr/>
        </p:nvSpPr>
        <p:spPr>
          <a:xfrm>
            <a:off x="226086" y="1663003"/>
            <a:ext cx="1185705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COSLA: consider inputs from SA1 and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750004 Study on Communication for Automation in Vertical Domains FS_CAV 1 Rel-16 S1 SP-170169 </a:t>
            </a:r>
            <a:r>
              <a:rPr lang="zh-CN" altLang="en-US" dirty="0"/>
              <a:t>　</a:t>
            </a:r>
            <a:r>
              <a:rPr lang="en-US" altLang="zh-CN" dirty="0"/>
              <a:t> </a:t>
            </a:r>
            <a:r>
              <a:rPr lang="en-US" altLang="zh-CN" dirty="0" err="1"/>
              <a:t>Walewski</a:t>
            </a:r>
            <a:r>
              <a:rPr lang="en-US" altLang="zh-CN" dirty="0"/>
              <a:t>, Joachim, Siemens AG </a:t>
            </a:r>
            <a:endParaRPr lang="en-US" altLang="zh-CN" dirty="0" smtClean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820020 </a:t>
            </a:r>
            <a:r>
              <a:rPr lang="en-US" altLang="zh-CN" b="1" dirty="0"/>
              <a:t>   Stage 2 of </a:t>
            </a:r>
            <a:r>
              <a:rPr lang="en-US" altLang="zh-CN" b="1" dirty="0" err="1"/>
              <a:t>eNA</a:t>
            </a:r>
            <a:r>
              <a:rPr lang="en-US" altLang="zh-CN" dirty="0"/>
              <a:t> </a:t>
            </a:r>
            <a:r>
              <a:rPr lang="en-US" altLang="zh-CN" dirty="0" err="1"/>
              <a:t>eNA</a:t>
            </a:r>
            <a:r>
              <a:rPr lang="en-US" altLang="zh-CN" dirty="0"/>
              <a:t> 2 Rel-16 S2 SP-181123 </a:t>
            </a:r>
            <a:r>
              <a:rPr lang="zh-CN" altLang="en-US" dirty="0"/>
              <a:t>　</a:t>
            </a:r>
            <a:r>
              <a:rPr lang="en-US" altLang="zh-CN" dirty="0"/>
              <a:t> Xiaobo Wu, Huawei Technologies </a:t>
            </a:r>
            <a:endParaRPr lang="en-US" altLang="zh-CN" dirty="0" smtClean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801000 Study on RAN-centric data collection and utilization for LTE and NR </a:t>
            </a:r>
            <a:r>
              <a:rPr lang="en-US" altLang="zh-CN" dirty="0" err="1"/>
              <a:t>FS_LTE_NR_data_collect</a:t>
            </a:r>
            <a:r>
              <a:rPr lang="en-US" altLang="zh-CN" dirty="0"/>
              <a:t> 1 Rel-16 R3 RP-181456 </a:t>
            </a:r>
            <a:r>
              <a:rPr lang="zh-CN" altLang="en-US" dirty="0"/>
              <a:t>　</a:t>
            </a:r>
            <a:r>
              <a:rPr lang="en-US" altLang="zh-CN" dirty="0"/>
              <a:t> CMCC  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NRM: consider inputs from SA2 and RAN3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820045	Enhancements to the Service-Based 5G System Architecture	5G_eSBA	</a:t>
            </a:r>
            <a:r>
              <a:rPr lang="en-US" altLang="zh-CN" dirty="0" smtClean="0"/>
              <a:t>1 Rel-16</a:t>
            </a:r>
            <a:r>
              <a:rPr lang="en-US" altLang="zh-CN" dirty="0"/>
              <a:t>	S2	SP-181125	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790054	</a:t>
            </a:r>
            <a:r>
              <a:rPr lang="en-US" altLang="zh-CN" dirty="0" err="1"/>
              <a:t>eNB</a:t>
            </a:r>
            <a:r>
              <a:rPr lang="en-US" altLang="zh-CN" dirty="0"/>
              <a:t>(s) Architecture Evolution for E-UTRAN and NG-RAN	</a:t>
            </a:r>
            <a:r>
              <a:rPr lang="en-US" altLang="zh-CN" dirty="0" err="1"/>
              <a:t>LTE_NR_arch_evo</a:t>
            </a:r>
            <a:r>
              <a:rPr lang="en-US" altLang="zh-CN" dirty="0"/>
              <a:t>	</a:t>
            </a:r>
            <a:r>
              <a:rPr lang="en-US" altLang="zh-CN" dirty="0" smtClean="0"/>
              <a:t>1 Rel-16</a:t>
            </a:r>
            <a:r>
              <a:rPr lang="en-US" altLang="zh-CN" dirty="0"/>
              <a:t>	R3	RP-180531	</a:t>
            </a:r>
            <a:r>
              <a:rPr lang="en-US" altLang="zh-CN" dirty="0" smtClean="0"/>
              <a:t>China Unicom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NPN: consider inputs from SA2 and RAN3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830081	Private Network Support for NG-RAN	NG_RAN_PRN	</a:t>
            </a:r>
            <a:r>
              <a:rPr lang="en-US" altLang="zh-CN" dirty="0" smtClean="0"/>
              <a:t>1 Rel-16</a:t>
            </a:r>
            <a:r>
              <a:rPr lang="en-US" altLang="zh-CN" dirty="0"/>
              <a:t>	R3	RP-190729	</a:t>
            </a:r>
            <a:r>
              <a:rPr lang="en-US" altLang="zh-CN" dirty="0" smtClean="0"/>
              <a:t>China </a:t>
            </a:r>
            <a:r>
              <a:rPr lang="en-US" altLang="zh-CN" dirty="0"/>
              <a:t>Telecom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820014	</a:t>
            </a:r>
            <a:r>
              <a:rPr lang="en-US" altLang="zh-CN" dirty="0" smtClean="0"/>
              <a:t>Stage </a:t>
            </a:r>
            <a:r>
              <a:rPr lang="en-US" altLang="zh-CN" dirty="0"/>
              <a:t>2 of 5WWC	5WWC	</a:t>
            </a:r>
            <a:r>
              <a:rPr lang="en-US" altLang="zh-CN" dirty="0" smtClean="0"/>
              <a:t>2 Rel-16</a:t>
            </a:r>
            <a:r>
              <a:rPr lang="en-US" altLang="zh-CN" dirty="0"/>
              <a:t>	S2	SP-181117		Marco </a:t>
            </a:r>
            <a:r>
              <a:rPr lang="en-US" altLang="zh-CN" dirty="0" err="1"/>
              <a:t>Spini</a:t>
            </a:r>
            <a:r>
              <a:rPr lang="en-US" altLang="zh-CN" dirty="0"/>
              <a:t>, Huawei Technologies </a:t>
            </a:r>
            <a:endParaRPr lang="en-US" altLang="zh-CN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5G SON: </a:t>
            </a:r>
            <a:r>
              <a:rPr lang="en-US" altLang="zh-CN" b="1" dirty="0"/>
              <a:t>consider inputs </a:t>
            </a:r>
            <a:r>
              <a:rPr lang="en-US" altLang="zh-CN" b="1" dirty="0" smtClean="0"/>
              <a:t>from RAN3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840091	SON (Self-</a:t>
            </a:r>
            <a:r>
              <a:rPr lang="en-US" altLang="zh-CN" dirty="0" err="1"/>
              <a:t>Organising</a:t>
            </a:r>
            <a:r>
              <a:rPr lang="en-US" altLang="zh-CN" dirty="0"/>
              <a:t> Networks) and MDT (Minimization of Drive Tests) support for NR	</a:t>
            </a:r>
            <a:r>
              <a:rPr lang="en-US" altLang="zh-CN" dirty="0" smtClean="0"/>
              <a:t>NR_SON_MDT 1 Rel-16</a:t>
            </a:r>
            <a:r>
              <a:rPr lang="en-US" altLang="zh-CN" dirty="0"/>
              <a:t>	R3 RP-191594	</a:t>
            </a:r>
            <a:r>
              <a:rPr lang="en-US" altLang="zh-CN" dirty="0" smtClean="0"/>
              <a:t>CMCC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Slicing management (potential): </a:t>
            </a:r>
            <a:r>
              <a:rPr lang="en-US" altLang="zh-CN" b="1" dirty="0"/>
              <a:t>consider input </a:t>
            </a:r>
            <a:r>
              <a:rPr lang="en-US" altLang="zh-CN" b="1" dirty="0" smtClean="0"/>
              <a:t>from SA1,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810051	Business Role Models for Network Slicing 	BRMNS	</a:t>
            </a:r>
            <a:r>
              <a:rPr lang="en-US" altLang="zh-CN" dirty="0" smtClean="0"/>
              <a:t>1 Rel-16</a:t>
            </a:r>
            <a:r>
              <a:rPr lang="en-US" altLang="zh-CN" dirty="0"/>
              <a:t>	S1 </a:t>
            </a:r>
            <a:r>
              <a:rPr lang="en-US" altLang="zh-CN" dirty="0" smtClean="0"/>
              <a:t>SP-180773 </a:t>
            </a:r>
            <a:r>
              <a:rPr lang="en-US" altLang="zh-CN" dirty="0" err="1" smtClean="0"/>
              <a:t>Covell</a:t>
            </a:r>
            <a:r>
              <a:rPr lang="en-US" altLang="zh-CN" dirty="0"/>
              <a:t>, Betsy, </a:t>
            </a:r>
            <a:r>
              <a:rPr lang="en-US" altLang="zh-CN" dirty="0" smtClean="0"/>
              <a:t>Nokia</a:t>
            </a:r>
            <a:endParaRPr lang="en-US" altLang="zh-CN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830098	Enhancement of URLLC support in the 5G Core network	</a:t>
            </a:r>
            <a:r>
              <a:rPr lang="en-US" altLang="zh-CN" dirty="0" smtClean="0"/>
              <a:t>5G_URLLC 1 Rel-16</a:t>
            </a:r>
            <a:r>
              <a:rPr lang="en-US" altLang="zh-CN" dirty="0"/>
              <a:t>	S2 </a:t>
            </a:r>
            <a:r>
              <a:rPr lang="en-US" altLang="zh-CN" dirty="0" smtClean="0"/>
              <a:t>SP-181122 Hui </a:t>
            </a:r>
            <a:r>
              <a:rPr lang="en-US" altLang="zh-CN" dirty="0"/>
              <a:t>Ni, </a:t>
            </a:r>
            <a:r>
              <a:rPr lang="en-US" altLang="zh-CN" dirty="0" smtClean="0"/>
              <a:t>Huawei</a:t>
            </a: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altLang="zh-CN" b="1" dirty="0" smtClean="0"/>
              <a:t>Satellite: </a:t>
            </a:r>
            <a:r>
              <a:rPr lang="en-US" altLang="zh-CN" b="1" dirty="0"/>
              <a:t>consider i</a:t>
            </a:r>
            <a:r>
              <a:rPr lang="en-US" altLang="zh-CN" b="1" dirty="0" smtClean="0"/>
              <a:t>nput </a:t>
            </a:r>
            <a:r>
              <a:rPr lang="en-US" altLang="zh-CN" b="1" dirty="0"/>
              <a:t>from SA1, </a:t>
            </a:r>
            <a:r>
              <a:rPr lang="en-US" altLang="zh-CN" b="1" dirty="0" smtClean="0"/>
              <a:t>RAN3</a:t>
            </a:r>
            <a:endParaRPr lang="en-US" altLang="zh-CN" b="1" dirty="0"/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800010	Integration of Satellite Access in 5G	5GSAT	</a:t>
            </a:r>
            <a:r>
              <a:rPr lang="en-US" altLang="zh-CN" dirty="0" smtClean="0"/>
              <a:t>1 Rel-16</a:t>
            </a:r>
            <a:r>
              <a:rPr lang="en-US" altLang="zh-CN" dirty="0"/>
              <a:t>	S1 </a:t>
            </a:r>
            <a:r>
              <a:rPr lang="en-US" altLang="zh-CN" dirty="0" smtClean="0"/>
              <a:t>SP-180326 MICHEL</a:t>
            </a:r>
            <a:r>
              <a:rPr lang="en-US" altLang="zh-CN" dirty="0"/>
              <a:t>, Cyril, </a:t>
            </a:r>
            <a:r>
              <a:rPr lang="en-US" altLang="zh-CN" dirty="0" smtClean="0"/>
              <a:t>Thales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800099 Study on solutions for NR to support non-terrestrial networks (NTN) </a:t>
            </a:r>
            <a:r>
              <a:rPr lang="en-US" altLang="zh-CN" dirty="0" err="1"/>
              <a:t>FS_NR_NTN_solutions</a:t>
            </a:r>
            <a:r>
              <a:rPr lang="en-US" altLang="zh-CN" dirty="0"/>
              <a:t> 1 Rel-16 R3 RP-190710	</a:t>
            </a:r>
            <a:r>
              <a:rPr lang="en-US" altLang="zh-CN" dirty="0" smtClean="0"/>
              <a:t>Thales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80894" y="5797901"/>
            <a:ext cx="2877070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Note: To be checked by rapporteurs.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1256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526" y="2504552"/>
            <a:ext cx="9102725" cy="1143000"/>
          </a:xfrm>
        </p:spPr>
        <p:txBody>
          <a:bodyPr/>
          <a:lstStyle/>
          <a:p>
            <a:r>
              <a:rPr lang="en-US" altLang="zh-CN" dirty="0" smtClean="0"/>
              <a:t>Potential Rel-17 areas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375328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28" y="1241011"/>
            <a:ext cx="8992915" cy="4612153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55511" y="0"/>
            <a:ext cx="9630780" cy="1143000"/>
          </a:xfrm>
        </p:spPr>
        <p:txBody>
          <a:bodyPr/>
          <a:lstStyle/>
          <a:p>
            <a:pPr algn="l"/>
            <a:r>
              <a:rPr lang="en-US" altLang="zh-CN" sz="3200" dirty="0" smtClean="0"/>
              <a:t>SA1 Rel-17 topics which may be related to SA5 topics</a:t>
            </a:r>
            <a:endParaRPr lang="zh-CN" altLang="en-US" sz="3200" dirty="0"/>
          </a:p>
        </p:txBody>
      </p:sp>
      <p:cxnSp>
        <p:nvCxnSpPr>
          <p:cNvPr id="6" name="直接箭头连接符 5"/>
          <p:cNvCxnSpPr/>
          <p:nvPr/>
        </p:nvCxnSpPr>
        <p:spPr bwMode="auto">
          <a:xfrm>
            <a:off x="8865351" y="3043486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" name="文本框 6"/>
          <p:cNvSpPr txBox="1"/>
          <p:nvPr/>
        </p:nvSpPr>
        <p:spPr>
          <a:xfrm>
            <a:off x="9760367" y="2906541"/>
            <a:ext cx="129394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NPN, NPN KPI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 bwMode="auto">
          <a:xfrm>
            <a:off x="9022775" y="1796478"/>
            <a:ext cx="853854" cy="26845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9876629" y="1695439"/>
            <a:ext cx="21010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5G </a:t>
            </a:r>
            <a:r>
              <a:rPr lang="en-US" altLang="zh-CN" dirty="0" smtClean="0">
                <a:solidFill>
                  <a:srgbClr val="0000FF"/>
                </a:solidFill>
              </a:rPr>
              <a:t>performances </a:t>
            </a:r>
            <a:r>
              <a:rPr lang="en-US" altLang="zh-CN" dirty="0">
                <a:solidFill>
                  <a:srgbClr val="0000FF"/>
                </a:solidFill>
              </a:rPr>
              <a:t>(KPIs</a:t>
            </a:r>
            <a:r>
              <a:rPr lang="en-US" altLang="zh-CN" dirty="0" smtClean="0">
                <a:solidFill>
                  <a:srgbClr val="0000FF"/>
                </a:solidFill>
              </a:rPr>
              <a:t>) for </a:t>
            </a:r>
            <a:r>
              <a:rPr lang="en-US" altLang="zh-CN" dirty="0">
                <a:solidFill>
                  <a:srgbClr val="0000FF"/>
                </a:solidFill>
              </a:rPr>
              <a:t>c</a:t>
            </a:r>
            <a:r>
              <a:rPr lang="en-US" altLang="zh-CN" dirty="0" smtClean="0">
                <a:solidFill>
                  <a:srgbClr val="0000FF"/>
                </a:solidFill>
              </a:rPr>
              <a:t>ommunication service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0" name="直接箭头连接符 9"/>
          <p:cNvCxnSpPr/>
          <p:nvPr/>
        </p:nvCxnSpPr>
        <p:spPr bwMode="auto">
          <a:xfrm>
            <a:off x="9022775" y="2107364"/>
            <a:ext cx="853854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2" name="直接箭头连接符 11"/>
          <p:cNvCxnSpPr/>
          <p:nvPr/>
        </p:nvCxnSpPr>
        <p:spPr bwMode="auto">
          <a:xfrm flipV="1">
            <a:off x="9022775" y="2107364"/>
            <a:ext cx="853854" cy="3282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文本框 14"/>
          <p:cNvSpPr txBox="1"/>
          <p:nvPr/>
        </p:nvSpPr>
        <p:spPr>
          <a:xfrm>
            <a:off x="9831509" y="3315353"/>
            <a:ext cx="210100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0000FF"/>
                </a:solidFill>
              </a:rPr>
              <a:t>5G </a:t>
            </a:r>
            <a:r>
              <a:rPr lang="en-US" altLang="zh-CN" dirty="0" smtClean="0">
                <a:solidFill>
                  <a:srgbClr val="0000FF"/>
                </a:solidFill>
              </a:rPr>
              <a:t>performances </a:t>
            </a:r>
            <a:r>
              <a:rPr lang="en-US" altLang="zh-CN" dirty="0">
                <a:solidFill>
                  <a:srgbClr val="0000FF"/>
                </a:solidFill>
              </a:rPr>
              <a:t>(KPIs) for c</a:t>
            </a:r>
            <a:r>
              <a:rPr lang="en-US" altLang="zh-CN" dirty="0" smtClean="0">
                <a:solidFill>
                  <a:srgbClr val="0000FF"/>
                </a:solidFill>
              </a:rPr>
              <a:t>ommunication service</a:t>
            </a:r>
          </a:p>
        </p:txBody>
      </p:sp>
      <p:cxnSp>
        <p:nvCxnSpPr>
          <p:cNvPr id="16" name="直接箭头连接符 15"/>
          <p:cNvCxnSpPr/>
          <p:nvPr/>
        </p:nvCxnSpPr>
        <p:spPr bwMode="auto">
          <a:xfrm>
            <a:off x="8993517" y="3761629"/>
            <a:ext cx="883112" cy="251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文本框 12"/>
          <p:cNvSpPr txBox="1"/>
          <p:nvPr/>
        </p:nvSpPr>
        <p:spPr>
          <a:xfrm>
            <a:off x="8938009" y="5797901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SP-190738 </a:t>
            </a:r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339633" y="5951175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18684358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56" y="1215079"/>
            <a:ext cx="7644681" cy="48366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5511" y="0"/>
            <a:ext cx="9630780" cy="1143000"/>
          </a:xfrm>
        </p:spPr>
        <p:txBody>
          <a:bodyPr/>
          <a:lstStyle/>
          <a:p>
            <a:r>
              <a:rPr lang="en-US" altLang="zh-CN" sz="3600" dirty="0" smtClean="0"/>
              <a:t>SA2 Rel-17 topics which may related to SA5 topics</a:t>
            </a:r>
            <a:endParaRPr lang="zh-CN" altLang="en-US" sz="3600" dirty="0"/>
          </a:p>
        </p:txBody>
      </p:sp>
      <p:cxnSp>
        <p:nvCxnSpPr>
          <p:cNvPr id="5" name="直接箭头连接符 4"/>
          <p:cNvCxnSpPr/>
          <p:nvPr/>
        </p:nvCxnSpPr>
        <p:spPr bwMode="auto">
          <a:xfrm>
            <a:off x="7454610" y="1483834"/>
            <a:ext cx="574778" cy="754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" name="文本框 5"/>
          <p:cNvSpPr txBox="1"/>
          <p:nvPr/>
        </p:nvSpPr>
        <p:spPr>
          <a:xfrm>
            <a:off x="8012183" y="1307743"/>
            <a:ext cx="342933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0000FF"/>
                </a:solidFill>
              </a:rPr>
              <a:t>Workitem</a:t>
            </a:r>
            <a:r>
              <a:rPr lang="en-US" altLang="zh-CN" dirty="0">
                <a:solidFill>
                  <a:srgbClr val="0000FF"/>
                </a:solidFill>
              </a:rPr>
              <a:t> as continuation of </a:t>
            </a:r>
            <a:r>
              <a:rPr lang="en-US" altLang="zh-CN" dirty="0" smtClean="0">
                <a:solidFill>
                  <a:srgbClr val="0000FF"/>
                </a:solidFill>
              </a:rPr>
              <a:t>FS_MAN_EC 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7" name="直接箭头连接符 6"/>
          <p:cNvCxnSpPr/>
          <p:nvPr/>
        </p:nvCxnSpPr>
        <p:spPr bwMode="auto">
          <a:xfrm>
            <a:off x="7454610" y="1645723"/>
            <a:ext cx="650789" cy="804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文本框 7"/>
          <p:cNvSpPr txBox="1"/>
          <p:nvPr/>
        </p:nvSpPr>
        <p:spPr>
          <a:xfrm>
            <a:off x="8012183" y="1528982"/>
            <a:ext cx="341971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solidFill>
                  <a:srgbClr val="0000FF"/>
                </a:solidFill>
              </a:rPr>
              <a:t>Workitem</a:t>
            </a:r>
            <a:r>
              <a:rPr lang="en-US" altLang="zh-CN" dirty="0">
                <a:solidFill>
                  <a:srgbClr val="0000FF"/>
                </a:solidFill>
              </a:rPr>
              <a:t> as continuation of </a:t>
            </a:r>
            <a:r>
              <a:rPr lang="en-US" altLang="zh-CN" dirty="0" smtClean="0">
                <a:solidFill>
                  <a:srgbClr val="0000FF"/>
                </a:solidFill>
              </a:rPr>
              <a:t>FS_OAM_NPN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9" name="直接箭头连接符 8"/>
          <p:cNvCxnSpPr/>
          <p:nvPr/>
        </p:nvCxnSpPr>
        <p:spPr bwMode="auto">
          <a:xfrm>
            <a:off x="7454610" y="1985424"/>
            <a:ext cx="658081" cy="40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文本框 9"/>
          <p:cNvSpPr txBox="1"/>
          <p:nvPr/>
        </p:nvSpPr>
        <p:spPr>
          <a:xfrm>
            <a:off x="8043565" y="1844167"/>
            <a:ext cx="365440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Workitem</a:t>
            </a:r>
            <a:r>
              <a:rPr lang="en-US" altLang="zh-CN" dirty="0" smtClean="0">
                <a:solidFill>
                  <a:srgbClr val="0000FF"/>
                </a:solidFill>
              </a:rPr>
              <a:t> as continuation of </a:t>
            </a:r>
            <a:r>
              <a:rPr lang="en-US" altLang="zh-CN" dirty="0" err="1" smtClean="0">
                <a:solidFill>
                  <a:srgbClr val="0000FF"/>
                </a:solidFill>
              </a:rPr>
              <a:t>FS_eMDAS</a:t>
            </a:r>
            <a:r>
              <a:rPr lang="en-US" altLang="zh-CN" dirty="0" smtClean="0">
                <a:solidFill>
                  <a:srgbClr val="0000FF"/>
                </a:solidFill>
              </a:rPr>
              <a:t>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1" name="直接箭头连接符 10"/>
          <p:cNvCxnSpPr/>
          <p:nvPr/>
        </p:nvCxnSpPr>
        <p:spPr bwMode="auto">
          <a:xfrm>
            <a:off x="7454610" y="2278017"/>
            <a:ext cx="658081" cy="860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2" name="文本框 11"/>
          <p:cNvSpPr txBox="1"/>
          <p:nvPr/>
        </p:nvSpPr>
        <p:spPr>
          <a:xfrm>
            <a:off x="8043565" y="2144881"/>
            <a:ext cx="27109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Enhanced Slicing management ??</a:t>
            </a:r>
          </a:p>
        </p:txBody>
      </p:sp>
      <p:cxnSp>
        <p:nvCxnSpPr>
          <p:cNvPr id="13" name="直接箭头连接符 12"/>
          <p:cNvCxnSpPr/>
          <p:nvPr/>
        </p:nvCxnSpPr>
        <p:spPr bwMode="auto">
          <a:xfrm flipV="1">
            <a:off x="7454610" y="3097091"/>
            <a:ext cx="658081" cy="51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4" name="文本框 13"/>
          <p:cNvSpPr txBox="1"/>
          <p:nvPr/>
        </p:nvSpPr>
        <p:spPr>
          <a:xfrm>
            <a:off x="8078127" y="2949601"/>
            <a:ext cx="3585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rgbClr val="0000FF"/>
                </a:solidFill>
              </a:rPr>
              <a:t>Workitem</a:t>
            </a:r>
            <a:r>
              <a:rPr lang="en-US" altLang="zh-CN" dirty="0" smtClean="0">
                <a:solidFill>
                  <a:srgbClr val="0000FF"/>
                </a:solidFill>
              </a:rPr>
              <a:t> as continuation of FS_5GSAT_MO?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15" name="直接箭头连接符 14"/>
          <p:cNvCxnSpPr/>
          <p:nvPr/>
        </p:nvCxnSpPr>
        <p:spPr bwMode="auto">
          <a:xfrm>
            <a:off x="7523761" y="4374689"/>
            <a:ext cx="65808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8181842" y="4239287"/>
            <a:ext cx="192071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5WWC management??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88021" y="875622"/>
            <a:ext cx="35621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18 SA2 WIDs are agreed in Rel-17. 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164637" y="5261168"/>
            <a:ext cx="370313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00FF"/>
                </a:solidFill>
              </a:rPr>
              <a:t>? Close-loop SLS/real time PM/trace stream reporting/KPI reporting</a:t>
            </a:r>
            <a:endParaRPr lang="zh-CN" altLang="en-US" dirty="0">
              <a:solidFill>
                <a:srgbClr val="0000FF"/>
              </a:solidFill>
            </a:endParaRPr>
          </a:p>
        </p:txBody>
      </p:sp>
      <p:cxnSp>
        <p:nvCxnSpPr>
          <p:cNvPr id="35" name="直接箭头连接符 34"/>
          <p:cNvCxnSpPr/>
          <p:nvPr/>
        </p:nvCxnSpPr>
        <p:spPr bwMode="auto">
          <a:xfrm>
            <a:off x="7437405" y="5507390"/>
            <a:ext cx="658081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7" name="矩形 16"/>
          <p:cNvSpPr/>
          <p:nvPr/>
        </p:nvSpPr>
        <p:spPr>
          <a:xfrm>
            <a:off x="7780004" y="6051746"/>
            <a:ext cx="2775119" cy="292388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dirty="0" smtClean="0"/>
              <a:t>Input SA2 source from SP-190950 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346512" y="6051746"/>
            <a:ext cx="3557384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Note: more related topics may be recognized.</a:t>
            </a:r>
          </a:p>
        </p:txBody>
      </p:sp>
    </p:spTree>
    <p:extLst>
      <p:ext uri="{BB962C8B-B14F-4D97-AF65-F5344CB8AC3E}">
        <p14:creationId xmlns:p14="http://schemas.microsoft.com/office/powerpoint/2010/main" val="354840362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149040"/>
            <a:ext cx="9102725" cy="1143000"/>
          </a:xfrm>
        </p:spPr>
        <p:txBody>
          <a:bodyPr/>
          <a:lstStyle/>
          <a:p>
            <a:r>
              <a:rPr lang="en-US" altLang="zh-CN" sz="3600" dirty="0" smtClean="0"/>
              <a:t>Summary of R17 topics which may be related to SA5 OAM work areas (for discussion)</a:t>
            </a:r>
            <a:endParaRPr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58874" y="1293891"/>
            <a:ext cx="11376075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5G </a:t>
            </a:r>
            <a:r>
              <a:rPr lang="en-US" altLang="zh-CN" sz="1400" b="1" dirty="0">
                <a:latin typeface="+mn-lt"/>
              </a:rPr>
              <a:t>system performances (KPIs) </a:t>
            </a:r>
            <a:r>
              <a:rPr lang="en-US" altLang="zh-CN" sz="1400" b="1" dirty="0" smtClean="0">
                <a:latin typeface="+mn-lt"/>
              </a:rPr>
              <a:t>for Communication </a:t>
            </a:r>
            <a:r>
              <a:rPr lang="en-US" altLang="zh-CN" sz="1400" b="1" dirty="0">
                <a:latin typeface="+mn-lt"/>
              </a:rPr>
              <a:t>service management support </a:t>
            </a:r>
            <a:r>
              <a:rPr lang="en-US" altLang="zh-CN" sz="1400" b="1" dirty="0" smtClean="0">
                <a:latin typeface="+mn-lt"/>
              </a:rPr>
              <a:t>: </a:t>
            </a:r>
            <a:r>
              <a:rPr lang="en-US" altLang="zh-CN" sz="1400" b="1" dirty="0">
                <a:latin typeface="+mn-lt"/>
              </a:rPr>
              <a:t>consider inputs from SA1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840033 </a:t>
            </a:r>
            <a:r>
              <a:rPr lang="en-US" altLang="zh-CN" sz="1400" b="1" dirty="0">
                <a:latin typeface="+mn-lt"/>
              </a:rPr>
              <a:t>   Stage 1 of CMED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CMED</a:t>
            </a:r>
            <a:r>
              <a:rPr lang="en-US" altLang="zh-CN" sz="1400" dirty="0">
                <a:latin typeface="+mn-lt"/>
              </a:rPr>
              <a:t> 2 Rel-17 S1 SP-190306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Lagrange, Mathieu, b&lt;&gt;com </a:t>
            </a:r>
            <a:endParaRPr lang="en-US" altLang="zh-CN" sz="1400" dirty="0" smtClean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840041 </a:t>
            </a:r>
            <a:r>
              <a:rPr lang="en-US" altLang="zh-CN" sz="1400" b="1" dirty="0">
                <a:latin typeface="+mn-lt"/>
              </a:rPr>
              <a:t>   Stage 1 of </a:t>
            </a:r>
            <a:r>
              <a:rPr lang="en-US" altLang="zh-CN" sz="1400" b="1" dirty="0" err="1">
                <a:latin typeface="+mn-lt"/>
              </a:rPr>
              <a:t>eCAV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eCAV</a:t>
            </a:r>
            <a:r>
              <a:rPr lang="en-US" altLang="zh-CN" sz="1400" dirty="0">
                <a:latin typeface="+mn-lt"/>
              </a:rPr>
              <a:t> 2 Rel-17 S1 SP-190310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Bahr, Michael, Siemens AG </a:t>
            </a:r>
            <a:r>
              <a:rPr lang="en-US" altLang="zh-CN" sz="1400" dirty="0" smtClean="0">
                <a:latin typeface="+mn-lt"/>
              </a:rPr>
              <a:t>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840039 </a:t>
            </a:r>
            <a:r>
              <a:rPr lang="en-US" altLang="zh-CN" sz="1400" b="1" dirty="0">
                <a:latin typeface="+mn-lt"/>
              </a:rPr>
              <a:t>   Stage 1 of EAV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EAV</a:t>
            </a:r>
            <a:r>
              <a:rPr lang="en-US" altLang="zh-CN" sz="1400" dirty="0">
                <a:latin typeface="+mn-lt"/>
              </a:rPr>
              <a:t> 2 Rel-17 S1 SP-190308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Qun</a:t>
            </a:r>
            <a:r>
              <a:rPr lang="en-US" altLang="zh-CN" sz="1400" dirty="0">
                <a:latin typeface="+mn-lt"/>
              </a:rPr>
              <a:t> Wei, China Unicom </a:t>
            </a:r>
            <a:endParaRPr lang="en-US" altLang="zh-CN" sz="14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NPN, NPN KPI: consider inputs from SA1 and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840031 </a:t>
            </a:r>
            <a:r>
              <a:rPr lang="en-US" altLang="zh-CN" sz="1400" b="1" dirty="0">
                <a:latin typeface="+mn-lt"/>
              </a:rPr>
              <a:t>   Stage 1 of AVPROD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AVPROD</a:t>
            </a:r>
            <a:r>
              <a:rPr lang="en-US" altLang="zh-CN" sz="1400" dirty="0">
                <a:latin typeface="+mn-lt"/>
              </a:rPr>
              <a:t> 2 Rel-17 S1 SP-190304 </a:t>
            </a:r>
            <a:r>
              <a:rPr lang="zh-CN" altLang="en-US" sz="1400" dirty="0">
                <a:latin typeface="+mn-lt"/>
              </a:rPr>
              <a:t>　</a:t>
            </a:r>
            <a:r>
              <a:rPr lang="en-US" altLang="zh-CN" sz="1400" dirty="0">
                <a:latin typeface="+mn-lt"/>
              </a:rPr>
              <a:t> </a:t>
            </a:r>
            <a:r>
              <a:rPr lang="en-US" altLang="zh-CN" sz="1400" dirty="0" err="1">
                <a:latin typeface="+mn-lt"/>
              </a:rPr>
              <a:t>Wagdin</a:t>
            </a:r>
            <a:r>
              <a:rPr lang="en-US" altLang="zh-CN" sz="1400" dirty="0">
                <a:latin typeface="+mn-lt"/>
              </a:rPr>
              <a:t>, Ian, BBC </a:t>
            </a:r>
            <a:r>
              <a:rPr lang="en-US" altLang="zh-CN" sz="1400" dirty="0" smtClean="0">
                <a:latin typeface="+mn-lt"/>
              </a:rPr>
              <a:t> 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err="1" smtClean="0">
                <a:latin typeface="+mn-lt"/>
              </a:rPr>
              <a:t>eNPN</a:t>
            </a:r>
            <a:r>
              <a:rPr lang="en-US" altLang="zh-CN" sz="1400" dirty="0" smtClean="0">
                <a:latin typeface="+mn-lt"/>
              </a:rPr>
              <a:t>      Rel-17</a:t>
            </a:r>
            <a:r>
              <a:rPr lang="en-US" altLang="zh-CN" sz="1400" dirty="0">
                <a:latin typeface="+mn-lt"/>
              </a:rPr>
              <a:t>	S2</a:t>
            </a:r>
            <a:endParaRPr lang="en-US" altLang="zh-CN" sz="1400" dirty="0" smtClean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MEC management: consider inputs from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err="1" smtClean="0">
                <a:latin typeface="+mn-lt"/>
              </a:rPr>
              <a:t>Enh_EC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S2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MDAS</a:t>
            </a:r>
            <a:r>
              <a:rPr lang="en-US" altLang="zh-CN" sz="1400" b="1" dirty="0">
                <a:latin typeface="+mn-lt"/>
              </a:rPr>
              <a:t>: consider inputs from SA2</a:t>
            </a:r>
            <a:endParaRPr lang="en-US" altLang="zh-CN" sz="1400" b="1" dirty="0" smtClean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eNA-ph2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S2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Enhanced Slicing management : </a:t>
            </a:r>
            <a:r>
              <a:rPr lang="en-US" altLang="zh-CN" sz="1400" b="1" dirty="0">
                <a:latin typeface="+mn-lt"/>
              </a:rPr>
              <a:t>consider input </a:t>
            </a:r>
            <a:r>
              <a:rPr lang="en-US" altLang="zh-CN" sz="1400" b="1" dirty="0" smtClean="0">
                <a:latin typeface="+mn-lt"/>
              </a:rPr>
              <a:t>from SA2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eNS-ph2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S2</a:t>
            </a:r>
          </a:p>
          <a:p>
            <a:pPr marL="285750" lvl="1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Satellite: </a:t>
            </a:r>
            <a:r>
              <a:rPr lang="en-US" altLang="zh-CN" sz="1400" b="1" dirty="0">
                <a:latin typeface="+mn-lt"/>
              </a:rPr>
              <a:t>consider i</a:t>
            </a:r>
            <a:r>
              <a:rPr lang="en-US" altLang="zh-CN" sz="1400" b="1" dirty="0" smtClean="0">
                <a:latin typeface="+mn-lt"/>
              </a:rPr>
              <a:t>nput </a:t>
            </a:r>
            <a:r>
              <a:rPr lang="en-US" altLang="zh-CN" sz="1400" b="1" dirty="0">
                <a:latin typeface="+mn-lt"/>
              </a:rPr>
              <a:t>from </a:t>
            </a:r>
            <a:r>
              <a:rPr lang="en-US" altLang="zh-CN" sz="1400" b="1" dirty="0" smtClean="0">
                <a:latin typeface="+mn-lt"/>
              </a:rPr>
              <a:t>SA2</a:t>
            </a:r>
            <a:endParaRPr lang="en-US" altLang="zh-CN" sz="1400" b="1" dirty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5GSAT_ARCH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Rel-17</a:t>
            </a:r>
            <a:r>
              <a:rPr lang="en-US" altLang="zh-CN" sz="1400" dirty="0">
                <a:latin typeface="+mn-lt"/>
              </a:rPr>
              <a:t>	</a:t>
            </a:r>
            <a:r>
              <a:rPr lang="en-US" altLang="zh-CN" sz="1400" dirty="0" smtClean="0">
                <a:latin typeface="+mn-lt"/>
              </a:rPr>
              <a:t>S2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Real time reporting: may provide </a:t>
            </a:r>
            <a:r>
              <a:rPr lang="en-US" altLang="zh-CN" sz="1400" b="1" dirty="0">
                <a:latin typeface="+mn-lt"/>
              </a:rPr>
              <a:t>input </a:t>
            </a:r>
            <a:r>
              <a:rPr lang="en-US" altLang="zh-CN" sz="1400" b="1" dirty="0" smtClean="0">
                <a:latin typeface="+mn-lt"/>
              </a:rPr>
              <a:t>to SA2??</a:t>
            </a:r>
            <a:endParaRPr lang="en-US" altLang="zh-CN" sz="1400" b="1" dirty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NG_RTC</a:t>
            </a:r>
            <a:r>
              <a:rPr lang="en-US" altLang="zh-CN" sz="1400" dirty="0">
                <a:latin typeface="+mn-lt"/>
              </a:rPr>
              <a:t>	Rel-17	</a:t>
            </a:r>
            <a:r>
              <a:rPr lang="en-US" altLang="zh-CN" sz="1400" dirty="0" smtClean="0">
                <a:latin typeface="+mn-lt"/>
              </a:rPr>
              <a:t>S2</a:t>
            </a:r>
            <a:endParaRPr lang="en-US" altLang="zh-CN" sz="1400" dirty="0">
              <a:latin typeface="+mn-l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b="1" dirty="0" smtClean="0">
                <a:latin typeface="+mn-lt"/>
              </a:rPr>
              <a:t>Continuation of R16 OAM work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Levels of Autonomous </a:t>
            </a:r>
            <a:r>
              <a:rPr lang="en-US" altLang="zh-CN" sz="1400" dirty="0" smtClean="0">
                <a:latin typeface="+mn-lt"/>
              </a:rPr>
              <a:t>network</a:t>
            </a:r>
            <a:endParaRPr lang="en-US" altLang="zh-CN" sz="1400" dirty="0">
              <a:latin typeface="+mn-lt"/>
            </a:endParaRP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+mn-lt"/>
              </a:rPr>
              <a:t>Intent driven </a:t>
            </a:r>
            <a:r>
              <a:rPr lang="en-US" altLang="zh-CN" sz="1400" dirty="0" smtClean="0">
                <a:latin typeface="+mn-lt"/>
              </a:rPr>
              <a:t>management</a:t>
            </a:r>
          </a:p>
          <a:p>
            <a:pPr marL="893763" lvl="1" indent="-285750">
              <a:buFont typeface="Wingdings" panose="05000000000000000000" pitchFamily="2" charset="2"/>
              <a:buChar char="Ø"/>
            </a:pPr>
            <a:r>
              <a:rPr lang="en-US" altLang="zh-CN" sz="1400" dirty="0" smtClean="0">
                <a:latin typeface="+mn-lt"/>
              </a:rPr>
              <a:t>5G SON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52463" y="5912390"/>
            <a:ext cx="2477922" cy="292388"/>
          </a:xfrm>
          <a:prstGeom prst="rect">
            <a:avLst/>
          </a:prstGeom>
          <a:solidFill>
            <a:srgbClr val="00B0F0"/>
          </a:solidFill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Note: To be further considered.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80253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400" dirty="0"/>
              <a:t>Summary </a:t>
            </a:r>
            <a:r>
              <a:rPr lang="en-US" altLang="zh-CN" sz="4400" dirty="0" smtClean="0"/>
              <a:t>for way forward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0518" y="1423853"/>
            <a:ext cx="11183938" cy="4152984"/>
          </a:xfrm>
        </p:spPr>
        <p:txBody>
          <a:bodyPr/>
          <a:lstStyle/>
          <a:p>
            <a:r>
              <a:rPr lang="en-US" sz="3200" dirty="0" smtClean="0"/>
              <a:t>Rel-16 WIs/SIs: </a:t>
            </a:r>
          </a:p>
          <a:p>
            <a:pPr lvl="1"/>
            <a:r>
              <a:rPr lang="en-US" sz="2400" dirty="0" smtClean="0"/>
              <a:t>Recognize the main deliverables topics in Rel-16. </a:t>
            </a:r>
          </a:p>
          <a:p>
            <a:pPr lvl="1"/>
            <a:r>
              <a:rPr lang="en-US" sz="2400" dirty="0" smtClean="0"/>
              <a:t>Consider to finalize the stage 1 in SA5#128, and stage 2 and 3 in SA5#129.</a:t>
            </a:r>
          </a:p>
          <a:p>
            <a:r>
              <a:rPr lang="en-US" sz="3200" dirty="0" smtClean="0"/>
              <a:t>Rel-17 WIs/SIs:</a:t>
            </a:r>
          </a:p>
          <a:p>
            <a:pPr lvl="1"/>
            <a:r>
              <a:rPr lang="en-US" sz="2400" dirty="0" smtClean="0"/>
              <a:t>Identify the potential SA5 leading topics and SA5 complementary topics to other groups.</a:t>
            </a:r>
          </a:p>
          <a:p>
            <a:pPr lvl="1"/>
            <a:r>
              <a:rPr lang="en-US" altLang="zh-CN" sz="2400" dirty="0" smtClean="0"/>
              <a:t>Call for contributions and target to produce </a:t>
            </a:r>
            <a:r>
              <a:rPr lang="en-US" altLang="zh-CN" sz="2400" dirty="0"/>
              <a:t>an initial SA5 Rel-17 WI/SI time plan proposal at SA5#128, </a:t>
            </a:r>
            <a:r>
              <a:rPr lang="en-US" altLang="zh-CN" sz="2400"/>
              <a:t>with </a:t>
            </a:r>
            <a:r>
              <a:rPr lang="en-US" altLang="zh-CN" sz="2400" smtClean="0"/>
              <a:t>also target </a:t>
            </a:r>
            <a:r>
              <a:rPr lang="en-US" altLang="zh-CN" sz="2400" dirty="0"/>
              <a:t>to join the SA#86 plenary discussion about Rel-17 prioritization and potential RAN impacts together with SA and RAN </a:t>
            </a:r>
            <a:r>
              <a:rPr lang="en-US" altLang="zh-CN" sz="2400" dirty="0" smtClean="0"/>
              <a:t>groups.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29295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A61AB3-F01D-448E-BAB1-155960FD3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48ABD3F-81B6-4BC4-B6B9-FD7355E2D2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85146" y="2255174"/>
            <a:ext cx="8406050" cy="4374226"/>
          </a:xfrm>
        </p:spPr>
        <p:txBody>
          <a:bodyPr/>
          <a:lstStyle/>
          <a:p>
            <a:r>
              <a:rPr lang="sv-SE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25611726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60" y="0"/>
            <a:ext cx="10780206" cy="528639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16463" y="5737611"/>
            <a:ext cx="1661032" cy="292388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source</a:t>
            </a:r>
            <a:r>
              <a:rPr lang="en-US" altLang="zh-CN" dirty="0"/>
              <a:t>: RP-191626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362919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11" y="826475"/>
            <a:ext cx="9927772" cy="3564656"/>
          </a:xfrm>
          <a:prstGeom prst="rect">
            <a:avLst/>
          </a:prstGeom>
        </p:spPr>
      </p:pic>
      <p:sp>
        <p:nvSpPr>
          <p:cNvPr id="184" name="文本框 183"/>
          <p:cNvSpPr txBox="1"/>
          <p:nvPr/>
        </p:nvSpPr>
        <p:spPr>
          <a:xfrm>
            <a:off x="2195859" y="4392766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/>
          <a:p>
            <a:r>
              <a:rPr lang="en-US" sz="1200" dirty="0" smtClean="0"/>
              <a:t>#127</a:t>
            </a:r>
            <a:endParaRPr lang="en-US" sz="1200" dirty="0"/>
          </a:p>
        </p:txBody>
      </p:sp>
      <p:sp>
        <p:nvSpPr>
          <p:cNvPr id="185" name="文本框 184"/>
          <p:cNvSpPr txBox="1"/>
          <p:nvPr/>
        </p:nvSpPr>
        <p:spPr>
          <a:xfrm>
            <a:off x="2727081" y="4393902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#128</a:t>
            </a:r>
          </a:p>
        </p:txBody>
      </p:sp>
      <p:sp>
        <p:nvSpPr>
          <p:cNvPr id="186" name="文本框 185"/>
          <p:cNvSpPr txBox="1"/>
          <p:nvPr/>
        </p:nvSpPr>
        <p:spPr>
          <a:xfrm>
            <a:off x="3270023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#129</a:t>
            </a:r>
          </a:p>
        </p:txBody>
      </p:sp>
      <p:sp>
        <p:nvSpPr>
          <p:cNvPr id="189" name="文本框 188"/>
          <p:cNvSpPr txBox="1"/>
          <p:nvPr/>
        </p:nvSpPr>
        <p:spPr>
          <a:xfrm>
            <a:off x="4334654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#131</a:t>
            </a:r>
          </a:p>
        </p:txBody>
      </p:sp>
      <p:sp>
        <p:nvSpPr>
          <p:cNvPr id="190" name="矩形 189"/>
          <p:cNvSpPr/>
          <p:nvPr/>
        </p:nvSpPr>
        <p:spPr bwMode="auto">
          <a:xfrm>
            <a:off x="85411" y="4391131"/>
            <a:ext cx="9250178" cy="1931292"/>
          </a:xfrm>
          <a:prstGeom prst="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1" name="文本框 190"/>
          <p:cNvSpPr txBox="1"/>
          <p:nvPr/>
        </p:nvSpPr>
        <p:spPr>
          <a:xfrm>
            <a:off x="309399" y="4380705"/>
            <a:ext cx="16049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B050"/>
                </a:solidFill>
              </a:rPr>
              <a:t>SA5 OAM time plan</a:t>
            </a:r>
            <a:endParaRPr lang="en-US" sz="1200" b="1" dirty="0">
              <a:solidFill>
                <a:srgbClr val="00B050"/>
              </a:solidFill>
            </a:endParaRPr>
          </a:p>
        </p:txBody>
      </p:sp>
      <p:sp>
        <p:nvSpPr>
          <p:cNvPr id="199" name="矩形 198"/>
          <p:cNvSpPr/>
          <p:nvPr/>
        </p:nvSpPr>
        <p:spPr>
          <a:xfrm>
            <a:off x="9402662" y="3266540"/>
            <a:ext cx="2607362" cy="26776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nb-NO" sz="1200" b="1" dirty="0" smtClean="0"/>
              <a:t>Proposal for SA5:</a:t>
            </a:r>
          </a:p>
          <a:p>
            <a:r>
              <a:rPr lang="nb-NO" sz="1200" b="1" dirty="0" smtClean="0"/>
              <a:t>Rel-16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Nov </a:t>
            </a:r>
            <a:r>
              <a:rPr lang="nb-NO" sz="1200" dirty="0"/>
              <a:t>2019 (</a:t>
            </a:r>
            <a:r>
              <a:rPr lang="nb-NO" sz="1200" dirty="0" smtClean="0"/>
              <a:t>SA5#128) </a:t>
            </a:r>
            <a:r>
              <a:rPr lang="nb-NO" sz="1200" dirty="0"/>
              <a:t>SA5 stage 1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nb-NO" sz="1200" dirty="0" smtClean="0"/>
              <a:t>Feb 2020 </a:t>
            </a:r>
            <a:r>
              <a:rPr lang="nb-NO" sz="1200" dirty="0"/>
              <a:t>(</a:t>
            </a:r>
            <a:r>
              <a:rPr lang="nb-NO" sz="1200" dirty="0" smtClean="0"/>
              <a:t>SA5#129) </a:t>
            </a:r>
            <a:r>
              <a:rPr lang="nb-NO" sz="1200" dirty="0"/>
              <a:t>SA5 stage </a:t>
            </a:r>
            <a:r>
              <a:rPr lang="nb-NO" sz="1200" dirty="0" smtClean="0"/>
              <a:t>2+3 freeze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nb-NO" sz="1200" dirty="0"/>
          </a:p>
          <a:p>
            <a:r>
              <a:rPr lang="nb-NO" sz="1200" b="1" dirty="0" smtClean="0"/>
              <a:t>Rel-17 timeplan: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Oct </a:t>
            </a:r>
            <a:r>
              <a:rPr lang="en-US" altLang="en-US" sz="1200" dirty="0"/>
              <a:t>2019 (</a:t>
            </a:r>
            <a:r>
              <a:rPr lang="en-US" altLang="en-US" sz="1200" dirty="0" smtClean="0"/>
              <a:t>SA5#127) </a:t>
            </a:r>
            <a:r>
              <a:rPr lang="en-US" altLang="en-US" sz="1200" dirty="0"/>
              <a:t>SA5 </a:t>
            </a:r>
            <a:r>
              <a:rPr lang="en-US" altLang="en-US" sz="1200" dirty="0" smtClean="0"/>
              <a:t>trigger the discussion </a:t>
            </a:r>
            <a:r>
              <a:rPr lang="en-US" altLang="en-US" sz="1200" dirty="0"/>
              <a:t>of R17 </a:t>
            </a:r>
            <a:r>
              <a:rPr lang="en-US" altLang="en-US" sz="1200" dirty="0" smtClean="0"/>
              <a:t>WIs/SIs</a:t>
            </a:r>
            <a:endParaRPr lang="en-US" altLang="en-US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en-US" sz="1200" dirty="0" smtClean="0"/>
              <a:t>Aug </a:t>
            </a:r>
            <a:r>
              <a:rPr lang="en-US" altLang="en-US" sz="1200" dirty="0"/>
              <a:t>2020 (</a:t>
            </a:r>
            <a:r>
              <a:rPr lang="en-US" altLang="en-US" sz="1200" dirty="0" smtClean="0"/>
              <a:t>SA5#132) </a:t>
            </a:r>
            <a:r>
              <a:rPr lang="en-US" altLang="en-US" sz="1200" dirty="0"/>
              <a:t>SA5 stage1 freeze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TBD)</a:t>
            </a:r>
            <a:endParaRPr lang="en-US" altLang="en-US" sz="1200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1200" dirty="0" smtClean="0"/>
              <a:t>Stage 2+ stage 3 (TBD)</a:t>
            </a:r>
            <a:endParaRPr lang="nb-NO" sz="1200" dirty="0"/>
          </a:p>
        </p:txBody>
      </p:sp>
      <p:cxnSp>
        <p:nvCxnSpPr>
          <p:cNvPr id="200" name="直接连接符 199"/>
          <p:cNvCxnSpPr/>
          <p:nvPr/>
        </p:nvCxnSpPr>
        <p:spPr bwMode="auto">
          <a:xfrm>
            <a:off x="2959892" y="4659954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0" name="文本框 209"/>
          <p:cNvSpPr txBox="1"/>
          <p:nvPr/>
        </p:nvSpPr>
        <p:spPr>
          <a:xfrm>
            <a:off x="4866802" y="4395738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132</a:t>
            </a:r>
            <a:endParaRPr lang="en-US" dirty="0"/>
          </a:p>
        </p:txBody>
      </p:sp>
      <p:cxnSp>
        <p:nvCxnSpPr>
          <p:cNvPr id="211" name="直接连接符 210"/>
          <p:cNvCxnSpPr/>
          <p:nvPr/>
        </p:nvCxnSpPr>
        <p:spPr bwMode="auto">
          <a:xfrm flipH="1">
            <a:off x="5108918" y="4674964"/>
            <a:ext cx="14594" cy="164745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12" name="标题 1"/>
          <p:cNvSpPr>
            <a:spLocks noGrp="1"/>
          </p:cNvSpPr>
          <p:nvPr>
            <p:ph type="title"/>
          </p:nvPr>
        </p:nvSpPr>
        <p:spPr>
          <a:xfrm>
            <a:off x="142851" y="-74509"/>
            <a:ext cx="9602511" cy="1143000"/>
          </a:xfrm>
        </p:spPr>
        <p:txBody>
          <a:bodyPr/>
          <a:lstStyle/>
          <a:p>
            <a:pPr algn="l"/>
            <a:r>
              <a:rPr lang="en-US" sz="2800" dirty="0"/>
              <a:t>Proposal for h</a:t>
            </a:r>
            <a:r>
              <a:rPr lang="en-GB" sz="2800" dirty="0" err="1"/>
              <a:t>ow</a:t>
            </a:r>
            <a:r>
              <a:rPr lang="en-GB" sz="2800" dirty="0"/>
              <a:t> </a:t>
            </a:r>
            <a:r>
              <a:rPr lang="en-US" sz="2800" dirty="0"/>
              <a:t>SA5 OAM </a:t>
            </a:r>
            <a:r>
              <a:rPr lang="en-US" sz="2800" dirty="0" err="1"/>
              <a:t>timeplan</a:t>
            </a:r>
            <a:r>
              <a:rPr lang="en-US" sz="2800" dirty="0"/>
              <a:t> can sync with the SA plan</a:t>
            </a:r>
          </a:p>
        </p:txBody>
      </p:sp>
      <p:sp>
        <p:nvSpPr>
          <p:cNvPr id="213" name="文本框 212"/>
          <p:cNvSpPr txBox="1"/>
          <p:nvPr/>
        </p:nvSpPr>
        <p:spPr>
          <a:xfrm>
            <a:off x="3804238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130</a:t>
            </a:r>
            <a:endParaRPr 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5410197" y="4397965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133</a:t>
            </a:r>
            <a:endParaRPr 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5949577" y="4399843"/>
            <a:ext cx="52450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134</a:t>
            </a:r>
            <a:endParaRPr lang="en-US" dirty="0"/>
          </a:p>
        </p:txBody>
      </p:sp>
      <p:sp>
        <p:nvSpPr>
          <p:cNvPr id="6" name="圆角矩形 5"/>
          <p:cNvSpPr/>
          <p:nvPr/>
        </p:nvSpPr>
        <p:spPr bwMode="auto">
          <a:xfrm>
            <a:off x="2720362" y="470056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R16 </a:t>
            </a:r>
            <a:endParaRPr lang="en-US" sz="1000" dirty="0" smtClean="0">
              <a:solidFill>
                <a:schemeClr val="bg1"/>
              </a:solidFill>
            </a:endParaRPr>
          </a:p>
          <a:p>
            <a:pPr algn="ctr"/>
            <a:r>
              <a:rPr lang="en-US" sz="1000" dirty="0" smtClean="0">
                <a:solidFill>
                  <a:schemeClr val="bg1"/>
                </a:solidFill>
              </a:rPr>
              <a:t>stage </a:t>
            </a:r>
            <a:r>
              <a:rPr lang="en-US" sz="1000" dirty="0">
                <a:solidFill>
                  <a:schemeClr val="bg1"/>
                </a:solidFill>
              </a:rPr>
              <a:t>1 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3573714" y="4669765"/>
            <a:ext cx="5509" cy="165265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1" name="圆角矩形 30"/>
          <p:cNvSpPr/>
          <p:nvPr/>
        </p:nvSpPr>
        <p:spPr bwMode="auto">
          <a:xfrm>
            <a:off x="3282209" y="4702592"/>
            <a:ext cx="527882" cy="487346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800" dirty="0">
                <a:solidFill>
                  <a:schemeClr val="bg1"/>
                </a:solidFill>
              </a:rPr>
              <a:t>R16 </a:t>
            </a:r>
            <a:endParaRPr lang="en-US" sz="800" dirty="0" smtClean="0">
              <a:solidFill>
                <a:schemeClr val="bg1"/>
              </a:solidFill>
            </a:endParaRPr>
          </a:p>
          <a:p>
            <a:pPr algn="ctr"/>
            <a:r>
              <a:rPr lang="en-US" sz="800" dirty="0" smtClean="0">
                <a:solidFill>
                  <a:schemeClr val="bg1"/>
                </a:solidFill>
              </a:rPr>
              <a:t>stage 2+3 </a:t>
            </a:r>
            <a:r>
              <a:rPr lang="en-US" sz="800" dirty="0">
                <a:solidFill>
                  <a:schemeClr val="bg1"/>
                </a:solidFill>
              </a:rPr>
              <a:t>freeze</a:t>
            </a: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0985" y="4700562"/>
            <a:ext cx="7152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Rel-16 </a:t>
            </a:r>
          </a:p>
          <a:p>
            <a:r>
              <a:rPr lang="en-US" sz="1000" dirty="0" smtClean="0"/>
              <a:t>Schedule</a:t>
            </a:r>
            <a:endParaRPr lang="en-US" sz="1000" dirty="0"/>
          </a:p>
        </p:txBody>
      </p:sp>
      <p:sp>
        <p:nvSpPr>
          <p:cNvPr id="33" name="文本框 32"/>
          <p:cNvSpPr txBox="1"/>
          <p:nvPr/>
        </p:nvSpPr>
        <p:spPr>
          <a:xfrm>
            <a:off x="142851" y="5143530"/>
            <a:ext cx="67999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Planning</a:t>
            </a:r>
            <a:endParaRPr lang="en-US" sz="1000" dirty="0"/>
          </a:p>
        </p:txBody>
      </p:sp>
      <p:sp>
        <p:nvSpPr>
          <p:cNvPr id="34" name="圆角矩形 33"/>
          <p:cNvSpPr/>
          <p:nvPr/>
        </p:nvSpPr>
        <p:spPr bwMode="auto">
          <a:xfrm>
            <a:off x="4833158" y="5717626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1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42851" y="5604409"/>
            <a:ext cx="898003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Rel-17 </a:t>
            </a:r>
          </a:p>
          <a:p>
            <a:r>
              <a:rPr lang="en-US" sz="1000" dirty="0" smtClean="0"/>
              <a:t>Schedule</a:t>
            </a:r>
          </a:p>
          <a:p>
            <a:r>
              <a:rPr lang="en-US" sz="1000" dirty="0" smtClean="0"/>
              <a:t>(preliminary)</a:t>
            </a:r>
            <a:endParaRPr lang="en-US" sz="1000" dirty="0"/>
          </a:p>
        </p:txBody>
      </p:sp>
      <p:cxnSp>
        <p:nvCxnSpPr>
          <p:cNvPr id="37" name="直接连接符 36"/>
          <p:cNvCxnSpPr/>
          <p:nvPr/>
        </p:nvCxnSpPr>
        <p:spPr bwMode="auto">
          <a:xfrm>
            <a:off x="4084506" y="4676842"/>
            <a:ext cx="17231" cy="164558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圆角矩形 35"/>
          <p:cNvSpPr/>
          <p:nvPr/>
        </p:nvSpPr>
        <p:spPr bwMode="auto">
          <a:xfrm>
            <a:off x="2252919" y="5248212"/>
            <a:ext cx="1026684" cy="411496"/>
          </a:xfrm>
          <a:prstGeom prst="roundRect">
            <a:avLst/>
          </a:prstGeom>
          <a:solidFill>
            <a:srgbClr val="FFCC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000" dirty="0" smtClean="0"/>
              <a:t>R17</a:t>
            </a:r>
          </a:p>
          <a:p>
            <a:pPr algn="ctr"/>
            <a:r>
              <a:rPr lang="en-US" sz="1000" dirty="0" smtClean="0"/>
              <a:t>Initial input</a:t>
            </a:r>
            <a:endParaRPr lang="en-US" sz="10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i="0" u="none" strike="noStrike" cap="none" normalizeH="0" baseline="0" dirty="0" smtClean="0">
              <a:ln>
                <a:noFill/>
              </a:ln>
              <a:effectLst/>
              <a:latin typeface="Arial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78463" y="4400182"/>
            <a:ext cx="508473" cy="276999"/>
          </a:xfrm>
          <a:prstGeom prst="rect">
            <a:avLst/>
          </a:prstGeom>
          <a:solidFill>
            <a:srgbClr val="00B050"/>
          </a:solidFill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 sz="1200"/>
            </a:lvl1pPr>
          </a:lstStyle>
          <a:p>
            <a:r>
              <a:rPr lang="en-US" dirty="0"/>
              <a:t>#</a:t>
            </a:r>
            <a:r>
              <a:rPr lang="en-US" dirty="0" smtClean="0"/>
              <a:t>1xx</a:t>
            </a:r>
            <a:endParaRPr lang="en-US" dirty="0"/>
          </a:p>
        </p:txBody>
      </p:sp>
      <p:cxnSp>
        <p:nvCxnSpPr>
          <p:cNvPr id="41" name="直接连接符 40"/>
          <p:cNvCxnSpPr/>
          <p:nvPr/>
        </p:nvCxnSpPr>
        <p:spPr bwMode="auto">
          <a:xfrm flipH="1">
            <a:off x="6171482" y="4669765"/>
            <a:ext cx="2067" cy="163951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圆角矩形 41"/>
          <p:cNvSpPr/>
          <p:nvPr/>
        </p:nvSpPr>
        <p:spPr bwMode="auto">
          <a:xfrm>
            <a:off x="5883195" y="5712427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2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  <p:cxnSp>
        <p:nvCxnSpPr>
          <p:cNvPr id="13" name="曲线连接符 12"/>
          <p:cNvCxnSpPr>
            <a:stCxn id="36" idx="3"/>
            <a:endCxn id="34" idx="0"/>
          </p:cNvCxnSpPr>
          <p:nvPr/>
        </p:nvCxnSpPr>
        <p:spPr bwMode="auto">
          <a:xfrm>
            <a:off x="3279603" y="5453960"/>
            <a:ext cx="1889363" cy="263666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5" name="曲线连接符 44"/>
          <p:cNvCxnSpPr>
            <a:stCxn id="36" idx="3"/>
            <a:endCxn id="42" idx="0"/>
          </p:cNvCxnSpPr>
          <p:nvPr/>
        </p:nvCxnSpPr>
        <p:spPr bwMode="auto">
          <a:xfrm>
            <a:off x="3279603" y="5453960"/>
            <a:ext cx="2939400" cy="258467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9" name="曲线连接符 48"/>
          <p:cNvCxnSpPr>
            <a:stCxn id="36" idx="3"/>
            <a:endCxn id="48" idx="0"/>
          </p:cNvCxnSpPr>
          <p:nvPr/>
        </p:nvCxnSpPr>
        <p:spPr bwMode="auto">
          <a:xfrm>
            <a:off x="3279603" y="5453960"/>
            <a:ext cx="5169299" cy="258467"/>
          </a:xfrm>
          <a:prstGeom prst="curvedConnector2">
            <a:avLst/>
          </a:prstGeom>
          <a:solidFill>
            <a:schemeClr val="accent1"/>
          </a:solidFill>
          <a:ln w="3175" cap="flat" cmpd="sng" algn="ctr">
            <a:solidFill>
              <a:schemeClr val="tx2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直接连接符 54"/>
          <p:cNvCxnSpPr/>
          <p:nvPr/>
        </p:nvCxnSpPr>
        <p:spPr bwMode="auto">
          <a:xfrm>
            <a:off x="2484271" y="4646806"/>
            <a:ext cx="9731" cy="166246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8" name="直接连接符 37"/>
          <p:cNvCxnSpPr/>
          <p:nvPr/>
        </p:nvCxnSpPr>
        <p:spPr bwMode="auto">
          <a:xfrm>
            <a:off x="8439596" y="4698210"/>
            <a:ext cx="22727" cy="161106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圆角矩形 47"/>
          <p:cNvSpPr/>
          <p:nvPr/>
        </p:nvSpPr>
        <p:spPr bwMode="auto">
          <a:xfrm>
            <a:off x="8113094" y="5712427"/>
            <a:ext cx="671616" cy="5428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R17 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  <a:p>
            <a:pPr algn="ctr"/>
            <a:r>
              <a:rPr lang="en-US" sz="1050" dirty="0">
                <a:solidFill>
                  <a:schemeClr val="dk1"/>
                </a:solidFill>
                <a:latin typeface="+mn-lt"/>
                <a:cs typeface="+mn-cs"/>
              </a:rPr>
              <a:t>stage </a:t>
            </a:r>
            <a:r>
              <a:rPr lang="en-US" sz="1050" dirty="0"/>
              <a:t>3</a:t>
            </a:r>
            <a:r>
              <a:rPr lang="en-US" sz="1050" dirty="0" smtClean="0">
                <a:solidFill>
                  <a:schemeClr val="dk1"/>
                </a:solidFill>
                <a:latin typeface="+mn-lt"/>
                <a:cs typeface="+mn-cs"/>
              </a:rPr>
              <a:t> freeze</a:t>
            </a:r>
            <a:endParaRPr lang="en-US" sz="1050" dirty="0">
              <a:solidFill>
                <a:schemeClr val="dk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21983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 work areas of </a:t>
            </a:r>
            <a:r>
              <a:rPr lang="en-US" dirty="0" smtClean="0"/>
              <a:t>SA5 OAM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276" y="1371601"/>
            <a:ext cx="9375383" cy="3361174"/>
          </a:xfrm>
        </p:spPr>
        <p:txBody>
          <a:bodyPr/>
          <a:lstStyle/>
          <a:p>
            <a:r>
              <a:rPr lang="en-GB" altLang="zh-CN" sz="2400" b="1" dirty="0"/>
              <a:t>OAM&amp;P</a:t>
            </a:r>
            <a:endParaRPr lang="en-US" sz="2400" b="1" dirty="0"/>
          </a:p>
          <a:p>
            <a:pPr lvl="1"/>
            <a:r>
              <a:rPr lang="en-US" altLang="zh-CN" sz="2000" b="1" dirty="0" smtClean="0">
                <a:solidFill>
                  <a:srgbClr val="000000"/>
                </a:solidFill>
              </a:rPr>
              <a:t>A. </a:t>
            </a:r>
            <a:r>
              <a:rPr lang="en-US" altLang="zh-CN" sz="2000" b="1" dirty="0">
                <a:solidFill>
                  <a:srgbClr val="000000"/>
                </a:solidFill>
              </a:rPr>
              <a:t>Management Support to 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Verticals/Service management</a:t>
            </a:r>
            <a:endParaRPr lang="en-US" sz="2000" b="1" dirty="0" smtClean="0"/>
          </a:p>
          <a:p>
            <a:pPr lvl="1"/>
            <a:r>
              <a:rPr lang="en-US" sz="2000" b="1" dirty="0" smtClean="0"/>
              <a:t>B. </a:t>
            </a:r>
            <a:r>
              <a:rPr lang="en-US" sz="2000" b="1" dirty="0"/>
              <a:t>Network </a:t>
            </a:r>
            <a:r>
              <a:rPr lang="en-US" sz="2000" b="1" dirty="0" smtClean="0"/>
              <a:t>automation</a:t>
            </a:r>
          </a:p>
          <a:p>
            <a:pPr lvl="1"/>
            <a:r>
              <a:rPr lang="en-US" altLang="zh-CN" sz="2000" b="1" dirty="0"/>
              <a:t>C</a:t>
            </a:r>
            <a:r>
              <a:rPr lang="en-US" altLang="zh-CN" sz="2000" b="1" dirty="0" smtClean="0"/>
              <a:t>. Intent driven management</a:t>
            </a:r>
          </a:p>
          <a:p>
            <a:pPr lvl="1"/>
            <a:r>
              <a:rPr lang="en-US" altLang="zh-CN" sz="2000" b="1" dirty="0" smtClean="0">
                <a:solidFill>
                  <a:srgbClr val="000000"/>
                </a:solidFill>
              </a:rPr>
              <a:t>D. Data analytics</a:t>
            </a:r>
          </a:p>
          <a:p>
            <a:pPr lvl="1"/>
            <a:r>
              <a:rPr lang="en-US" altLang="zh-CN" sz="2000" b="1" dirty="0" smtClean="0">
                <a:solidFill>
                  <a:srgbClr val="000000"/>
                </a:solidFill>
              </a:rPr>
              <a:t>E. </a:t>
            </a:r>
            <a:r>
              <a:rPr lang="en-US" altLang="zh-CN" sz="2000" b="1" dirty="0">
                <a:solidFill>
                  <a:srgbClr val="000000"/>
                </a:solidFill>
              </a:rPr>
              <a:t>5G fundamental network management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F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2000" b="1" dirty="0">
                <a:solidFill>
                  <a:srgbClr val="000000"/>
                </a:solidFill>
              </a:rPr>
              <a:t>5G Energy Efficiency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G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2000" b="1" dirty="0">
                <a:solidFill>
                  <a:srgbClr val="000000"/>
                </a:solidFill>
              </a:rPr>
              <a:t>3GPP-ONAP integration</a:t>
            </a:r>
          </a:p>
          <a:p>
            <a:pPr lvl="1"/>
            <a:r>
              <a:rPr lang="en-US" altLang="zh-CN" sz="2000" b="1" dirty="0">
                <a:solidFill>
                  <a:srgbClr val="000000"/>
                </a:solidFill>
              </a:rPr>
              <a:t>H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2000" b="1" dirty="0">
                <a:solidFill>
                  <a:srgbClr val="000000"/>
                </a:solidFill>
              </a:rPr>
              <a:t>Methodology</a:t>
            </a:r>
            <a:endParaRPr lang="en-US" sz="2400" dirty="0"/>
          </a:p>
        </p:txBody>
      </p:sp>
      <p:sp>
        <p:nvSpPr>
          <p:cNvPr id="6" name="文本框 5"/>
          <p:cNvSpPr txBox="1"/>
          <p:nvPr/>
        </p:nvSpPr>
        <p:spPr>
          <a:xfrm>
            <a:off x="760279" y="5195710"/>
            <a:ext cx="10898659" cy="49244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highlight>
                  <a:srgbClr val="FFFF00"/>
                </a:highlight>
              </a:rPr>
              <a:t>Note 1: </a:t>
            </a:r>
            <a:r>
              <a:rPr lang="en-US" dirty="0"/>
              <a:t>The related groups and related topics information in the following pages may change, so these slides are to be used as a starting point for cooperation discussion and identifying potential </a:t>
            </a:r>
            <a:r>
              <a:rPr lang="en-US" altLang="zh-CN" dirty="0" smtClean="0"/>
              <a:t>CN/</a:t>
            </a:r>
            <a:r>
              <a:rPr lang="en-US" dirty="0" smtClean="0"/>
              <a:t>RAN </a:t>
            </a:r>
            <a:r>
              <a:rPr lang="en-US" dirty="0"/>
              <a:t>impact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0923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3526" y="2504552"/>
            <a:ext cx="9102725" cy="1143000"/>
          </a:xfrm>
        </p:spPr>
        <p:txBody>
          <a:bodyPr/>
          <a:lstStyle/>
          <a:p>
            <a:r>
              <a:rPr lang="en-US" dirty="0"/>
              <a:t>Summary of Rel-16 WIs/SIs, topics and related WGs/SDOs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085913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sz="3200" kern="0" dirty="0" smtClean="0"/>
              <a:t>Rel-16 ongoing WIs/SIs </a:t>
            </a:r>
            <a:endParaRPr lang="sv-SE" sz="3200" kern="0" dirty="0"/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</a:t>
            </a:r>
            <a:r>
              <a:rPr lang="en-US" altLang="zh-CN" sz="3200" kern="0" dirty="0" smtClean="0"/>
              <a:t>1/4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sp>
        <p:nvSpPr>
          <p:cNvPr id="8" name="矩形 7"/>
          <p:cNvSpPr/>
          <p:nvPr/>
        </p:nvSpPr>
        <p:spPr>
          <a:xfrm>
            <a:off x="205572" y="3321162"/>
            <a:ext cx="31117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>
                <a:solidFill>
                  <a:srgbClr val="000000"/>
                </a:solidFill>
              </a:rPr>
              <a:t>B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Intent driven management (0+1)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9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5361962"/>
              </p:ext>
            </p:extLst>
          </p:nvPr>
        </p:nvGraphicFramePr>
        <p:xfrm>
          <a:off x="280492" y="3618144"/>
          <a:ext cx="11573753" cy="80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312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3057250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548714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454296"/>
                <a:gridCol w="1789861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3476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476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3421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IDMS_MN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Intent driven management services for mobile network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35%-&gt;45%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SP-180899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SA2 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Realization</a:t>
                      </a:r>
                      <a:r>
                        <a:rPr lang="sv-SE" sz="11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of intent on RAN or CN side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205572" y="1596140"/>
            <a:ext cx="5660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 smtClean="0">
                <a:solidFill>
                  <a:srgbClr val="000000"/>
                </a:solidFill>
              </a:rPr>
              <a:t>A. </a:t>
            </a:r>
            <a:r>
              <a:rPr lang="en-US" altLang="zh-CN" sz="1400" b="1" dirty="0">
                <a:solidFill>
                  <a:srgbClr val="000000"/>
                </a:solidFill>
              </a:rPr>
              <a:t>Management Support to Verticals / Service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(1+2)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618852"/>
              </p:ext>
            </p:extLst>
          </p:nvPr>
        </p:nvGraphicFramePr>
        <p:xfrm>
          <a:off x="280492" y="1940787"/>
          <a:ext cx="11554137" cy="1343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419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3789451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433384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314911"/>
                <a:gridCol w="1309816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38395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1919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76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FS_OAM_NPN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non-public networks management</a:t>
                      </a:r>
                      <a:endParaRPr lang="en-GB" altLang="zh-CN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2%-&gt;10%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SP-190137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SA1, SA2, RAN3, 5G-ACIA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NPN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19566290"/>
                  </a:ext>
                </a:extLst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MA5SLA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management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aspects of 5G Service-Level Agreement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SP-190789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GSMA,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519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MEMTANE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 </a:t>
                      </a:r>
                      <a:r>
                        <a:rPr lang="fr-FR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 3GPP management system for multiple tenant environnent support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SP-190786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SA2(potentially)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205572" y="4416457"/>
            <a:ext cx="26289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C. </a:t>
            </a:r>
            <a:r>
              <a:rPr lang="en-US" altLang="zh-CN" sz="1400" b="1" dirty="0">
                <a:solidFill>
                  <a:srgbClr val="000000"/>
                </a:solidFill>
              </a:rPr>
              <a:t>Network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Automation (2+1)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3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0122615"/>
              </p:ext>
            </p:extLst>
          </p:nvPr>
        </p:nvGraphicFramePr>
        <p:xfrm>
          <a:off x="280492" y="4701537"/>
          <a:ext cx="11573753" cy="1323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312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2960641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645323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454296"/>
                <a:gridCol w="1789861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3476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4766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85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groups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FS_SON_5G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Self-Organizing Networks (SON) for 5G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50%-&gt;80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SP-180827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SON, RLF report  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FS_ANL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 levels of autonomous network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SP-190928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 SA2, RAN3,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</a:tr>
              <a:tr h="3395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SON_5G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Self-Organizing </a:t>
                      </a: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Networks (SON) for 5G networks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/>
                        </a:rPr>
                        <a:t>SP-190785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Tbd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05572" y="1168383"/>
            <a:ext cx="833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29 Rel-16 WIs/SIs: 15 ongoing Rel-16 WIs, 6 ongoing Rel-16 SIs </a:t>
            </a:r>
            <a:r>
              <a:rPr lang="zh-CN" altLang="en-US" sz="1600" b="1" dirty="0" smtClean="0">
                <a:solidFill>
                  <a:srgbClr val="0000FF"/>
                </a:solidFill>
              </a:rPr>
              <a:t>，</a:t>
            </a:r>
            <a:r>
              <a:rPr lang="en-US" altLang="zh-CN" sz="1600" b="1" dirty="0" smtClean="0">
                <a:solidFill>
                  <a:srgbClr val="0000FF"/>
                </a:solidFill>
              </a:rPr>
              <a:t>8 finished WIs/SIs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79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05572" y="4603"/>
            <a:ext cx="10139206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altLang="zh-CN" sz="3200" kern="0" dirty="0"/>
              <a:t>Rel-16 </a:t>
            </a:r>
            <a:r>
              <a:rPr lang="sv-SE" sz="3200" kern="0" dirty="0" smtClean="0"/>
              <a:t>ongoing WIs/SIs</a:t>
            </a:r>
            <a:endParaRPr lang="sv-SE" sz="3200" kern="0" dirty="0"/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</a:t>
            </a:r>
            <a:r>
              <a:rPr lang="en-US" altLang="zh-CN" sz="3200" kern="0" dirty="0" smtClean="0"/>
              <a:t>-2/4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466440"/>
              </p:ext>
            </p:extLst>
          </p:nvPr>
        </p:nvGraphicFramePr>
        <p:xfrm>
          <a:off x="380975" y="2508862"/>
          <a:ext cx="11360524" cy="40581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85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357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520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4425"/>
                <a:gridCol w="15344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344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344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9524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eNRM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NRM enhancements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20%-&gt;40%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3"/>
                        </a:rPr>
                        <a:t>SP-190140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RAN3, ORAN </a:t>
                      </a: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(potentially)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NR, 5GC modelling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5G_SLICE_ePA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Enhancement of performance assurance for 5G networks including network slicing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70%-&gt;85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4"/>
                        </a:rPr>
                        <a:t>SP-190247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SA2, RAN2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PM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TM_SBMA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Management in the context of Services Based Management Architecture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10-&gt;10%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5"/>
                        </a:rPr>
                        <a:t>SP-181073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RAN2, SA2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Trace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QOED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Management of QoE measurement collection 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60%-&gt;70%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6"/>
                        </a:rPr>
                        <a:t>SP-181069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RAN2, RAN3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QoE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NETPOL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Network policy management for mobile networks based on NFV scenarios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10%-&gt;85%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7"/>
                        </a:rPr>
                        <a:t>SP-180821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ETSI NFV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Virtualization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5GDMS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Discovery of management services in 5G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35%-&gt;65%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  <a:hlinkClick r:id="rId8"/>
                        </a:rPr>
                        <a:t>SP-181072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r>
                        <a:rPr lang="en-GB" altLang="zh-CN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SA2 (potentially)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Service</a:t>
                      </a:r>
                      <a:r>
                        <a:rPr lang="sv-SE" sz="11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 based discovery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9477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sv-SE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5G_SLICE_ePA-KPI</a:t>
                      </a: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KPI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reporting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ctr" defTabSz="1219170" rtl="0" eaLnBrk="1" fontAlgn="t" latinLnBrk="0" hangingPunct="1"/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/>
                        </a:rPr>
                        <a:t>SP-190881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0"/>
                        </a:spcAft>
                      </a:pP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29477">
                <a:tc>
                  <a:txBody>
                    <a:bodyPr/>
                    <a:lstStyle/>
                    <a:p>
                      <a:pPr marL="82550" indent="0" algn="l" defTabSz="1219170" rtl="0" eaLnBrk="1" fontAlgn="t" latinLnBrk="0" hangingPunct="1">
                        <a:spcAft>
                          <a:spcPts val="900"/>
                        </a:spcAft>
                      </a:pPr>
                      <a:r>
                        <a:rPr lang="sv-SE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OAM_RTT</a:t>
                      </a:r>
                      <a:endParaRPr lang="sv-S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Streaming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trace reporting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0%</a:t>
                      </a:r>
                      <a:endParaRPr lang="zh-CN" alt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0"/>
                        </a:rPr>
                        <a:t>SP-190782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SA#87 (3/2020)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RAN2, SA2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1219170" rtl="0" eaLnBrk="1" fontAlgn="t" latinLnBrk="0" hangingPunct="1"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94215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FS_5GSAT_MO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Study on management and orchestration aspects with integrated satellite components in a 5G network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10%-&gt;30%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1"/>
                        </a:rPr>
                        <a:t>SP-190138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RAN1, RAN2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Satellite</a:t>
                      </a:r>
                      <a:r>
                        <a:rPr lang="sv-SE" sz="1100" kern="1200" baseline="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modelling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116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FS_PROTIMP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protocol enhancement for real time communication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0-&gt;0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2"/>
                        </a:rPr>
                        <a:t>SP-180597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306055" y="2254517"/>
            <a:ext cx="41168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E. </a:t>
            </a:r>
            <a:r>
              <a:rPr lang="en-US" altLang="zh-CN" sz="1400" b="1" dirty="0">
                <a:solidFill>
                  <a:srgbClr val="000000"/>
                </a:solidFill>
              </a:rPr>
              <a:t>5G fundamental network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(2+8)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6055" y="930069"/>
            <a:ext cx="20874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</a:rPr>
              <a:t>D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1400" b="1" dirty="0">
                <a:solidFill>
                  <a:srgbClr val="000000"/>
                </a:solidFill>
              </a:rPr>
              <a:t>Data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analytics (1+1)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1353901"/>
              </p:ext>
            </p:extLst>
          </p:nvPr>
        </p:nvGraphicFramePr>
        <p:xfrm>
          <a:off x="380975" y="1202678"/>
          <a:ext cx="11295212" cy="996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4849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3011929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365782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168342"/>
                <a:gridCol w="1282650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4652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264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04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FS_eMDAS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 Management Data Analytics Service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3"/>
                        </a:rPr>
                        <a:t>SP-190930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SA#88 (6/2020)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NWDAF, RAN intelligence, automation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92894448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COSLA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255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Closed 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loop SLS assurance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14"/>
                        </a:rPr>
                        <a:t>SP-190781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SA#87 (3/2020)</a:t>
                      </a:r>
                      <a:r>
                        <a:rPr lang="en-GB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sv-SE" altLang="zh-CN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 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+mn-cs"/>
                        </a:rPr>
                        <a:t>RAN3,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NWDAF, RAN intelligence,</a:t>
                      </a: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automation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6563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1492180" y="4603"/>
            <a:ext cx="8852598" cy="9206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altLang="zh-CN" sz="3200" kern="0" dirty="0"/>
              <a:t>Rel-16 </a:t>
            </a:r>
            <a:r>
              <a:rPr lang="sv-SE" sz="3200" kern="0" dirty="0" smtClean="0"/>
              <a:t>ongoing WIs/SIs</a:t>
            </a:r>
            <a:endParaRPr lang="sv-SE" sz="3200" kern="0" dirty="0"/>
          </a:p>
          <a:p>
            <a:r>
              <a:rPr lang="sv-SE" sz="3200" kern="0" dirty="0"/>
              <a:t>(OAM&amp;P </a:t>
            </a:r>
            <a:r>
              <a:rPr lang="en-US" altLang="zh-CN" sz="3200" kern="0" dirty="0"/>
              <a:t>Network &amp; Service management -</a:t>
            </a:r>
            <a:r>
              <a:rPr lang="en-US" altLang="zh-CN" sz="3200" kern="0" dirty="0" smtClean="0"/>
              <a:t>3/4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sp>
        <p:nvSpPr>
          <p:cNvPr id="10" name="矩形 9"/>
          <p:cNvSpPr/>
          <p:nvPr/>
        </p:nvSpPr>
        <p:spPr>
          <a:xfrm>
            <a:off x="255588" y="2720576"/>
            <a:ext cx="2909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G. </a:t>
            </a:r>
            <a:r>
              <a:rPr lang="en-US" altLang="zh-CN" sz="1400" b="1" dirty="0">
                <a:solidFill>
                  <a:srgbClr val="000000"/>
                </a:solidFill>
              </a:rPr>
              <a:t>3GPP ONAP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integration (0+1)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8856886"/>
              </p:ext>
            </p:extLst>
          </p:nvPr>
        </p:nvGraphicFramePr>
        <p:xfrm>
          <a:off x="330510" y="2976727"/>
          <a:ext cx="11273568" cy="888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915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3016407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255526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522680"/>
                <a:gridCol w="1522680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522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226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err="1"/>
                        <a:t>Completion</a:t>
                      </a:r>
                      <a:r>
                        <a:rPr lang="sv-SE" sz="14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400" dirty="0"/>
                        <a:t>Related</a:t>
                      </a:r>
                      <a:r>
                        <a:rPr lang="sv-SE" sz="1400" baseline="0" dirty="0"/>
                        <a:t> </a:t>
                      </a:r>
                      <a:r>
                        <a:rPr lang="en-US" altLang="zh-CN" sz="1400" dirty="0"/>
                        <a:t>topic</a:t>
                      </a:r>
                      <a:endParaRPr lang="sv-SE" sz="14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ONAP3GPP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Integration of ONAP and 3GPP 5G management framework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10-&gt;25%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2"/>
                        </a:rPr>
                        <a:t>SP-190139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SA#86 (12/2019)</a:t>
                      </a:r>
                      <a:r>
                        <a:rPr lang="en-GB" altLang="zh-CN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-&gt; SA#87 (03/2020)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3GPP-ONAP Integration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295342" y="1109832"/>
            <a:ext cx="13734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0000"/>
                </a:solidFill>
              </a:rPr>
              <a:t>F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1400" b="1" dirty="0">
                <a:solidFill>
                  <a:srgbClr val="000000"/>
                </a:solidFill>
              </a:rPr>
              <a:t>5G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EE (0+1)</a:t>
            </a:r>
            <a:endParaRPr lang="zh-CN" altLang="en-US" b="1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8919828"/>
              </p:ext>
            </p:extLst>
          </p:nvPr>
        </p:nvGraphicFramePr>
        <p:xfrm>
          <a:off x="330512" y="1417609"/>
          <a:ext cx="1127356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164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55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39146"/>
                <a:gridCol w="17391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0621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0621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0909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err="1" smtClean="0"/>
                        <a:t>Tdoc</a:t>
                      </a:r>
                      <a:r>
                        <a:rPr lang="en-US" altLang="zh-CN" sz="1400" dirty="0" smtClean="0"/>
                        <a:t> reference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400" dirty="0"/>
                        <a:t>Related</a:t>
                      </a:r>
                      <a:r>
                        <a:rPr lang="sv-SE" altLang="zh-CN" sz="1400" baseline="0" dirty="0"/>
                        <a:t> groups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400" dirty="0"/>
                        <a:t>topic</a:t>
                      </a:r>
                      <a:endParaRPr lang="sv-SE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090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EE_5G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900"/>
                        </a:spcAft>
                      </a:pPr>
                      <a:r>
                        <a:rPr lang="en-US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 efficiency of 5G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45%-&gt;70%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3"/>
                        </a:rPr>
                        <a:t>SP-180819</a:t>
                      </a:r>
                      <a:endParaRPr lang="sv-SE" sz="1200" b="0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SA#86 (12/2019)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RAN3, ETSI EE, ITU-T SG5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Energy</a:t>
                      </a:r>
                      <a:r>
                        <a:rPr lang="sv-SE" sz="1200" b="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saving, EE measurements</a:t>
                      </a:r>
                      <a:endParaRPr lang="sv-SE" sz="12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0017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88277" y="5398511"/>
            <a:ext cx="19960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H. Methodology (1+0)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547873"/>
              </p:ext>
            </p:extLst>
          </p:nvPr>
        </p:nvGraphicFramePr>
        <p:xfrm>
          <a:off x="281693" y="5667430"/>
          <a:ext cx="11392887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05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483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881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8796"/>
                <a:gridCol w="153879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387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3879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32617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altLang="zh-CN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576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METHOGY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Methodology for 5G management specifications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85%-&gt;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SP-180822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SA#85 (09/2019)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ITU-T, CT3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methodology</a:t>
                      </a: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Title 1"/>
          <p:cNvSpPr txBox="1">
            <a:spLocks/>
          </p:cNvSpPr>
          <p:nvPr/>
        </p:nvSpPr>
        <p:spPr>
          <a:xfrm>
            <a:off x="404327" y="4603"/>
            <a:ext cx="9940451" cy="64709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sv-SE" sz="3200" kern="0" dirty="0"/>
              <a:t>Summary of </a:t>
            </a:r>
            <a:r>
              <a:rPr lang="sv-SE" altLang="zh-CN" sz="3200" kern="0" dirty="0"/>
              <a:t>Rel-16 </a:t>
            </a:r>
            <a:r>
              <a:rPr lang="sv-SE" sz="3200" kern="0" dirty="0" smtClean="0"/>
              <a:t>ongoing WIs/SIs(</a:t>
            </a:r>
            <a:r>
              <a:rPr lang="en-US" sz="3200" kern="0" dirty="0" smtClean="0"/>
              <a:t>Finished</a:t>
            </a:r>
            <a:r>
              <a:rPr lang="en-US" altLang="zh-CN" sz="3200" kern="0" dirty="0" smtClean="0"/>
              <a:t> - 4/4</a:t>
            </a:r>
            <a:r>
              <a:rPr lang="sv-SE" sz="3200" kern="0" dirty="0" smtClean="0"/>
              <a:t>)</a:t>
            </a:r>
            <a:endParaRPr lang="sv-SE" sz="3200" kern="0" dirty="0"/>
          </a:p>
        </p:txBody>
      </p:sp>
      <p:sp>
        <p:nvSpPr>
          <p:cNvPr id="9" name="矩形 8"/>
          <p:cNvSpPr/>
          <p:nvPr/>
        </p:nvSpPr>
        <p:spPr>
          <a:xfrm>
            <a:off x="188277" y="810813"/>
            <a:ext cx="5660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fontAlgn="t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000000"/>
                </a:solidFill>
              </a:rPr>
              <a:t>A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. </a:t>
            </a:r>
            <a:r>
              <a:rPr lang="en-US" altLang="zh-CN" sz="1400" b="1" dirty="0">
                <a:solidFill>
                  <a:srgbClr val="000000"/>
                </a:solidFill>
              </a:rPr>
              <a:t>Management Support to Verticals / Service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(3+0)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7979285"/>
              </p:ext>
            </p:extLst>
          </p:nvPr>
        </p:nvGraphicFramePr>
        <p:xfrm>
          <a:off x="281695" y="1111782"/>
          <a:ext cx="11424696" cy="1491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243">
                  <a:extLst>
                    <a:ext uri="{9D8B030D-6E8A-4147-A177-3AD203B41FA5}">
                      <a16:colId xmlns="" xmlns:a16="http://schemas.microsoft.com/office/drawing/2014/main" val="23408469"/>
                    </a:ext>
                  </a:extLst>
                </a:gridCol>
                <a:gridCol w="3548700">
                  <a:extLst>
                    <a:ext uri="{9D8B030D-6E8A-4147-A177-3AD203B41FA5}">
                      <a16:colId xmlns="" xmlns:a16="http://schemas.microsoft.com/office/drawing/2014/main" val="1386727148"/>
                    </a:ext>
                  </a:extLst>
                </a:gridCol>
                <a:gridCol w="1125391">
                  <a:extLst>
                    <a:ext uri="{9D8B030D-6E8A-4147-A177-3AD203B41FA5}">
                      <a16:colId xmlns="" xmlns:a16="http://schemas.microsoft.com/office/drawing/2014/main" val="4240727412"/>
                    </a:ext>
                  </a:extLst>
                </a:gridCol>
                <a:gridCol w="1509712"/>
                <a:gridCol w="1509712">
                  <a:extLst>
                    <a:ext uri="{9D8B030D-6E8A-4147-A177-3AD203B41FA5}">
                      <a16:colId xmlns="" xmlns:a16="http://schemas.microsoft.com/office/drawing/2014/main" val="1675550634"/>
                    </a:ext>
                  </a:extLst>
                </a:gridCol>
                <a:gridCol w="133246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332469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874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200" dirty="0"/>
                        <a:t>Related</a:t>
                      </a:r>
                      <a:r>
                        <a:rPr lang="sv-SE" altLang="zh-CN" sz="1200" baseline="0" dirty="0"/>
                        <a:t> groups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15750895"/>
                  </a:ext>
                </a:extLst>
              </a:tr>
              <a:tr h="32309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FS_MAN_EC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aspects of edge computing 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65%-&gt;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3"/>
                        </a:rPr>
                        <a:t>SP-180390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SA2,ETSI MEC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MEC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56251039"/>
                  </a:ext>
                </a:extLst>
              </a:tr>
              <a:tr h="34611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FS_TENANCYC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tenancy concept in 5G network and network slicing management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4"/>
                        </a:rPr>
                        <a:t>SP-180815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(potentially)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Tenancy concepts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92894448"/>
                  </a:ext>
                </a:extLst>
              </a:tr>
              <a:tr h="28145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FS_CSMAN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management aspects of communication services 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75%-&gt;</a:t>
                      </a: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5"/>
                        </a:rPr>
                        <a:t>SP-180923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ETSI ZSM,TMF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Service management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34919765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4020158"/>
              </p:ext>
            </p:extLst>
          </p:nvPr>
        </p:nvGraphicFramePr>
        <p:xfrm>
          <a:off x="313501" y="2944934"/>
          <a:ext cx="11392888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6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1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573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24837"/>
                <a:gridCol w="15248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24837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281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3342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Completion</a:t>
                      </a: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latinLnBrk="0" hangingPunct="1"/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</a:t>
                      </a:r>
                      <a:r>
                        <a:rPr lang="sv-SE" sz="1200" b="1" kern="1200" baseline="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groups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r>
                        <a:rPr lang="en-US" altLang="zh-CN" sz="1200" dirty="0"/>
                        <a:t>topic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45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FS_OAM_RTT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non-file-based trace reporting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0-&gt;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6"/>
                        </a:rPr>
                        <a:t>SP-181076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SA#85 (09/2019)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--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345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OAM_LTE_WLAN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OAM aspects of LTE and WLAN integration</a:t>
                      </a:r>
                      <a:endParaRPr lang="en-US" altLang="zh-C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7"/>
                        </a:rPr>
                        <a:t>SP-180820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188277" y="2637157"/>
            <a:ext cx="411683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E. </a:t>
            </a:r>
            <a:r>
              <a:rPr lang="en-US" altLang="zh-CN" sz="1400" b="1" dirty="0">
                <a:solidFill>
                  <a:srgbClr val="000000"/>
                </a:solidFill>
              </a:rPr>
              <a:t>5G fundamental network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management (2+0)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773" y="3944282"/>
            <a:ext cx="29096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altLang="zh-CN" sz="1400" b="1" dirty="0" smtClean="0">
                <a:solidFill>
                  <a:srgbClr val="000000"/>
                </a:solidFill>
              </a:rPr>
              <a:t>G. </a:t>
            </a:r>
            <a:r>
              <a:rPr lang="en-US" altLang="zh-CN" sz="1400" b="1" dirty="0">
                <a:solidFill>
                  <a:srgbClr val="000000"/>
                </a:solidFill>
              </a:rPr>
              <a:t>3GPP ONAP </a:t>
            </a:r>
            <a:r>
              <a:rPr lang="en-US" altLang="zh-CN" sz="1400" b="1" dirty="0" smtClean="0">
                <a:solidFill>
                  <a:srgbClr val="000000"/>
                </a:solidFill>
              </a:rPr>
              <a:t>integration (2+0)</a:t>
            </a:r>
            <a:endParaRPr lang="en-US" altLang="zh-CN" sz="1400" b="1" dirty="0">
              <a:solidFill>
                <a:srgbClr val="000000"/>
              </a:solidFill>
            </a:endParaRPr>
          </a:p>
        </p:txBody>
      </p:sp>
      <p:graphicFrame>
        <p:nvGraphicFramePr>
          <p:cNvPr id="11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708165"/>
              </p:ext>
            </p:extLst>
          </p:nvPr>
        </p:nvGraphicFramePr>
        <p:xfrm>
          <a:off x="281693" y="4200433"/>
          <a:ext cx="11424697" cy="1196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8210">
                  <a:extLst>
                    <a:ext uri="{9D8B030D-6E8A-4147-A177-3AD203B41FA5}">
                      <a16:colId xmlns:a16="http://schemas.microsoft.com/office/drawing/2014/main" xmlns="" val="23408469"/>
                    </a:ext>
                  </a:extLst>
                </a:gridCol>
                <a:gridCol w="3303373">
                  <a:extLst>
                    <a:ext uri="{9D8B030D-6E8A-4147-A177-3AD203B41FA5}">
                      <a16:colId xmlns:a16="http://schemas.microsoft.com/office/drawing/2014/main" xmlns="" val="1386727148"/>
                    </a:ext>
                  </a:extLst>
                </a:gridCol>
                <a:gridCol w="1013254">
                  <a:extLst>
                    <a:ext uri="{9D8B030D-6E8A-4147-A177-3AD203B41FA5}">
                      <a16:colId xmlns:a16="http://schemas.microsoft.com/office/drawing/2014/main" xmlns="" val="4240727412"/>
                    </a:ext>
                  </a:extLst>
                </a:gridCol>
                <a:gridCol w="1170581"/>
                <a:gridCol w="1543093">
                  <a:extLst>
                    <a:ext uri="{9D8B030D-6E8A-4147-A177-3AD203B41FA5}">
                      <a16:colId xmlns:a16="http://schemas.microsoft.com/office/drawing/2014/main" xmlns="" val="1675550634"/>
                    </a:ext>
                  </a:extLst>
                </a:gridCol>
                <a:gridCol w="15430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430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2946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200" dirty="0" err="1"/>
                        <a:t>Completion</a:t>
                      </a:r>
                      <a:r>
                        <a:rPr lang="sv-SE" sz="1200" dirty="0"/>
                        <a:t> rate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reference</a:t>
                      </a:r>
                      <a:endParaRPr lang="sv-SE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Target date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Related groups</a:t>
                      </a:r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/>
                        <a:t>Related</a:t>
                      </a:r>
                      <a:r>
                        <a:rPr lang="sv-SE" sz="1200" baseline="0" dirty="0"/>
                        <a:t> </a:t>
                      </a:r>
                      <a:r>
                        <a:rPr lang="en-US" altLang="zh-CN" sz="1200" dirty="0"/>
                        <a:t>topic</a:t>
                      </a:r>
                      <a:endParaRPr lang="sv-SE" sz="1200" dirty="0"/>
                    </a:p>
                  </a:txBody>
                  <a:tcPr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15750895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FS_ONAPCINT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integration of ONAP and 3GPP configuration management services for 5G networks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763" marR="4763" marT="4763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8"/>
                        </a:rPr>
                        <a:t>SP-181075</a:t>
                      </a:r>
                      <a:endParaRPr lang="sv-SE" sz="1100" kern="1200" dirty="0" smtClean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3GPP-ONAP Integration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985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FS_ONAPDCAE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integration of ONAP DCAE and 3GPP management architecture 	</a:t>
                      </a: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  <a:hlinkClick r:id="rId9"/>
                        </a:rPr>
                        <a:t>SP-181074</a:t>
                      </a: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altLang="zh-CN" sz="11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ONAP, ETSI ZSM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18" name="文本框 17"/>
          <p:cNvSpPr txBox="1"/>
          <p:nvPr/>
        </p:nvSpPr>
        <p:spPr>
          <a:xfrm>
            <a:off x="206773" y="499702"/>
            <a:ext cx="48333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00FF"/>
                </a:solidFill>
              </a:rPr>
              <a:t>7 Rel-16 SIs are finished, 1 Rel-16 WI is finished</a:t>
            </a:r>
            <a:endParaRPr lang="zh-CN" altLang="en-US" sz="16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31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8" ma:contentTypeDescription="Create a new document." ma:contentTypeScope="" ma:versionID="a51758a0ff21e7ed8f32b15d893f8414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f115ba01c92b368f6c5d831768f12e46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2CBCDB-2152-4DCC-95A4-38A692ACE4AA}">
  <ds:schemaRefs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6f846979-0e6f-42ff-8b87-e1893efeda99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EBFC467-35E9-403B-9145-BDFA1870BE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2D6D037-34B4-4A43-87AF-8E93BB2490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15463</TotalTime>
  <Words>1670</Words>
  <Application>Microsoft Office PowerPoint</Application>
  <PresentationFormat>宽屏</PresentationFormat>
  <Paragraphs>444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宋体</vt:lpstr>
      <vt:lpstr>宋体</vt:lpstr>
      <vt:lpstr>Arial</vt:lpstr>
      <vt:lpstr>Calibri</vt:lpstr>
      <vt:lpstr>Times New Roman</vt:lpstr>
      <vt:lpstr>Wingdings</vt:lpstr>
      <vt:lpstr>Office Theme</vt:lpstr>
      <vt:lpstr>    SA5 Summary of OAM WIs/SIs and Work Plan  Operation, Administration, Maintenance &amp; Provisioning (OAM&amp;P)  </vt:lpstr>
      <vt:lpstr>PowerPoint 演示文稿</vt:lpstr>
      <vt:lpstr>Proposal for how SA5 OAM timeplan can sync with the SA plan</vt:lpstr>
      <vt:lpstr>Main work areas of SA5 OAM</vt:lpstr>
      <vt:lpstr>Summary of Rel-16 WIs/SIs, topics and related WGs/SDOs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SA2 Rel-16 topics which may be related to SA5 topics</vt:lpstr>
      <vt:lpstr>RAN3 Rel-16 topics which may be related to SA5 topics</vt:lpstr>
      <vt:lpstr>Summary of R16 topics may be related to SA5 WIs/SIs (for discussion)</vt:lpstr>
      <vt:lpstr>Potential Rel-17 areas</vt:lpstr>
      <vt:lpstr>SA1 Rel-17 topics which may be related to SA5 topics</vt:lpstr>
      <vt:lpstr>SA2 Rel-17 topics which may related to SA5 topics</vt:lpstr>
      <vt:lpstr>Summary of R17 topics which may be related to SA5 OAM work areas (for discussion)</vt:lpstr>
      <vt:lpstr>Summary for way forward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Zou Lan</dc:creator>
  <cp:lastModifiedBy>20191014</cp:lastModifiedBy>
  <cp:revision>325</cp:revision>
  <dcterms:created xsi:type="dcterms:W3CDTF">2019-03-13T01:38:36Z</dcterms:created>
  <dcterms:modified xsi:type="dcterms:W3CDTF">2019-10-17T20:48:20Z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(3)aURNpLD/PS8VcX/rF2Z4EWvQZ9UCeinD70xcidS11BzPBmpUyz8YJAhZNiZuJnBlQbCDTPhi
UPPsqRtR1a17hWJL6XUmEmc2Li/zs2ExNJ3cIvjcCMeYMLjE3LNK10Sa/ofIKOSiN6rYhYlA
P4fNrpccjKgj2lBjzRYZdzG/o3EJf9tC3VIkg1s1kNzOLa6QIfICB+xaqnaAgrTaNe4zpTfh
vy6SOyE9Q01N7rnPnW</vt:lpwstr>
  </property>
  <property fmtid="{D5CDD505-2E9C-101B-9397-08002B2CF9AE}" pid="3" name="_2015_ms_pID_7253431">
    <vt:lpwstr>/fqQZP/uzybRBVMXVzPRnifZ3lLzGFsfe5W8YStEOB58LSS49jy+IF
XeCl+zYNVSGMEX57A1iX7o6tTsD9pgJV5S1en7wYkmJAEdGpWWIamK2Le2gH0ANxP86IUOJ/
/ipHDvIW3Bpn8AkYK6NX3L9t1XkfgTrdc3roylnN/mesIspqNMQFQfTaPfQ//XFN9WEPsIHw
T1imREedtTRVifqrCiJwGDDzac7ziK7tegob</vt:lpwstr>
  </property>
  <property fmtid="{D5CDD505-2E9C-101B-9397-08002B2CF9AE}" pid="4" name="_2015_ms_pID_7253432">
    <vt:lpwstr>aZVLpMfHKACnlJhnFHOaLTA=</vt:lpwstr>
  </property>
  <property fmtid="{D5CDD505-2E9C-101B-9397-08002B2CF9AE}" pid="5" name="ContentTypeId">
    <vt:lpwstr>0x0101003AA7AC0C743A294CADF60F661720E3E6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1571341297</vt:lpwstr>
  </property>
</Properties>
</file>