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6"/>
  </p:notesMasterIdLst>
  <p:handoutMasterIdLst>
    <p:handoutMasterId r:id="rId37"/>
  </p:handoutMasterIdLst>
  <p:sldIdLst>
    <p:sldId id="303" r:id="rId2"/>
    <p:sldId id="668" r:id="rId3"/>
    <p:sldId id="670" r:id="rId4"/>
    <p:sldId id="636" r:id="rId5"/>
    <p:sldId id="764" r:id="rId6"/>
    <p:sldId id="789" r:id="rId7"/>
    <p:sldId id="767" r:id="rId8"/>
    <p:sldId id="794" r:id="rId9"/>
    <p:sldId id="726" r:id="rId10"/>
    <p:sldId id="731" r:id="rId11"/>
    <p:sldId id="744" r:id="rId12"/>
    <p:sldId id="746" r:id="rId13"/>
    <p:sldId id="775" r:id="rId14"/>
    <p:sldId id="747" r:id="rId15"/>
    <p:sldId id="748" r:id="rId16"/>
    <p:sldId id="745" r:id="rId17"/>
    <p:sldId id="778" r:id="rId18"/>
    <p:sldId id="779" r:id="rId19"/>
    <p:sldId id="780" r:id="rId20"/>
    <p:sldId id="787" r:id="rId21"/>
    <p:sldId id="795" r:id="rId22"/>
    <p:sldId id="735" r:id="rId23"/>
    <p:sldId id="733" r:id="rId24"/>
    <p:sldId id="732" r:id="rId25"/>
    <p:sldId id="738" r:id="rId26"/>
    <p:sldId id="761" r:id="rId27"/>
    <p:sldId id="762" r:id="rId28"/>
    <p:sldId id="760" r:id="rId29"/>
    <p:sldId id="788" r:id="rId30"/>
    <p:sldId id="796" r:id="rId31"/>
    <p:sldId id="797" r:id="rId32"/>
    <p:sldId id="737" r:id="rId33"/>
    <p:sldId id="793" r:id="rId34"/>
    <p:sldId id="704" r:id="rId3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C1E442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6293" autoAdjust="0"/>
    <p:restoredTop sz="97940" autoAdjust="0"/>
  </p:normalViewPr>
  <p:slideViewPr>
    <p:cSldViewPr snapToGrid="0">
      <p:cViewPr>
        <p:scale>
          <a:sx n="70" d="100"/>
          <a:sy n="70" d="100"/>
        </p:scale>
        <p:origin x="-750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00"/>
    </p:cViewPr>
  </p:sorterViewPr>
  <p:notesViewPr>
    <p:cSldViewPr snapToGrid="0">
      <p:cViewPr varScale="1">
        <p:scale>
          <a:sx n="48" d="100"/>
          <a:sy n="48" d="100"/>
        </p:scale>
        <p:origin x="-2538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S5-192013, SA5#124, Taipei (Taiwan), 25 Feb.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1 Mar.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OAM&amp;P SWG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SA5#124, 25 </a:t>
            </a:r>
            <a:r>
              <a:rPr lang="fr-FR" sz="2400" dirty="0" err="1" smtClean="0">
                <a:latin typeface="Arial" pitchFamily="34" charset="0"/>
              </a:rPr>
              <a:t>February</a:t>
            </a:r>
            <a:r>
              <a:rPr lang="fr-FR" sz="2400" dirty="0" smtClean="0">
                <a:latin typeface="Arial" pitchFamily="34" charset="0"/>
              </a:rPr>
              <a:t> – 1 March 2019</a:t>
            </a:r>
            <a:br>
              <a:rPr lang="fr-FR" sz="2400" dirty="0" smtClean="0">
                <a:latin typeface="Arial" pitchFamily="34" charset="0"/>
              </a:rPr>
            </a:br>
            <a:r>
              <a:rPr lang="fr-FR" sz="2400" dirty="0" smtClean="0">
                <a:latin typeface="Arial" pitchFamily="34" charset="0"/>
              </a:rPr>
              <a:t>Taipei (Taiwan)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400" dirty="0" smtClean="0">
                <a:latin typeface="Arial" charset="0"/>
              </a:rPr>
              <a:t>Jean-Michel CORNILY, </a:t>
            </a:r>
            <a:r>
              <a:rPr lang="en-GB" sz="2400" dirty="0">
                <a:latin typeface="Arial" charset="0"/>
              </a:rPr>
              <a:t>SA5 </a:t>
            </a:r>
            <a:r>
              <a:rPr lang="en-GB" sz="2400" dirty="0" smtClean="0">
                <a:latin typeface="Arial" charset="0"/>
              </a:rPr>
              <a:t>Vice-Chair</a:t>
            </a:r>
            <a:r>
              <a:rPr lang="en-GB" sz="2400" dirty="0">
                <a:latin typeface="Arial" charset="0"/>
              </a:rPr>
              <a:t>, </a:t>
            </a:r>
            <a:r>
              <a:rPr lang="en-GB" sz="2400" dirty="0" smtClean="0">
                <a:latin typeface="Arial" charset="0"/>
              </a:rPr>
              <a:t>ORANGE</a:t>
            </a: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TOCHE, SA5 Vice-Chair, HUAWEI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648455"/>
              </p:ext>
            </p:extLst>
          </p:nvPr>
        </p:nvGraphicFramePr>
        <p:xfrm>
          <a:off x="286603" y="1360424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</a:t>
                      </a:r>
                      <a:r>
                        <a:rPr lang="en-US" sz="16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collection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QOED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760058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55%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28.404, 28.405, 28.406, 28.307, 28.308, 28.309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Activating and reporting in UTRAN are clarified with sequence diagram and textual description;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Handling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measurement handling during handover between RNCs in UTRAN is specified;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 is updated according to comments from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Edithelp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663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7744400"/>
              </p:ext>
            </p:extLst>
          </p:nvPr>
        </p:nvGraphicFramePr>
        <p:xfrm>
          <a:off x="286603" y="1346776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efficiency of 5G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EE_5G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810023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40 %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28.310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discussion paper on data volume measurements in NG-RAN for EE purposes was discussed. After discussions, it was agreed that, due that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can be multi-vendor and split (or not), it is necessary to define PEE measurements per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component, and aggregate them at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level. For non-split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the PEE measurement could be done at the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ManagedElement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level, provided that the subject ME does not contain other network functions (e.g. UPF) as well. It was agreed that more discussion is needed on this.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601255"/>
              </p:ext>
            </p:extLst>
          </p:nvPr>
        </p:nvGraphicFramePr>
        <p:xfrm>
          <a:off x="286603" y="1360424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aspects of LTE and WLAN integration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OAM_LTE_WLAN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810024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 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WLAN status report related measurements have been discussed and agreed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WI is completed.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CR.</a:t>
                      </a:r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 aspects of LTE and WLAN integration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073049"/>
              </p:ext>
            </p:extLst>
          </p:nvPr>
        </p:nvGraphicFramePr>
        <p:xfrm>
          <a:off x="450373" y="2167874"/>
          <a:ext cx="10972802" cy="1024227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708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91755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S5-192149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32.425 Add measurements related to WLAN connection status report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74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839005"/>
              </p:ext>
            </p:extLst>
          </p:nvPr>
        </p:nvGraphicFramePr>
        <p:xfrm>
          <a:off x="286603" y="1360424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policy management for mobile networks based on NFV scenarios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NETPOL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810025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10%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28.311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544317"/>
              </p:ext>
            </p:extLst>
          </p:nvPr>
        </p:nvGraphicFramePr>
        <p:xfrm>
          <a:off x="286603" y="1374072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Methodology for 5G management specifications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METHOGY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810026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SA#83 – March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32.160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8 contributions amongst which 2 were discussion papers. Further discussion is needed to resolve the question on which rules/style guidelines are needed for stage 2 to stage 3 mapping to Yang, XML and JSON. It was agreed that a smaller group would work on this during the week.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724663"/>
              </p:ext>
            </p:extLst>
          </p:nvPr>
        </p:nvGraphicFramePr>
        <p:xfrm>
          <a:off x="286603" y="1360424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Intent driven management services for mobile networks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IDMS_MN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28.812, TS 28.312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completion: overall 30%.  The work item includes a study phase and a work item phase: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phase 65 % (previously 60%);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 phase is not started.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Concept of IDMS, some intent driven use cases, the relation between intent and automation have been discussed.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(7/11)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374284"/>
              </p:ext>
            </p:extLst>
          </p:nvPr>
        </p:nvGraphicFramePr>
        <p:xfrm>
          <a:off x="177421" y="950989"/>
          <a:ext cx="11859905" cy="6131372"/>
        </p:xfrm>
        <a:graphic>
          <a:graphicData uri="http://schemas.openxmlformats.org/drawingml/2006/table">
            <a:tbl>
              <a:tblPr/>
              <a:tblGrid>
                <a:gridCol w="18544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590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3648"/>
                <a:gridCol w="2091548"/>
                <a:gridCol w="29111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439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performance assurance for 5G networks including network slicing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5G_SLICE_ePA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32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810031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9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Intel, China Mobile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</a:t>
                      </a: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9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Dec. 2019 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28.550, 28.552, 28.554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46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topics: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15642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Threshold monitoring service;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Threshold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monitor IOCs;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Performance data streaming operations;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 of the WID;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Restructure of TS 28.552;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E-UTRA-NR Dual Connectivity related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RRC connection re-establishment;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RRC connection resume;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RSRP measurements for Beams;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 related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data volume in DC scenario;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throughput measurements;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flow measurements for N3;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Packet loss rate measurement over N3;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registration via untrusted non-3GPP access;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inter-AMF handover;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split volume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Mean radio resource utilization of network slice instance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KPI and measurements on DRB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retainability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to RAN on data activity reporting;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 definition of mean number of PDU sessions KPI;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Correction of percentage unrestricted volume measurements.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46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– see next slide.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971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(8/11)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8187832"/>
              </p:ext>
            </p:extLst>
          </p:nvPr>
        </p:nvGraphicFramePr>
        <p:xfrm>
          <a:off x="286603" y="1196648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Discovery of management services in 5G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5GDMS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820035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5 contributions, amongst which 1 was a late contribution. All available contributions, besides 1 late contribution, were treated. The group discussed: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discovery approach available options and way forward;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discovery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access information use case;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discovery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access information use case related requirements;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exposure governance use case;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exposure governance use case related requirements.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(S5-192176).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6979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(9/11)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7635235"/>
              </p:ext>
            </p:extLst>
          </p:nvPr>
        </p:nvGraphicFramePr>
        <p:xfrm>
          <a:off x="286603" y="1415016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NRM enhancements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eNRM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820032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During this meeting, 3 contributions were discussed for endorsement, which proposed Network Resource Model (NRM) definition for managed service IOC and constituted attributes, especially state and registration state of the managed service.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Updated the WID to add impacted TSs and time scale. 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(S5-192411).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5880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218368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79390431"/>
              </p:ext>
            </p:extLst>
          </p:nvPr>
        </p:nvGraphicFramePr>
        <p:xfrm>
          <a:off x="136239" y="1705118"/>
          <a:ext cx="11946577" cy="2862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7164867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243245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Resubmitted LS from ITU-T to SA5 on Draft new Recommendation E.RQST – “KPI targets for mobile networks”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ITU-T SG12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available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Resubmitted LS from ITU-T to SA5 - Update of Technical Report – “Transport network support of IMT-2020/5G”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ITU-T SG15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LS from SA2 to SA5 on Slice related Data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S2-1901294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SA2 ccSA5 on providing information on SLA fulfilment to NG-RAN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S2-1901382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SA4 cc SA5 on Collection of Slice Related Data Analytics from UEs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S4-190195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(10/11)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101445"/>
              </p:ext>
            </p:extLst>
          </p:nvPr>
        </p:nvGraphicFramePr>
        <p:xfrm>
          <a:off x="286603" y="1374072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TM_SBMA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820036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6330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226784"/>
              </p:ext>
            </p:extLst>
          </p:nvPr>
        </p:nvGraphicFramePr>
        <p:xfrm>
          <a:off x="286603" y="1374072"/>
          <a:ext cx="11586948" cy="4643718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Integration of ONAP and 3GPP 5G management framework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ONAP3GPP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AT&amp;T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SA#87 - March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draft CR proposed an approach to produce a new RESTful JSON solutions set for the integration of the fault supervision data report service with the ONAP VES Collector. Questions have been raised on: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support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notifyNewAlarm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parameter ‘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eventType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’. Solved during offline discussion (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eventType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is an attribute of IOC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AlarmNotification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not a parameter </a:t>
                      </a:r>
                      <a:r>
                        <a:rPr kumimoji="0" lang="en-US" sz="14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of the notification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 names – to be studied further;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column ‘SS parameter location’: during offline discussion, it was agreed that this column can be deleted as it brings no value.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 updated (draft) CR will be submitted at next meeting, based on the comments received.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693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68106"/>
              </p:ext>
            </p:extLst>
          </p:nvPr>
        </p:nvGraphicFramePr>
        <p:xfrm>
          <a:off x="177420" y="1401368"/>
          <a:ext cx="11887201" cy="4452141"/>
        </p:xfrm>
        <a:graphic>
          <a:graphicData uri="http://schemas.openxmlformats.org/drawingml/2006/table">
            <a:tbl>
              <a:tblPr/>
              <a:tblGrid>
                <a:gridCol w="18587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68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42181"/>
                <a:gridCol w="29178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DCAE and 3GPP management architecture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FS_ONAPDCAE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780031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AT&amp;T, Orange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95% -&gt; 100%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(Previously TR 28.900)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dealing with Heartbeat and Communication Surveillance was presented, discussed, and approved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b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/>
                      </a:r>
                      <a:b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After the session, it was agreed that the existing empty clause 7 (Overall conclusion) will be deleted by the Rapporteur when implementing agreed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to be sent out to SA#83 for Approval (cf. S5-192270).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</a:t>
                      </a:r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726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(2/10)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502644"/>
              </p:ext>
            </p:extLst>
          </p:nvPr>
        </p:nvGraphicFramePr>
        <p:xfrm>
          <a:off x="835573" y="1313128"/>
          <a:ext cx="10537719" cy="4782866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and 3GPP configuration management services for 5G networks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FS_ONAPCINT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800038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(Previously TR 28.900)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on ONAP integration for CM have been discussed: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Configuration Management handling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Handling of configuration notification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Technical Corrections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the description of SDNC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the description of 3GPP provisioning management service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on CM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After the session, it was agreed that the existing empty clause 7 (Overall conclusion) will be deleted by the Rapporteur when implementing agreed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to be sent out to SA#83 for Approval (cf. S5-192270).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259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(3/10)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01552"/>
              </p:ext>
            </p:extLst>
          </p:nvPr>
        </p:nvGraphicFramePr>
        <p:xfrm>
          <a:off x="189186" y="1360424"/>
          <a:ext cx="11824139" cy="4782866"/>
        </p:xfrm>
        <a:graphic>
          <a:graphicData uri="http://schemas.openxmlformats.org/drawingml/2006/table">
            <a:tbl>
              <a:tblPr/>
              <a:tblGrid>
                <a:gridCol w="1848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468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26042"/>
                <a:gridCol w="29024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FS_PROTIMP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28.823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958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(4/10)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866444"/>
              </p:ext>
            </p:extLst>
          </p:nvPr>
        </p:nvGraphicFramePr>
        <p:xfrm>
          <a:off x="835573" y="1381368"/>
          <a:ext cx="10537719" cy="4943800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FS_MAN_EC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800039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</a:t>
                      </a: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Sept. 2019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SA#83 – March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28.803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contributions: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a use case for performance measurements related to end-to-end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a solution for edge computing deployment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on PCF and NEF discovery for EC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[Draft] LS on PCF and NEF discovery for Edge Computing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001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(5/10)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149816"/>
              </p:ext>
            </p:extLst>
          </p:nvPr>
        </p:nvGraphicFramePr>
        <p:xfrm>
          <a:off x="835573" y="1367720"/>
          <a:ext cx="11146630" cy="4943800"/>
        </p:xfrm>
        <a:graphic>
          <a:graphicData uri="http://schemas.openxmlformats.org/drawingml/2006/table">
            <a:tbl>
              <a:tblPr/>
              <a:tblGrid>
                <a:gridCol w="17429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49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52654"/>
                <a:gridCol w="2736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tenancy concept in 5G networks and network slicing management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FS_TENANCYC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810022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</a:t>
                      </a:r>
                      <a:r>
                        <a:rPr kumimoji="0" lang="fr-FR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28.804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6 contributions. All contributions were treated.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tenancy concept in context of: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managed data isolation concept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for dedicated performance measurement data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for 3GPP network represented as tenant in NFV MANO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tenant types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potential solutions and recommendations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(6/10)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083358"/>
              </p:ext>
            </p:extLst>
          </p:nvPr>
        </p:nvGraphicFramePr>
        <p:xfrm>
          <a:off x="835573" y="1313128"/>
          <a:ext cx="10537719" cy="4943800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communication services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FS_CSMAN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810029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28.805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18 contributions amongst which 8 were late and not treated. The treated contributions include: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discussion paper on concept,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discussion paper of functionalities,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requirements and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solution.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made good progress in understanding the scope of management of communication services. 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(7/10)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9313910"/>
              </p:ext>
            </p:extLst>
          </p:nvPr>
        </p:nvGraphicFramePr>
        <p:xfrm>
          <a:off x="245660" y="1367720"/>
          <a:ext cx="11764370" cy="4348181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4343"/>
                <a:gridCol w="2066404"/>
                <a:gridCol w="28877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FS_SON_5G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810030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</a:t>
                      </a: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28.861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03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contributions 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related to the following topics: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10194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requirements for NSI resource allocation optimization UC;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cases for Mobility Robustness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Optimisation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automatic NSI creation, and self-monitoring of network performance;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concept, use case and requirements for Self-healing;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Update the concept, </a:t>
                      </a:r>
                      <a:r>
                        <a:rPr lang="en-US" sz="1400" dirty="0" err="1" smtClean="0"/>
                        <a:t>usecase</a:t>
                      </a:r>
                      <a:r>
                        <a:rPr lang="en-US" sz="1400" dirty="0" smtClean="0"/>
                        <a:t> of Self-establishment of </a:t>
                      </a:r>
                      <a:r>
                        <a:rPr lang="en-US" sz="1400" dirty="0" err="1" smtClean="0"/>
                        <a:t>eNodeB</a:t>
                      </a:r>
                      <a:r>
                        <a:rPr lang="en-US" sz="1400" dirty="0" smtClean="0"/>
                        <a:t>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Add NSI PM input to support CCO;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Management Data Analytics Service and SON functions;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(8/10)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6917806"/>
              </p:ext>
            </p:extLst>
          </p:nvPr>
        </p:nvGraphicFramePr>
        <p:xfrm>
          <a:off x="245660" y="1367720"/>
          <a:ext cx="11764369" cy="4782866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non-file-based trace reporting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FS_OAM_RTT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28.806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8474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96515679"/>
              </p:ext>
            </p:extLst>
          </p:nvPr>
        </p:nvGraphicFramePr>
        <p:xfrm>
          <a:off x="109183" y="1923229"/>
          <a:ext cx="11778017" cy="246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718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6065890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514902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460310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542197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869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313899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on Reply LS on Slice related Data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latin typeface="+mn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to: Ls from SA2 ccSA5 on providing information on SLA fulfilment to NG-RAN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SA2, RAN2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to: Ls from SA4 cc SA5 on Collection of Slice Related Data Analytics from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Ues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95250" indent="0" algn="l" fontAlgn="ctr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95250" indent="0"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e-mail approval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on PCF and NEF discovery for Edge Computing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(9/10)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6609573"/>
              </p:ext>
            </p:extLst>
          </p:nvPr>
        </p:nvGraphicFramePr>
        <p:xfrm>
          <a:off x="245660" y="1367720"/>
          <a:ext cx="11764369" cy="4943800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non-public networks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6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Preliminary work before SA approval)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FS_OAM_NPN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008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(10/10)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7125158"/>
              </p:ext>
            </p:extLst>
          </p:nvPr>
        </p:nvGraphicFramePr>
        <p:xfrm>
          <a:off x="245660" y="1367720"/>
          <a:ext cx="11764369" cy="4943800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aspects with integrated satellite components in a 5G network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FS_5GSAT_MO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Thales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008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SA#83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43092082"/>
              </p:ext>
            </p:extLst>
          </p:nvPr>
        </p:nvGraphicFramePr>
        <p:xfrm>
          <a:off x="263778" y="2216380"/>
          <a:ext cx="11776295" cy="12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60475"/>
                <a:gridCol w="2932386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S5-192270</a:t>
                      </a: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28.890:  Management and orchestration; Study on integration of Open Network Automation Platform (ONAP) and 3GPP management for 5G networks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Orange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</a:t>
            </a:r>
            <a:r>
              <a:rPr lang="sv-SE" dirty="0" smtClean="0"/>
              <a:t>Edithelp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39586538"/>
              </p:ext>
            </p:extLst>
          </p:nvPr>
        </p:nvGraphicFramePr>
        <p:xfrm>
          <a:off x="413903" y="2216380"/>
          <a:ext cx="10981978" cy="12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74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2417231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656321"/>
              </p:ext>
            </p:extLst>
          </p:nvPr>
        </p:nvGraphicFramePr>
        <p:xfrm>
          <a:off x="205362" y="2017820"/>
          <a:ext cx="11902966" cy="1935123"/>
        </p:xfrm>
        <a:graphic>
          <a:graphicData uri="http://schemas.openxmlformats.org/drawingml/2006/table">
            <a:tbl>
              <a:tblPr/>
              <a:tblGrid>
                <a:gridCol w="1346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63640"/>
                <a:gridCol w="6634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8159"/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546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S5-192150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Updated WID Performance assurance for 5G networks including network slicing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492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S5-192176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discovery of management services in 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46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NRM enhancements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plenary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(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1/4)</a:t>
            </a:r>
            <a:endParaRPr lang="en-US" altLang="zh-CN" sz="28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290576"/>
              </p:ext>
            </p:extLst>
          </p:nvPr>
        </p:nvGraphicFramePr>
        <p:xfrm>
          <a:off x="450373" y="1717490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107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51879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S5-192145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measurements related to registration via untrusted non-3GPP access for AMF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S5-192149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32.425 Add measurements related to WLAN connection status report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cardinality of EP to target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Remove ExternalNRCellCU.pLMNIdList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Use bS (not bs) to prefix all BS attributes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S5-192192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5G JSON Solution Set to align with generic NRM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S5-192230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28.628 Correction of AAS IP Throughput load rate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Correct the definition of nSSIId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Add missing attribute constraints for class definition of NSSFFunction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Correct attribute constraints for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RRMpolicy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related attributes in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NRCellCU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88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2/4)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425704"/>
              </p:ext>
            </p:extLst>
          </p:nvPr>
        </p:nvGraphicFramePr>
        <p:xfrm>
          <a:off x="423078" y="1635611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28.550 Add the missing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RESTFul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API definitions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28.531 Correct management service term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28.531 Correct management service term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Import table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PLMN Id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of State attributes descriptions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State management SS to support JSON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Generic NRM Solution Set to support JSON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YANG Solution Set to align with Stage 2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Information Service to fix Network Slice modeling issue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77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3/4)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450160"/>
              </p:ext>
            </p:extLst>
          </p:nvPr>
        </p:nvGraphicFramePr>
        <p:xfrm>
          <a:off x="423078" y="1635611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Solution Set to fix Network Slice modeling issue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 availability in service profile of network slice resource model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Align the term mFIdList and constituentNSSIIdList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Huawei,Ericsson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Name datatypes SliceProfile and ServiceProfile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S-NSSAI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TAC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Rel-15 28.541 Name datatype RRMPolicyRatio2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the DN to URI mapping rules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S5-192350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28.550 Correction on MDAS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28.550 Add operations for establishing and terminating streaming connection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88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4/4)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7789113"/>
              </p:ext>
            </p:extLst>
          </p:nvPr>
        </p:nvGraphicFramePr>
        <p:xfrm>
          <a:off x="423078" y="1881275"/>
          <a:ext cx="10972802" cy="3974807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TS 28.552 Add measurements of RRC connection re-establishment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ZTE, 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TS 28.552 Add measurements of RRC connection resume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ZTE, 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 use case and definitions of QoS level measurement over N3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ETRI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measurements related to inter-AMF handover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definition of mean number of PDU sessions KPI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ETRI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Correction of percentage unrestricted volume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28.552 Correction of percentage unrestricted volume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Update to sST attribute stage 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S5-192434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Add sST attribute to ServiceProfile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S5-192436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CoverageAreaTA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S5-192441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mean radio resource utilization of network slice instance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341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Documents endorsed by OA&amp;M SWG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110597"/>
              </p:ext>
            </p:extLst>
          </p:nvPr>
        </p:nvGraphicFramePr>
        <p:xfrm>
          <a:off x="382137" y="1765742"/>
          <a:ext cx="11341289" cy="3347896"/>
        </p:xfrm>
        <a:graphic>
          <a:graphicData uri="http://schemas.openxmlformats.org/drawingml/2006/table">
            <a:tbl>
              <a:tblPr/>
              <a:tblGrid>
                <a:gridCol w="12429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157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82651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around 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attribute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TS 28.552 re-organization approach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Service Managed Object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State of Managed Service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lifecycle management of communication services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discovery of MnS in 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Registration State of Managed Service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596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118244</TotalTime>
  <Words>3131</Words>
  <Application>Microsoft Office PowerPoint</Application>
  <PresentationFormat>Personnalisé</PresentationFormat>
  <Paragraphs>746</Paragraphs>
  <Slides>34</Slides>
  <Notes>29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Office Theme</vt:lpstr>
      <vt:lpstr>    SA5 OAM&amp;P SWG Exec Report SA5#124, 25 February – 1 March 2019 Taipei (Taiwan) </vt:lpstr>
      <vt:lpstr>Incoming LSs</vt:lpstr>
      <vt:lpstr>Outgoing LSs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TRs / TSs to be sent to SA#83</vt:lpstr>
      <vt:lpstr>TRs / TSs to be sent to Edithelp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ORANGE</cp:lastModifiedBy>
  <cp:revision>2715</cp:revision>
  <dcterms:created xsi:type="dcterms:W3CDTF">2008-08-30T09:32:10Z</dcterms:created>
  <dcterms:modified xsi:type="dcterms:W3CDTF">2019-03-01T06:41:25Z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1535117424</vt:lpwstr>
  </property>
</Properties>
</file>