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668" r:id="rId3"/>
    <p:sldId id="670" r:id="rId4"/>
    <p:sldId id="636" r:id="rId5"/>
    <p:sldId id="729" r:id="rId6"/>
    <p:sldId id="764" r:id="rId7"/>
    <p:sldId id="767" r:id="rId8"/>
    <p:sldId id="786" r:id="rId9"/>
    <p:sldId id="726" r:id="rId10"/>
    <p:sldId id="763" r:id="rId11"/>
    <p:sldId id="781" r:id="rId12"/>
    <p:sldId id="731" r:id="rId13"/>
    <p:sldId id="744" r:id="rId14"/>
    <p:sldId id="746" r:id="rId15"/>
    <p:sldId id="775" r:id="rId16"/>
    <p:sldId id="747" r:id="rId17"/>
    <p:sldId id="748" r:id="rId18"/>
    <p:sldId id="785" r:id="rId19"/>
    <p:sldId id="745" r:id="rId20"/>
    <p:sldId id="778" r:id="rId21"/>
    <p:sldId id="769" r:id="rId22"/>
    <p:sldId id="779" r:id="rId23"/>
    <p:sldId id="780" r:id="rId24"/>
    <p:sldId id="734" r:id="rId25"/>
    <p:sldId id="735" r:id="rId26"/>
    <p:sldId id="733" r:id="rId27"/>
    <p:sldId id="732" r:id="rId28"/>
    <p:sldId id="738" r:id="rId29"/>
    <p:sldId id="761" r:id="rId30"/>
    <p:sldId id="762" r:id="rId31"/>
    <p:sldId id="760" r:id="rId32"/>
    <p:sldId id="737" r:id="rId33"/>
    <p:sldId id="704"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72AF2F"/>
    <a:srgbClr val="C6D254"/>
    <a:srgbClr val="FF3300"/>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122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11/16/2018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11/16/2018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S5-187543</a:t>
            </a:r>
            <a:r>
              <a:rPr lang="en-GB" sz="1100" b="1" spc="300" dirty="0" smtClean="0">
                <a:ea typeface="+mn-ea"/>
                <a:cs typeface="Arial" panose="020B0604020202020204" pitchFamily="34" charset="0"/>
              </a:rPr>
              <a:t>, SA5#122, Spokane, WA (USA), 12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16 November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SA5#122, 12 – 16 </a:t>
            </a:r>
            <a:r>
              <a:rPr lang="fr-FR" sz="2400" dirty="0" err="1" smtClean="0">
                <a:latin typeface="Arial" pitchFamily="34" charset="0"/>
              </a:rPr>
              <a:t>November</a:t>
            </a:r>
            <a:r>
              <a:rPr lang="fr-FR" sz="2400" dirty="0" smtClean="0">
                <a:latin typeface="Arial" pitchFamily="34" charset="0"/>
              </a:rPr>
              <a:t> 2018</a:t>
            </a:r>
            <a:br>
              <a:rPr lang="fr-FR" sz="2400" dirty="0" smtClean="0">
                <a:latin typeface="Arial" pitchFamily="34" charset="0"/>
              </a:rPr>
            </a:br>
            <a:r>
              <a:rPr lang="fr-FR" sz="2400" dirty="0" smtClean="0">
                <a:latin typeface="Arial" pitchFamily="34" charset="0"/>
              </a:rPr>
              <a:t>Spokane, WA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700644" y="212850"/>
            <a:ext cx="9179625" cy="685800"/>
          </a:xfrm>
          <a:prstGeom prst="rect">
            <a:avLst/>
          </a:prstGeom>
          <a:noFill/>
          <a:ln w="12700">
            <a:noFill/>
            <a:miter lim="800000"/>
            <a:headEnd/>
            <a:tailEnd/>
          </a:ln>
        </p:spPr>
        <p:txBody>
          <a:bodyPr lIns="90488" tIns="44450" rIns="90488" bIns="44450" anchor="ctr"/>
          <a:lstStyle/>
          <a:p>
            <a:pPr algn="ctr"/>
            <a:r>
              <a:rPr lang="en-US" altLang="zh-CN" sz="2800" dirty="0">
                <a:solidFill>
                  <a:srgbClr val="FF0000"/>
                </a:solidFill>
                <a:latin typeface="Calibri" pitchFamily="34" charset="0"/>
                <a:cs typeface="Times New Roman" pitchFamily="18" charset="0"/>
              </a:rPr>
              <a:t>Rel-15 Operations, Administration, Maintenance and Provisioning (OAM&amp;P</a:t>
            </a:r>
            <a:r>
              <a:rPr lang="en-US" altLang="zh-CN" sz="2800" dirty="0" smtClean="0">
                <a:solidFill>
                  <a:srgbClr val="FF0000"/>
                </a:solidFill>
                <a:latin typeface="Calibri" pitchFamily="34" charset="0"/>
                <a:cs typeface="Times New Roman" pitchFamily="18" charset="0"/>
              </a:rPr>
              <a:t>)</a:t>
            </a:r>
            <a:endParaRPr lang="en-GB" altLang="zh-CN" sz="28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86272795"/>
              </p:ext>
            </p:extLst>
          </p:nvPr>
        </p:nvGraphicFramePr>
        <p:xfrm>
          <a:off x="94672" y="1119116"/>
          <a:ext cx="12029088" cy="5018397"/>
        </p:xfrm>
        <a:graphic>
          <a:graphicData uri="http://schemas.openxmlformats.org/drawingml/2006/table">
            <a:tbl>
              <a:tblPr/>
              <a:tblGrid>
                <a:gridCol w="1256456">
                  <a:extLst>
                    <a:ext uri="{9D8B030D-6E8A-4147-A177-3AD203B41FA5}">
                      <a16:colId xmlns:a16="http://schemas.microsoft.com/office/drawing/2014/main" xmlns="" val="20000"/>
                    </a:ext>
                  </a:extLst>
                </a:gridCol>
                <a:gridCol w="4741427">
                  <a:extLst>
                    <a:ext uri="{9D8B030D-6E8A-4147-A177-3AD203B41FA5}">
                      <a16:colId xmlns:a16="http://schemas.microsoft.com/office/drawing/2014/main" xmlns="" val="20001"/>
                    </a:ext>
                  </a:extLst>
                </a:gridCol>
                <a:gridCol w="3078493"/>
                <a:gridCol w="2952712">
                  <a:extLst>
                    <a:ext uri="{9D8B030D-6E8A-4147-A177-3AD203B41FA5}">
                      <a16:colId xmlns:a16="http://schemas.microsoft.com/office/drawing/2014/main" xmlns="" val="20002"/>
                    </a:ext>
                  </a:extLst>
                </a:gridCol>
              </a:tblGrid>
              <a:tr h="3274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2934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744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79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Dec.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016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400" kern="1200" dirty="0" smtClean="0">
                          <a:solidFill>
                            <a:schemeClr val="tx1"/>
                          </a:solidFill>
                          <a:effectLst/>
                          <a:latin typeface="+mj-lt"/>
                          <a:ea typeface="+mn-ea"/>
                          <a:cs typeface="+mn-cs"/>
                        </a:rPr>
                        <a:t>The group discussed the following contributions:</a:t>
                      </a:r>
                    </a:p>
                    <a:p>
                      <a:endParaRPr lang="en-US" sz="1400" kern="1200" dirty="0" smtClean="0">
                        <a:solidFill>
                          <a:schemeClr val="tx1"/>
                        </a:solidFill>
                        <a:effectLst/>
                        <a:latin typeface="+mj-lt"/>
                        <a:ea typeface="+mn-ea"/>
                        <a:cs typeface="+mn-cs"/>
                      </a:endParaRP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Solution for performance data streaming.</a:t>
                      </a: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CR for correction of packet loss measurement.</a:t>
                      </a:r>
                    </a:p>
                    <a:p>
                      <a:pPr marL="285750" indent="-285750">
                        <a:buFont typeface="Arial" panose="020B0604020202020204" pitchFamily="34" charset="0"/>
                        <a:buChar char="•"/>
                      </a:pPr>
                      <a:endParaRPr lang="en-US" sz="1400" kern="1200" dirty="0" smtClean="0">
                        <a:solidFill>
                          <a:schemeClr val="tx1"/>
                        </a:solidFill>
                        <a:effectLst/>
                        <a:latin typeface="+mj-lt"/>
                        <a:ea typeface="+mn-ea"/>
                        <a:cs typeface="+mn-cs"/>
                      </a:endParaRPr>
                    </a:p>
                    <a:p>
                      <a:pPr marL="0" indent="0">
                        <a:buFont typeface="Arial" panose="020B0604020202020204" pitchFamily="34" charset="0"/>
                        <a:buNone/>
                      </a:pPr>
                      <a:r>
                        <a:rPr lang="en-US" sz="1400" kern="1200" dirty="0" smtClean="0">
                          <a:solidFill>
                            <a:schemeClr val="tx1"/>
                          </a:solidFill>
                          <a:effectLst/>
                          <a:latin typeface="+mj-lt"/>
                          <a:ea typeface="+mn-ea"/>
                          <a:cs typeface="+mn-cs"/>
                        </a:rPr>
                        <a:t>Presentation of TS 28.550 for approval  - cf. S5-187523.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171450" lvl="0" indent="-171450">
                        <a:buFont typeface="Arial" panose="020B0604020202020204" pitchFamily="34" charset="0"/>
                        <a:buChar char="•"/>
                      </a:pPr>
                      <a:endParaRPr lang="en-US" sz="14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50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714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66580068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Assurance data and Performance Management for 5G networks and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712539"/>
              </p:ext>
            </p:extLst>
          </p:nvPr>
        </p:nvGraphicFramePr>
        <p:xfrm>
          <a:off x="450373" y="2167874"/>
          <a:ext cx="10972802" cy="1203123"/>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73954">
                <a:tc>
                  <a:txBody>
                    <a:bodyPr/>
                    <a:lstStyle/>
                    <a:p>
                      <a:pPr marL="95250" indent="0" algn="l" fontAlgn="t"/>
                      <a:r>
                        <a:rPr lang="fr-FR" sz="1400" b="0" i="0" u="none" strike="noStrike" kern="1200" dirty="0" smtClean="0">
                          <a:solidFill>
                            <a:srgbClr val="000000"/>
                          </a:solidFill>
                          <a:effectLst/>
                          <a:latin typeface="+mn-lt"/>
                          <a:ea typeface="+mn-ea"/>
                          <a:cs typeface="+mn-cs"/>
                        </a:rPr>
                        <a:t>S5-187373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28.552 Correction of the Packet loss </a:t>
                      </a:r>
                      <a:r>
                        <a:rPr lang="en-US" sz="1400" b="0" i="0" u="none" strike="noStrike" dirty="0" smtClean="0">
                          <a:solidFill>
                            <a:srgbClr val="000000"/>
                          </a:solidFill>
                          <a:effectLst/>
                          <a:latin typeface="+mn-lt"/>
                        </a:rPr>
                        <a:t>measurements</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77342882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6165725"/>
              </p:ext>
            </p:extLst>
          </p:nvPr>
        </p:nvGraphicFramePr>
        <p:xfrm>
          <a:off x="286603" y="1196648"/>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 (Previously 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was updated to include Multimedia Telephony Service for IMS, MTSI measurements, as requested from SA4.</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parameters were added, which leads to that an answer to the LS Reply LS from SA4 to SA5 on Attributes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from SA4 can be done.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forced activation was clarified.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Handling of X2 handover was discussed, but it was revised as the intention was to describe the handling in UTRAN.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in S5-178114.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99561477"/>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20%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list of management services required for the assessment of energy efficiency of 5G networks has been agreed 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for the management of Data Volume measurements have been included;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for the management of PEE (Power, Energy and Environmental) parameters have been included;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on SS Burst Set periodicity, configurable via OA&amp;M in NG-RAN for the purpose of energy saving, has been presented. It has been decided that an LS shall be sent out to RAN2 (Copy to RAN and SA) from next SA5 meeting to ask them to confirm that SA5 understanding of this concept is correct. The discussion paper has been noted. In case RAN2 confirms our understanding, a CR to TS 28.541 will have to be </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produced.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65269748"/>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50%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WLANMobilitySet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IOC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user data transmission 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RRC procedures for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39173337"/>
              </p:ext>
            </p:extLst>
          </p:nvPr>
        </p:nvGraphicFramePr>
        <p:xfrm>
          <a:off x="450373" y="2167874"/>
          <a:ext cx="10972802" cy="2041063"/>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dirty="0" smtClean="0">
                          <a:solidFill>
                            <a:srgbClr val="000000"/>
                          </a:solidFill>
                          <a:effectLst/>
                          <a:latin typeface="+mn-lt"/>
                        </a:rPr>
                        <a:t>S5-187381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Rel-16 28.659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WLANMobilitySet</a:t>
                      </a:r>
                      <a:r>
                        <a:rPr lang="fr-FR"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S5-187382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32.425 Add measurements related to user data transmission on </a:t>
                      </a:r>
                      <a:r>
                        <a:rPr lang="en-US" sz="1400" b="0" i="0" u="none" strike="noStrike" dirty="0" err="1">
                          <a:solidFill>
                            <a:srgbClr val="000000"/>
                          </a:solidFill>
                          <a:effectLst/>
                          <a:latin typeface="+mn-lt"/>
                        </a:rPr>
                        <a:t>Xw</a:t>
                      </a:r>
                      <a:r>
                        <a:rPr lang="en-US" sz="1400" b="0" i="0" u="none" strike="noStrike" dirty="0">
                          <a:solidFill>
                            <a:srgbClr val="000000"/>
                          </a:solidFill>
                          <a:effectLst/>
                          <a:latin typeface="+mn-lt"/>
                        </a:rPr>
                        <a:t> interface for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S5-187384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32.425 Add measurements related to RRC procedures for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S5-187525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Rel-16 28.658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WLANMobilitySet</a:t>
                      </a:r>
                      <a:r>
                        <a:rPr lang="fr-FR"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29685330"/>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and agreed: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Skeleton for 28.311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Architecture and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6386945"/>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9 contributions covering introduction of stage 1 templates, stage 2 guidelines and examples, rules for stage 2 mapping, Yang style guide and input for stage 3.</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Yang style guidelines and agreed to include rules and guidelines for mapping stage 2 NRM to yang construct, similar to that used in JSON stage 3, Also, rules and guidelines of generic IOC and type definition are agreed. Furthermore, the stage 1 template was agreed and included in TS 32.160.</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32.160 to SA for information  - cf. S5-187295.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Methodology for 5G management specifications</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34484427"/>
              </p:ext>
            </p:extLst>
          </p:nvPr>
        </p:nvGraphicFramePr>
        <p:xfrm>
          <a:off x="450373" y="2167874"/>
          <a:ext cx="10972802" cy="1909401"/>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Rel-16 CR 32.156 Make the use of association roles optional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Rel-16 CR 32.156 Make the use of the visibility symbol optional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S5-187480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Rel-15 CR 28.531 </a:t>
                      </a:r>
                      <a:r>
                        <a:rPr lang="fr-FR" sz="1400" b="0" i="0" u="none" strike="noStrike" dirty="0" err="1" smtClean="0">
                          <a:solidFill>
                            <a:srgbClr val="000000"/>
                          </a:solidFill>
                          <a:effectLst/>
                          <a:latin typeface="+mn-lt"/>
                        </a:rPr>
                        <a:t>Implement</a:t>
                      </a:r>
                      <a:r>
                        <a:rPr lang="fr-FR" sz="1400" b="0" i="0" u="none" strike="noStrike" dirty="0" smtClean="0">
                          <a:solidFill>
                            <a:srgbClr val="000000"/>
                          </a:solidFill>
                          <a:effectLst/>
                          <a:latin typeface="+mn-lt"/>
                        </a:rPr>
                        <a:t> minor corrections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S5-187481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Rel-15 CR 32.156 </a:t>
                      </a:r>
                      <a:r>
                        <a:rPr lang="fr-FR" sz="1400" b="0" i="0" u="none" strike="noStrike" dirty="0" err="1" smtClean="0">
                          <a:solidFill>
                            <a:srgbClr val="000000"/>
                          </a:solidFill>
                          <a:effectLst/>
                          <a:latin typeface="+mn-lt"/>
                        </a:rPr>
                        <a:t>Inconsistent</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definition</a:t>
                      </a:r>
                      <a:r>
                        <a:rPr lang="fr-FR" sz="1400" b="0" i="0" u="none" strike="noStrike" dirty="0" smtClean="0">
                          <a:solidFill>
                            <a:srgbClr val="000000"/>
                          </a:solidFill>
                          <a:effectLst/>
                          <a:latin typeface="+mn-lt"/>
                        </a:rPr>
                        <a:t> of composition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77077462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94251207"/>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intent concept, intent expression and the following scenarios have been discussed: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intent driven instant cell deletion scenario,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intent driven network optimization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NSI resource utilization optimization.</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agrees that standardizing a format to formulate intent expressions is required.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55379856"/>
              </p:ext>
            </p:extLst>
          </p:nvPr>
        </p:nvGraphicFramePr>
        <p:xfrm>
          <a:off x="136239" y="1705118"/>
          <a:ext cx="11946577" cy="409778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fontAlgn="t"/>
                      <a:r>
                        <a:rPr lang="fr-FR" sz="1400" b="0" i="0" u="none" strike="noStrike" kern="1200" dirty="0">
                          <a:solidFill>
                            <a:srgbClr val="000000"/>
                          </a:solidFill>
                          <a:effectLst/>
                          <a:latin typeface="+mn-lt"/>
                          <a:ea typeface="+mn-ea"/>
                          <a:cs typeface="+mn-cs"/>
                        </a:rPr>
                        <a:t>S5-187037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Reply LS from RAN2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a:solidFill>
                            <a:srgbClr val="000000"/>
                          </a:solidFill>
                          <a:effectLst/>
                          <a:latin typeface="+mn-lt"/>
                        </a:rPr>
                        <a:t>R2-1816011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95250" indent="0" algn="l" fontAlgn="t"/>
                      <a:r>
                        <a:rPr lang="fr-FR" sz="1400" b="0" i="0" u="none" strike="noStrike" kern="1200" dirty="0">
                          <a:solidFill>
                            <a:srgbClr val="000000"/>
                          </a:solidFill>
                          <a:effectLst/>
                          <a:latin typeface="+mn-lt"/>
                          <a:ea typeface="+mn-ea"/>
                          <a:cs typeface="+mn-cs"/>
                        </a:rPr>
                        <a:t>S5-187038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a:solidFill>
                            <a:srgbClr val="000000"/>
                          </a:solidFill>
                          <a:effectLst/>
                          <a:latin typeface="+mn-lt"/>
                        </a:rPr>
                        <a:t>Reply LS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R3-186232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95250" indent="0" algn="l" fontAlgn="t"/>
                      <a:r>
                        <a:rPr lang="fr-FR" sz="1400" b="0" i="0" u="none" strike="noStrike" kern="1200" dirty="0">
                          <a:solidFill>
                            <a:srgbClr val="000000"/>
                          </a:solidFill>
                          <a:effectLst/>
                          <a:latin typeface="+mn-lt"/>
                          <a:ea typeface="+mn-ea"/>
                          <a:cs typeface="+mn-cs"/>
                        </a:rPr>
                        <a:t>S5-187039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a:solidFill>
                            <a:srgbClr val="000000"/>
                          </a:solidFill>
                          <a:effectLst/>
                          <a:latin typeface="+mn-lt"/>
                        </a:rPr>
                        <a:t>LS from SA2 to SA5 on QoS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S2-1811558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S5-187339</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extLst>
                  <a:ext uri="{0D108BD9-81ED-4DB2-BD59-A6C34878D82A}">
                    <a16:rowId xmlns:a16="http://schemas.microsoft.com/office/drawing/2014/main" xmlns="" val="1989524554"/>
                  </a:ext>
                </a:extLst>
              </a:tr>
              <a:tr h="426208">
                <a:tc>
                  <a:txBody>
                    <a:bodyPr/>
                    <a:lstStyle/>
                    <a:p>
                      <a:pPr marL="95250" indent="0" algn="l" fontAlgn="t"/>
                      <a:r>
                        <a:rPr lang="fr-FR" sz="1400" b="0" i="0" u="none" strike="noStrike" kern="1200" dirty="0">
                          <a:solidFill>
                            <a:srgbClr val="000000"/>
                          </a:solidFill>
                          <a:effectLst/>
                          <a:latin typeface="+mn-lt"/>
                          <a:ea typeface="+mn-ea"/>
                          <a:cs typeface="+mn-cs"/>
                        </a:rPr>
                        <a:t>S5-187041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Resubmitted LS from ITU-T to SA5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a:solidFill>
                            <a:srgbClr val="000000"/>
                          </a:solidFill>
                          <a:effectLst/>
                          <a:latin typeface="+mn-lt"/>
                        </a:rPr>
                        <a:t>ITU-T </a:t>
                      </a:r>
                      <a:r>
                        <a:rPr lang="fr-FR" sz="1400" b="0" i="0" u="none" strike="noStrike" dirty="0" err="1">
                          <a:solidFill>
                            <a:srgbClr val="000000"/>
                          </a:solidFill>
                          <a:effectLst/>
                          <a:latin typeface="+mn-lt"/>
                        </a:rPr>
                        <a:t>Study</a:t>
                      </a:r>
                      <a:r>
                        <a:rPr lang="fr-FR" sz="1400" b="0" i="0" u="none" strike="noStrike" dirty="0">
                          <a:solidFill>
                            <a:srgbClr val="000000"/>
                          </a:solidFill>
                          <a:effectLst/>
                          <a:latin typeface="+mn-lt"/>
                        </a:rPr>
                        <a:t> Group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S5-187340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a:solidFill>
                            <a:srgbClr val="000000"/>
                          </a:solidFill>
                          <a:effectLst/>
                          <a:latin typeface="+mn-lt"/>
                          <a:ea typeface="+mn-ea"/>
                          <a:cs typeface="+mn-cs"/>
                        </a:rPr>
                        <a:t>S5-187042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LS/r from ITU-T to SA5 on Energy Efficiency (reply to 3GPP TSG SA5 - S5-182439)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a:solidFill>
                            <a:srgbClr val="000000"/>
                          </a:solidFill>
                          <a:effectLst/>
                          <a:latin typeface="+mn-lt"/>
                          <a:ea typeface="+mn-ea"/>
                          <a:cs typeface="+mn-cs"/>
                        </a:rPr>
                        <a:t>S5-187043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LS/r from ITU-T ccSA5 on Energy Efficiency (reply to ETSI TC EE - EE(18)053033-E)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smtClean="0">
                          <a:solidFill>
                            <a:srgbClr val="000000"/>
                          </a:solidFill>
                          <a:effectLst/>
                          <a:latin typeface="+mn-lt"/>
                          <a:ea typeface="+mn-ea"/>
                          <a:cs typeface="+mn-cs"/>
                        </a:rPr>
                        <a:t>S5-187375</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Resubmitted Reply LS from SA4 to SA5 on Attributes for </a:t>
                      </a:r>
                      <a:r>
                        <a:rPr lang="en-US" sz="1400" b="0" i="0" u="none" strike="noStrike" dirty="0" err="1">
                          <a:solidFill>
                            <a:srgbClr val="000000"/>
                          </a:solidFill>
                          <a:effectLst/>
                          <a:latin typeface="+mn-lt"/>
                        </a:rPr>
                        <a:t>QoE</a:t>
                      </a:r>
                      <a:r>
                        <a:rPr lang="en-US" sz="1400" b="0" i="0" u="none" strike="noStrike" dirty="0">
                          <a:solidFill>
                            <a:srgbClr val="000000"/>
                          </a:solidFill>
                          <a:effectLst/>
                          <a:latin typeface="+mn-lt"/>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S5-187376</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smtClean="0">
                          <a:solidFill>
                            <a:srgbClr val="000000"/>
                          </a:solidFill>
                          <a:effectLst/>
                          <a:latin typeface="+mn-lt"/>
                          <a:ea typeface="+mn-ea"/>
                          <a:cs typeface="+mn-cs"/>
                        </a:rPr>
                        <a:t>S5-187488</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rgbClr val="000000"/>
                          </a:solidFill>
                          <a:effectLst/>
                          <a:latin typeface="+mn-lt"/>
                        </a:rPr>
                        <a:t>Clarifications topics for NFV NS in context of Network Slicing</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S5-187539</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88649573"/>
              </p:ext>
            </p:extLst>
          </p:nvPr>
        </p:nvGraphicFramePr>
        <p:xfrm>
          <a:off x="286603" y="1196648"/>
          <a:ext cx="11586948" cy="4857078"/>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30%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measurements, RSRP measurements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related measurements, MCS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TB related measurements, RLC data volume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data volume measurements, TA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PM terms on NSI and NSSI, PDU Session Modification related measurements for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N4 Session Establishment related measurements for UPF, PDU Session Release related measurements for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NF performance measurements related to VR, KPI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slicing terminology and the role of S-NSSAI parameter, DRB Accessibility KPI and Use Case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DRB setup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08914364"/>
              </p:ext>
            </p:extLst>
          </p:nvPr>
        </p:nvGraphicFramePr>
        <p:xfrm>
          <a:off x="450373" y="2167874"/>
          <a:ext cx="10972802" cy="3384691"/>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S5-187129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N4 Session Establishment related measurements for UPF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S5-187443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chemeClr val="tx1"/>
                          </a:solidFill>
                          <a:effectLst/>
                          <a:latin typeface="+mn-lt"/>
                        </a:rPr>
                        <a:t>R16 CR 28.552 </a:t>
                      </a:r>
                      <a:r>
                        <a:rPr lang="en-US" sz="1400" b="0" i="0" u="none" strike="noStrike" dirty="0" smtClean="0">
                          <a:solidFill>
                            <a:schemeClr val="tx1"/>
                          </a:solidFill>
                          <a:effectLst/>
                          <a:latin typeface="+mn-lt"/>
                        </a:rPr>
                        <a:t>Add</a:t>
                      </a:r>
                      <a:r>
                        <a:rPr lang="en-US" sz="1400" b="0" i="0" u="none" strike="noStrike" baseline="0" dirty="0" smtClean="0">
                          <a:solidFill>
                            <a:schemeClr val="tx1"/>
                          </a:solidFill>
                          <a:effectLst/>
                          <a:latin typeface="+mn-lt"/>
                        </a:rPr>
                        <a:t> </a:t>
                      </a:r>
                      <a:r>
                        <a:rPr lang="en-US" sz="1400" b="0" i="0" u="none" strike="noStrike" dirty="0" err="1" smtClean="0">
                          <a:solidFill>
                            <a:schemeClr val="tx1"/>
                          </a:solidFill>
                          <a:effectLst/>
                          <a:latin typeface="+mn-lt"/>
                        </a:rPr>
                        <a:t>QoS</a:t>
                      </a:r>
                      <a:r>
                        <a:rPr lang="en-US" sz="1400" b="0" i="0" u="none" strike="noStrike" dirty="0" smtClean="0">
                          <a:solidFill>
                            <a:schemeClr val="tx1"/>
                          </a:solidFill>
                          <a:effectLst/>
                          <a:latin typeface="+mn-lt"/>
                        </a:rPr>
                        <a:t> </a:t>
                      </a:r>
                      <a:r>
                        <a:rPr lang="en-US" sz="1400" b="0" i="0" u="none" strike="noStrike" dirty="0">
                          <a:solidFill>
                            <a:schemeClr val="tx1"/>
                          </a:solidFill>
                          <a:effectLst/>
                          <a:latin typeface="+mn-lt"/>
                        </a:rPr>
                        <a:t>Flow </a:t>
                      </a:r>
                      <a:r>
                        <a:rPr lang="en-US" sz="1400" b="0" i="0" u="none" strike="noStrike" dirty="0" smtClean="0">
                          <a:solidFill>
                            <a:schemeClr val="tx1"/>
                          </a:solidFill>
                          <a:effectLst/>
                          <a:latin typeface="+mn-lt"/>
                        </a:rPr>
                        <a:t>related performance measurements</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 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S5-187444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R16 CR 28.552 Add TB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R16 CR 28.552 Add PDCP data volume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PM terms for NSI and NSSI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Cisco</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NF performance measurements related to VR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S5-187462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28.552 Add DRB setup related measurements and UC for </a:t>
                      </a:r>
                      <a:r>
                        <a:rPr lang="en-US" sz="1400" b="0" i="0" u="none" strike="noStrike" dirty="0" err="1">
                          <a:solidFill>
                            <a:srgbClr val="000000"/>
                          </a:solidFill>
                          <a:effectLst/>
                          <a:latin typeface="+mn-lt"/>
                        </a:rPr>
                        <a:t>gNB</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S5-187474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PDU Session Modification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S5-187475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CR Rel-16 28.552 Add PDU Session Release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21669683"/>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service discovery in 5G network management</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i="1" kern="1200" dirty="0" smtClean="0">
                          <a:solidFill>
                            <a:schemeClr val="tx1"/>
                          </a:solidFill>
                          <a:effectLst/>
                          <a:latin typeface="+mn-lt"/>
                          <a:ea typeface="+mn-ea"/>
                          <a:cs typeface="+mn-cs"/>
                        </a:rPr>
                        <a:t>(Preliminary work before SA approval)</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5GMSG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TBD</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4 contributions. All contributions were treated.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tried to agree what level of details should be provided in generic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further identified the relationship between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registration;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on the new proposed title for the 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06030325"/>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 </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i="1" kern="1200" dirty="0" smtClean="0">
                          <a:solidFill>
                            <a:schemeClr val="tx1"/>
                          </a:solidFill>
                          <a:effectLst/>
                          <a:latin typeface="+mn-lt"/>
                          <a:ea typeface="+mn-ea"/>
                          <a:cs typeface="+mn-cs"/>
                        </a:rPr>
                        <a:t>(Preliminary work before SA approval)</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TBD</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9933137"/>
              </p:ext>
            </p:extLst>
          </p:nvPr>
        </p:nvGraphicFramePr>
        <p:xfrm>
          <a:off x="157652" y="1366778"/>
          <a:ext cx="11923986" cy="4782866"/>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This Study Item was already completed since last meeting.</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presentation sheet of TR 32.972 to SA#82 (for Approval) has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8368891"/>
              </p:ext>
            </p:extLst>
          </p:nvPr>
        </p:nvGraphicFramePr>
        <p:xfrm>
          <a:off x="177420" y="1401368"/>
          <a:ext cx="11887201" cy="4452141"/>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80%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Six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Three were approved, three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discussion paper was submitted, discussed, and is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revision to the SID was presented, requesting a new TR number in the 28.8xy series, and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methods for mapping 3GPP 5G alarm notifications and PM data on ONAP VES JSON Collector API, and adding 3GPP fault supervision coverage by ONAP</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adding an example of 3GPP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Provider using DCAE interfaces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Added a specific JSON notification header example rather than a generic one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28.900 to SA#82 for Information, has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743719"/>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6 contribution have been discussed. Which cover WID updating, ONAP controller introduction, positioning and comparative analysis for integration of ONAP and 3GPP configuration management services for 5G networks. </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updated for TR number changing.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74832672"/>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73945093"/>
              </p:ext>
            </p:extLst>
          </p:nvPr>
        </p:nvGraphicFramePr>
        <p:xfrm>
          <a:off x="835573" y="138136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network. </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deployment scenarios</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use cases – UPF instantiation and termination, local DN deployment, E2E OSS deployment scenario, and RAN condition data.</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 2 edge computing deployment scenarios – end-to-end OSS and peer to peer, with a goal to provide computing resources that can meet the e2e latency required by the edge computing applications. It needs to control both the 3GPP networks and the local DN to achieve this goal.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51510330"/>
              </p:ext>
            </p:extLst>
          </p:nvPr>
        </p:nvGraphicFramePr>
        <p:xfrm>
          <a:off x="835573" y="1367720"/>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 contributions. All contributions were treated.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options that 3GPP management system shares management resource to tenants based on agreed concept in last meeting;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options to exposure of same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 that 3GPP management system can expose dedicated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tenants.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78812554"/>
              </p:ext>
            </p:extLst>
          </p:nvPr>
        </p:nvGraphicFramePr>
        <p:xfrm>
          <a:off x="109183" y="1595677"/>
          <a:ext cx="11778017" cy="3091054"/>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6065890">
                  <a:extLst>
                    <a:ext uri="{9D8B030D-6E8A-4147-A177-3AD203B41FA5}">
                      <a16:colId xmlns:a16="http://schemas.microsoft.com/office/drawing/2014/main" xmlns="" val="2618836924"/>
                    </a:ext>
                  </a:extLst>
                </a:gridCol>
                <a:gridCol w="1514902">
                  <a:extLst>
                    <a:ext uri="{9D8B030D-6E8A-4147-A177-3AD203B41FA5}">
                      <a16:colId xmlns:a16="http://schemas.microsoft.com/office/drawing/2014/main" xmlns="" val="3016348962"/>
                    </a:ext>
                  </a:extLst>
                </a:gridCol>
                <a:gridCol w="1460310">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13899">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Resubmitted Reply LS from CT to SA5 on API specification and API version number maintenance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CT</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CT4, CT3, SA, SA6</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LS from SA2 to SA5 on </a:t>
                      </a:r>
                      <a:r>
                        <a:rPr lang="en-US" sz="1400" b="0" i="0" u="none" strike="noStrike" dirty="0" err="1" smtClean="0">
                          <a:solidFill>
                            <a:schemeClr val="tx1"/>
                          </a:solidFill>
                          <a:effectLst/>
                          <a:latin typeface="+mn-lt"/>
                        </a:rPr>
                        <a:t>QoS</a:t>
                      </a:r>
                      <a:r>
                        <a:rPr lang="en-US" sz="1400" b="0" i="0" u="none" strike="noStrike" dirty="0" smtClean="0">
                          <a:solidFill>
                            <a:schemeClr val="tx1"/>
                          </a:solidFill>
                          <a:effectLst/>
                          <a:latin typeface="+mn-lt"/>
                        </a:rPr>
                        <a:t> Monitoring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SA2, RAN2, 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S5-187039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S5-187340</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Resubmitted LS from ITU-T to SA5 on cooperation on REST-based network management framework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S5-187041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S5-187461</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smtClean="0">
                          <a:solidFill>
                            <a:srgbClr val="000000"/>
                          </a:solidFill>
                          <a:effectLst/>
                          <a:latin typeface="+mn-lt"/>
                        </a:rPr>
                        <a:t>SA2, RAN2</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S5-187539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smtClean="0">
                          <a:solidFill>
                            <a:srgbClr val="000000"/>
                          </a:solidFill>
                          <a:effectLst/>
                          <a:latin typeface="+mn-lt"/>
                        </a:rPr>
                        <a:t>Reply to: Clarifications topics for NFV NS in context of Network Slicing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S5-187488</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S5-187524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Resubmitted Reply LS from SA4 to SA5 on Attributes for </a:t>
                      </a:r>
                      <a:r>
                        <a:rPr lang="en-US" sz="1400" b="0" i="0" u="none" strike="noStrike" dirty="0" err="1" smtClean="0">
                          <a:solidFill>
                            <a:schemeClr val="tx1"/>
                          </a:solidFill>
                          <a:effectLst/>
                          <a:latin typeface="+mn-lt"/>
                        </a:rPr>
                        <a:t>QoE</a:t>
                      </a:r>
                      <a:r>
                        <a:rPr lang="en-US" sz="1400" b="0" i="0" u="none" strike="noStrike" dirty="0" smtClean="0">
                          <a:solidFill>
                            <a:schemeClr val="tx1"/>
                          </a:solidFill>
                          <a:effectLst/>
                          <a:latin typeface="+mn-lt"/>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SA4</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S5-187375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05299902"/>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12 contributions; covering definition, use cases, requirements and a discussion paper on service management concept. The group discussed use cases, requirements, some definitions and concepts on management of communication services.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56240125"/>
              </p:ext>
            </p:extLst>
          </p:nvPr>
        </p:nvGraphicFramePr>
        <p:xfrm>
          <a:off x="245660" y="1367720"/>
          <a:ext cx="11764369" cy="544409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6"/>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SON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Key issues overview for 5G SON study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of ANR SON function, CCO SON function, E2E Service Quality Optimization, Self-configuration for NG-RAN and 5GC, NSI resource utilization performance optimization, Resource optimization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eMBB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URLLC,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mMTC</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network slices, Beam coverage and capacity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Legacy SON functions.  </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merge the following contributions into one contribution:</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key issues overview for 5G SON study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28.861 ANR SON function</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28.861 ANR SON function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Self-configuration for NG-RAN and 5GC</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Legacy SON functions.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70457704"/>
              </p:ext>
            </p:extLst>
          </p:nvPr>
        </p:nvGraphicFramePr>
        <p:xfrm>
          <a:off x="263778" y="2216380"/>
          <a:ext cx="11776295" cy="2369541"/>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2">
                  <a:extLst>
                    <a:ext uri="{9D8B030D-6E8A-4147-A177-3AD203B41FA5}">
                      <a16:colId xmlns="" xmlns:a16="http://schemas.microsoft.com/office/drawing/2014/main" val="2618836924"/>
                    </a:ext>
                  </a:extLst>
                </a:gridCol>
                <a:gridCol w="1686363"/>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S5-187121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32.972: Management and Orchestration; Study on system and functional aspects of energy efficiency in 5G networks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552871">
                <a:tc>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Calibri" panose="020F0502020204030204" pitchFamily="34" charset="0"/>
                          <a:ea typeface="+mn-ea"/>
                          <a:cs typeface="+mn-cs"/>
                        </a:rPr>
                        <a:t>S5-187295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tx1"/>
                          </a:solidFill>
                          <a:latin typeface="Calibri" panose="020F0502020204030204" pitchFamily="34" charset="0"/>
                          <a:ea typeface="+mn-ea"/>
                          <a:cs typeface="+mn-cs"/>
                        </a:rPr>
                        <a:t>TS 32.160 : Management and orchestration; Management service template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en-US" sz="1400" b="0" i="0" u="none" strike="noStrike" kern="1200" baseline="0" dirty="0" smtClean="0">
                          <a:solidFill>
                            <a:schemeClr val="tx1"/>
                          </a:solidFill>
                          <a:latin typeface="Calibri" panose="020F0502020204030204" pitchFamily="34" charset="0"/>
                          <a:ea typeface="+mn-ea"/>
                          <a:cs typeface="+mn-cs"/>
                        </a:rPr>
                        <a:t>Information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552871">
                <a:tc>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S5-187523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TS 28.550: Management and orchestration; Performance assurance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 China Mobile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216888510"/>
              </p:ext>
            </p:extLst>
          </p:nvPr>
        </p:nvGraphicFramePr>
        <p:xfrm>
          <a:off x="205362" y="2017820"/>
          <a:ext cx="11902966" cy="3192072"/>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95250" indent="0" algn="l" fontAlgn="t"/>
                      <a:r>
                        <a:rPr lang="fr-FR" sz="1400" b="0" i="0" u="none" strike="noStrike" kern="1200" dirty="0">
                          <a:solidFill>
                            <a:srgbClr val="000000"/>
                          </a:solidFill>
                          <a:effectLst/>
                          <a:latin typeface="+mn-lt"/>
                          <a:ea typeface="+mn-ea"/>
                          <a:cs typeface="+mn-cs"/>
                        </a:rPr>
                        <a:t>S5-187114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a:t>
                      </a:r>
                      <a:r>
                        <a:rPr lang="fr-FR" sz="1400" smtClean="0"/>
                        <a:t>ID </a:t>
                      </a:r>
                      <a:r>
                        <a:rPr lang="fr-FR" sz="1400" dirty="0" err="1" smtClean="0"/>
                        <a:t>revised</a:t>
                      </a:r>
                      <a:endParaRPr lang="fr-FR" sz="1400" dirty="0" smtClean="0"/>
                    </a:p>
                    <a:p>
                      <a:pPr marL="95250" indent="0"/>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Revised WID on Management of QoE measurement collection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a:solidFill>
                            <a:srgbClr val="000000"/>
                          </a:solidFill>
                          <a:effectLst/>
                          <a:latin typeface="+mn-lt"/>
                          <a:ea typeface="+mn-ea"/>
                          <a:cs typeface="+mn-cs"/>
                        </a:rPr>
                        <a:t>S5-187262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a:t>
                      </a:r>
                      <a:r>
                        <a:rPr lang="fr-FR" sz="1400" dirty="0" err="1" smtClean="0"/>
                        <a:t>revised</a:t>
                      </a:r>
                      <a:endParaRPr lang="fr-FR" sz="1400" dirty="0" smtClean="0"/>
                    </a:p>
                    <a:p>
                      <a:pPr marL="95250" indent="0"/>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Revised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AT&amp;T,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S5-187465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 WID on management service discovery in 5G network management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S5-187471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a:t>
                      </a:r>
                      <a:r>
                        <a:rPr lang="fr-FR" sz="1400" dirty="0" err="1" smtClean="0"/>
                        <a:t>revised</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Revised SID on integration of ONAP and 3GPP configuration management services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S5-187517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a:t>
                      </a:r>
                      <a:r>
                        <a:rPr lang="en-US" sz="1400" b="0" i="0" u="none" strike="noStrike" baseline="0" dirty="0" smtClean="0">
                          <a:solidFill>
                            <a:srgbClr val="000000"/>
                          </a:solidFill>
                          <a:effectLst/>
                          <a:latin typeface="+mn-lt"/>
                        </a:rPr>
                        <a:t> WID on </a:t>
                      </a:r>
                      <a:r>
                        <a:rPr lang="en-US" sz="1400" b="0" i="0" u="none" strike="noStrike" dirty="0" smtClean="0">
                          <a:solidFill>
                            <a:srgbClr val="000000"/>
                          </a:solidFill>
                          <a:effectLst/>
                          <a:latin typeface="+mn-lt"/>
                        </a:rPr>
                        <a:t>Trace Management in the context of Services Based Management Architecture</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S5-187518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 WID on Study on non-file-based trace reporting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(1/3)</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24801403"/>
              </p:ext>
            </p:extLst>
          </p:nvPr>
        </p:nvGraphicFramePr>
        <p:xfrm>
          <a:off x="232011" y="1849556"/>
          <a:ext cx="10972802" cy="4168405"/>
        </p:xfrm>
        <a:graphic>
          <a:graphicData uri="http://schemas.openxmlformats.org/drawingml/2006/table">
            <a:tbl>
              <a:tblPr/>
              <a:tblGrid>
                <a:gridCol w="1310188">
                  <a:extLst>
                    <a:ext uri="{9D8B030D-6E8A-4147-A177-3AD203B41FA5}">
                      <a16:colId xmlns="" xmlns:a16="http://schemas.microsoft.com/office/drawing/2014/main" val="20000"/>
                    </a:ext>
                  </a:extLst>
                </a:gridCol>
                <a:gridCol w="7574505">
                  <a:extLst>
                    <a:ext uri="{9D8B030D-6E8A-4147-A177-3AD203B41FA5}">
                      <a16:colId xmlns="" xmlns:a16="http://schemas.microsoft.com/office/drawing/2014/main" val="20001"/>
                    </a:ext>
                  </a:extLst>
                </a:gridCol>
                <a:gridCol w="208810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Rel-15 CR 28.532 Correct erroneous reference to notification header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Rel-15 CR 28.533 Implement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naming agreement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Rel-15 CR 28.541 </a:t>
                      </a:r>
                      <a:r>
                        <a:rPr lang="fr-FR" sz="1400" b="0" i="0" u="none" strike="noStrike" dirty="0" err="1" smtClean="0">
                          <a:solidFill>
                            <a:srgbClr val="000000"/>
                          </a:solidFill>
                          <a:effectLst/>
                          <a:latin typeface="+mn-lt"/>
                        </a:rPr>
                        <a:t>Implement</a:t>
                      </a:r>
                      <a:r>
                        <a:rPr lang="fr-FR" sz="1400" b="0" i="0" u="none" strike="noStrike" dirty="0" smtClean="0">
                          <a:solidFill>
                            <a:srgbClr val="000000"/>
                          </a:solidFill>
                          <a:effectLst/>
                          <a:latin typeface="+mn-lt"/>
                        </a:rPr>
                        <a:t> minor corrections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S5-187290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Update Stage 3 NRM for RRM Policy enhancements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 Nokia Shanghai Bell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S5-187438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Rel-15 CR 32.156 </a:t>
                      </a:r>
                      <a:r>
                        <a:rPr lang="fr-FR" sz="1400" b="0" i="0" u="none" strike="noStrike" dirty="0" err="1" smtClean="0">
                          <a:solidFill>
                            <a:srgbClr val="000000"/>
                          </a:solidFill>
                          <a:effectLst/>
                          <a:latin typeface="+mn-lt"/>
                        </a:rPr>
                        <a:t>Inconsistent</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definition</a:t>
                      </a:r>
                      <a:r>
                        <a:rPr lang="fr-FR" sz="1400" b="0" i="0" u="none" strike="noStrike" dirty="0" smtClean="0">
                          <a:solidFill>
                            <a:srgbClr val="000000"/>
                          </a:solidFill>
                          <a:effectLst/>
                          <a:latin typeface="+mn-lt"/>
                        </a:rPr>
                        <a:t> of composition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28.530 Fix gap of requirement for Network Slicing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Telecom</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28541 Remove the </a:t>
                      </a:r>
                      <a:r>
                        <a:rPr lang="en-US" sz="1400" b="0" i="0" u="none" strike="noStrike" dirty="0" err="1">
                          <a:solidFill>
                            <a:srgbClr val="000000"/>
                          </a:solidFill>
                          <a:effectLst/>
                          <a:latin typeface="+mn-lt"/>
                        </a:rPr>
                        <a:t>ExternalENBFunction</a:t>
                      </a:r>
                      <a:r>
                        <a:rPr lang="en-US" sz="1400" b="0" i="0" u="none" strike="noStrike" dirty="0">
                          <a:solidFill>
                            <a:srgbClr val="000000"/>
                          </a:solidFill>
                          <a:effectLst/>
                          <a:latin typeface="+mn-lt"/>
                        </a:rPr>
                        <a:t> definition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Rel-15 TS 28541 on </a:t>
                      </a:r>
                      <a:r>
                        <a:rPr lang="fr-FR" sz="1400" b="0" i="0" u="none" strike="noStrike" dirty="0" err="1">
                          <a:solidFill>
                            <a:srgbClr val="000000"/>
                          </a:solidFill>
                          <a:effectLst/>
                          <a:latin typeface="+mn-lt"/>
                        </a:rPr>
                        <a:t>ExternalGNBCUCPFunction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28.622 Generic NRM IS on Measurement Control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32432 on measurement type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R15 CR TS 28.532 change </a:t>
                      </a:r>
                      <a:r>
                        <a:rPr lang="en-US" sz="1400" b="0" i="0" u="none" strike="noStrike" dirty="0" err="1">
                          <a:solidFill>
                            <a:srgbClr val="000000"/>
                          </a:solidFill>
                          <a:effectLst/>
                          <a:latin typeface="+mn-lt"/>
                        </a:rPr>
                        <a:t>alarmIRP</a:t>
                      </a:r>
                      <a:r>
                        <a:rPr lang="en-US" sz="1400" b="0" i="0" u="none" strike="noStrike" dirty="0">
                          <a:solidFill>
                            <a:srgbClr val="000000"/>
                          </a:solidFill>
                          <a:effectLst/>
                          <a:latin typeface="+mn-lt"/>
                        </a:rPr>
                        <a:t> to </a:t>
                      </a:r>
                      <a:r>
                        <a:rPr lang="en-US" sz="1400" b="0" i="0" u="none" strike="noStrike" dirty="0" err="1">
                          <a:solidFill>
                            <a:srgbClr val="000000"/>
                          </a:solidFill>
                          <a:effectLst/>
                          <a:latin typeface="+mn-lt"/>
                        </a:rPr>
                        <a:t>FaultSupervision</a:t>
                      </a:r>
                      <a:r>
                        <a:rPr lang="en-US" sz="1400" b="0" i="0" u="none" strike="noStrike" dirty="0">
                          <a:solidFill>
                            <a:srgbClr val="000000"/>
                          </a:solidFill>
                          <a:effectLst/>
                          <a:latin typeface="+mn-lt"/>
                        </a:rPr>
                        <a:t> </a:t>
                      </a:r>
                      <a:r>
                        <a:rPr lang="en-US" sz="1400" b="0" i="0" u="none" strike="noStrike" dirty="0" err="1">
                          <a:solidFill>
                            <a:srgbClr val="000000"/>
                          </a:solidFill>
                          <a:effectLst/>
                          <a:latin typeface="+mn-lt"/>
                        </a:rPr>
                        <a:t>MnS</a:t>
                      </a:r>
                      <a:r>
                        <a:rPr lang="en-US" sz="1400" b="0" i="0" u="none" strike="noStrike" dirty="0">
                          <a:solidFill>
                            <a:srgbClr val="000000"/>
                          </a:solidFill>
                          <a:effectLst/>
                          <a:latin typeface="+mn-lt"/>
                        </a:rPr>
                        <a:t> producer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32.450 Add missing EE KPI for E-UTRAN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(2/3)</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4041468789"/>
              </p:ext>
            </p:extLst>
          </p:nvPr>
        </p:nvGraphicFramePr>
        <p:xfrm>
          <a:off x="450373" y="1717490"/>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410735">
                  <a:extLst>
                    <a:ext uri="{9D8B030D-6E8A-4147-A177-3AD203B41FA5}">
                      <a16:colId xmlns="" xmlns:a16="http://schemas.microsoft.com/office/drawing/2014/main"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32.451 Add missing EE KPI for E-UTRAN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32.425 Update measurements supporting EE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Rel-16 CR TS 32.425 Update measurements supporting EE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28.532 Add stage 2 definition for provisioning management service related notifications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28.531 Correct procedures with reference to TS 28.541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28.531 Add usecase and requirements for MnS Query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S5-187363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28.541 Update NR NRM with Cell Relation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 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a:solidFill>
                            <a:srgbClr val="000000"/>
                          </a:solidFill>
                          <a:effectLst/>
                          <a:latin typeface="+mn-lt"/>
                          <a:ea typeface="+mn-ea"/>
                          <a:cs typeface="+mn-cs"/>
                        </a:rPr>
                        <a:t>Rel-16 CR Add network slice management use case with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S5-187370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Update NRM root IOCs to support slice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S5-187410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Fix containment issue in YANG definition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Nokia</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reference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28.530 Replace MF with managed function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0259753"/>
              </p:ext>
            </p:extLst>
          </p:nvPr>
        </p:nvGraphicFramePr>
        <p:xfrm>
          <a:off x="423078" y="1635611"/>
          <a:ext cx="10972802" cy="3057899"/>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28.622 Replace MF with </a:t>
                      </a:r>
                      <a:r>
                        <a:rPr lang="en-US" sz="1400" b="0" i="0" u="none" strike="noStrike" dirty="0" err="1">
                          <a:solidFill>
                            <a:srgbClr val="000000"/>
                          </a:solidFill>
                          <a:effectLst/>
                          <a:latin typeface="+mn-lt"/>
                        </a:rPr>
                        <a:t>ManagedFunction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RRM Policy </a:t>
                      </a:r>
                      <a:r>
                        <a:rPr lang="fr-FR" sz="1400" b="0" i="0" u="none" strike="noStrike" dirty="0" err="1">
                          <a:solidFill>
                            <a:srgbClr val="000000"/>
                          </a:solidFill>
                          <a:effectLst/>
                          <a:latin typeface="+mn-lt"/>
                        </a:rPr>
                        <a:t>enhancements</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S5-187439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Update NRM IRP Solution Set to support slice priority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S5-187521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Rel-16 CR Add network slice management interactions with severity type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28.533 Replace MF with management function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28662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S5-187542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CR Rel-15 TS 28.540 Support read-only </a:t>
                      </a:r>
                      <a:r>
                        <a:rPr lang="en-US" sz="1400" b="0" i="0" u="none" strike="noStrike" dirty="0" err="1" smtClean="0">
                          <a:solidFill>
                            <a:srgbClr val="000000"/>
                          </a:solidFill>
                          <a:effectLst/>
                          <a:latin typeface="+mn-lt"/>
                        </a:rPr>
                        <a:t>mgmt</a:t>
                      </a:r>
                      <a:r>
                        <a:rPr lang="en-US" sz="1400" b="0" i="0" u="none" strike="noStrike" dirty="0" smtClean="0">
                          <a:solidFill>
                            <a:srgbClr val="000000"/>
                          </a:solidFill>
                          <a:effectLst/>
                          <a:latin typeface="+mn-lt"/>
                        </a:rPr>
                        <a:t> of NR beams in NRM definitions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Pivotal</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Commware</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email approval</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39028215"/>
              </p:ext>
            </p:extLst>
          </p:nvPr>
        </p:nvGraphicFramePr>
        <p:xfrm>
          <a:off x="423078" y="2222475"/>
          <a:ext cx="10972802" cy="1155889"/>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dirty="0" smtClean="0">
                          <a:solidFill>
                            <a:srgbClr val="000000"/>
                          </a:solidFill>
                          <a:effectLst/>
                          <a:latin typeface="+mn-lt"/>
                        </a:rPr>
                        <a:t>S5-187357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chemeClr val="tx1"/>
                          </a:solidFill>
                          <a:effectLst/>
                          <a:latin typeface="+mn-lt"/>
                        </a:rPr>
                        <a:t>Rel-15 CR TS 28.532 Correct stage 3 definition for provisioning management service related notifications </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kern="1200" dirty="0" smtClean="0">
                          <a:solidFill>
                            <a:schemeClr val="tx1"/>
                          </a:solidFill>
                          <a:effectLst/>
                          <a:latin typeface="+mn-lt"/>
                          <a:ea typeface="+mn-ea"/>
                          <a:cs typeface="+mn-cs"/>
                        </a:rPr>
                        <a:t>Huawei, Nokia, Nokia Shanghai Bell </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05701264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529068889"/>
              </p:ext>
            </p:extLst>
          </p:nvPr>
        </p:nvGraphicFramePr>
        <p:xfrm>
          <a:off x="382137" y="1888574"/>
          <a:ext cx="11341289" cy="2955750"/>
        </p:xfrm>
        <a:graphic>
          <a:graphicData uri="http://schemas.openxmlformats.org/drawingml/2006/table">
            <a:tbl>
              <a:tblPr/>
              <a:tblGrid>
                <a:gridCol w="1242935">
                  <a:extLst>
                    <a:ext uri="{9D8B030D-6E8A-4147-A177-3AD203B41FA5}">
                      <a16:colId xmlns:a16="http://schemas.microsoft.com/office/drawing/2014/main" xmlns="" val="20000"/>
                    </a:ext>
                  </a:extLst>
                </a:gridCol>
                <a:gridCol w="7015703">
                  <a:extLst>
                    <a:ext uri="{9D8B030D-6E8A-4147-A177-3AD203B41FA5}">
                      <a16:colId xmlns:a16="http://schemas.microsoft.com/office/drawing/2014/main" xmlns=""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95250" indent="0" algn="l" fontAlgn="t"/>
                      <a:r>
                        <a:rPr lang="fr-FR" sz="1400" b="0" i="0" u="none" strike="noStrike" kern="1200" dirty="0" smtClean="0">
                          <a:solidFill>
                            <a:srgbClr val="000000"/>
                          </a:solidFill>
                          <a:effectLst/>
                          <a:latin typeface="+mn-lt"/>
                          <a:ea typeface="+mn-ea"/>
                          <a:cs typeface="+mn-cs"/>
                        </a:rPr>
                        <a:t>S5-187341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 Preparation of reply to ETSI NFV on network slicing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 Huawei, Ericsson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09433">
                <a:tc>
                  <a:txBody>
                    <a:bodyPr/>
                    <a:lstStyle/>
                    <a:p>
                      <a:pPr marL="95250" indent="0" algn="l" fontAlgn="t"/>
                      <a:r>
                        <a:rPr lang="fr-FR" sz="1400" b="0" i="0" u="none" strike="noStrike" kern="1200" dirty="0" smtClean="0">
                          <a:solidFill>
                            <a:srgbClr val="000000"/>
                          </a:solidFill>
                          <a:effectLst/>
                          <a:latin typeface="+mn-lt"/>
                          <a:ea typeface="+mn-ea"/>
                          <a:cs typeface="+mn-cs"/>
                        </a:rPr>
                        <a:t>S5-187346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TD on NR cell frequency relation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S5-187420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on TAC attributes in 28.541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paper on the abbreviation of 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Discussion Paper on the management of disaggregated 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Cisco </a:t>
                      </a:r>
                      <a:r>
                        <a:rPr lang="fr-FR" sz="1400" b="0" i="0" u="none" strike="noStrike" dirty="0" err="1">
                          <a:solidFill>
                            <a:srgbClr val="000000"/>
                          </a:solidFill>
                          <a:effectLst/>
                          <a:latin typeface="+mn-lt"/>
                        </a:rPr>
                        <a:t>Systems</a:t>
                      </a:r>
                      <a:r>
                        <a:rPr lang="fr-FR" sz="1400" b="0" i="0" u="none" strike="noStrike" dirty="0">
                          <a:solidFill>
                            <a:srgbClr val="000000"/>
                          </a:solidFill>
                          <a:effectLst/>
                          <a:latin typeface="+mn-lt"/>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Paper on options for mapping 3GPP 5G alarm notifications on ONAP VES JSON Collector API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AT&amp;T, Deutsche Telekom,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106204</TotalTime>
  <Words>3336</Words>
  <Application>Microsoft Office PowerPoint</Application>
  <PresentationFormat>Personnalisé</PresentationFormat>
  <Paragraphs>748</Paragraphs>
  <Slides>33</Slides>
  <Notes>29</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Office Theme</vt:lpstr>
      <vt:lpstr>    SA5 OAM&amp;P SWG Exec Report SA5#122, 12 – 16 November 2018 Spokane, WA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SA#82</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JMC</cp:lastModifiedBy>
  <cp:revision>2372</cp:revision>
  <dcterms:created xsi:type="dcterms:W3CDTF">2008-08-30T09:32:10Z</dcterms:created>
  <dcterms:modified xsi:type="dcterms:W3CDTF">2018-11-16T23:31:35Z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