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3"/>
  </p:notesMasterIdLst>
  <p:handoutMasterIdLst>
    <p:handoutMasterId r:id="rId14"/>
  </p:handoutMasterIdLst>
  <p:sldIdLst>
    <p:sldId id="303" r:id="rId2"/>
    <p:sldId id="726" r:id="rId3"/>
    <p:sldId id="668" r:id="rId4"/>
    <p:sldId id="670" r:id="rId5"/>
    <p:sldId id="636" r:id="rId6"/>
    <p:sldId id="716" r:id="rId7"/>
    <p:sldId id="728" r:id="rId8"/>
    <p:sldId id="729" r:id="rId9"/>
    <p:sldId id="731" r:id="rId10"/>
    <p:sldId id="717" r:id="rId11"/>
    <p:sldId id="704" r:id="rId12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1E442"/>
    <a:srgbClr val="C6D254"/>
    <a:srgbClr val="72AF2F"/>
    <a:srgbClr val="000000"/>
    <a:srgbClr val="5C88D0"/>
    <a:srgbClr val="2A6EA8"/>
    <a:srgbClr val="B1D254"/>
    <a:srgbClr val="72732F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51" autoAdjust="0"/>
    <p:restoredTop sz="98004" autoAdjust="0"/>
  </p:normalViewPr>
  <p:slideViewPr>
    <p:cSldViewPr snapToGrid="0">
      <p:cViewPr varScale="1">
        <p:scale>
          <a:sx n="79" d="100"/>
          <a:sy n="79" d="100"/>
        </p:scale>
        <p:origin x="547" y="7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61" d="100"/>
          <a:sy n="61" d="100"/>
        </p:scale>
        <p:origin x="-2220" y="-7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8/24/2018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316529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8/24/2018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178305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52323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53121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53121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96396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08982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86211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IE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11113" y="6364288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1113" y="6364288"/>
            <a:ext cx="7950201" cy="372894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33" spc="400">
                <a:solidFill>
                  <a:schemeClr val="bg1"/>
                </a:solidFill>
              </a:rPr>
              <a:t> </a:t>
            </a:r>
            <a:r>
              <a:rPr lang="en-GB" sz="1100" b="1" spc="300">
                <a:ea typeface="+mn-ea"/>
                <a:cs typeface="Arial" panose="020B0604020202020204" pitchFamily="34" charset="0"/>
              </a:rPr>
              <a:t>S5-185038, SA5#120, Belgrade Serbie 20– 24 August 2018</a:t>
            </a:r>
            <a:endParaRPr lang="en-GB" sz="1100" b="1" spc="300" dirty="0"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>
                <a:solidFill>
                  <a:schemeClr val="bg1"/>
                </a:solidFill>
              </a:rPr>
              <a:t>© 3GPP 2012</a:t>
            </a:r>
            <a:endParaRPr lang="en-GB" altLang="en-US" sz="1333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</a:t>
            </a:r>
            <a:r>
              <a:rPr lang="en-GB" altLang="en-US" sz="1067"/>
              <a:t>3GPP 2018</a:t>
            </a:r>
            <a:endParaRPr lang="en-GB" altLang="en-US" sz="1067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79163" y="6364288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/>
          </a:p>
          <a:p>
            <a:pPr>
              <a:defRPr/>
            </a:pPr>
            <a:endParaRPr lang="en-GB" altLang="en-US" sz="1333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7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5_TM/Docs/S5-185040.zip" TargetMode="External"/><Relationship Id="rId2" Type="http://schemas.openxmlformats.org/officeDocument/2006/relationships/hyperlink" Target="http://www.3gpp.org/ftp/TSG_SA/WG5_TM/Docs/S5-185039.zip" TargetMode="External"/><Relationship Id="rId1" Type="http://schemas.openxmlformats.org/officeDocument/2006/relationships/slideLayout" Target="../slideLayouts/slideLayout3.xml"/><Relationship Id="rId5" Type="http://schemas.openxmlformats.org/officeDocument/2006/relationships/hyperlink" Target="http://www.3gpp.org/ftp/TSG_SA/WG5_TM/Docs/S5-185336.zip" TargetMode="External"/><Relationship Id="rId4" Type="http://schemas.openxmlformats.org/officeDocument/2006/relationships/hyperlink" Target="http://www.3gpp.org/ftp/TSG_SA/WG5_TM/Docs/S5-185041.zip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TSG_SA/WG5_TM/Docs/S5-185336.zip" TargetMode="Externa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800" dirty="0"/>
            </a:br>
            <a:r>
              <a:rPr lang="en-GB" sz="4800"/>
              <a:t> </a:t>
            </a:r>
            <a:r>
              <a:rPr lang="en-GB" altLang="zh-CN" sz="4800" b="1"/>
              <a:t>SA5 CH SWG Exec Report</a:t>
            </a:r>
            <a:br>
              <a:rPr lang="en-GB" sz="4800" b="1" i="1"/>
            </a:br>
            <a:r>
              <a:rPr lang="fr-FR" sz="2400">
                <a:latin typeface="Arial" pitchFamily="34" charset="0"/>
              </a:rPr>
              <a:t>SA5#120, 20- 24 August 2018</a:t>
            </a:r>
            <a:br>
              <a:rPr lang="fr-FR" sz="2400">
                <a:latin typeface="Arial" pitchFamily="34" charset="0"/>
              </a:rPr>
            </a:br>
            <a:r>
              <a:rPr lang="fr-FR" sz="2400">
                <a:latin typeface="Arial" pitchFamily="34" charset="0"/>
              </a:rPr>
              <a:t>Belgrade, Serbia</a:t>
            </a:r>
            <a:br>
              <a:rPr lang="en-US" sz="4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667"/>
            </a:br>
            <a:r>
              <a:rPr lang="en-GB" sz="2400">
                <a:latin typeface="Arial" charset="0"/>
              </a:rPr>
              <a:t>Maryse GARDELLA, SWG Chair, Nokia</a:t>
            </a:r>
            <a:endParaRPr lang="en-GB" altLang="en-US" sz="2667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680" y="116142"/>
            <a:ext cx="9112251" cy="1143000"/>
          </a:xfrm>
        </p:spPr>
        <p:txBody>
          <a:bodyPr/>
          <a:lstStyle/>
          <a:p>
            <a:r>
              <a:rPr lang="sv-SE" dirty="0"/>
              <a:t>TRs / TSs to be sent </a:t>
            </a:r>
            <a:r>
              <a:rPr lang="sv-SE"/>
              <a:t>to SA#81</a:t>
            </a:r>
            <a:endParaRPr lang="sv-SE" dirty="0"/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897505660"/>
              </p:ext>
            </p:extLst>
          </p:nvPr>
        </p:nvGraphicFramePr>
        <p:xfrm>
          <a:off x="641446" y="1910693"/>
          <a:ext cx="10549718" cy="18956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74519">
                  <a:extLst>
                    <a:ext uri="{9D8B030D-6E8A-4147-A177-3AD203B41FA5}">
                      <a16:colId xmlns:a16="http://schemas.microsoft.com/office/drawing/2014/main" val="570476699"/>
                    </a:ext>
                  </a:extLst>
                </a:gridCol>
                <a:gridCol w="5194519">
                  <a:extLst>
                    <a:ext uri="{9D8B030D-6E8A-4147-A177-3AD203B41FA5}">
                      <a16:colId xmlns:a16="http://schemas.microsoft.com/office/drawing/2014/main" val="2618836924"/>
                    </a:ext>
                  </a:extLst>
                </a:gridCol>
                <a:gridCol w="19652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15403">
                  <a:extLst>
                    <a:ext uri="{9D8B030D-6E8A-4147-A177-3AD203B41FA5}">
                      <a16:colId xmlns:a16="http://schemas.microsoft.com/office/drawing/2014/main" val="3016348962"/>
                    </a:ext>
                  </a:extLst>
                </a:gridCol>
              </a:tblGrid>
              <a:tr h="6574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Source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Sent for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3687663"/>
                  </a:ext>
                </a:extLst>
              </a:tr>
              <a:tr h="375907"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i="0" u="sng" strike="noStrike" kern="120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S5-185475</a:t>
                      </a:r>
                      <a:endParaRPr lang="en-US" sz="1400" b="1" i="0" u="sng" strike="noStrike" kern="120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marL="0" algn="ctr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 </a:t>
                      </a:r>
                      <a:endParaRPr kumimoji="0" lang="en-US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32.291"5G system; Charging Services, stage 3"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Huawei Technologies Co. Ltd.</a:t>
                      </a:r>
                      <a:endParaRPr kumimoji="0" lang="en-US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Information and Approval</a:t>
                      </a:r>
                    </a:p>
                    <a:p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6065633"/>
                  </a:ext>
                </a:extLst>
              </a:tr>
              <a:tr h="375907"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sng" strike="noStrike" kern="120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S5-185477</a:t>
                      </a:r>
                      <a:endParaRPr lang="en-US" sz="1400" b="1" i="0" u="sng" strike="noStrike" kern="120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32.255: "5G Data connectivity domain charging"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Nokia, Nokia Shanghai Bell</a:t>
                      </a:r>
                      <a:endParaRPr kumimoji="0" lang="en-US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Approval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63023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929607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815" y="2879729"/>
            <a:ext cx="8221835" cy="519616"/>
          </a:xfrm>
        </p:spPr>
        <p:txBody>
          <a:bodyPr/>
          <a:lstStyle/>
          <a:p>
            <a:r>
              <a:rPr lang="sv-SE" sz="3600" dirty="0" err="1"/>
              <a:t>Thank</a:t>
            </a:r>
            <a:r>
              <a:rPr lang="sv-SE" sz="3600" dirty="0"/>
              <a:t> </a:t>
            </a:r>
            <a:r>
              <a:rPr lang="sv-SE" sz="3600" dirty="0" err="1"/>
              <a:t>you</a:t>
            </a:r>
            <a:r>
              <a:rPr lang="sv-SE" sz="3600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1954805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CN" sz="4400"/>
              <a:t>Administrative aspects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534972" indent="-457200"/>
            <a:r>
              <a:rPr lang="en-US" altLang="zh-CN" sz="2900"/>
              <a:t>Future meetings</a:t>
            </a:r>
          </a:p>
          <a:p>
            <a:pPr marL="914400" lvl="1" indent="-457200"/>
            <a:r>
              <a:rPr lang="en-US" sz="2000"/>
              <a:t>SWG CH group will start on Monday Q1 and use Friday Q1 morning for the coming SA5 meetings</a:t>
            </a:r>
          </a:p>
          <a:p>
            <a:pPr marL="457200" lvl="1" indent="0">
              <a:buNone/>
            </a:pPr>
            <a:endParaRPr lang="en-US" sz="2000"/>
          </a:p>
        </p:txBody>
      </p:sp>
    </p:spTree>
    <p:extLst>
      <p:ext uri="{BB962C8B-B14F-4D97-AF65-F5344CB8AC3E}">
        <p14:creationId xmlns:p14="http://schemas.microsoft.com/office/powerpoint/2010/main" val="3524770648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7409" y="0"/>
            <a:ext cx="8973312" cy="768101"/>
          </a:xfrm>
        </p:spPr>
        <p:txBody>
          <a:bodyPr/>
          <a:lstStyle/>
          <a:p>
            <a:r>
              <a:rPr lang="sv-SE"/>
              <a:t>Incoming LSs</a:t>
            </a:r>
            <a:endParaRPr lang="sv-SE" dirty="0"/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1418557192"/>
              </p:ext>
            </p:extLst>
          </p:nvPr>
        </p:nvGraphicFramePr>
        <p:xfrm>
          <a:off x="222194" y="1031205"/>
          <a:ext cx="11600596" cy="30282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01717">
                  <a:extLst>
                    <a:ext uri="{9D8B030D-6E8A-4147-A177-3AD203B41FA5}">
                      <a16:colId xmlns:a16="http://schemas.microsoft.com/office/drawing/2014/main" val="570476699"/>
                    </a:ext>
                  </a:extLst>
                </a:gridCol>
                <a:gridCol w="6074296">
                  <a:extLst>
                    <a:ext uri="{9D8B030D-6E8A-4147-A177-3AD203B41FA5}">
                      <a16:colId xmlns:a16="http://schemas.microsoft.com/office/drawing/2014/main" val="2618836924"/>
                    </a:ext>
                  </a:extLst>
                </a:gridCol>
                <a:gridCol w="1207239">
                  <a:extLst>
                    <a:ext uri="{9D8B030D-6E8A-4147-A177-3AD203B41FA5}">
                      <a16:colId xmlns:a16="http://schemas.microsoft.com/office/drawing/2014/main" val="3016348962"/>
                    </a:ext>
                  </a:extLst>
                </a:gridCol>
                <a:gridCol w="1123982">
                  <a:extLst>
                    <a:ext uri="{9D8B030D-6E8A-4147-A177-3AD203B41FA5}">
                      <a16:colId xmlns:a16="http://schemas.microsoft.com/office/drawing/2014/main" val="3690116950"/>
                    </a:ext>
                  </a:extLst>
                </a:gridCol>
                <a:gridCol w="1193362">
                  <a:extLst>
                    <a:ext uri="{9D8B030D-6E8A-4147-A177-3AD203B41FA5}">
                      <a16:colId xmlns:a16="http://schemas.microsoft.com/office/drawing/2014/main" val="2952368263"/>
                    </a:ext>
                  </a:extLst>
                </a:gridCol>
              </a:tblGrid>
              <a:tr h="891380">
                <a:tc>
                  <a:txBody>
                    <a:bodyPr/>
                    <a:lstStyle/>
                    <a:p>
                      <a:pPr algn="ctr"/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  <a:endParaRPr lang="sv-SE" sz="2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Source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Decision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ReplyIn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3687663"/>
                  </a:ext>
                </a:extLst>
              </a:tr>
              <a:tr h="531965"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90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hlinkClick r:id="rId2"/>
                        </a:rPr>
                        <a:t>S5-185039</a:t>
                      </a: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90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LS from CT1 to SA5 on Multi-identity and multi-device requirements</a:t>
                      </a: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90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C1-184818</a:t>
                      </a: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sv-SE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Noted</a:t>
                      </a:r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400" b="1" i="0" u="sng" strike="noStrike" kern="120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9524554"/>
                  </a:ext>
                </a:extLst>
              </a:tr>
              <a:tr h="531965"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90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hlinkClick r:id="rId3"/>
                        </a:rPr>
                        <a:t>S5-185040</a:t>
                      </a: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90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Resubmitted Reply LS from CT3 to SA5 on Addition of AVP code definitions</a:t>
                      </a: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90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C3-183701</a:t>
                      </a: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sv-SE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Postponed</a:t>
                      </a:r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400" b="1" i="0" u="sng" strike="noStrike" kern="120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8567782"/>
                  </a:ext>
                </a:extLst>
              </a:tr>
              <a:tr h="531965"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90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hlinkClick r:id="rId4"/>
                        </a:rPr>
                        <a:t>S5-185041</a:t>
                      </a: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90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LS reply from SA2 ccSA5 to LS on clarification for spending limit control functionality</a:t>
                      </a: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90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S2-187579</a:t>
                      </a: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sv-SE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Noted</a:t>
                      </a:r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400" b="1" i="0" u="sng" strike="noStrike" kern="120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418722"/>
                  </a:ext>
                </a:extLst>
              </a:tr>
              <a:tr h="531965"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90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hlinkClick r:id="rId5"/>
                        </a:rPr>
                        <a:t>S5-185336</a:t>
                      </a: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marL="0" algn="l" defTabSz="1219170" rtl="0" eaLnBrk="1" fontAlgn="t" latinLnBrk="0" hangingPunct="1">
                        <a:spcAft>
                          <a:spcPts val="900"/>
                        </a:spcAft>
                      </a:pPr>
                      <a:r>
                        <a:rPr lang="en-US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90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LS reply from SA2 to SA5 on Use of NRF framework by CHF for information</a:t>
                      </a: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90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S2-187577</a:t>
                      </a: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sv-SE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Replied </a:t>
                      </a:r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400" b="1" i="0" u="sng" strike="noStrike" kern="120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S5-185367</a:t>
                      </a:r>
                      <a:endParaRPr lang="sv-SE" sz="1400" b="1" i="0" u="sng" strike="noStrike" kern="120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92807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38350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680" y="116142"/>
            <a:ext cx="9112251" cy="1143000"/>
          </a:xfrm>
        </p:spPr>
        <p:txBody>
          <a:bodyPr/>
          <a:lstStyle/>
          <a:p>
            <a:r>
              <a:rPr lang="sv-SE" dirty="0"/>
              <a:t>Outgoing LSs</a:t>
            </a:r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4248664366"/>
              </p:ext>
            </p:extLst>
          </p:nvPr>
        </p:nvGraphicFramePr>
        <p:xfrm>
          <a:off x="835330" y="1692319"/>
          <a:ext cx="10304738" cy="12539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1514">
                  <a:extLst>
                    <a:ext uri="{9D8B030D-6E8A-4147-A177-3AD203B41FA5}">
                      <a16:colId xmlns:a16="http://schemas.microsoft.com/office/drawing/2014/main" val="570476699"/>
                    </a:ext>
                  </a:extLst>
                </a:gridCol>
                <a:gridCol w="5239170">
                  <a:extLst>
                    <a:ext uri="{9D8B030D-6E8A-4147-A177-3AD203B41FA5}">
                      <a16:colId xmlns:a16="http://schemas.microsoft.com/office/drawing/2014/main" val="2618836924"/>
                    </a:ext>
                  </a:extLst>
                </a:gridCol>
                <a:gridCol w="1265010">
                  <a:extLst>
                    <a:ext uri="{9D8B030D-6E8A-4147-A177-3AD203B41FA5}">
                      <a16:colId xmlns:a16="http://schemas.microsoft.com/office/drawing/2014/main" val="3016348962"/>
                    </a:ext>
                  </a:extLst>
                </a:gridCol>
                <a:gridCol w="1181471">
                  <a:extLst>
                    <a:ext uri="{9D8B030D-6E8A-4147-A177-3AD203B41FA5}">
                      <a16:colId xmlns:a16="http://schemas.microsoft.com/office/drawing/2014/main" val="3690116950"/>
                    </a:ext>
                  </a:extLst>
                </a:gridCol>
                <a:gridCol w="1467573">
                  <a:extLst>
                    <a:ext uri="{9D8B030D-6E8A-4147-A177-3AD203B41FA5}">
                      <a16:colId xmlns:a16="http://schemas.microsoft.com/office/drawing/2014/main" val="2952368263"/>
                    </a:ext>
                  </a:extLst>
                </a:gridCol>
              </a:tblGrid>
              <a:tr h="7882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Cc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ReplyTo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3687663"/>
                  </a:ext>
                </a:extLst>
              </a:tr>
              <a:tr h="465724"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sng" strike="noStrike" kern="120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S5-185367</a:t>
                      </a:r>
                      <a:endParaRPr lang="en-US" sz="1400" b="1" i="0" u="sng" strike="noStrike" kern="120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Reply LS to SA2 on Use of NRF framework by CHF for information</a:t>
                      </a: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SA2, CT4</a:t>
                      </a:r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CT3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hlinkClick r:id="rId2"/>
                        </a:rPr>
                        <a:t>S5-185336</a:t>
                      </a: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i="0" u="sng" strike="noStrike" kern="120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77307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76364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573206" y="260350"/>
            <a:ext cx="9253182" cy="79052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US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New or revised Work Items / Study Items</a:t>
            </a:r>
          </a:p>
          <a:p>
            <a:pPr algn="ctr">
              <a:defRPr/>
            </a:pPr>
            <a:r>
              <a:rPr lang="en-US" altLang="zh-CN" sz="2400" dirty="0">
                <a:solidFill>
                  <a:srgbClr val="FF0000"/>
                </a:solidFill>
                <a:latin typeface="Calibri"/>
                <a:cs typeface="Times New Roman" pitchFamily="18" charset="0"/>
              </a:rPr>
              <a:t>For approval by SA5 closing plenary</a:t>
            </a:r>
            <a:endParaRPr lang="en-GB" altLang="zh-CN" sz="24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82817974"/>
              </p:ext>
            </p:extLst>
          </p:nvPr>
        </p:nvGraphicFramePr>
        <p:xfrm>
          <a:off x="932536" y="1564964"/>
          <a:ext cx="10254142" cy="2454265"/>
        </p:xfrm>
        <a:graphic>
          <a:graphicData uri="http://schemas.openxmlformats.org/drawingml/2006/table">
            <a:tbl>
              <a:tblPr/>
              <a:tblGrid>
                <a:gridCol w="11237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1551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752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92616"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TDoc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Source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3883"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u="sng" strike="noStrike" kern="120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S5-185368</a:t>
                      </a:r>
                      <a:endParaRPr lang="en-US" sz="1600" b="1" i="0" u="sng" strike="noStrike" kern="120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New WID on Volume Based Charging Aspects for VoLTE</a:t>
                      </a:r>
                      <a:endParaRPr lang="en-US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fr-FR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China Mobile</a:t>
                      </a:r>
                      <a:endParaRPr lang="en-US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61919469"/>
                  </a:ext>
                </a:extLst>
              </a:tr>
              <a:tr h="553883"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u="sng" strike="noStrike" kern="120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S5-185638</a:t>
                      </a:r>
                      <a:endParaRPr lang="en-US" sz="1600" b="1" i="0" u="sng" strike="noStrike" kern="120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New WID on SMS Charging in </a:t>
                      </a: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5G System Architecture Phase 1</a:t>
                      </a:r>
                      <a:endParaRPr lang="en-US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Nokia, Nokia Shanghai Bell</a:t>
                      </a:r>
                      <a:endParaRPr lang="en-US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49890502"/>
                  </a:ext>
                </a:extLst>
              </a:tr>
              <a:tr h="553883"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u="sng" strike="noStrike" kern="120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S5-185483</a:t>
                      </a:r>
                      <a:endParaRPr lang="en-US" sz="1600" b="1" i="0" u="sng" strike="noStrike" kern="120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Exception sheet WID on SMS Charging in 5G System Architecture Phase 1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Nokia, Nokia Shanghai Bell</a:t>
                      </a:r>
                      <a:endParaRPr lang="en-US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303913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55952544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232011" y="260349"/>
            <a:ext cx="9785445" cy="96794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US" altLang="zh-CN" sz="3200" kern="0">
                <a:solidFill>
                  <a:srgbClr val="FF0000"/>
                </a:solidFill>
                <a:latin typeface="Calibri"/>
              </a:rPr>
              <a:t>Charging Maintenance and Rel-16 small Enhancements </a:t>
            </a:r>
            <a:r>
              <a:rPr lang="en-US" altLang="zh-CN" sz="2800" kern="0">
                <a:solidFill>
                  <a:srgbClr val="FF0000"/>
                </a:solidFill>
                <a:latin typeface="Calibri"/>
                <a:cs typeface="+mj-cs"/>
              </a:rPr>
              <a:t>CRs </a:t>
            </a:r>
            <a:r>
              <a:rPr lang="en-US" altLang="zh-CN" sz="2800" kern="0" dirty="0">
                <a:solidFill>
                  <a:srgbClr val="FF0000"/>
                </a:solidFill>
                <a:latin typeface="Calibri"/>
                <a:cs typeface="+mj-cs"/>
              </a:rPr>
              <a:t>for approval by SA5 closing plenary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21291490"/>
              </p:ext>
            </p:extLst>
          </p:nvPr>
        </p:nvGraphicFramePr>
        <p:xfrm>
          <a:off x="354839" y="1314647"/>
          <a:ext cx="10972802" cy="2845643"/>
        </p:xfrm>
        <a:graphic>
          <a:graphicData uri="http://schemas.openxmlformats.org/drawingml/2006/table">
            <a:tbl>
              <a:tblPr/>
              <a:tblGrid>
                <a:gridCol w="11751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523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453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89251"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TDoc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Source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9098"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sng" strike="noStrike" kern="120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S5-185101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fontAlgn="ctr" latinLnBrk="0" hangingPunct="1">
                        <a:spcAft>
                          <a:spcPts val="900"/>
                        </a:spcAft>
                      </a:pPr>
                      <a:r>
                        <a:rPr lang="en-US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R15 CR 32.298 Update the value of secondary RAT type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fontAlgn="ctr" latinLnBrk="0" hangingPunct="1">
                        <a:spcAft>
                          <a:spcPts val="900"/>
                        </a:spcAft>
                      </a:pPr>
                      <a:r>
                        <a:rPr lang="en-US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China Mobile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01408059"/>
                  </a:ext>
                </a:extLst>
              </a:tr>
              <a:tr h="539098"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sng" strike="noStrike" kern="120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S5-185102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fontAlgn="ctr" latinLnBrk="0" hangingPunct="1">
                        <a:spcAft>
                          <a:spcPts val="900"/>
                        </a:spcAft>
                      </a:pPr>
                      <a:r>
                        <a:rPr lang="en-US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R15 CR 32.299 Update the value of secondary RAT type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fontAlgn="ctr" latinLnBrk="0" hangingPunct="1">
                        <a:spcAft>
                          <a:spcPts val="900"/>
                        </a:spcAft>
                      </a:pPr>
                      <a:r>
                        <a:rPr lang="en-US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China Mobile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61035831"/>
                  </a:ext>
                </a:extLst>
              </a:tr>
              <a:tr h="539098"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sng" strike="noStrike" kern="120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S5-185481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fontAlgn="ctr" latinLnBrk="0" hangingPunct="1">
                        <a:spcAft>
                          <a:spcPts val="900"/>
                        </a:spcAft>
                      </a:pPr>
                      <a:r>
                        <a:rPr lang="en-US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32.298 Add Charging-ID to RAN Secondary RAT Usage Report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fontAlgn="ctr" latinLnBrk="0" hangingPunct="1">
                        <a:spcAft>
                          <a:spcPts val="900"/>
                        </a:spcAft>
                      </a:pPr>
                      <a:r>
                        <a:rPr lang="en-US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Ericsson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54983388"/>
                  </a:ext>
                </a:extLst>
              </a:tr>
              <a:tr h="539098"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sng" strike="noStrike" kern="120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S5-185482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fontAlgn="ctr" latinLnBrk="0" hangingPunct="1">
                        <a:spcAft>
                          <a:spcPts val="900"/>
                        </a:spcAft>
                      </a:pPr>
                      <a:r>
                        <a:rPr lang="en-US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32.299 Add Charging-ID to RAN Secondary RAT Usage Report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fontAlgn="ctr" latinLnBrk="0" hangingPunct="1">
                        <a:spcAft>
                          <a:spcPts val="900"/>
                        </a:spcAft>
                      </a:pPr>
                      <a:r>
                        <a:rPr lang="en-US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Ericsson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562171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32899243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Rel-15 CH WIs (1/3)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0777824"/>
              </p:ext>
            </p:extLst>
          </p:nvPr>
        </p:nvGraphicFramePr>
        <p:xfrm>
          <a:off x="163773" y="1005577"/>
          <a:ext cx="11900848" cy="4782866"/>
        </p:xfrm>
        <a:graphic>
          <a:graphicData uri="http://schemas.openxmlformats.org/drawingml/2006/table">
            <a:tbl>
              <a:tblPr/>
              <a:tblGrid>
                <a:gridCol w="18608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730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4567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9212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Data Charging in 5G System Architecture Phase 1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5GS_Ph1-DCH</a:t>
                      </a:r>
                      <a:endParaRPr lang="en-GB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780035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Nokia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60% -&gt; 100%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highlight>
                          <a:srgbClr val="00FF00"/>
                        </a:highlight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SA#80 – June 2018 </a:t>
                      </a: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(exception Sept SA#81)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32.240, TS 32.255, TS 32.297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03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lvl="0" indent="0" algn="l" defTabSz="1219170" rtl="0" eaLnBrk="1" latinLnBrk="0" hangingPunct="1">
                        <a:buFontTx/>
                        <a:buNone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pCRs for draft TS 32.255 5G data connectivity charging were approved : </a:t>
                      </a:r>
                    </a:p>
                    <a:p>
                      <a:pPr marL="895335" lvl="1" indent="-285750" algn="l" defTabSz="121917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Complete structure of 5G data connectivity specific charging information (Nchf and CDRs) (SMF consumer)   </a:t>
                      </a:r>
                    </a:p>
                    <a:p>
                      <a:pPr marL="895335" lvl="1" indent="-285750" algn="l" defTabSz="121917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Roaming QoS Flow Based charging full description</a:t>
                      </a:r>
                    </a:p>
                    <a:p>
                      <a:pPr marL="895335" lvl="1" indent="-285750" algn="l" defTabSz="121917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Additional flows for SCC mode 3  </a:t>
                      </a:r>
                    </a:p>
                    <a:p>
                      <a:pPr marL="895335" lvl="1" indent="-285750" algn="l" defTabSz="121917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Introduction of CHF CDR - CHF CDRs for 5G data connectivity (PDU session Flow Based Charging and roaming)</a:t>
                      </a:r>
                    </a:p>
                    <a:p>
                      <a:pPr marL="895335" lvl="1" indent="-285750" algn="l" defTabSz="121917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Alternative method for partial CDRs generation by CHF</a:t>
                      </a:r>
                    </a:p>
                    <a:p>
                      <a:pPr marL="0" lvl="0" indent="0" algn="l" defTabSz="1219170" rtl="0" eaLnBrk="1" latinLnBrk="0" hangingPunct="1">
                        <a:buFontTx/>
                        <a:buNone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CR to TS 32.267 new Bd reference point to Billing domain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CR TS 32.297 (S5-185373), pCRs TS 32.255, TS 32.255 for Approval (S5-185477)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48163463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Rel-15 CH WIs (2/3)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89876153"/>
              </p:ext>
            </p:extLst>
          </p:nvPr>
        </p:nvGraphicFramePr>
        <p:xfrm>
          <a:off x="145576" y="1013275"/>
          <a:ext cx="11900848" cy="5584375"/>
        </p:xfrm>
        <a:graphic>
          <a:graphicData uri="http://schemas.openxmlformats.org/drawingml/2006/table">
            <a:tbl>
              <a:tblPr/>
              <a:tblGrid>
                <a:gridCol w="18608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730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4567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9212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2295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Service Based Interface for 5G Charging 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5GS_Ph1-SBI_CH</a:t>
                      </a:r>
                      <a:endParaRPr lang="en-GB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4666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780034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263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Huawei, China Mobile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55% -&gt; 100%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highlight>
                          <a:srgbClr val="00FF00"/>
                        </a:highlight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72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SA#80 – June 2018 </a:t>
                      </a: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(exception Sept SA#81)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32.240, TS 32.290, TS 32.291, TS 32.298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570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CRs to TS 32.290 "5G system; Services, operations and procedures of charging using Service Based Interface (SBI)" were agreed on: </a:t>
                      </a:r>
                    </a:p>
                    <a:p>
                      <a:pPr marL="895335" marR="0" lvl="1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New flow for Notify </a:t>
                      </a:r>
                    </a:p>
                    <a:p>
                      <a:pPr marL="895335" marR="0" lvl="1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Nchf_ConvergedCharging service and operations complete definition  </a:t>
                      </a:r>
                    </a:p>
                    <a:p>
                      <a:pPr marL="895335" marR="0" lvl="1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Use of NRF framework</a:t>
                      </a:r>
                      <a:endParaRPr kumimoji="0" lang="en-US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pCRs for TS 32.291"5G system; Charging Services, stage 3" based on 29.501 Template were approved on:</a:t>
                      </a:r>
                    </a:p>
                    <a:p>
                      <a:pPr marL="895335" marR="0" lvl="1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Nchf_ConvergedCharging API </a:t>
                      </a:r>
                    </a:p>
                    <a:p>
                      <a:pPr marL="895335" marR="0" lvl="1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Resources and Operations (standard POST and custom operations), Data Model, </a:t>
                      </a: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E</a:t>
                      </a: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rror Handling</a:t>
                      </a:r>
                    </a:p>
                    <a:p>
                      <a:pPr marL="895335" marR="0" lvl="1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</a:t>
                      </a: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penAPI specification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CRs to TS 32.298 "Charging Data Record (CDR) parameter description" were agreed on: </a:t>
                      </a: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New CHF CDR definition, PDU session and Roaming CHF CDRs (and ASN.1)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CR to TS 32.240 for an informative Annex on overall charging architecture</a:t>
                      </a:r>
                      <a:endParaRPr kumimoji="0" lang="en-US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98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572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CRs to TS 32.290 (S5-185342, 388, 390, 391, 392, 393, 395), CRs to TS 32.298 (S5-185469, 470, 471, 472), CR TS 32.240 (S5-185473), pCRs TS 32.291, TS 32.291 sent for information and approval (S5-185475)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93813846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Rel-15 CH WIs (3/3)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01134170"/>
              </p:ext>
            </p:extLst>
          </p:nvPr>
        </p:nvGraphicFramePr>
        <p:xfrm>
          <a:off x="163773" y="1005577"/>
          <a:ext cx="11900848" cy="4782866"/>
        </p:xfrm>
        <a:graphic>
          <a:graphicData uri="http://schemas.openxmlformats.org/drawingml/2006/table">
            <a:tbl>
              <a:tblPr/>
              <a:tblGrid>
                <a:gridCol w="18608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730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4567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9212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Diameter Overload Control for Charging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DOCME_CH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790017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Ericsson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10% -&gt;  100%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highlight>
                          <a:srgbClr val="00FF00"/>
                        </a:highlight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SA#80 – June 2018 </a:t>
                      </a: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(exception Sept SA#81)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32.299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03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Diameter Overload Mechanism over Ro interface was completed with agreed CRs: </a:t>
                      </a:r>
                    </a:p>
                    <a:p>
                      <a:pPr marL="285750" marR="0" lvl="0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kumimoji="0" lang="fr-FR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285750" marR="0" lvl="0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Reacting Node and Reporting Node behavior </a:t>
                      </a:r>
                      <a:endParaRPr kumimoji="0" lang="en-US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285750" marR="0" lvl="0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IETF RFC 7683 OC-OLR AVP  is extended with 3GPP Ro specific "</a:t>
                      </a:r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3GPP-OC-Specific-Reduction"</a:t>
                      </a:r>
                      <a:r>
                        <a:rPr lang="en-GB" sz="24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AVP for considering the rating group and request type.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CRs to TS 32.299 (S5-185478, S5-185382, S5-185480) 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4808100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43262</TotalTime>
  <Words>826</Words>
  <Application>Microsoft Office PowerPoint</Application>
  <PresentationFormat>Widescreen</PresentationFormat>
  <Paragraphs>161</Paragraphs>
  <Slides>11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9" baseType="lpstr">
      <vt:lpstr>DengXian</vt:lpstr>
      <vt:lpstr>Gulim</vt:lpstr>
      <vt:lpstr>宋体</vt:lpstr>
      <vt:lpstr>宋体</vt:lpstr>
      <vt:lpstr>Arial</vt:lpstr>
      <vt:lpstr>Calibri</vt:lpstr>
      <vt:lpstr>Times New Roman</vt:lpstr>
      <vt:lpstr>Office Theme</vt:lpstr>
      <vt:lpstr>    SA5 CH SWG Exec Report SA5#120, 20- 24 August 2018 Belgrade, Serbia </vt:lpstr>
      <vt:lpstr>Administrative aspects</vt:lpstr>
      <vt:lpstr>Incoming LSs</vt:lpstr>
      <vt:lpstr>Outgoing LSs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TRs / TSs to be sent to SA#81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Nokia mga</cp:lastModifiedBy>
  <cp:revision>1134</cp:revision>
  <dcterms:created xsi:type="dcterms:W3CDTF">2008-08-30T09:32:10Z</dcterms:created>
  <dcterms:modified xsi:type="dcterms:W3CDTF">2018-08-24T12:43:22Z</dcterms:modified>
</cp:coreProperties>
</file>