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28"/>
  </p:notesMasterIdLst>
  <p:handoutMasterIdLst>
    <p:handoutMasterId r:id="rId29"/>
  </p:handoutMasterIdLst>
  <p:sldIdLst>
    <p:sldId id="303" r:id="rId2"/>
    <p:sldId id="668" r:id="rId3"/>
    <p:sldId id="743" r:id="rId4"/>
    <p:sldId id="670" r:id="rId5"/>
    <p:sldId id="636" r:id="rId6"/>
    <p:sldId id="742" r:id="rId7"/>
    <p:sldId id="729" r:id="rId8"/>
    <p:sldId id="726" r:id="rId9"/>
    <p:sldId id="672" r:id="rId10"/>
    <p:sldId id="673" r:id="rId11"/>
    <p:sldId id="722" r:id="rId12"/>
    <p:sldId id="716" r:id="rId13"/>
    <p:sldId id="723" r:id="rId14"/>
    <p:sldId id="724" r:id="rId15"/>
    <p:sldId id="721" r:id="rId16"/>
    <p:sldId id="728" r:id="rId17"/>
    <p:sldId id="730" r:id="rId18"/>
    <p:sldId id="741" r:id="rId19"/>
    <p:sldId id="731" r:id="rId20"/>
    <p:sldId id="734" r:id="rId21"/>
    <p:sldId id="735" r:id="rId22"/>
    <p:sldId id="732" r:id="rId23"/>
    <p:sldId id="733" r:id="rId24"/>
    <p:sldId id="738" r:id="rId25"/>
    <p:sldId id="737" r:id="rId26"/>
    <p:sldId id="704" r:id="rId27"/>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 xmlns:p15="http://schemas.microsoft.com/office/powerpoint/2012/main">
        <p15:guide id="1" orient="horz" pos="2160">
          <p15:clr>
            <a:srgbClr val="A4A3A4"/>
          </p15:clr>
        </p15:guide>
        <p15:guide id="2" pos="3840">
          <p15:clr>
            <a:srgbClr val="A4A3A4"/>
          </p15:clr>
        </p15:guide>
      </p15:sldGuideLst>
    </p:ext>
    <p:ext uri="{2D200454-40CA-4A62-9FC3-DE9A4176ACB9}">
      <p15:notesGuideLst xmlns=""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3300"/>
    <a:srgbClr val="C1E442"/>
    <a:srgbClr val="C6D254"/>
    <a:srgbClr val="72AF2F"/>
    <a:srgbClr val="000000"/>
    <a:srgbClr val="5C88D0"/>
    <a:srgbClr val="2A6EA8"/>
    <a:srgbClr val="B1D254"/>
    <a:srgbClr val="72732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6824" autoAdjust="0"/>
    <p:restoredTop sz="97991" autoAdjust="0"/>
  </p:normalViewPr>
  <p:slideViewPr>
    <p:cSldViewPr snapToGrid="0">
      <p:cViewPr>
        <p:scale>
          <a:sx n="70" d="100"/>
          <a:sy n="70" d="100"/>
        </p:scale>
        <p:origin x="-1260" y="-9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48" d="100"/>
          <a:sy n="48" d="100"/>
        </p:scale>
        <p:origin x="-2538" y="-90"/>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61"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8/23/2018</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‹N°›</a:t>
            </a:fld>
            <a:endParaRPr lang="en-GB" altLang="en-US"/>
          </a:p>
        </p:txBody>
      </p:sp>
    </p:spTree>
    <p:extLst>
      <p:ext uri="{BB962C8B-B14F-4D97-AF65-F5344CB8AC3E}">
        <p14:creationId xmlns:p14="http://schemas.microsoft.com/office/powerpoint/2010/main" val="21316529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8/23/2018</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‹N°›</a:t>
            </a:fld>
            <a:endParaRPr lang="en-GB" altLang="en-US"/>
          </a:p>
        </p:txBody>
      </p:sp>
    </p:spTree>
    <p:extLst>
      <p:ext uri="{BB962C8B-B14F-4D97-AF65-F5344CB8AC3E}">
        <p14:creationId xmlns:p14="http://schemas.microsoft.com/office/powerpoint/2010/main" val="181783051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5452323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930231849"/>
      </p:ext>
    </p:extLst>
  </p:cSld>
  <p:clrMapOvr>
    <a:masterClrMapping/>
  </p:clrMapOvr>
  <p:transition spd="slow"/>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dirty="0"/>
              <a:t>Click to edit Master title style</a:t>
            </a:r>
            <a:endParaRPr lang="en-IE" dirty="0"/>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‹N°›</a:t>
            </a:fld>
            <a:endParaRPr lang="en-GB" dirty="0"/>
          </a:p>
        </p:txBody>
      </p:sp>
    </p:spTree>
    <p:extLst>
      <p:ext uri="{BB962C8B-B14F-4D97-AF65-F5344CB8AC3E}">
        <p14:creationId xmlns:p14="http://schemas.microsoft.com/office/powerpoint/2010/main" val="191304689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slideLayout" Target="../slideLayouts/slideLayout3.xml"/><Relationship Id="rId7"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1113" y="6364288"/>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1113" y="6502232"/>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dirty="0">
                <a:solidFill>
                  <a:schemeClr val="bg1"/>
                </a:solidFill>
              </a:rPr>
              <a:t> </a:t>
            </a:r>
            <a:r>
              <a:rPr lang="en-GB" sz="1100" b="1" spc="300" dirty="0" smtClean="0">
                <a:ea typeface="+mn-ea"/>
                <a:cs typeface="Arial" panose="020B0604020202020204" pitchFamily="34" charset="0"/>
              </a:rPr>
              <a:t>S5-185018, SA5#120, Belgrade (Serbia), 20 </a:t>
            </a:r>
            <a:r>
              <a:rPr lang="en-GB" sz="1100" b="1" spc="300" dirty="0">
                <a:ea typeface="+mn-ea"/>
                <a:cs typeface="Arial" panose="020B0604020202020204" pitchFamily="34" charset="0"/>
              </a:rPr>
              <a:t>- </a:t>
            </a:r>
            <a:r>
              <a:rPr lang="en-GB" sz="1100" b="1" spc="300" dirty="0" smtClean="0">
                <a:ea typeface="+mn-ea"/>
                <a:cs typeface="Arial" panose="020B0604020202020204" pitchFamily="34" charset="0"/>
              </a:rPr>
              <a:t>24 August 2018</a:t>
            </a:r>
            <a:endParaRPr lang="en-GB" sz="1100" b="1" spc="300" dirty="0">
              <a:ea typeface="+mn-ea"/>
              <a:cs typeface="Arial" panose="020B0604020202020204" pitchFamily="34" charset="0"/>
            </a:endParaRPr>
          </a:p>
          <a:p>
            <a:pPr>
              <a:defRPr/>
            </a:pP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a:solidFill>
                  <a:schemeClr val="bg1"/>
                </a:solidFill>
              </a:rPr>
              <a:t>© 3GPP 2012</a:t>
            </a:r>
            <a:endParaRPr lang="en-GB" altLang="en-US" sz="1333"/>
          </a:p>
        </p:txBody>
      </p:sp>
      <p:pic>
        <p:nvPicPr>
          <p:cNvPr id="1031"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a:t>
            </a:r>
            <a:r>
              <a:rPr lang="en-GB" altLang="en-US" sz="1067" dirty="0" smtClean="0"/>
              <a:t>2018</a:t>
            </a:r>
            <a:endParaRPr lang="en-GB" altLang="en-US" sz="1067" dirty="0"/>
          </a:p>
        </p:txBody>
      </p:sp>
      <p:sp>
        <p:nvSpPr>
          <p:cNvPr id="12" name="Oval 11"/>
          <p:cNvSpPr/>
          <p:nvPr userDrawn="1"/>
        </p:nvSpPr>
        <p:spPr bwMode="auto">
          <a:xfrm>
            <a:off x="11079163" y="6364288"/>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‹N°›</a:t>
            </a:fld>
            <a:endParaRPr lang="en-GB" altLang="en-US" sz="1333" b="1"/>
          </a:p>
          <a:p>
            <a:pPr>
              <a:defRPr/>
            </a:pPr>
            <a:endParaRPr lang="en-GB" altLang="en-US" sz="1333"/>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6"/>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7"/>
        </a:buBlip>
        <a:defRPr sz="3200">
          <a:solidFill>
            <a:schemeClr val="tx1"/>
          </a:solidFill>
          <a:latin typeface="+mn-lt"/>
        </a:defRPr>
      </a:lvl2pPr>
      <a:lvl3pPr marL="1522413" indent="-303213" algn="l" rtl="0" eaLnBrk="0" fontAlgn="base" hangingPunct="0">
        <a:spcBef>
          <a:spcPct val="20000"/>
        </a:spcBef>
        <a:spcAft>
          <a:spcPct val="0"/>
        </a:spcAft>
        <a:buBlip>
          <a:blip r:embed="rId8"/>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967678" y="2820444"/>
            <a:ext cx="8621712" cy="1468438"/>
          </a:xfrm>
        </p:spPr>
        <p:txBody>
          <a:bodyPr>
            <a:noAutofit/>
          </a:bodyPr>
          <a:lstStyle/>
          <a:p>
            <a:pPr>
              <a:defRPr/>
            </a:pPr>
            <a:r>
              <a:rPr lang="en-GB" sz="4800" b="1" i="1" dirty="0">
                <a:effectLst>
                  <a:outerShdw blurRad="38100" dist="38100" dir="2700000" algn="tl">
                    <a:srgbClr val="C0C0C0"/>
                  </a:outerShdw>
                </a:effectLst>
              </a:rPr>
              <a:t>  </a:t>
            </a:r>
            <a:r>
              <a:rPr lang="en-GB" sz="4800" dirty="0"/>
              <a:t/>
            </a:r>
            <a:br>
              <a:rPr lang="en-GB" sz="4800" dirty="0"/>
            </a:br>
            <a:r>
              <a:rPr lang="en-GB" sz="4800" dirty="0"/>
              <a:t> </a:t>
            </a:r>
            <a:r>
              <a:rPr lang="en-GB" altLang="zh-CN" sz="4800" b="1" dirty="0"/>
              <a:t>SA5 </a:t>
            </a:r>
            <a:r>
              <a:rPr lang="en-GB" altLang="zh-CN" sz="4800" b="1" dirty="0" smtClean="0"/>
              <a:t>OAM&amp;P SWG Exec Report</a:t>
            </a:r>
            <a:r>
              <a:rPr lang="en-GB" sz="4800" b="1" i="1" dirty="0"/>
              <a:t/>
            </a:r>
            <a:br>
              <a:rPr lang="en-GB" sz="4800" b="1" i="1" dirty="0"/>
            </a:br>
            <a:r>
              <a:rPr lang="fr-FR" sz="2400" dirty="0" smtClean="0">
                <a:latin typeface="Arial" pitchFamily="34" charset="0"/>
              </a:rPr>
              <a:t>SA5#120, 20 – 24 August 2018</a:t>
            </a:r>
            <a:br>
              <a:rPr lang="fr-FR" sz="2400" dirty="0" smtClean="0">
                <a:latin typeface="Arial" pitchFamily="34" charset="0"/>
              </a:rPr>
            </a:br>
            <a:r>
              <a:rPr lang="fr-FR" sz="2400" dirty="0" smtClean="0">
                <a:latin typeface="Arial" pitchFamily="34" charset="0"/>
              </a:rPr>
              <a:t>Belgrade, </a:t>
            </a:r>
            <a:r>
              <a:rPr lang="fr-FR" sz="2400" dirty="0" err="1" smtClean="0">
                <a:latin typeface="Arial" pitchFamily="34" charset="0"/>
              </a:rPr>
              <a:t>Serbia</a:t>
            </a:r>
            <a:r>
              <a:rPr lang="en-US" sz="4800" dirty="0">
                <a:effectLst>
                  <a:outerShdw blurRad="38100" dist="38100" dir="2700000" algn="tl">
                    <a:srgbClr val="C0C0C0"/>
                  </a:outerShdw>
                </a:effectLst>
              </a:rPr>
              <a:t/>
            </a:r>
            <a:br>
              <a:rPr lang="en-US" sz="4800" dirty="0">
                <a:effectLst>
                  <a:outerShdw blurRad="38100" dist="38100" dir="2700000" algn="tl">
                    <a:srgbClr val="C0C0C0"/>
                  </a:outerShdw>
                </a:effectLst>
              </a:rPr>
            </a:b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054990" y="4523069"/>
            <a:ext cx="8534400" cy="1752600"/>
          </a:xfrm>
        </p:spPr>
        <p:txBody>
          <a:bodyPr/>
          <a:lstStyle/>
          <a:p>
            <a:pPr>
              <a:lnSpc>
                <a:spcPct val="80000"/>
              </a:lnSpc>
            </a:pPr>
            <a:r>
              <a:rPr lang="en-US" altLang="en-US" sz="2667" dirty="0"/>
              <a:t/>
            </a:r>
            <a:br>
              <a:rPr lang="en-US" altLang="en-US" sz="2667" dirty="0"/>
            </a:br>
            <a:r>
              <a:rPr lang="en-GB" sz="2400" dirty="0" smtClean="0">
                <a:latin typeface="Arial" charset="0"/>
              </a:rPr>
              <a:t>Jean-Michel CORNILY, </a:t>
            </a:r>
            <a:r>
              <a:rPr lang="en-GB" sz="2400" dirty="0">
                <a:latin typeface="Arial" charset="0"/>
              </a:rPr>
              <a:t>SA5 </a:t>
            </a:r>
            <a:r>
              <a:rPr lang="en-GB" sz="2400" dirty="0" smtClean="0">
                <a:latin typeface="Arial" charset="0"/>
              </a:rPr>
              <a:t>Vice-Chair</a:t>
            </a:r>
            <a:r>
              <a:rPr lang="en-GB" sz="2400" dirty="0">
                <a:latin typeface="Arial" charset="0"/>
              </a:rPr>
              <a:t>, </a:t>
            </a:r>
            <a:r>
              <a:rPr lang="en-GB" sz="2400" dirty="0" smtClean="0">
                <a:latin typeface="Arial" charset="0"/>
              </a:rPr>
              <a:t>ORANGE</a:t>
            </a:r>
          </a:p>
          <a:p>
            <a:pPr>
              <a:lnSpc>
                <a:spcPct val="80000"/>
              </a:lnSpc>
            </a:pPr>
            <a:r>
              <a:rPr lang="en-GB" sz="2400" dirty="0" smtClean="0">
                <a:latin typeface="Arial" charset="0"/>
              </a:rPr>
              <a:t>Christian TOCHE, SA5 Vice-Chair, Huawei</a:t>
            </a:r>
            <a:endParaRPr lang="en-GB" sz="2400" dirty="0">
              <a:latin typeface="Arial" charset="0"/>
            </a:endParaRPr>
          </a:p>
        </p:txBody>
      </p:sp>
    </p:spTree>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Rel-15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(2/8)</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905786793"/>
              </p:ext>
            </p:extLst>
          </p:nvPr>
        </p:nvGraphicFramePr>
        <p:xfrm>
          <a:off x="218364" y="1428664"/>
          <a:ext cx="11845081" cy="4430358"/>
        </p:xfrm>
        <a:graphic>
          <a:graphicData uri="http://schemas.openxmlformats.org/drawingml/2006/table">
            <a:tbl>
              <a:tblPr/>
              <a:tblGrid>
                <a:gridCol w="1852125">
                  <a:extLst>
                    <a:ext uri="{9D8B030D-6E8A-4147-A177-3AD203B41FA5}">
                      <a16:colId xmlns:a16="http://schemas.microsoft.com/office/drawing/2014/main" xmlns="" val="20000"/>
                    </a:ext>
                  </a:extLst>
                </a:gridCol>
                <a:gridCol w="4054010">
                  <a:extLst>
                    <a:ext uri="{9D8B030D-6E8A-4147-A177-3AD203B41FA5}">
                      <a16:colId xmlns:a16="http://schemas.microsoft.com/office/drawing/2014/main" xmlns="" val="20001"/>
                    </a:ext>
                  </a:extLst>
                </a:gridCol>
                <a:gridCol w="3031401"/>
                <a:gridCol w="2907545">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Provisioning of 5G networks and network slicing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NETSLICE-PRO_NS</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760065</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Huawei, Nokia</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90% -&gt; </a:t>
                      </a:r>
                      <a:r>
                        <a:rPr kumimoji="0" lang="en-US"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100%</a:t>
                      </a:r>
                      <a:endParaRPr kumimoji="0" lang="en-GB" altLang="zh-CN" sz="1400" b="0" i="0" u="none" strike="sng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SA#81 – Sept.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28.531</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57291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discussed:</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and agreed some clean-up proposals for the final draft TS 28.531</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operations for provisioning management service and some procedures clean-up contributions.</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network slice priority and the update of UC/Requirement/Procedure for creation of a 3GPP NF</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and agreed the revision of procedure of network slice capacity planning</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revised WID Provisioning of 5G networks and network slicing and agreed to send the draft TS 28.531 to SA for Approval.</a:t>
                      </a:r>
                    </a:p>
                    <a:p>
                      <a:pPr marL="0" lvl="0" indent="0">
                        <a:buFont typeface="Arial" panose="020B0604020202020204" pitchFamily="34" charset="0"/>
                        <a:buNone/>
                      </a:pP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0" lvl="0" indent="0">
                        <a:buFont typeface="Arial" panose="020B0604020202020204" pitchFamily="34" charset="0"/>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12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were approved.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 for approval by SA5</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Revised WID Provisioning of 5G networks and network slicing</a:t>
                      </a:r>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(S5-185564)</a:t>
                      </a:r>
                    </a:p>
                    <a:p>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Presentation of TS 28.531 to SA for Approval (S5-185565)</a:t>
                      </a:r>
                      <a:endPar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1978513900"/>
      </p:ext>
    </p:extLst>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Rel-15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(3/8)</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451921"/>
              </p:ext>
            </p:extLst>
          </p:nvPr>
        </p:nvGraphicFramePr>
        <p:xfrm>
          <a:off x="110358" y="1073816"/>
          <a:ext cx="11966028" cy="5336860"/>
        </p:xfrm>
        <a:graphic>
          <a:graphicData uri="http://schemas.openxmlformats.org/drawingml/2006/table">
            <a:tbl>
              <a:tblPr/>
              <a:tblGrid>
                <a:gridCol w="1308539">
                  <a:extLst>
                    <a:ext uri="{9D8B030D-6E8A-4147-A177-3AD203B41FA5}">
                      <a16:colId xmlns:a16="http://schemas.microsoft.com/office/drawing/2014/main" xmlns="" val="20000"/>
                    </a:ext>
                  </a:extLst>
                </a:gridCol>
                <a:gridCol w="4657901">
                  <a:extLst>
                    <a:ext uri="{9D8B030D-6E8A-4147-A177-3AD203B41FA5}">
                      <a16:colId xmlns:a16="http://schemas.microsoft.com/office/drawing/2014/main" xmlns="" val="20001"/>
                    </a:ext>
                  </a:extLst>
                </a:gridCol>
                <a:gridCol w="3062355"/>
                <a:gridCol w="2937233">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Network Resource Model (NRM) for 5G networks and network slicing</a:t>
                      </a:r>
                      <a:endParaRPr lang="en-US" sz="1600" b="1" i="1" kern="1200" dirty="0" smtClean="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NETSLICE-5GNRM</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600" b="1" i="0" u="none" strike="noStrike" cap="none" normalizeH="0" baseline="0" dirty="0" smtClean="0">
                          <a:ln>
                            <a:noFill/>
                          </a:ln>
                          <a:solidFill>
                            <a:schemeClr val="tx1"/>
                          </a:solidFill>
                          <a:effectLst/>
                          <a:latin typeface="Calibri" pitchFamily="34" charset="0"/>
                          <a:ea typeface="宋体" pitchFamily="2" charset="-122"/>
                          <a:cs typeface="Arial" charset="0"/>
                        </a:rPr>
                        <a:t>780037</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Nokia</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80% -&gt;  </a:t>
                      </a: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100%</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SA#81 – Sept.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a:t>
                      </a:r>
                      <a:r>
                        <a:rPr kumimoji="0" lang="fr-FR" sz="1400" b="1" i="0" u="none" strike="noStrike" kern="1200" cap="none" normalizeH="0" baseline="0" dirty="0" err="1" smtClean="0">
                          <a:ln>
                            <a:noFill/>
                          </a:ln>
                          <a:solidFill>
                            <a:schemeClr val="tx1"/>
                          </a:solidFill>
                          <a:effectLst/>
                          <a:latin typeface="Calibri" pitchFamily="34" charset="0"/>
                          <a:ea typeface="宋体" pitchFamily="2" charset="-122"/>
                          <a:cs typeface="Arial" charset="0"/>
                        </a:rPr>
                        <a:t>TSs</a:t>
                      </a:r>
                      <a:endParaRPr kumimoji="0" lang="fr-FR"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kumimoji="0" lang="fr-FR"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28.540, 28.541</a:t>
                      </a:r>
                      <a:endParaRPr kumimoji="0" lang="fr-FR"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64297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 typeface="+mj-lt"/>
                        <a:buNone/>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As input to the meeting there were 42 contributions; 5 contributions for NRM Stage (28.540) and 37 contributions for NRM Stage 2 and 3 definition (28.541), two of which were discussion papers. All contributions were treated. During this meeting, the contributions and discussion were focused on:</a:t>
                      </a:r>
                    </a:p>
                    <a:p>
                      <a:pPr marL="342900" marR="0" lvl="0" indent="-342900" algn="l" defTabSz="1219170" rtl="0" eaLnBrk="1" fontAlgn="auto" latinLnBrk="0" hangingPunct="1">
                        <a:lnSpc>
                          <a:spcPct val="100000"/>
                        </a:lnSpc>
                        <a:spcBef>
                          <a:spcPts val="0"/>
                        </a:spcBef>
                        <a:spcAft>
                          <a:spcPts val="0"/>
                        </a:spcAft>
                        <a:buClrTx/>
                        <a:buSzTx/>
                        <a:buFont typeface="+mj-lt"/>
                        <a:buAutoNum type="arabicPeriod"/>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Providing YANG based SS definition for NRM Stage 3, further refinement is under investigation</a:t>
                      </a:r>
                    </a:p>
                    <a:p>
                      <a:pPr marL="342900" marR="0" lvl="0" indent="-342900" algn="l" defTabSz="1219170" rtl="0" eaLnBrk="1" fontAlgn="auto" latinLnBrk="0" hangingPunct="1">
                        <a:lnSpc>
                          <a:spcPct val="100000"/>
                        </a:lnSpc>
                        <a:spcBef>
                          <a:spcPts val="0"/>
                        </a:spcBef>
                        <a:spcAft>
                          <a:spcPts val="0"/>
                        </a:spcAft>
                        <a:buClrTx/>
                        <a:buSzTx/>
                        <a:buFont typeface="+mj-lt"/>
                        <a:buAutoNum type="arabicPeriod"/>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Adding Network Slicing support in NRM Stage 1, 2, 3; nearing completion</a:t>
                      </a:r>
                    </a:p>
                    <a:p>
                      <a:pPr marL="342900" marR="0" lvl="0" indent="-342900" algn="l" defTabSz="1219170" rtl="0" eaLnBrk="1" fontAlgn="auto" latinLnBrk="0" hangingPunct="1">
                        <a:lnSpc>
                          <a:spcPct val="100000"/>
                        </a:lnSpc>
                        <a:spcBef>
                          <a:spcPts val="0"/>
                        </a:spcBef>
                        <a:spcAft>
                          <a:spcPts val="0"/>
                        </a:spcAft>
                        <a:buClrTx/>
                        <a:buSzTx/>
                        <a:buFont typeface="+mj-lt"/>
                        <a:buAutoNum type="arabicPeriod"/>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Cleaning-up NRM Stage 2 and 3 definition and keep Stage 3 definition to align with Stage 2; nearing completion</a:t>
                      </a:r>
                    </a:p>
                    <a:p>
                      <a:pPr marL="342900" marR="0" lvl="0" indent="-342900" algn="l" defTabSz="1219170" rtl="0" eaLnBrk="1" fontAlgn="auto" latinLnBrk="0" hangingPunct="1">
                        <a:lnSpc>
                          <a:spcPct val="100000"/>
                        </a:lnSpc>
                        <a:spcBef>
                          <a:spcPts val="0"/>
                        </a:spcBef>
                        <a:spcAft>
                          <a:spcPts val="0"/>
                        </a:spcAft>
                        <a:buClrTx/>
                        <a:buSzTx/>
                        <a:buFont typeface="+mj-lt"/>
                        <a:buAutoNum type="arabicPeriod"/>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Adding common notification definition;  completed</a:t>
                      </a:r>
                    </a:p>
                    <a:p>
                      <a:pPr marL="342900" marR="0" lvl="0" indent="-342900" algn="l" defTabSz="1219170" rtl="0" eaLnBrk="1" fontAlgn="auto" latinLnBrk="0" hangingPunct="1">
                        <a:lnSpc>
                          <a:spcPct val="100000"/>
                        </a:lnSpc>
                        <a:spcBef>
                          <a:spcPts val="0"/>
                        </a:spcBef>
                        <a:spcAft>
                          <a:spcPts val="0"/>
                        </a:spcAft>
                        <a:buClrTx/>
                        <a:buSzTx/>
                        <a:buFont typeface="+mj-lt"/>
                        <a:buAutoNum type="arabicPeriod"/>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Raising several new requirements for NRM; under discussion</a:t>
                      </a:r>
                    </a:p>
                    <a:p>
                      <a:pPr marL="0" marR="0" lvl="0" indent="0" algn="l" defTabSz="1219170" rtl="0" eaLnBrk="1" fontAlgn="auto" latinLnBrk="0" hangingPunct="1">
                        <a:lnSpc>
                          <a:spcPct val="100000"/>
                        </a:lnSpc>
                        <a:spcBef>
                          <a:spcPts val="0"/>
                        </a:spcBef>
                        <a:spcAft>
                          <a:spcPts val="0"/>
                        </a:spcAft>
                        <a:buClrTx/>
                        <a:buSzTx/>
                        <a:buFont typeface="+mj-lt"/>
                        <a:buNone/>
                        <a:tabLst/>
                        <a:defRPr/>
                      </a:pP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0" marR="0" lvl="0" indent="0" algn="l" defTabSz="1219170" rtl="0" eaLnBrk="1" fontAlgn="auto" latinLnBrk="0" hangingPunct="1">
                        <a:lnSpc>
                          <a:spcPct val="100000"/>
                        </a:lnSpc>
                        <a:spcBef>
                          <a:spcPts val="0"/>
                        </a:spcBef>
                        <a:spcAft>
                          <a:spcPts val="0"/>
                        </a:spcAft>
                        <a:buClrTx/>
                        <a:buSzTx/>
                        <a:buFont typeface="+mj-lt"/>
                        <a:buNone/>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26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were approved.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gridSpan="3">
                  <a:txBody>
                    <a:bodyPr/>
                    <a:lstStyle/>
                    <a:p>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hMerge="1">
                  <a:txBody>
                    <a:bodyPr/>
                    <a:lstStyle/>
                    <a:p>
                      <a:endParaRPr lang="fr-FR"/>
                    </a:p>
                  </a:txBody>
                  <a:tcPr/>
                </a:tc>
                <a:tc hMerge="1">
                  <a:txBody>
                    <a:bodyPr/>
                    <a:lstStyle/>
                    <a:p>
                      <a:endParaRPr lang="en-GB"/>
                    </a:p>
                  </a:txBody>
                  <a:tcPr/>
                </a:tc>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 for approval by SA5</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gridSpan="3">
                  <a:txBody>
                    <a:bodyPr/>
                    <a:lstStyle/>
                    <a:p>
                      <a:pPr marL="0" marR="0" indent="0" algn="l" defTabSz="1219170" rtl="0" eaLnBrk="1" fontAlgn="auto" latinLnBrk="0" hangingPunct="1">
                        <a:lnSpc>
                          <a:spcPct val="100000"/>
                        </a:lnSpc>
                        <a:spcBef>
                          <a:spcPts val="0"/>
                        </a:spcBef>
                        <a:spcAft>
                          <a:spcPts val="0"/>
                        </a:spcAft>
                        <a:buClrTx/>
                        <a:buSzTx/>
                        <a:buFontTx/>
                        <a:buNone/>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Revised WID Network Resource Model (NRM) for 5G networks and network slicing  (S5-185100)</a:t>
                      </a:r>
                    </a:p>
                    <a:p>
                      <a:pPr marL="0" marR="0" indent="0" algn="l" defTabSz="1219170" rtl="0" eaLnBrk="1" fontAlgn="auto" latinLnBrk="0" hangingPunct="1">
                        <a:lnSpc>
                          <a:spcPct val="100000"/>
                        </a:lnSpc>
                        <a:spcBef>
                          <a:spcPts val="0"/>
                        </a:spcBef>
                        <a:spcAft>
                          <a:spcPts val="0"/>
                        </a:spcAft>
                        <a:buClrTx/>
                        <a:buSzTx/>
                        <a:buFontTx/>
                        <a:buNone/>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Presentation of TS 28.540 for approval  (S5-185600)</a:t>
                      </a:r>
                    </a:p>
                    <a:p>
                      <a:pPr marL="0" marR="0" indent="0" algn="l" defTabSz="1219170" rtl="0" eaLnBrk="1" fontAlgn="auto" latinLnBrk="0" hangingPunct="1">
                        <a:lnSpc>
                          <a:spcPct val="100000"/>
                        </a:lnSpc>
                        <a:spcBef>
                          <a:spcPts val="0"/>
                        </a:spcBef>
                        <a:spcAft>
                          <a:spcPts val="0"/>
                        </a:spcAft>
                        <a:buClrTx/>
                        <a:buSzTx/>
                        <a:buFontTx/>
                        <a:buNone/>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Presentation of TS 28.541 for approval  (S5-185604)</a:t>
                      </a:r>
                    </a:p>
                    <a:p>
                      <a:pPr marL="0" marR="0" indent="0" algn="l" defTabSz="1219170" rtl="0" eaLnBrk="1" fontAlgn="auto" latinLnBrk="0" hangingPunct="1">
                        <a:lnSpc>
                          <a:spcPct val="100000"/>
                        </a:lnSpc>
                        <a:spcBef>
                          <a:spcPts val="0"/>
                        </a:spcBef>
                        <a:spcAft>
                          <a:spcPts val="0"/>
                        </a:spcAft>
                        <a:buClrTx/>
                        <a:buSzTx/>
                        <a:buFontTx/>
                        <a:buNone/>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4 CRs – see next slide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xmlns="" val="10006"/>
                  </a:ext>
                </a:extLst>
              </a:tr>
            </a:tbl>
          </a:graphicData>
        </a:graphic>
      </p:graphicFrame>
    </p:spTree>
    <p:extLst>
      <p:ext uri="{BB962C8B-B14F-4D97-AF65-F5344CB8AC3E}">
        <p14:creationId xmlns:p14="http://schemas.microsoft.com/office/powerpoint/2010/main" val="2767314453"/>
      </p:ext>
    </p:extLst>
  </p:cSld>
  <p:clrMapOvr>
    <a:masterClrMapping/>
  </p:clrMapOvr>
  <p:transition spd="slow"/>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260349"/>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Network Resource Model (NRM) for 5G networks and network slicing</a:t>
            </a:r>
          </a:p>
          <a:p>
            <a:pPr algn="ctr">
              <a:defRPr/>
            </a:pPr>
            <a:r>
              <a:rPr lang="en-US" altLang="zh-CN" sz="2800" kern="0" dirty="0" smtClean="0">
                <a:solidFill>
                  <a:srgbClr val="FF0000"/>
                </a:solidFill>
                <a:latin typeface="Calibri"/>
                <a:cs typeface="+mj-cs"/>
              </a:rPr>
              <a:t>CRs </a:t>
            </a:r>
            <a:r>
              <a:rPr lang="en-US" altLang="zh-CN" sz="2800" kern="0" dirty="0" smtClean="0">
                <a:solidFill>
                  <a:srgbClr val="FF0000"/>
                </a:solidFill>
                <a:latin typeface="Calibri"/>
                <a:cs typeface="+mj-cs"/>
              </a:rPr>
              <a:t>agreed by OAM SWG</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910902332"/>
              </p:ext>
            </p:extLst>
          </p:nvPr>
        </p:nvGraphicFramePr>
        <p:xfrm>
          <a:off x="450373" y="1990450"/>
          <a:ext cx="10972802" cy="2678844"/>
        </p:xfrm>
        <a:graphic>
          <a:graphicData uri="http://schemas.openxmlformats.org/drawingml/2006/table">
            <a:tbl>
              <a:tblPr/>
              <a:tblGrid>
                <a:gridCol w="1310188">
                  <a:extLst>
                    <a:ext uri="{9D8B030D-6E8A-4147-A177-3AD203B41FA5}">
                      <a16:colId xmlns:a16="http://schemas.microsoft.com/office/drawing/2014/main" xmlns="" val="20000"/>
                    </a:ext>
                  </a:extLst>
                </a:gridCol>
                <a:gridCol w="7870859">
                  <a:extLst>
                    <a:ext uri="{9D8B030D-6E8A-4147-A177-3AD203B41FA5}">
                      <a16:colId xmlns:a16="http://schemas.microsoft.com/office/drawing/2014/main" xmlns="" val="20001"/>
                    </a:ext>
                  </a:extLst>
                </a:gridCol>
                <a:gridCol w="1791755"/>
              </a:tblGrid>
              <a:tr h="801844">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469250">
                <a:tc>
                  <a:txBody>
                    <a:bodyPr/>
                    <a:lstStyle/>
                    <a:p>
                      <a:pPr marL="82550" indent="0" algn="l" defTabSz="1219170" rtl="0" eaLnBrk="1" fontAlgn="t" latinLnBrk="0" hangingPunct="1"/>
                      <a:r>
                        <a:rPr lang="fr-FR" sz="1400" b="0" i="0" u="none" strike="noStrike" kern="1200" dirty="0">
                          <a:solidFill>
                            <a:srgbClr val="000000"/>
                          </a:solidFill>
                          <a:effectLst/>
                          <a:latin typeface="+mn-lt"/>
                          <a:ea typeface="+mn-ea"/>
                          <a:cs typeface="+mn-cs"/>
                        </a:rPr>
                        <a:t>S5-185093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fontAlgn="t"/>
                      <a:r>
                        <a:rPr lang="en-US" sz="1400" b="0" i="0" u="none" strike="noStrike" dirty="0">
                          <a:solidFill>
                            <a:srgbClr val="000000"/>
                          </a:solidFill>
                          <a:effectLst/>
                          <a:latin typeface="+mn-lt"/>
                        </a:rPr>
                        <a:t>CR 28.657 Add requirement to support ng-</a:t>
                      </a:r>
                      <a:r>
                        <a:rPr lang="en-US" sz="1400" b="0" i="0" u="none" strike="noStrike" dirty="0" err="1">
                          <a:solidFill>
                            <a:srgbClr val="000000"/>
                          </a:solidFill>
                          <a:effectLst/>
                          <a:latin typeface="+mn-lt"/>
                        </a:rPr>
                        <a:t>eNB</a:t>
                      </a:r>
                      <a:r>
                        <a:rPr lang="en-US" sz="1400" b="0" i="0" u="none" strike="noStrike" dirty="0">
                          <a:solidFill>
                            <a:srgbClr val="000000"/>
                          </a:solidFill>
                          <a:effectLst/>
                          <a:latin typeface="+mn-lt"/>
                        </a:rPr>
                        <a:t> management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fontAlgn="t"/>
                      <a:r>
                        <a:rPr lang="fr-FR" sz="1400" b="0" i="0" u="none" strike="noStrike" dirty="0">
                          <a:solidFill>
                            <a:srgbClr val="000000"/>
                          </a:solidFill>
                          <a:effectLst/>
                          <a:latin typeface="+mn-lt"/>
                        </a:rPr>
                        <a:t>Nokia, Nokia Shanghai Bell</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469250">
                <a:tc>
                  <a:txBody>
                    <a:bodyPr/>
                    <a:lstStyle/>
                    <a:p>
                      <a:pPr marL="82550" indent="0" algn="l" defTabSz="1219170" rtl="0" eaLnBrk="1" fontAlgn="t" latinLnBrk="0" hangingPunct="1"/>
                      <a:r>
                        <a:rPr lang="fr-FR" sz="1400" b="0" i="0" u="none" strike="noStrike" kern="1200" dirty="0" smtClean="0">
                          <a:solidFill>
                            <a:schemeClr val="tx1"/>
                          </a:solidFill>
                          <a:effectLst/>
                          <a:latin typeface="+mn-lt"/>
                          <a:ea typeface="+mn-ea"/>
                          <a:cs typeface="+mn-cs"/>
                        </a:rPr>
                        <a:t>S5-185605</a:t>
                      </a:r>
                      <a:endParaRPr lang="fr-FR" sz="1400" b="0" i="0" u="none" strike="noStrike" kern="1200" dirty="0">
                        <a:solidFill>
                          <a:schemeClr val="tx1"/>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fontAlgn="t"/>
                      <a:r>
                        <a:rPr lang="en-US" sz="1400" b="0" i="0" u="none" strike="noStrike" dirty="0">
                          <a:solidFill>
                            <a:srgbClr val="000000"/>
                          </a:solidFill>
                          <a:effectLst/>
                          <a:latin typeface="+mn-lt"/>
                        </a:rPr>
                        <a:t>CR 28.658 Update E-UTRAN IS definitions to support ng-</a:t>
                      </a:r>
                      <a:r>
                        <a:rPr lang="en-US" sz="1400" b="0" i="0" u="none" strike="noStrike" dirty="0" err="1">
                          <a:solidFill>
                            <a:srgbClr val="000000"/>
                          </a:solidFill>
                          <a:effectLst/>
                          <a:latin typeface="+mn-lt"/>
                        </a:rPr>
                        <a:t>eNB</a:t>
                      </a:r>
                      <a:r>
                        <a:rPr lang="en-US" sz="1400" b="0" i="0" u="none" strike="noStrike" dirty="0">
                          <a:solidFill>
                            <a:srgbClr val="000000"/>
                          </a:solidFill>
                          <a:effectLst/>
                          <a:latin typeface="+mn-lt"/>
                        </a:rPr>
                        <a:t> management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fontAlgn="t"/>
                      <a:r>
                        <a:rPr lang="fr-FR" sz="1400" b="0" i="0" u="none" strike="noStrike" dirty="0">
                          <a:solidFill>
                            <a:srgbClr val="000000"/>
                          </a:solidFill>
                          <a:effectLst/>
                          <a:latin typeface="+mn-lt"/>
                        </a:rPr>
                        <a:t>Nokia, Nokia Shanghai Bell</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469250">
                <a:tc>
                  <a:txBody>
                    <a:bodyPr/>
                    <a:lstStyle/>
                    <a:p>
                      <a:pPr marL="82550" indent="0" algn="l" defTabSz="1219170" rtl="0" eaLnBrk="1" fontAlgn="t" latinLnBrk="0" hangingPunct="1"/>
                      <a:r>
                        <a:rPr lang="fr-FR" sz="1400" b="0" i="0" u="none" strike="noStrike" kern="1200" dirty="0">
                          <a:solidFill>
                            <a:srgbClr val="000000"/>
                          </a:solidFill>
                          <a:effectLst/>
                          <a:latin typeface="+mn-lt"/>
                          <a:ea typeface="+mn-ea"/>
                          <a:cs typeface="+mn-cs"/>
                        </a:rPr>
                        <a:t>S5-185096</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fontAlgn="t"/>
                      <a:r>
                        <a:rPr lang="en-US" sz="1400" b="0" i="0" u="none" strike="noStrike" dirty="0">
                          <a:solidFill>
                            <a:srgbClr val="000000"/>
                          </a:solidFill>
                          <a:effectLst/>
                          <a:latin typeface="+mn-lt"/>
                        </a:rPr>
                        <a:t>CR 28.709 Update EPC SS definitions to support management of EN-DC and 5G interworking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fontAlgn="t"/>
                      <a:r>
                        <a:rPr lang="fr-FR" sz="1400" b="0" i="0" u="none" strike="noStrike" dirty="0">
                          <a:solidFill>
                            <a:srgbClr val="000000"/>
                          </a:solidFill>
                          <a:effectLst/>
                          <a:latin typeface="+mn-lt"/>
                        </a:rPr>
                        <a:t>Nokia, Nokia Shanghai Bell</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469250">
                <a:tc>
                  <a:txBody>
                    <a:bodyPr/>
                    <a:lstStyle/>
                    <a:p>
                      <a:pPr marL="82550" indent="0" algn="l" defTabSz="1219170" rtl="0" eaLnBrk="1" fontAlgn="t" latinLnBrk="0" hangingPunct="1"/>
                      <a:r>
                        <a:rPr lang="fr-FR" sz="1400" b="0" i="0" u="none" strike="noStrike" kern="1200" dirty="0">
                          <a:solidFill>
                            <a:srgbClr val="000000"/>
                          </a:solidFill>
                          <a:effectLst/>
                          <a:latin typeface="+mn-lt"/>
                          <a:ea typeface="+mn-ea"/>
                          <a:cs typeface="+mn-cs"/>
                        </a:rPr>
                        <a:t>S5-185295</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fontAlgn="t"/>
                      <a:r>
                        <a:rPr lang="en-US" sz="1400" b="0" i="0" u="none" strike="noStrike" dirty="0">
                          <a:solidFill>
                            <a:srgbClr val="000000"/>
                          </a:solidFill>
                          <a:effectLst/>
                          <a:latin typeface="+mn-lt"/>
                        </a:rPr>
                        <a:t>Rel-15 CR 28.659 Update E-UTRAN SS definitions to support ng-</a:t>
                      </a:r>
                      <a:r>
                        <a:rPr lang="en-US" sz="1400" b="0" i="0" u="none" strike="noStrike" dirty="0" err="1">
                          <a:solidFill>
                            <a:srgbClr val="000000"/>
                          </a:solidFill>
                          <a:effectLst/>
                          <a:latin typeface="+mn-lt"/>
                        </a:rPr>
                        <a:t>eNB</a:t>
                      </a:r>
                      <a:r>
                        <a:rPr lang="en-US" sz="1400" b="0" i="0" u="none" strike="noStrike" dirty="0">
                          <a:solidFill>
                            <a:srgbClr val="000000"/>
                          </a:solidFill>
                          <a:effectLst/>
                          <a:latin typeface="+mn-lt"/>
                        </a:rPr>
                        <a:t> management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fontAlgn="t"/>
                      <a:r>
                        <a:rPr lang="fr-FR" sz="1400" b="0" i="0" u="none" strike="noStrike" dirty="0">
                          <a:solidFill>
                            <a:srgbClr val="000000"/>
                          </a:solidFill>
                          <a:effectLst/>
                          <a:latin typeface="+mn-lt"/>
                        </a:rPr>
                        <a:t>Nokia, Nokia Shanghai Bell</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3132899243"/>
      </p:ext>
    </p:extLst>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Rel-15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(4/8)</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444749725"/>
              </p:ext>
            </p:extLst>
          </p:nvPr>
        </p:nvGraphicFramePr>
        <p:xfrm>
          <a:off x="403761" y="1312223"/>
          <a:ext cx="11046710" cy="4430358"/>
        </p:xfrm>
        <a:graphic>
          <a:graphicData uri="http://schemas.openxmlformats.org/drawingml/2006/table">
            <a:tbl>
              <a:tblPr/>
              <a:tblGrid>
                <a:gridCol w="1727290">
                  <a:extLst>
                    <a:ext uri="{9D8B030D-6E8A-4147-A177-3AD203B41FA5}">
                      <a16:colId xmlns:a16="http://schemas.microsoft.com/office/drawing/2014/main" xmlns="" val="20000"/>
                    </a:ext>
                  </a:extLst>
                </a:gridCol>
                <a:gridCol w="3780765">
                  <a:extLst>
                    <a:ext uri="{9D8B030D-6E8A-4147-A177-3AD203B41FA5}">
                      <a16:colId xmlns:a16="http://schemas.microsoft.com/office/drawing/2014/main" xmlns="" val="20001"/>
                    </a:ext>
                  </a:extLst>
                </a:gridCol>
                <a:gridCol w="2827082"/>
                <a:gridCol w="2711573">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Fault Supervision for 5G networks and network slicing</a:t>
                      </a:r>
                      <a:endParaRPr lang="en-US" sz="1600" b="1" i="1" kern="1200" dirty="0" smtClean="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NETSLICE-FS5G</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600" b="1" i="0" u="none" strike="noStrike" cap="none" normalizeH="0" baseline="0" dirty="0" smtClean="0">
                          <a:ln>
                            <a:noFill/>
                          </a:ln>
                          <a:solidFill>
                            <a:schemeClr val="tx1"/>
                          </a:solidFill>
                          <a:effectLst/>
                          <a:latin typeface="Calibri" pitchFamily="34" charset="0"/>
                          <a:ea typeface="宋体" pitchFamily="2" charset="-122"/>
                          <a:cs typeface="Arial" charset="0"/>
                        </a:rPr>
                        <a:t>780041</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ZTE</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80% -&gt; 100%</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SA#81 – Sept.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a:t>
                      </a:r>
                      <a:r>
                        <a:rPr kumimoji="0" lang="fr-FR" sz="1400" b="1" i="0" u="none" strike="noStrike" kern="1200" cap="none" normalizeH="0" baseline="0" dirty="0" err="1" smtClean="0">
                          <a:ln>
                            <a:noFill/>
                          </a:ln>
                          <a:solidFill>
                            <a:schemeClr val="tx1"/>
                          </a:solidFill>
                          <a:effectLst/>
                          <a:latin typeface="Calibri" pitchFamily="34" charset="0"/>
                          <a:ea typeface="宋体" pitchFamily="2" charset="-122"/>
                          <a:cs typeface="Arial" charset="0"/>
                        </a:rPr>
                        <a:t>TSs</a:t>
                      </a:r>
                      <a:endParaRPr kumimoji="0" lang="fr-FR"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kumimoji="0" lang="fr-FR"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28.545</a:t>
                      </a:r>
                      <a:endParaRPr kumimoji="0" lang="fr-FR"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64297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19 contributions have been addressed during the sessions, and the discussed topics include:</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Cleanup of 28.545</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Procedure of subscribe/notify</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RESTful/</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OpenAPI</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solutions for fault supervision</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Revised WID for fault supervision</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Presentation sheet for information and approval of TS 28.545</a:t>
                      </a:r>
                    </a:p>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5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were approved.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 for approval by SA5</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gridSpan="3">
                  <a:txBody>
                    <a:bodyPr/>
                    <a:lstStyle/>
                    <a:p>
                      <a:pPr marL="0" marR="0" indent="0" algn="l" defTabSz="1219170" rtl="0" eaLnBrk="1" fontAlgn="auto" latinLnBrk="0" hangingPunct="1">
                        <a:lnSpc>
                          <a:spcPct val="100000"/>
                        </a:lnSpc>
                        <a:spcBef>
                          <a:spcPts val="0"/>
                        </a:spcBef>
                        <a:spcAft>
                          <a:spcPts val="0"/>
                        </a:spcAft>
                        <a:buClrTx/>
                        <a:buSzTx/>
                        <a:buFontTx/>
                        <a:buNone/>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Revised WID on Fault supervision for 5G network and network slicing  (S5-185555)</a:t>
                      </a:r>
                    </a:p>
                    <a:p>
                      <a:pPr marL="0" marR="0" indent="0" algn="l" defTabSz="1219170" rtl="0" eaLnBrk="1" fontAlgn="auto" latinLnBrk="0" hangingPunct="1">
                        <a:lnSpc>
                          <a:spcPct val="100000"/>
                        </a:lnSpc>
                        <a:spcBef>
                          <a:spcPts val="0"/>
                        </a:spcBef>
                        <a:spcAft>
                          <a:spcPts val="0"/>
                        </a:spcAft>
                        <a:buClrTx/>
                        <a:buSzTx/>
                        <a:buFontTx/>
                        <a:buNone/>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Presentation of TS.28.545 to SA for approval  (S5-185556)</a:t>
                      </a:r>
                      <a:endPar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xmlns="" val="10006"/>
                  </a:ext>
                </a:extLst>
              </a:tr>
            </a:tbl>
          </a:graphicData>
        </a:graphic>
      </p:graphicFrame>
    </p:spTree>
    <p:extLst>
      <p:ext uri="{BB962C8B-B14F-4D97-AF65-F5344CB8AC3E}">
        <p14:creationId xmlns:p14="http://schemas.microsoft.com/office/powerpoint/2010/main" val="2137970132"/>
      </p:ext>
    </p:extLst>
  </p:cSld>
  <p:clrMapOvr>
    <a:masterClrMapping/>
  </p:clrMapOvr>
  <p:transition spd="slow"/>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Rel-15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(5/8)</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213562801"/>
              </p:ext>
            </p:extLst>
          </p:nvPr>
        </p:nvGraphicFramePr>
        <p:xfrm>
          <a:off x="94672" y="946151"/>
          <a:ext cx="12029088" cy="5439258"/>
        </p:xfrm>
        <a:graphic>
          <a:graphicData uri="http://schemas.openxmlformats.org/drawingml/2006/table">
            <a:tbl>
              <a:tblPr/>
              <a:tblGrid>
                <a:gridCol w="1256456">
                  <a:extLst>
                    <a:ext uri="{9D8B030D-6E8A-4147-A177-3AD203B41FA5}">
                      <a16:colId xmlns:a16="http://schemas.microsoft.com/office/drawing/2014/main" xmlns="" val="20000"/>
                    </a:ext>
                  </a:extLst>
                </a:gridCol>
                <a:gridCol w="4741427">
                  <a:extLst>
                    <a:ext uri="{9D8B030D-6E8A-4147-A177-3AD203B41FA5}">
                      <a16:colId xmlns:a16="http://schemas.microsoft.com/office/drawing/2014/main" xmlns="" val="20001"/>
                    </a:ext>
                  </a:extLst>
                </a:gridCol>
                <a:gridCol w="3078493"/>
                <a:gridCol w="2952712">
                  <a:extLst>
                    <a:ext uri="{9D8B030D-6E8A-4147-A177-3AD203B41FA5}">
                      <a16:colId xmlns:a16="http://schemas.microsoft.com/office/drawing/2014/main" xmlns="" val="20002"/>
                    </a:ext>
                  </a:extLst>
                </a:gridCol>
              </a:tblGrid>
              <a:tr h="460794">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Assurance data and Performance Management for 5G networks and network slicing</a:t>
                      </a:r>
                      <a:endParaRPr lang="en-US" sz="1600" b="1" i="1" kern="1200" dirty="0" smtClean="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NETSLICE-ADPM5G</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41984">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600" b="1" i="0" u="none" strike="noStrike" cap="none" normalizeH="0" baseline="0" dirty="0" smtClean="0">
                          <a:ln>
                            <a:noFill/>
                          </a:ln>
                          <a:solidFill>
                            <a:schemeClr val="tx1"/>
                          </a:solidFill>
                          <a:effectLst/>
                          <a:latin typeface="Calibri" pitchFamily="34" charset="0"/>
                          <a:ea typeface="宋体" pitchFamily="2" charset="-122"/>
                          <a:cs typeface="Arial" charset="0"/>
                        </a:rPr>
                        <a:t>780038</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8339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Intel, China Mobile</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60% -&gt;  </a:t>
                      </a: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100%</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3817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SA#81 – Sept.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a:t>
                      </a:r>
                      <a:r>
                        <a:rPr kumimoji="0" lang="fr-FR" sz="1400" b="1" i="0" u="none" strike="noStrike" kern="1200" cap="none" normalizeH="0" baseline="0" dirty="0" err="1" smtClean="0">
                          <a:ln>
                            <a:noFill/>
                          </a:ln>
                          <a:solidFill>
                            <a:schemeClr val="tx1"/>
                          </a:solidFill>
                          <a:effectLst/>
                          <a:latin typeface="Calibri" pitchFamily="34" charset="0"/>
                          <a:ea typeface="宋体" pitchFamily="2" charset="-122"/>
                          <a:cs typeface="Arial" charset="0"/>
                        </a:rPr>
                        <a:t>TSs</a:t>
                      </a:r>
                      <a:endParaRPr kumimoji="0" lang="fr-FR"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kumimoji="0" lang="fr-FR"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28.550, 28.552, 28.554</a:t>
                      </a:r>
                      <a:endParaRPr kumimoji="0" lang="fr-FR"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15187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1000" b="1" kern="1200" dirty="0" smtClean="0">
                          <a:solidFill>
                            <a:schemeClr val="tx1"/>
                          </a:solidFill>
                          <a:effectLst/>
                          <a:latin typeface="+mj-lt"/>
                          <a:ea typeface="+mn-ea"/>
                          <a:cs typeface="+mn-cs"/>
                        </a:rPr>
                        <a:t>53 contributions have been discussed.</a:t>
                      </a:r>
                    </a:p>
                    <a:p>
                      <a:pPr marL="171450" indent="-171450">
                        <a:buFont typeface="Arial" panose="020B0604020202020204" pitchFamily="34" charset="0"/>
                        <a:buChar char="•"/>
                      </a:pPr>
                      <a:r>
                        <a:rPr lang="en-US" sz="1000" u="sng" kern="1200" dirty="0" smtClean="0">
                          <a:solidFill>
                            <a:schemeClr val="tx1"/>
                          </a:solidFill>
                          <a:effectLst/>
                          <a:latin typeface="+mj-lt"/>
                          <a:ea typeface="+mn-ea"/>
                          <a:cs typeface="+mn-cs"/>
                        </a:rPr>
                        <a:t>TS 28.550</a:t>
                      </a:r>
                      <a:r>
                        <a:rPr lang="en-US" sz="1000" kern="1200" dirty="0" smtClean="0">
                          <a:solidFill>
                            <a:schemeClr val="tx1"/>
                          </a:solidFill>
                          <a:effectLst/>
                          <a:latin typeface="+mj-lt"/>
                          <a:ea typeface="+mn-ea"/>
                          <a:cs typeface="+mn-cs"/>
                        </a:rPr>
                        <a:t>: </a:t>
                      </a:r>
                      <a:r>
                        <a:rPr lang="en-US" sz="1000" kern="1200" dirty="0" err="1" smtClean="0">
                          <a:solidFill>
                            <a:schemeClr val="tx1"/>
                          </a:solidFill>
                          <a:effectLst/>
                          <a:latin typeface="+mj-lt"/>
                          <a:ea typeface="+mn-ea"/>
                          <a:cs typeface="+mn-cs"/>
                        </a:rPr>
                        <a:t>createMeasurementJob</a:t>
                      </a:r>
                      <a:r>
                        <a:rPr lang="en-US" sz="1000" kern="1200" dirty="0" smtClean="0">
                          <a:solidFill>
                            <a:schemeClr val="tx1"/>
                          </a:solidFill>
                          <a:effectLst/>
                          <a:latin typeface="+mj-lt"/>
                          <a:ea typeface="+mn-ea"/>
                          <a:cs typeface="+mn-cs"/>
                        </a:rPr>
                        <a:t> clarification, Update on MDAS, RESTful solution for MDAS for coverage hole detection, Clarification on the PM data reporting, Add Restful SS for performance assurance services, Add performance data file XML schema, Further clarification relating to the </a:t>
                      </a:r>
                      <a:r>
                        <a:rPr lang="en-US" sz="1000" kern="1200" dirty="0" err="1" smtClean="0">
                          <a:solidFill>
                            <a:schemeClr val="tx1"/>
                          </a:solidFill>
                          <a:effectLst/>
                          <a:latin typeface="+mj-lt"/>
                          <a:ea typeface="+mn-ea"/>
                          <a:cs typeface="+mn-cs"/>
                        </a:rPr>
                        <a:t>definifition</a:t>
                      </a:r>
                      <a:r>
                        <a:rPr lang="en-US" sz="1000" kern="1200" dirty="0" smtClean="0">
                          <a:solidFill>
                            <a:schemeClr val="tx1"/>
                          </a:solidFill>
                          <a:effectLst/>
                          <a:latin typeface="+mj-lt"/>
                          <a:ea typeface="+mn-ea"/>
                          <a:cs typeface="+mn-cs"/>
                        </a:rPr>
                        <a:t> of management Analytical KPI(s), Add concept for performance assurance, Update UC and requirements on management data analytics, TD PM Control, Add </a:t>
                      </a:r>
                      <a:r>
                        <a:rPr lang="en-US" sz="1000" kern="1200" dirty="0" err="1" smtClean="0">
                          <a:solidFill>
                            <a:schemeClr val="tx1"/>
                          </a:solidFill>
                          <a:effectLst/>
                          <a:latin typeface="+mj-lt"/>
                          <a:ea typeface="+mn-ea"/>
                          <a:cs typeface="+mn-cs"/>
                        </a:rPr>
                        <a:t>detectCoverageHole</a:t>
                      </a:r>
                      <a:r>
                        <a:rPr lang="en-US" sz="1000" kern="1200" dirty="0" smtClean="0">
                          <a:solidFill>
                            <a:schemeClr val="tx1"/>
                          </a:solidFill>
                          <a:effectLst/>
                          <a:latin typeface="+mj-lt"/>
                          <a:ea typeface="+mn-ea"/>
                          <a:cs typeface="+mn-cs"/>
                        </a:rPr>
                        <a:t> operation for MDAS CCO service</a:t>
                      </a:r>
                    </a:p>
                    <a:p>
                      <a:pPr marL="171450" indent="-171450">
                        <a:buFont typeface="Arial" panose="020B0604020202020204" pitchFamily="34" charset="0"/>
                        <a:buChar char="•"/>
                      </a:pPr>
                      <a:r>
                        <a:rPr lang="en-US" sz="1000" u="sng" kern="1200" dirty="0" smtClean="0">
                          <a:solidFill>
                            <a:schemeClr val="tx1"/>
                          </a:solidFill>
                          <a:effectLst/>
                          <a:latin typeface="+mj-lt"/>
                          <a:ea typeface="+mn-ea"/>
                          <a:cs typeface="+mn-cs"/>
                        </a:rPr>
                        <a:t>TS 28.554</a:t>
                      </a:r>
                      <a:r>
                        <a:rPr lang="en-US" sz="1000" kern="1200" dirty="0" smtClean="0">
                          <a:solidFill>
                            <a:schemeClr val="tx1"/>
                          </a:solidFill>
                          <a:effectLst/>
                          <a:latin typeface="+mj-lt"/>
                          <a:ea typeface="+mn-ea"/>
                          <a:cs typeface="+mn-cs"/>
                        </a:rPr>
                        <a:t>: management data analytical KPIs on RAN condition, management data analytical KPIs on cell composite load, management data analytical KPI - predicted traffic volume, management data analytical KPI - resource utilization tendency, KPI definition of registered subscribers to UDM of single network slice instance, RAN UE Throughput KPI update, Update based on LS reply</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171450" lvl="0" indent="-171450">
                        <a:buFont typeface="Arial" panose="020B0604020202020204" pitchFamily="34" charset="0"/>
                        <a:buChar char="•"/>
                      </a:pPr>
                      <a:r>
                        <a:rPr lang="en-US" sz="1000" u="sng" kern="1200" dirty="0" smtClean="0">
                          <a:solidFill>
                            <a:schemeClr val="tx1"/>
                          </a:solidFill>
                          <a:effectLst/>
                          <a:latin typeface="+mn-lt"/>
                          <a:ea typeface="+mn-ea"/>
                          <a:cs typeface="+mn-cs"/>
                        </a:rPr>
                        <a:t>TS 28.552</a:t>
                      </a:r>
                      <a:r>
                        <a:rPr lang="en-US" sz="1000" kern="1200" dirty="0" smtClean="0">
                          <a:solidFill>
                            <a:schemeClr val="tx1"/>
                          </a:solidFill>
                          <a:effectLst/>
                          <a:latin typeface="+mn-lt"/>
                          <a:ea typeface="+mn-ea"/>
                          <a:cs typeface="+mn-cs"/>
                        </a:rPr>
                        <a:t>:</a:t>
                      </a:r>
                      <a:r>
                        <a:rPr lang="en-US" sz="1000" kern="1200" baseline="0" dirty="0" smtClean="0">
                          <a:solidFill>
                            <a:schemeClr val="tx1"/>
                          </a:solidFill>
                          <a:effectLst/>
                          <a:latin typeface="+mn-lt"/>
                          <a:ea typeface="+mn-ea"/>
                          <a:cs typeface="+mn-cs"/>
                        </a:rPr>
                        <a:t> </a:t>
                      </a:r>
                      <a:r>
                        <a:rPr lang="en-US" sz="1000" kern="1200" dirty="0" smtClean="0">
                          <a:solidFill>
                            <a:schemeClr val="tx1"/>
                          </a:solidFill>
                          <a:effectLst/>
                          <a:latin typeface="+mn-lt"/>
                          <a:ea typeface="+mn-ea"/>
                          <a:cs typeface="+mn-cs"/>
                        </a:rPr>
                        <a:t>concept for assurance data, Use Case and Measurements related to DL UE throughput of Split Bear, registration procedure related measurements for AMF, 5G registration measurement,</a:t>
                      </a:r>
                      <a:r>
                        <a:rPr lang="en-US" sz="1000" kern="1200" baseline="0" dirty="0" smtClean="0">
                          <a:solidFill>
                            <a:schemeClr val="tx1"/>
                          </a:solidFill>
                          <a:effectLst/>
                          <a:latin typeface="+mn-lt"/>
                          <a:ea typeface="+mn-ea"/>
                          <a:cs typeface="+mn-cs"/>
                        </a:rPr>
                        <a:t> </a:t>
                      </a:r>
                      <a:r>
                        <a:rPr lang="en-US" sz="1000" kern="1200" dirty="0" smtClean="0">
                          <a:solidFill>
                            <a:schemeClr val="tx1"/>
                          </a:solidFill>
                          <a:effectLst/>
                          <a:latin typeface="+mn-lt"/>
                          <a:ea typeface="+mn-ea"/>
                          <a:cs typeface="+mn-cs"/>
                        </a:rPr>
                        <a:t>PDU session creation measurements for SMF, AM policy association establishment related measurements for PCF, SM policy association establishment related measurements for PCF, event exposure related measurements for NEF, NF service registration related measurements for NRF, NF performance measurements related to VR, Update the e2e performance measurements,</a:t>
                      </a:r>
                      <a:r>
                        <a:rPr lang="en-US" sz="1000" kern="1200" baseline="0" dirty="0" smtClean="0">
                          <a:solidFill>
                            <a:schemeClr val="tx1"/>
                          </a:solidFill>
                          <a:effectLst/>
                          <a:latin typeface="+mn-lt"/>
                          <a:ea typeface="+mn-ea"/>
                          <a:cs typeface="+mn-cs"/>
                        </a:rPr>
                        <a:t> </a:t>
                      </a:r>
                      <a:r>
                        <a:rPr lang="en-US" sz="1000" kern="1200" dirty="0" smtClean="0">
                          <a:solidFill>
                            <a:schemeClr val="tx1"/>
                          </a:solidFill>
                          <a:effectLst/>
                          <a:latin typeface="+mn-lt"/>
                          <a:ea typeface="+mn-ea"/>
                          <a:cs typeface="+mn-cs"/>
                        </a:rPr>
                        <a:t>measurement of registration subscribers, Scope and References update, Add definitions, IP Latency measurement update, Number of UE Context Release Request measurements update, Packet Delay measurements update, Packet drop measurements update, Packet loss measurements corrections and update, PRB Usage measurements update, RRC connection number measurements update, UE throughput measurements update, Discussion paper on UE throughput Measurement, Use Case and Measurements related to DL fully buffered UE throughput</a:t>
                      </a:r>
                    </a:p>
                    <a:p>
                      <a:pPr marL="0" lvl="0" indent="0">
                        <a:buFont typeface="Arial" panose="020B0604020202020204" pitchFamily="34" charset="0"/>
                        <a:buNone/>
                      </a:pPr>
                      <a:r>
                        <a:rPr lang="en-US" sz="1400" kern="1200" dirty="0" smtClean="0">
                          <a:solidFill>
                            <a:schemeClr val="tx1"/>
                          </a:solidFill>
                          <a:effectLst/>
                          <a:latin typeface="+mn-lt"/>
                          <a:ea typeface="+mn-ea"/>
                          <a:cs typeface="+mn-cs"/>
                        </a:rPr>
                        <a:t>27 </a:t>
                      </a:r>
                      <a:r>
                        <a:rPr lang="en-US" sz="1400" kern="1200" dirty="0" err="1" smtClean="0">
                          <a:solidFill>
                            <a:schemeClr val="tx1"/>
                          </a:solidFill>
                          <a:effectLst/>
                          <a:latin typeface="+mn-lt"/>
                          <a:ea typeface="+mn-ea"/>
                          <a:cs typeface="+mn-cs"/>
                        </a:rPr>
                        <a:t>pCRs</a:t>
                      </a:r>
                      <a:r>
                        <a:rPr lang="en-US" sz="1400" kern="1200" dirty="0" smtClean="0">
                          <a:solidFill>
                            <a:schemeClr val="tx1"/>
                          </a:solidFill>
                          <a:effectLst/>
                          <a:latin typeface="+mn-lt"/>
                          <a:ea typeface="+mn-ea"/>
                          <a:cs typeface="+mn-cs"/>
                        </a:rPr>
                        <a:t> were approved.</a:t>
                      </a:r>
                      <a:endParaRPr lang="en-US" sz="1400" kern="1200" dirty="0" smtClean="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xmlns="" val="10005"/>
                  </a:ext>
                </a:extLst>
              </a:tr>
              <a:tr h="32936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gridSpan="3">
                  <a:txBody>
                    <a:bodyPr/>
                    <a:lstStyle/>
                    <a:p>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hMerge="1">
                  <a:txBody>
                    <a:bodyPr/>
                    <a:lstStyle/>
                    <a:p>
                      <a:endParaRPr lang="fr-FR"/>
                    </a:p>
                  </a:txBody>
                  <a:tcPr/>
                </a:tc>
                <a:tc hMerge="1">
                  <a:txBody>
                    <a:bodyPr/>
                    <a:lstStyle/>
                    <a:p>
                      <a:endParaRPr lang="en-GB"/>
                    </a:p>
                  </a:txBody>
                  <a:tcPr/>
                </a:tc>
              </a:tr>
              <a:tr h="33528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 for approval by SA5</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gridSpan="3">
                  <a:txBody>
                    <a:bodyPr/>
                    <a:lstStyle/>
                    <a:p>
                      <a:pPr marL="0" marR="0" indent="0" algn="l" defTabSz="1219170" rtl="0" eaLnBrk="1" fontAlgn="auto" latinLnBrk="0" hangingPunct="1">
                        <a:lnSpc>
                          <a:spcPct val="100000"/>
                        </a:lnSpc>
                        <a:spcBef>
                          <a:spcPts val="0"/>
                        </a:spcBef>
                        <a:spcAft>
                          <a:spcPts val="0"/>
                        </a:spcAft>
                        <a:buClrTx/>
                        <a:buSzTx/>
                        <a:buFontTx/>
                        <a:buNone/>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Revised WID on Performance assurance for 5G networks including network slicing  (S5-185449)</a:t>
                      </a:r>
                    </a:p>
                    <a:p>
                      <a:pPr marL="0" marR="0" indent="0" algn="l" defTabSz="1219170" rtl="0" eaLnBrk="1" fontAlgn="auto" latinLnBrk="0" hangingPunct="1">
                        <a:lnSpc>
                          <a:spcPct val="100000"/>
                        </a:lnSpc>
                        <a:spcBef>
                          <a:spcPts val="0"/>
                        </a:spcBef>
                        <a:spcAft>
                          <a:spcPts val="0"/>
                        </a:spcAft>
                        <a:buClrTx/>
                        <a:buSzTx/>
                        <a:buFontTx/>
                        <a:buNone/>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Presentation of TS 28.550 for approval (S5-185561)</a:t>
                      </a:r>
                    </a:p>
                    <a:p>
                      <a:pPr marL="0" marR="0" indent="0" algn="l" defTabSz="1219170" rtl="0" eaLnBrk="1" fontAlgn="auto" latinLnBrk="0" hangingPunct="1">
                        <a:lnSpc>
                          <a:spcPct val="100000"/>
                        </a:lnSpc>
                        <a:spcBef>
                          <a:spcPts val="0"/>
                        </a:spcBef>
                        <a:spcAft>
                          <a:spcPts val="0"/>
                        </a:spcAft>
                        <a:buClrTx/>
                        <a:buSzTx/>
                        <a:buFontTx/>
                        <a:buNone/>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Presentation of TS 28.552 for approval  (S5-185611)</a:t>
                      </a:r>
                    </a:p>
                    <a:p>
                      <a:pPr marL="0" marR="0" indent="0" algn="l" defTabSz="1219170" rtl="0" eaLnBrk="1" fontAlgn="auto" latinLnBrk="0" hangingPunct="1">
                        <a:lnSpc>
                          <a:spcPct val="100000"/>
                        </a:lnSpc>
                        <a:spcBef>
                          <a:spcPts val="0"/>
                        </a:spcBef>
                        <a:spcAft>
                          <a:spcPts val="0"/>
                        </a:spcAft>
                        <a:buClrTx/>
                        <a:buSzTx/>
                        <a:buFontTx/>
                        <a:buNone/>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Presentation of TS 28.554 (S5-185559)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xmlns="" val="10006"/>
                  </a:ext>
                </a:extLst>
              </a:tr>
            </a:tbl>
          </a:graphicData>
        </a:graphic>
      </p:graphicFrame>
    </p:spTree>
    <p:extLst>
      <p:ext uri="{BB962C8B-B14F-4D97-AF65-F5344CB8AC3E}">
        <p14:creationId xmlns:p14="http://schemas.microsoft.com/office/powerpoint/2010/main" val="2137970132"/>
      </p:ext>
    </p:extLst>
  </p:cSld>
  <p:clrMapOvr>
    <a:masterClrMapping/>
  </p:clrMapOvr>
  <p:transition spd="slow"/>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Rel-15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(6/8)</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065871549"/>
              </p:ext>
            </p:extLst>
          </p:nvPr>
        </p:nvGraphicFramePr>
        <p:xfrm>
          <a:off x="95533" y="1551496"/>
          <a:ext cx="11959987" cy="4435944"/>
        </p:xfrm>
        <a:graphic>
          <a:graphicData uri="http://schemas.openxmlformats.org/drawingml/2006/table">
            <a:tbl>
              <a:tblPr/>
              <a:tblGrid>
                <a:gridCol w="1937983">
                  <a:extLst>
                    <a:ext uri="{9D8B030D-6E8A-4147-A177-3AD203B41FA5}">
                      <a16:colId xmlns:a16="http://schemas.microsoft.com/office/drawing/2014/main" xmlns="" val="20000"/>
                    </a:ext>
                  </a:extLst>
                </a:gridCol>
                <a:gridCol w="4025446">
                  <a:extLst>
                    <a:ext uri="{9D8B030D-6E8A-4147-A177-3AD203B41FA5}">
                      <a16:colId xmlns:a16="http://schemas.microsoft.com/office/drawing/2014/main" xmlns="" val="20001"/>
                    </a:ext>
                  </a:extLst>
                </a:gridCol>
                <a:gridCol w="3060809"/>
                <a:gridCol w="2935749">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Management and virtualization aspects of 5G networks</a:t>
                      </a:r>
                      <a:endParaRPr lang="en-US" sz="1600" b="1" i="1" kern="1200" dirty="0" smtClean="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NETSLICE-MNFV5G</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600" b="1" i="0" u="none" strike="noStrike" cap="none" normalizeH="0" baseline="0" dirty="0" smtClean="0">
                          <a:ln>
                            <a:noFill/>
                          </a:ln>
                          <a:solidFill>
                            <a:schemeClr val="tx1"/>
                          </a:solidFill>
                          <a:effectLst/>
                          <a:latin typeface="Calibri" pitchFamily="34" charset="0"/>
                          <a:ea typeface="宋体" pitchFamily="2" charset="-122"/>
                          <a:cs typeface="Arial" charset="0"/>
                        </a:rPr>
                        <a:t>780039</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Intel</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75% -&gt;  </a:t>
                      </a: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100%</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SA#81 – Sept.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a:t>
                      </a:r>
                      <a:r>
                        <a:rPr kumimoji="0" lang="fr-FR" sz="1400" b="1" i="0" u="none" strike="noStrike" kern="1200" cap="none" normalizeH="0" baseline="0" dirty="0" err="1" smtClean="0">
                          <a:ln>
                            <a:noFill/>
                          </a:ln>
                          <a:solidFill>
                            <a:schemeClr val="tx1"/>
                          </a:solidFill>
                          <a:effectLst/>
                          <a:latin typeface="Calibri" pitchFamily="34" charset="0"/>
                          <a:ea typeface="宋体" pitchFamily="2" charset="-122"/>
                          <a:cs typeface="Arial" charset="0"/>
                        </a:rPr>
                        <a:t>TSs</a:t>
                      </a:r>
                      <a:endParaRPr kumimoji="0" lang="fr-FR"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28.515, 28.516, 28.520, 28.521, 28.525, 28.527, 28.528</a:t>
                      </a:r>
                      <a:endParaRPr kumimoji="0" lang="fr-FR"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64297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discussed the following contributions:</a:t>
                      </a:r>
                    </a:p>
                    <a:p>
                      <a:pPr marL="171450" marR="0" lvl="0" indent="-1714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CR to add a procedure to associate a VNF instance with a VNF profile. </a:t>
                      </a:r>
                    </a:p>
                    <a:p>
                      <a:pPr marL="171450" marR="0" lvl="0" indent="-1714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CR to add a procedure to associate a PNF with a PNF profile.</a:t>
                      </a:r>
                    </a:p>
                    <a:p>
                      <a:pPr marL="171450" marR="0" lvl="0" indent="-1714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CR Update 5G management architecture to make the pseudo CR to CR. </a:t>
                      </a:r>
                    </a:p>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 CR has been agreed</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 for approval by SA5</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xmlns="" val="10006"/>
                  </a:ext>
                </a:extLst>
              </a:tr>
            </a:tbl>
          </a:graphicData>
        </a:graphic>
      </p:graphicFrame>
    </p:spTree>
    <p:extLst>
      <p:ext uri="{BB962C8B-B14F-4D97-AF65-F5344CB8AC3E}">
        <p14:creationId xmlns:p14="http://schemas.microsoft.com/office/powerpoint/2010/main" val="2767314453"/>
      </p:ext>
    </p:extLst>
  </p:cSld>
  <p:clrMapOvr>
    <a:masterClrMapping/>
  </p:clrMapOvr>
  <p:transition spd="slow"/>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Rel-15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(7/8)</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064915926"/>
              </p:ext>
            </p:extLst>
          </p:nvPr>
        </p:nvGraphicFramePr>
        <p:xfrm>
          <a:off x="1078173" y="1360424"/>
          <a:ext cx="10372298" cy="4275010"/>
        </p:xfrm>
        <a:graphic>
          <a:graphicData uri="http://schemas.openxmlformats.org/drawingml/2006/table">
            <a:tbl>
              <a:tblPr/>
              <a:tblGrid>
                <a:gridCol w="1621837">
                  <a:extLst>
                    <a:ext uri="{9D8B030D-6E8A-4147-A177-3AD203B41FA5}">
                      <a16:colId xmlns:a16="http://schemas.microsoft.com/office/drawing/2014/main" xmlns="" val="20000"/>
                    </a:ext>
                  </a:extLst>
                </a:gridCol>
                <a:gridCol w="3549946">
                  <a:extLst>
                    <a:ext uri="{9D8B030D-6E8A-4147-A177-3AD203B41FA5}">
                      <a16:colId xmlns:a16="http://schemas.microsoft.com/office/drawing/2014/main" xmlns="" val="20001"/>
                    </a:ext>
                  </a:extLst>
                </a:gridCol>
                <a:gridCol w="2654486"/>
                <a:gridCol w="2546029">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REST Solution Sets</a:t>
                      </a:r>
                      <a:endParaRPr lang="en-US" sz="1600" b="1" i="1" kern="1200" dirty="0" smtClean="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smtClean="0">
                          <a:solidFill>
                            <a:schemeClr val="tx1"/>
                          </a:solidFill>
                          <a:effectLst/>
                          <a:latin typeface="+mn-lt"/>
                          <a:ea typeface="+mn-ea"/>
                          <a:cs typeface="+mn-cs"/>
                        </a:rPr>
                        <a:t>REST_SS</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600" b="1" i="0" u="none" strike="noStrike" cap="none" normalizeH="0" baseline="0" dirty="0" smtClean="0">
                          <a:ln>
                            <a:noFill/>
                          </a:ln>
                          <a:solidFill>
                            <a:schemeClr val="tx1"/>
                          </a:solidFill>
                          <a:effectLst/>
                          <a:latin typeface="Calibri" pitchFamily="34" charset="0"/>
                          <a:ea typeface="宋体" pitchFamily="2" charset="-122"/>
                          <a:cs typeface="Arial" charset="0"/>
                        </a:rPr>
                        <a:t>780033</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Nokia</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90% -&gt;  </a:t>
                      </a: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100%</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SA#81 – Sept.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a:t>
                      </a:r>
                      <a:r>
                        <a:rPr kumimoji="0" lang="fr-FR" sz="1400" b="1" i="0" u="none" strike="noStrike" kern="1200" cap="none" normalizeH="0" baseline="0" dirty="0" err="1" smtClean="0">
                          <a:ln>
                            <a:noFill/>
                          </a:ln>
                          <a:solidFill>
                            <a:schemeClr val="tx1"/>
                          </a:solidFill>
                          <a:effectLst/>
                          <a:latin typeface="Calibri" pitchFamily="34" charset="0"/>
                          <a:ea typeface="宋体" pitchFamily="2" charset="-122"/>
                          <a:cs typeface="Arial" charset="0"/>
                        </a:rPr>
                        <a:t>TSs</a:t>
                      </a:r>
                      <a:endParaRPr kumimoji="0" lang="fr-FR"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kumimoji="0" lang="fr-FR"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TS 32.158 </a:t>
                      </a:r>
                      <a:endParaRPr kumimoji="0" lang="fr-FR"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64297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It was agreed to clean up the TS and send it for e-mail approval. Main agreement was to use the term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MnS</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Producer and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MnS</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Consumer instead of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IRPAgent</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and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IRPManager</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 for approval by SA5</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gridSpan="3">
                  <a:txBody>
                    <a:bodyPr/>
                    <a:lstStyle/>
                    <a:p>
                      <a:pPr marL="0" marR="0" indent="0" algn="l" defTabSz="1219170" rtl="0" eaLnBrk="1" fontAlgn="auto" latinLnBrk="0" hangingPunct="1">
                        <a:lnSpc>
                          <a:spcPct val="100000"/>
                        </a:lnSpc>
                        <a:spcBef>
                          <a:spcPts val="0"/>
                        </a:spcBef>
                        <a:spcAft>
                          <a:spcPts val="0"/>
                        </a:spcAft>
                        <a:buClrTx/>
                        <a:buSzTx/>
                        <a:buFontTx/>
                        <a:buNone/>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Presentation Sheet of TS 32.158 for approval </a:t>
                      </a:r>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(S5-185437) – for email approval</a:t>
                      </a: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xmlns="" val="10006"/>
                  </a:ext>
                </a:extLst>
              </a:tr>
            </a:tbl>
          </a:graphicData>
        </a:graphic>
      </p:graphicFrame>
    </p:spTree>
    <p:extLst>
      <p:ext uri="{BB962C8B-B14F-4D97-AF65-F5344CB8AC3E}">
        <p14:creationId xmlns:p14="http://schemas.microsoft.com/office/powerpoint/2010/main" val="55470659"/>
      </p:ext>
    </p:extLst>
  </p:cSld>
  <p:clrMapOvr>
    <a:masterClrMapping/>
  </p:clrMapOvr>
  <p:transition spd="slow"/>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Rel-15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(8/8)</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034258810"/>
              </p:ext>
            </p:extLst>
          </p:nvPr>
        </p:nvGraphicFramePr>
        <p:xfrm>
          <a:off x="1078173" y="1360424"/>
          <a:ext cx="10372298" cy="4275010"/>
        </p:xfrm>
        <a:graphic>
          <a:graphicData uri="http://schemas.openxmlformats.org/drawingml/2006/table">
            <a:tbl>
              <a:tblPr/>
              <a:tblGrid>
                <a:gridCol w="1621837">
                  <a:extLst>
                    <a:ext uri="{9D8B030D-6E8A-4147-A177-3AD203B41FA5}">
                      <a16:colId xmlns="" xmlns:a16="http://schemas.microsoft.com/office/drawing/2014/main" val="20000"/>
                    </a:ext>
                  </a:extLst>
                </a:gridCol>
                <a:gridCol w="3549946">
                  <a:extLst>
                    <a:ext uri="{9D8B030D-6E8A-4147-A177-3AD203B41FA5}">
                      <a16:colId xmlns="" xmlns:a16="http://schemas.microsoft.com/office/drawing/2014/main" val="20001"/>
                    </a:ext>
                  </a:extLst>
                </a:gridCol>
                <a:gridCol w="2654486"/>
                <a:gridCol w="2546029">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Management Enhancement for EPC CUPS</a:t>
                      </a:r>
                      <a:endParaRPr lang="en-US" sz="1600" b="1" i="1" kern="1200" dirty="0" smtClean="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ME_CUPS</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600" b="1" i="0" u="none" strike="noStrike" cap="none" normalizeH="0" baseline="0" dirty="0" smtClean="0">
                          <a:ln>
                            <a:noFill/>
                          </a:ln>
                          <a:solidFill>
                            <a:schemeClr val="tx1"/>
                          </a:solidFill>
                          <a:effectLst/>
                          <a:latin typeface="Calibri" pitchFamily="34" charset="0"/>
                          <a:ea typeface="宋体" pitchFamily="2" charset="-122"/>
                          <a:cs typeface="Arial" charset="0"/>
                        </a:rPr>
                        <a:t>780036</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Huawei</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60% -&gt; 80-90%</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SA#81 – Sept.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a:t>
                      </a:r>
                      <a:r>
                        <a:rPr kumimoji="0" lang="fr-FR" sz="1400" b="1" i="0" u="none" strike="noStrike" kern="1200" cap="none" normalizeH="0" baseline="0" dirty="0" err="1" smtClean="0">
                          <a:ln>
                            <a:noFill/>
                          </a:ln>
                          <a:solidFill>
                            <a:schemeClr val="tx1"/>
                          </a:solidFill>
                          <a:effectLst/>
                          <a:latin typeface="Calibri" pitchFamily="34" charset="0"/>
                          <a:ea typeface="宋体" pitchFamily="2" charset="-122"/>
                          <a:cs typeface="Arial" charset="0"/>
                        </a:rPr>
                        <a:t>TSs</a:t>
                      </a:r>
                      <a:endParaRPr kumimoji="0" lang="fr-FR"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endParaRPr kumimoji="0" lang="fr-FR"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64297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Meeting received 4 contributions.</a:t>
                      </a:r>
                    </a:p>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One CR to add PFCP session management measurements in TS 32.426.</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One CR to collect all changes from previous meetings to NRM IOC in TS 28.708.</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One CR to update E-UTRAN NRM IOC for EPC CUPS.</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One CR to update XML solution set definition in TS 28.709.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This work item is proposed to finish in release 15. </a:t>
                      </a:r>
                      <a:r>
                        <a:rPr kumimoji="0" lang="en-US" sz="1400" b="0" i="0" u="none" strike="noStrike" kern="1200" cap="none" normalizeH="0" baseline="0" smtClean="0">
                          <a:ln>
                            <a:noFill/>
                          </a:ln>
                          <a:solidFill>
                            <a:schemeClr val="tx1"/>
                          </a:solidFill>
                          <a:effectLst/>
                          <a:latin typeface="Calibri" pitchFamily="34" charset="0"/>
                          <a:ea typeface="宋体" pitchFamily="2" charset="-122"/>
                          <a:cs typeface="Arial" charset="0"/>
                        </a:rPr>
                        <a:t>WG discusses and expects an exception request to this work item.</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 for approval by SA5</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gridSpan="3">
                  <a:txBody>
                    <a:bodyPr/>
                    <a:lstStyle/>
                    <a:p>
                      <a:pPr marL="0" marR="0" indent="0" algn="l" defTabSz="1219170" rtl="0" eaLnBrk="1" fontAlgn="auto" latinLnBrk="0" hangingPunct="1">
                        <a:lnSpc>
                          <a:spcPct val="100000"/>
                        </a:lnSpc>
                        <a:spcBef>
                          <a:spcPts val="0"/>
                        </a:spcBef>
                        <a:spcAft>
                          <a:spcPts val="0"/>
                        </a:spcAft>
                        <a:buClrTx/>
                        <a:buSzTx/>
                        <a:buFontTx/>
                        <a:buNone/>
                        <a:tabLst/>
                        <a:defRPr/>
                      </a:pPr>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2 </a:t>
                      </a:r>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CRs – see next slide.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hMerge="1">
                  <a:txBody>
                    <a:bodyPr/>
                    <a:lstStyle/>
                    <a:p>
                      <a:endParaRPr lang="fr-FR"/>
                    </a:p>
                  </a:txBody>
                  <a:tcPr/>
                </a:tc>
                <a:tc hMerge="1">
                  <a:txBody>
                    <a:bodyPr/>
                    <a:lstStyle/>
                    <a:p>
                      <a:endParaRPr lang="fr-FR"/>
                    </a:p>
                  </a:txBody>
                  <a:tcPr/>
                </a:tc>
                <a:extLst>
                  <a:ext uri="{0D108BD9-81ED-4DB2-BD59-A6C34878D82A}">
                    <a16:rowId xmlns="" xmlns:a16="http://schemas.microsoft.com/office/drawing/2014/main" val="10006"/>
                  </a:ext>
                </a:extLst>
              </a:tr>
            </a:tbl>
          </a:graphicData>
        </a:graphic>
      </p:graphicFrame>
    </p:spTree>
    <p:extLst>
      <p:ext uri="{BB962C8B-B14F-4D97-AF65-F5344CB8AC3E}">
        <p14:creationId xmlns:p14="http://schemas.microsoft.com/office/powerpoint/2010/main" val="4072924944"/>
      </p:ext>
    </p:extLst>
  </p:cSld>
  <p:clrMapOvr>
    <a:masterClrMapping/>
  </p:clrMapOvr>
  <p:transition spd="slow"/>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260349"/>
            <a:ext cx="9785445" cy="967949"/>
          </a:xfrm>
          <a:prstGeom prst="rect">
            <a:avLst/>
          </a:prstGeom>
          <a:noFill/>
          <a:ln w="12700">
            <a:noFill/>
            <a:miter lim="800000"/>
            <a:headEnd/>
            <a:tailEnd/>
          </a:ln>
        </p:spPr>
        <p:txBody>
          <a:bodyPr lIns="90488" tIns="44450" rIns="90488" bIns="44450" anchor="ctr"/>
          <a:lstStyle/>
          <a:p>
            <a:pPr algn="ctr">
              <a:defRPr/>
            </a:pPr>
            <a:r>
              <a:rPr lang="fr-FR" altLang="zh-CN" sz="3200" kern="0" dirty="0">
                <a:solidFill>
                  <a:srgbClr val="FF0000"/>
                </a:solidFill>
                <a:latin typeface="Calibri"/>
                <a:cs typeface="+mj-cs"/>
              </a:rPr>
              <a:t>Management </a:t>
            </a:r>
            <a:r>
              <a:rPr lang="fr-FR" altLang="zh-CN" sz="3200" kern="0" dirty="0" err="1">
                <a:solidFill>
                  <a:srgbClr val="FF0000"/>
                </a:solidFill>
                <a:latin typeface="Calibri"/>
                <a:cs typeface="+mj-cs"/>
              </a:rPr>
              <a:t>Enhancement</a:t>
            </a:r>
            <a:r>
              <a:rPr lang="fr-FR" altLang="zh-CN" sz="3200" kern="0" dirty="0">
                <a:solidFill>
                  <a:srgbClr val="FF0000"/>
                </a:solidFill>
                <a:latin typeface="Calibri"/>
                <a:cs typeface="+mj-cs"/>
              </a:rPr>
              <a:t> for EPC CUPS</a:t>
            </a:r>
          </a:p>
          <a:p>
            <a:pPr algn="ctr">
              <a:defRPr/>
            </a:pPr>
            <a:r>
              <a:rPr lang="en-US" altLang="zh-CN" sz="2800" kern="0" dirty="0" smtClean="0">
                <a:solidFill>
                  <a:srgbClr val="FF0000"/>
                </a:solidFill>
                <a:latin typeface="Calibri"/>
                <a:cs typeface="+mj-cs"/>
              </a:rPr>
              <a:t>CRs </a:t>
            </a:r>
            <a:r>
              <a:rPr lang="en-US" altLang="zh-CN" sz="2800" kern="0" dirty="0" smtClean="0">
                <a:solidFill>
                  <a:srgbClr val="FF0000"/>
                </a:solidFill>
                <a:latin typeface="Calibri"/>
                <a:cs typeface="+mj-cs"/>
              </a:rPr>
              <a:t>agreed </a:t>
            </a:r>
            <a:r>
              <a:rPr lang="en-US" altLang="zh-CN" sz="2800" kern="0" dirty="0" smtClean="0">
                <a:solidFill>
                  <a:srgbClr val="FF0000"/>
                </a:solidFill>
                <a:latin typeface="Calibri"/>
                <a:cs typeface="+mj-cs"/>
              </a:rPr>
              <a:t>by OAM SWG</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771346318"/>
              </p:ext>
            </p:extLst>
          </p:nvPr>
        </p:nvGraphicFramePr>
        <p:xfrm>
          <a:off x="450373" y="1990450"/>
          <a:ext cx="10972802" cy="1740344"/>
        </p:xfrm>
        <a:graphic>
          <a:graphicData uri="http://schemas.openxmlformats.org/drawingml/2006/table">
            <a:tbl>
              <a:tblPr/>
              <a:tblGrid>
                <a:gridCol w="1310188">
                  <a:extLst>
                    <a:ext uri="{9D8B030D-6E8A-4147-A177-3AD203B41FA5}">
                      <a16:colId xmlns:a16="http://schemas.microsoft.com/office/drawing/2014/main" xmlns="" val="20000"/>
                    </a:ext>
                  </a:extLst>
                </a:gridCol>
                <a:gridCol w="7870859">
                  <a:extLst>
                    <a:ext uri="{9D8B030D-6E8A-4147-A177-3AD203B41FA5}">
                      <a16:colId xmlns:a16="http://schemas.microsoft.com/office/drawing/2014/main" xmlns="" val="20001"/>
                    </a:ext>
                  </a:extLst>
                </a:gridCol>
                <a:gridCol w="1791755"/>
              </a:tblGrid>
              <a:tr h="801844">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469250">
                <a:tc>
                  <a:txBody>
                    <a:bodyPr/>
                    <a:lstStyle/>
                    <a:p>
                      <a:pPr marL="82550" indent="0" algn="l" defTabSz="1219170" rtl="0" eaLnBrk="1" fontAlgn="t" latinLnBrk="0" hangingPunct="1"/>
                      <a:r>
                        <a:rPr lang="fr-FR" sz="1400" b="0" i="0" u="none" strike="noStrike" kern="1200" dirty="0" smtClean="0">
                          <a:solidFill>
                            <a:schemeClr val="tx1"/>
                          </a:solidFill>
                          <a:effectLst/>
                          <a:latin typeface="+mn-lt"/>
                          <a:ea typeface="+mn-ea"/>
                          <a:cs typeface="+mn-cs"/>
                        </a:rPr>
                        <a:t>S5-185461</a:t>
                      </a:r>
                      <a:endParaRPr lang="fr-FR" sz="1400" b="0" i="0" u="none" strike="noStrike" kern="1200" dirty="0">
                        <a:solidFill>
                          <a:schemeClr val="tx1"/>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fontAlgn="t"/>
                      <a:r>
                        <a:rPr lang="en-US" sz="1400" b="0" i="0" u="none" strike="noStrike" dirty="0">
                          <a:solidFill>
                            <a:srgbClr val="000000"/>
                          </a:solidFill>
                          <a:effectLst/>
                          <a:latin typeface="+mn-lt"/>
                        </a:rPr>
                        <a:t>Rel-15 CR Changes for EPC CUPS in E-UTRAN NRM </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fontAlgn="t"/>
                      <a:r>
                        <a:rPr lang="fr-FR" sz="1400" b="0" i="0" u="none" strike="noStrike" dirty="0">
                          <a:solidFill>
                            <a:srgbClr val="000000"/>
                          </a:solidFill>
                          <a:effectLst/>
                          <a:latin typeface="+mn-lt"/>
                        </a:rPr>
                        <a:t>Huawei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469250">
                <a:tc>
                  <a:txBody>
                    <a:bodyPr/>
                    <a:lstStyle/>
                    <a:p>
                      <a:pPr marL="82550" indent="0" algn="l" defTabSz="1219170" rtl="0" eaLnBrk="1" fontAlgn="t" latinLnBrk="0" hangingPunct="1"/>
                      <a:r>
                        <a:rPr lang="fr-FR" sz="1400" b="0" i="0" u="none" strike="noStrike" kern="1200" dirty="0" smtClean="0">
                          <a:solidFill>
                            <a:schemeClr val="tx1"/>
                          </a:solidFill>
                          <a:effectLst/>
                          <a:latin typeface="+mn-lt"/>
                          <a:ea typeface="+mn-ea"/>
                          <a:cs typeface="+mn-cs"/>
                        </a:rPr>
                        <a:t>S5-185484</a:t>
                      </a:r>
                      <a:endParaRPr lang="fr-FR" sz="1400" b="0" i="0" u="none" strike="noStrike" kern="1200" dirty="0">
                        <a:solidFill>
                          <a:schemeClr val="tx1"/>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fontAlgn="t"/>
                      <a:r>
                        <a:rPr lang="en-US" sz="1400" b="0" i="0" u="none" strike="noStrike" dirty="0">
                          <a:solidFill>
                            <a:srgbClr val="000000"/>
                          </a:solidFill>
                          <a:effectLst/>
                          <a:latin typeface="+mn-lt"/>
                        </a:rPr>
                        <a:t>CR 28.709 SS XML Definition EPC CUPS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fontAlgn="t"/>
                      <a:r>
                        <a:rPr lang="fr-FR" sz="1400" b="0" i="0" u="none" strike="noStrike" dirty="0">
                          <a:solidFill>
                            <a:srgbClr val="000000"/>
                          </a:solidFill>
                          <a:effectLst/>
                          <a:latin typeface="+mn-lt"/>
                        </a:rPr>
                        <a:t>Huawei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1113678312"/>
      </p:ext>
    </p:extLst>
  </p:cSld>
  <p:clrMapOvr>
    <a:masterClrMapping/>
  </p:clrMapOvr>
  <p:transition spd="slow"/>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Rel-16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(1/1)</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46806670"/>
              </p:ext>
            </p:extLst>
          </p:nvPr>
        </p:nvGraphicFramePr>
        <p:xfrm>
          <a:off x="286603" y="1196648"/>
          <a:ext cx="11586948" cy="4761671"/>
        </p:xfrm>
        <a:graphic>
          <a:graphicData uri="http://schemas.openxmlformats.org/drawingml/2006/table">
            <a:tbl>
              <a:tblPr/>
              <a:tblGrid>
                <a:gridCol w="1811763">
                  <a:extLst>
                    <a:ext uri="{9D8B030D-6E8A-4147-A177-3AD203B41FA5}">
                      <a16:colId xmlns="" xmlns:a16="http://schemas.microsoft.com/office/drawing/2014/main" val="20000"/>
                    </a:ext>
                  </a:extLst>
                </a:gridCol>
                <a:gridCol w="3965663">
                  <a:extLst>
                    <a:ext uri="{9D8B030D-6E8A-4147-A177-3AD203B41FA5}">
                      <a16:colId xmlns="" xmlns:a16="http://schemas.microsoft.com/office/drawing/2014/main" val="20001"/>
                    </a:ext>
                  </a:extLst>
                </a:gridCol>
                <a:gridCol w="2965340"/>
                <a:gridCol w="2844182">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Management of </a:t>
                      </a:r>
                      <a:r>
                        <a:rPr lang="en-US" sz="1600" b="1" i="0" kern="1200" dirty="0" err="1" smtClean="0">
                          <a:solidFill>
                            <a:schemeClr val="tx1"/>
                          </a:solidFill>
                          <a:effectLst/>
                          <a:latin typeface="+mn-lt"/>
                          <a:ea typeface="+mn-ea"/>
                          <a:cs typeface="+mn-cs"/>
                        </a:rPr>
                        <a:t>QoE</a:t>
                      </a:r>
                      <a:r>
                        <a:rPr lang="en-US" sz="1600" b="1" i="0" kern="1200" dirty="0" smtClean="0">
                          <a:solidFill>
                            <a:schemeClr val="tx1"/>
                          </a:solidFill>
                          <a:effectLst/>
                          <a:latin typeface="+mn-lt"/>
                          <a:ea typeface="+mn-ea"/>
                          <a:cs typeface="+mn-cs"/>
                        </a:rPr>
                        <a:t> measurement collection</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QOED</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760058</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Ericsson</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25% -&gt; 30%</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SA#82 – Dec. 2018</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28.404, 28.405, 28.406, 28.307, 28.308, 28.309</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solution for sending a notification to the management system when a recording session is started is changed, so that no change is needed in RAN2.</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Handling at RNC internal handover is specified.</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Reporting of collected data for UMTS is specified.</a:t>
                      </a:r>
                    </a:p>
                    <a:p>
                      <a:pPr marL="0" lvl="0" indent="0">
                        <a:buFont typeface="Arial" panose="020B0604020202020204" pitchFamily="34" charset="0"/>
                        <a:buNone/>
                      </a:pP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0" lvl="0" indent="0">
                        <a:buFont typeface="Arial" panose="020B0604020202020204" pitchFamily="34" charset="0"/>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4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were approved.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 for approval by SA5</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3081663874"/>
      </p:ext>
    </p:extLst>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7409" y="0"/>
            <a:ext cx="8973312" cy="768101"/>
          </a:xfrm>
        </p:spPr>
        <p:txBody>
          <a:bodyPr/>
          <a:lstStyle/>
          <a:p>
            <a:r>
              <a:rPr lang="sv-SE" dirty="0"/>
              <a:t>Incoming </a:t>
            </a:r>
            <a:r>
              <a:rPr lang="sv-SE" dirty="0" smtClean="0"/>
              <a:t>LSs (1/2)</a:t>
            </a: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509691241"/>
              </p:ext>
            </p:extLst>
          </p:nvPr>
        </p:nvGraphicFramePr>
        <p:xfrm>
          <a:off x="136239" y="1705118"/>
          <a:ext cx="11946577" cy="3268163"/>
        </p:xfrm>
        <a:graphic>
          <a:graphicData uri="http://schemas.openxmlformats.org/drawingml/2006/table">
            <a:tbl>
              <a:tblPr firstRow="1" bandRow="1">
                <a:tableStyleId>{5C22544A-7EE6-4342-B048-85BDC9FD1C3A}</a:tableStyleId>
              </a:tblPr>
              <a:tblGrid>
                <a:gridCol w="1152008">
                  <a:extLst>
                    <a:ext uri="{9D8B030D-6E8A-4147-A177-3AD203B41FA5}">
                      <a16:colId xmlns:a16="http://schemas.microsoft.com/office/drawing/2014/main" xmlns="" val="570476699"/>
                    </a:ext>
                  </a:extLst>
                </a:gridCol>
                <a:gridCol w="7164867">
                  <a:extLst>
                    <a:ext uri="{9D8B030D-6E8A-4147-A177-3AD203B41FA5}">
                      <a16:colId xmlns:a16="http://schemas.microsoft.com/office/drawing/2014/main" xmlns="" val="2618836924"/>
                    </a:ext>
                  </a:extLst>
                </a:gridCol>
                <a:gridCol w="1243245">
                  <a:extLst>
                    <a:ext uri="{9D8B030D-6E8A-4147-A177-3AD203B41FA5}">
                      <a16:colId xmlns:a16="http://schemas.microsoft.com/office/drawing/2014/main" xmlns="" val="3016348962"/>
                    </a:ext>
                  </a:extLst>
                </a:gridCol>
                <a:gridCol w="1157504">
                  <a:extLst>
                    <a:ext uri="{9D8B030D-6E8A-4147-A177-3AD203B41FA5}">
                      <a16:colId xmlns:a16="http://schemas.microsoft.com/office/drawing/2014/main" xmlns="" val="3690116950"/>
                    </a:ext>
                  </a:extLst>
                </a:gridCol>
                <a:gridCol w="1228953">
                  <a:extLst>
                    <a:ext uri="{9D8B030D-6E8A-4147-A177-3AD203B41FA5}">
                      <a16:colId xmlns:a16="http://schemas.microsoft.com/office/drawing/2014/main" xmlns="" val="2952368263"/>
                    </a:ext>
                  </a:extLst>
                </a:gridCol>
              </a:tblGrid>
              <a:tr h="759583">
                <a:tc>
                  <a:txBody>
                    <a:bodyPr/>
                    <a:lstStyle/>
                    <a:p>
                      <a:pPr algn="ctr"/>
                      <a:r>
                        <a:rPr lang="sv-SE" sz="1600" b="1" kern="1200" dirty="0">
                          <a:solidFill>
                            <a:schemeClr val="tx1"/>
                          </a:solidFill>
                          <a:effectLst/>
                          <a:latin typeface="+mn-lt"/>
                          <a:ea typeface="+mn-ea"/>
                          <a:cs typeface="+mn-cs"/>
                        </a:rPr>
                        <a:t>Tdoc</a:t>
                      </a:r>
                      <a:endParaRPr lang="sv-SE" sz="20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Source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Decision</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ReplyIn</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xmlns="" val="4283687663"/>
                  </a:ext>
                </a:extLst>
              </a:tr>
              <a:tr h="401874">
                <a:tc>
                  <a:txBody>
                    <a:bodyPr/>
                    <a:lstStyle/>
                    <a:p>
                      <a:pPr marL="95250" indent="0" algn="l" defTabSz="1219170" rtl="0" eaLnBrk="1" fontAlgn="t" latinLnBrk="0" hangingPunct="1"/>
                      <a:r>
                        <a:rPr lang="fr-FR" sz="1400" kern="1200" dirty="0" smtClean="0">
                          <a:solidFill>
                            <a:schemeClr val="tx1"/>
                          </a:solidFill>
                          <a:effectLst/>
                          <a:latin typeface="+mn-lt"/>
                          <a:ea typeface="Calibri" panose="020F0502020204030204" pitchFamily="34" charset="0"/>
                          <a:cs typeface="Calibri" panose="020F0502020204030204" pitchFamily="34" charset="0"/>
                        </a:rPr>
                        <a:t>S5-185043</a:t>
                      </a:r>
                      <a:endParaRPr lang="fr-FR" sz="1400" kern="1200" dirty="0">
                        <a:solidFill>
                          <a:schemeClr val="tx1"/>
                        </a:solidFill>
                        <a:effectLst/>
                        <a:latin typeface="+mn-lt"/>
                        <a:ea typeface="Calibri" panose="020F0502020204030204" pitchFamily="34" charset="0"/>
                        <a:cs typeface="Calibri" panose="020F050202020403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fontAlgn="t" latinLnBrk="0" hangingPunct="1"/>
                      <a:r>
                        <a:rPr lang="en-US" sz="1400" kern="1200" dirty="0" err="1" smtClean="0">
                          <a:solidFill>
                            <a:schemeClr val="tx1"/>
                          </a:solidFill>
                          <a:effectLst/>
                          <a:latin typeface="+mn-lt"/>
                          <a:ea typeface="Calibri" panose="020F0502020204030204" pitchFamily="34" charset="0"/>
                          <a:cs typeface="Calibri" panose="020F0502020204030204" pitchFamily="34" charset="0"/>
                        </a:rPr>
                        <a:t>LSout</a:t>
                      </a:r>
                      <a:r>
                        <a:rPr lang="en-US" sz="1400" kern="1200" dirty="0" smtClean="0">
                          <a:solidFill>
                            <a:schemeClr val="tx1"/>
                          </a:solidFill>
                          <a:effectLst/>
                          <a:latin typeface="+mn-lt"/>
                          <a:ea typeface="Calibri" panose="020F0502020204030204" pitchFamily="34" charset="0"/>
                          <a:cs typeface="Calibri" panose="020F0502020204030204" pitchFamily="34" charset="0"/>
                        </a:rPr>
                        <a:t> to various </a:t>
                      </a:r>
                      <a:r>
                        <a:rPr lang="en-US" sz="1400" kern="1200" dirty="0" err="1" smtClean="0">
                          <a:solidFill>
                            <a:schemeClr val="tx1"/>
                          </a:solidFill>
                          <a:effectLst/>
                          <a:latin typeface="+mn-lt"/>
                          <a:ea typeface="Calibri" panose="020F0502020204030204" pitchFamily="34" charset="0"/>
                          <a:cs typeface="Calibri" panose="020F0502020204030204" pitchFamily="34" charset="0"/>
                        </a:rPr>
                        <a:t>organisations</a:t>
                      </a:r>
                      <a:r>
                        <a:rPr lang="en-US" sz="1400" kern="1200" dirty="0" smtClean="0">
                          <a:solidFill>
                            <a:schemeClr val="tx1"/>
                          </a:solidFill>
                          <a:effectLst/>
                          <a:latin typeface="+mn-lt"/>
                          <a:ea typeface="Calibri" panose="020F0502020204030204" pitchFamily="34" charset="0"/>
                          <a:cs typeface="Calibri" panose="020F0502020204030204" pitchFamily="34" charset="0"/>
                        </a:rPr>
                        <a:t> on usage of NFV Specifications </a:t>
                      </a:r>
                      <a:endParaRPr lang="en-US" sz="1400" kern="1200" dirty="0">
                        <a:solidFill>
                          <a:schemeClr val="tx1"/>
                        </a:solidFill>
                        <a:effectLst/>
                        <a:latin typeface="+mn-lt"/>
                        <a:ea typeface="Calibri" panose="020F0502020204030204" pitchFamily="34" charset="0"/>
                        <a:cs typeface="Calibri" panose="020F050202020403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95250" algn="l" defTabSz="1219170" rtl="0" eaLnBrk="1" fontAlgn="t" latinLnBrk="0" hangingPunct="1">
                        <a:spcAft>
                          <a:spcPts val="0"/>
                        </a:spcAft>
                      </a:pPr>
                      <a:r>
                        <a:rPr lang="fr-FR" sz="1400" b="0" i="0" u="none" strike="noStrike" kern="1200" dirty="0" smtClean="0">
                          <a:solidFill>
                            <a:srgbClr val="000000"/>
                          </a:solidFill>
                          <a:effectLst/>
                          <a:latin typeface="+mn-lt"/>
                          <a:ea typeface="+mn-ea"/>
                          <a:cs typeface="+mn-cs"/>
                        </a:rPr>
                        <a:t>ETSI ISG NFV</a:t>
                      </a:r>
                      <a:endParaRPr lang="fr-FR" sz="1400" b="0" i="0" u="none" strike="noStrike" kern="1200" dirty="0">
                        <a:solidFill>
                          <a:srgbClr val="000000"/>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95250" algn="l" defTabSz="1219170" rtl="0" eaLnBrk="1" fontAlgn="t" latinLnBrk="0" hangingPunct="1">
                        <a:spcAft>
                          <a:spcPts val="0"/>
                        </a:spcAft>
                      </a:pPr>
                      <a:r>
                        <a:rPr lang="sv-SE" sz="1400" b="0" i="0" u="none" strike="noStrike" kern="1200" dirty="0" smtClean="0">
                          <a:solidFill>
                            <a:srgbClr val="000000"/>
                          </a:solidFill>
                          <a:effectLst/>
                          <a:latin typeface="+mn-lt"/>
                          <a:ea typeface="+mn-ea"/>
                          <a:cs typeface="+mn-cs"/>
                        </a:rPr>
                        <a:t>Postponed</a:t>
                      </a:r>
                      <a:endParaRPr lang="sv-SE" sz="1400" b="0" i="0" u="none" strike="noStrike" kern="1200" dirty="0">
                        <a:solidFill>
                          <a:srgbClr val="000000"/>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endParaRPr lang="sv-SE" sz="14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01874">
                <a:tc>
                  <a:txBody>
                    <a:bodyPr/>
                    <a:lstStyle/>
                    <a:p>
                      <a:pPr marL="95250" indent="0" algn="l" defTabSz="1219170" rtl="0" eaLnBrk="1" fontAlgn="t" latinLnBrk="0" hangingPunct="1"/>
                      <a:r>
                        <a:rPr lang="fr-FR" sz="1400" kern="1200" dirty="0">
                          <a:solidFill>
                            <a:schemeClr val="tx1"/>
                          </a:solidFill>
                          <a:effectLst/>
                          <a:latin typeface="+mn-lt"/>
                          <a:ea typeface="Calibri" panose="020F0502020204030204" pitchFamily="34" charset="0"/>
                          <a:cs typeface="Calibri" panose="020F0502020204030204" pitchFamily="34" charset="0"/>
                        </a:rPr>
                        <a:t>S5-185045</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fontAlgn="t" latinLnBrk="0" hangingPunct="1"/>
                      <a:r>
                        <a:rPr lang="en-US" sz="1400" kern="1200" dirty="0">
                          <a:solidFill>
                            <a:schemeClr val="tx1"/>
                          </a:solidFill>
                          <a:effectLst/>
                          <a:latin typeface="+mn-lt"/>
                          <a:ea typeface="Calibri" panose="020F0502020204030204" pitchFamily="34" charset="0"/>
                          <a:cs typeface="Calibri" panose="020F0502020204030204" pitchFamily="34" charset="0"/>
                        </a:rPr>
                        <a:t>Resubmitted LS from RAN2 to SA5 on Bluetooth/WLAN measurement collection in MDT</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95250" algn="l" defTabSz="1219170" rtl="0" eaLnBrk="1" fontAlgn="t" latinLnBrk="0" hangingPunct="1">
                        <a:spcAft>
                          <a:spcPts val="0"/>
                        </a:spcAft>
                      </a:pPr>
                      <a:r>
                        <a:rPr lang="fr-FR" sz="1400" b="0" i="0" u="none" strike="noStrike" kern="1200" dirty="0">
                          <a:solidFill>
                            <a:srgbClr val="000000"/>
                          </a:solidFill>
                          <a:effectLst/>
                          <a:latin typeface="+mn-lt"/>
                          <a:ea typeface="+mn-ea"/>
                          <a:cs typeface="+mn-cs"/>
                        </a:rPr>
                        <a:t>R2-1808793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95250" algn="l" defTabSz="1219170" rtl="0" eaLnBrk="1" fontAlgn="t" latinLnBrk="0" hangingPunct="1">
                        <a:spcAft>
                          <a:spcPts val="0"/>
                        </a:spcAft>
                      </a:pPr>
                      <a:r>
                        <a:rPr lang="sv-SE" sz="1400" b="0" i="0" u="none" strike="noStrike" kern="1200" dirty="0" smtClean="0">
                          <a:solidFill>
                            <a:srgbClr val="000000"/>
                          </a:solidFill>
                          <a:effectLst/>
                          <a:latin typeface="+mn-lt"/>
                          <a:ea typeface="+mn-ea"/>
                          <a:cs typeface="+mn-cs"/>
                        </a:rPr>
                        <a:t>Noted</a:t>
                      </a:r>
                      <a:endParaRPr lang="sv-SE" sz="1400" b="0" i="0" u="none" strike="noStrike" kern="1200" dirty="0">
                        <a:solidFill>
                          <a:srgbClr val="000000"/>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endParaRPr lang="sv-SE" sz="14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989524554"/>
                  </a:ext>
                </a:extLst>
              </a:tr>
              <a:tr h="426208">
                <a:tc>
                  <a:txBody>
                    <a:bodyPr/>
                    <a:lstStyle/>
                    <a:p>
                      <a:pPr marL="95250" indent="0" algn="l" defTabSz="1219170" rtl="0" eaLnBrk="1" fontAlgn="t" latinLnBrk="0" hangingPunct="1"/>
                      <a:r>
                        <a:rPr lang="fr-FR" sz="1400" kern="1200" dirty="0">
                          <a:solidFill>
                            <a:schemeClr val="tx1"/>
                          </a:solidFill>
                          <a:effectLst/>
                          <a:latin typeface="+mn-lt"/>
                          <a:ea typeface="Calibri" panose="020F0502020204030204" pitchFamily="34" charset="0"/>
                          <a:cs typeface="Calibri" panose="020F0502020204030204" pitchFamily="34" charset="0"/>
                        </a:rPr>
                        <a:t>S5-185047</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fontAlgn="t" latinLnBrk="0" hangingPunct="1"/>
                      <a:r>
                        <a:rPr lang="en-US" sz="1400" kern="1200" dirty="0">
                          <a:solidFill>
                            <a:schemeClr val="tx1"/>
                          </a:solidFill>
                          <a:effectLst/>
                          <a:latin typeface="+mn-lt"/>
                          <a:ea typeface="Calibri" panose="020F0502020204030204" pitchFamily="34" charset="0"/>
                          <a:cs typeface="Calibri" panose="020F0502020204030204" pitchFamily="34" charset="0"/>
                        </a:rPr>
                        <a:t>LS from RAN2 to SA5 on L2 measurements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95250" algn="l" defTabSz="1219170" rtl="0" eaLnBrk="1" fontAlgn="t" latinLnBrk="0" hangingPunct="1">
                        <a:spcAft>
                          <a:spcPts val="0"/>
                        </a:spcAft>
                      </a:pPr>
                      <a:r>
                        <a:rPr lang="fr-FR" sz="1400" b="0" i="0" u="none" strike="noStrike" kern="1200">
                          <a:solidFill>
                            <a:srgbClr val="000000"/>
                          </a:solidFill>
                          <a:effectLst/>
                          <a:latin typeface="+mn-lt"/>
                          <a:ea typeface="+mn-ea"/>
                          <a:cs typeface="+mn-cs"/>
                        </a:rPr>
                        <a:t>R2-1810957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95250" algn="l" defTabSz="1219170" rtl="0" eaLnBrk="1" fontAlgn="t" latinLnBrk="0" hangingPunct="1">
                        <a:spcAft>
                          <a:spcPts val="0"/>
                        </a:spcAft>
                      </a:pPr>
                      <a:r>
                        <a:rPr lang="sv-SE" sz="1400" b="0" i="0" u="none" strike="noStrike" kern="1200" dirty="0" smtClean="0">
                          <a:solidFill>
                            <a:srgbClr val="000000"/>
                          </a:solidFill>
                          <a:effectLst/>
                          <a:latin typeface="+mn-lt"/>
                          <a:ea typeface="+mn-ea"/>
                          <a:cs typeface="+mn-cs"/>
                        </a:rPr>
                        <a:t>RepliedTo</a:t>
                      </a:r>
                      <a:endParaRPr lang="sv-SE" sz="1400" b="0" i="0" u="none" strike="noStrike" kern="1200" dirty="0">
                        <a:solidFill>
                          <a:srgbClr val="000000"/>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r>
                        <a:rPr lang="sv-SE" sz="1400" kern="1200" dirty="0" smtClean="0">
                          <a:solidFill>
                            <a:schemeClr val="tx1"/>
                          </a:solidFill>
                          <a:effectLst/>
                          <a:latin typeface="+mn-lt"/>
                          <a:ea typeface="Calibri" panose="020F0502020204030204" pitchFamily="34" charset="0"/>
                          <a:cs typeface="Calibri" panose="020F0502020204030204" pitchFamily="34" charset="0"/>
                        </a:rPr>
                        <a:t>S5-185403</a:t>
                      </a:r>
                      <a:endParaRPr lang="sv-SE" sz="14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26208">
                <a:tc>
                  <a:txBody>
                    <a:bodyPr/>
                    <a:lstStyle/>
                    <a:p>
                      <a:pPr marL="95250" indent="0" algn="l" defTabSz="1219170" rtl="0" eaLnBrk="1" fontAlgn="t" latinLnBrk="0" hangingPunct="1"/>
                      <a:r>
                        <a:rPr lang="fr-FR" sz="1400" kern="1200">
                          <a:solidFill>
                            <a:schemeClr val="tx1"/>
                          </a:solidFill>
                          <a:effectLst/>
                          <a:latin typeface="+mn-lt"/>
                          <a:ea typeface="Calibri" panose="020F0502020204030204" pitchFamily="34" charset="0"/>
                          <a:cs typeface="Calibri" panose="020F0502020204030204" pitchFamily="34" charset="0"/>
                        </a:rPr>
                        <a:t>S5-185048</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fontAlgn="t" latinLnBrk="0" hangingPunct="1"/>
                      <a:r>
                        <a:rPr lang="en-US" sz="1400" kern="1200">
                          <a:solidFill>
                            <a:schemeClr val="tx1"/>
                          </a:solidFill>
                          <a:effectLst/>
                          <a:latin typeface="+mn-lt"/>
                          <a:ea typeface="Calibri" panose="020F0502020204030204" pitchFamily="34" charset="0"/>
                          <a:cs typeface="Calibri" panose="020F0502020204030204" pitchFamily="34" charset="0"/>
                        </a:rPr>
                        <a:t>Reply LS cc SA5 on adding new service type in QMC reporting</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95250" algn="l" defTabSz="1219170" rtl="0" eaLnBrk="1" fontAlgn="t" latinLnBrk="0" hangingPunct="1">
                        <a:spcAft>
                          <a:spcPts val="0"/>
                        </a:spcAft>
                      </a:pPr>
                      <a:r>
                        <a:rPr lang="fr-FR" sz="1400" b="0" i="0" u="none" strike="noStrike" kern="1200">
                          <a:solidFill>
                            <a:srgbClr val="000000"/>
                          </a:solidFill>
                          <a:effectLst/>
                          <a:latin typeface="+mn-lt"/>
                          <a:ea typeface="+mn-ea"/>
                          <a:cs typeface="+mn-cs"/>
                        </a:rPr>
                        <a:t>R3-183320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95250" algn="l" defTabSz="1219170" rtl="0" eaLnBrk="1" fontAlgn="t" latinLnBrk="0" hangingPunct="1">
                        <a:spcAft>
                          <a:spcPts val="0"/>
                        </a:spcAft>
                      </a:pPr>
                      <a:r>
                        <a:rPr lang="sv-SE" sz="1400" b="0" i="0" u="none" strike="noStrike" kern="1200" dirty="0" smtClean="0">
                          <a:solidFill>
                            <a:srgbClr val="000000"/>
                          </a:solidFill>
                          <a:effectLst/>
                          <a:latin typeface="+mn-lt"/>
                          <a:ea typeface="+mn-ea"/>
                          <a:cs typeface="+mn-cs"/>
                        </a:rPr>
                        <a:t>Noted</a:t>
                      </a:r>
                      <a:endParaRPr lang="sv-SE" sz="1400" b="0" i="0" u="none" strike="noStrike" kern="1200" dirty="0">
                        <a:solidFill>
                          <a:srgbClr val="000000"/>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endParaRPr lang="sv-SE" sz="14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26208">
                <a:tc>
                  <a:txBody>
                    <a:bodyPr/>
                    <a:lstStyle/>
                    <a:p>
                      <a:pPr marL="95250" indent="0" algn="l" defTabSz="1219170" rtl="0" eaLnBrk="1" fontAlgn="t" latinLnBrk="0" hangingPunct="1"/>
                      <a:r>
                        <a:rPr lang="fr-FR" sz="1400" kern="1200">
                          <a:solidFill>
                            <a:schemeClr val="tx1"/>
                          </a:solidFill>
                          <a:effectLst/>
                          <a:latin typeface="+mn-lt"/>
                          <a:ea typeface="Calibri" panose="020F0502020204030204" pitchFamily="34" charset="0"/>
                          <a:cs typeface="Calibri" panose="020F0502020204030204" pitchFamily="34" charset="0"/>
                        </a:rPr>
                        <a:t>S5-185049</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fontAlgn="t" latinLnBrk="0" hangingPunct="1"/>
                      <a:r>
                        <a:rPr lang="en-US" sz="1400" kern="1200">
                          <a:solidFill>
                            <a:schemeClr val="tx1"/>
                          </a:solidFill>
                          <a:effectLst/>
                          <a:latin typeface="+mn-lt"/>
                          <a:ea typeface="Calibri" panose="020F0502020204030204" pitchFamily="34" charset="0"/>
                          <a:cs typeface="Calibri" panose="020F0502020204030204" pitchFamily="34" charset="0"/>
                        </a:rPr>
                        <a:t>Reply LS from SA2 cc SA5 on LS to 3GPP on QoS Prediction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95250" algn="l" defTabSz="1219170" rtl="0" eaLnBrk="1" fontAlgn="t" latinLnBrk="0" hangingPunct="1">
                        <a:spcAft>
                          <a:spcPts val="0"/>
                        </a:spcAft>
                      </a:pPr>
                      <a:r>
                        <a:rPr lang="fr-FR" sz="1400" b="0" i="0" u="none" strike="noStrike" kern="1200">
                          <a:solidFill>
                            <a:srgbClr val="000000"/>
                          </a:solidFill>
                          <a:effectLst/>
                          <a:latin typeface="+mn-lt"/>
                          <a:ea typeface="+mn-ea"/>
                          <a:cs typeface="+mn-cs"/>
                        </a:rPr>
                        <a:t>S2-185846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95250" algn="l" defTabSz="1219170" rtl="0" eaLnBrk="1" fontAlgn="t" latinLnBrk="0" hangingPunct="1">
                        <a:spcAft>
                          <a:spcPts val="0"/>
                        </a:spcAft>
                      </a:pPr>
                      <a:r>
                        <a:rPr lang="sv-SE" sz="1400" b="0" i="0" u="none" strike="noStrike" kern="1200" dirty="0" smtClean="0">
                          <a:solidFill>
                            <a:srgbClr val="000000"/>
                          </a:solidFill>
                          <a:effectLst/>
                          <a:latin typeface="+mn-lt"/>
                          <a:ea typeface="+mn-ea"/>
                          <a:cs typeface="+mn-cs"/>
                        </a:rPr>
                        <a:t>Noted</a:t>
                      </a:r>
                      <a:endParaRPr lang="sv-SE" sz="1400" b="0" i="0" u="none" strike="noStrike" kern="1200" dirty="0">
                        <a:solidFill>
                          <a:srgbClr val="000000"/>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endParaRPr lang="sv-SE" sz="14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26208">
                <a:tc>
                  <a:txBody>
                    <a:bodyPr/>
                    <a:lstStyle/>
                    <a:p>
                      <a:pPr marL="95250" indent="0" algn="l" defTabSz="1219170" rtl="0" eaLnBrk="1" fontAlgn="t" latinLnBrk="0" hangingPunct="1"/>
                      <a:r>
                        <a:rPr lang="fr-FR" sz="1400" kern="1200">
                          <a:solidFill>
                            <a:schemeClr val="tx1"/>
                          </a:solidFill>
                          <a:effectLst/>
                          <a:latin typeface="+mn-lt"/>
                          <a:ea typeface="Calibri" panose="020F0502020204030204" pitchFamily="34" charset="0"/>
                          <a:cs typeface="Calibri" panose="020F0502020204030204" pitchFamily="34" charset="0"/>
                        </a:rPr>
                        <a:t>S5-185051</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fontAlgn="t" latinLnBrk="0" hangingPunct="1"/>
                      <a:r>
                        <a:rPr lang="en-US" sz="1400" kern="1200">
                          <a:solidFill>
                            <a:schemeClr val="tx1"/>
                          </a:solidFill>
                          <a:effectLst/>
                          <a:latin typeface="+mn-lt"/>
                          <a:ea typeface="Calibri" panose="020F0502020204030204" pitchFamily="34" charset="0"/>
                          <a:cs typeface="Calibri" panose="020F0502020204030204" pitchFamily="34" charset="0"/>
                        </a:rPr>
                        <a:t>Ls from SA2 to SA5 on Data Analytics in SA WG2/NWDAF</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95250" algn="l" defTabSz="1219170" rtl="0" eaLnBrk="1" fontAlgn="t" latinLnBrk="0" hangingPunct="1">
                        <a:spcAft>
                          <a:spcPts val="0"/>
                        </a:spcAft>
                      </a:pPr>
                      <a:r>
                        <a:rPr lang="fr-FR" sz="1400" b="0" i="0" u="none" strike="noStrike" kern="1200">
                          <a:solidFill>
                            <a:srgbClr val="000000"/>
                          </a:solidFill>
                          <a:effectLst/>
                          <a:latin typeface="+mn-lt"/>
                          <a:ea typeface="+mn-ea"/>
                          <a:cs typeface="+mn-cs"/>
                        </a:rPr>
                        <a:t>S2-187617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95250" algn="l" defTabSz="1219170" rtl="0" eaLnBrk="1" fontAlgn="t" latinLnBrk="0" hangingPunct="1">
                        <a:spcAft>
                          <a:spcPts val="0"/>
                        </a:spcAft>
                      </a:pPr>
                      <a:r>
                        <a:rPr lang="sv-SE" sz="1400" b="0" i="0" u="none" strike="noStrike" kern="1200" dirty="0" smtClean="0">
                          <a:solidFill>
                            <a:srgbClr val="000000"/>
                          </a:solidFill>
                          <a:effectLst/>
                          <a:latin typeface="+mn-lt"/>
                          <a:ea typeface="+mn-ea"/>
                          <a:cs typeface="+mn-cs"/>
                        </a:rPr>
                        <a:t>RepliedTo</a:t>
                      </a:r>
                      <a:endParaRPr lang="sv-SE" sz="1400" b="0" i="0" u="none" strike="noStrike" kern="1200" dirty="0">
                        <a:solidFill>
                          <a:srgbClr val="000000"/>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r>
                        <a:rPr lang="sv-SE" sz="1400" kern="1200" dirty="0" smtClean="0">
                          <a:solidFill>
                            <a:schemeClr val="tx1"/>
                          </a:solidFill>
                          <a:effectLst/>
                          <a:latin typeface="+mn-lt"/>
                          <a:ea typeface="Calibri" panose="020F0502020204030204" pitchFamily="34" charset="0"/>
                          <a:cs typeface="Calibri" panose="020F0502020204030204" pitchFamily="34" charset="0"/>
                        </a:rPr>
                        <a:t>S5-185404</a:t>
                      </a:r>
                      <a:endParaRPr lang="sv-SE" sz="14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136383506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(1/5)</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557693029"/>
              </p:ext>
            </p:extLst>
          </p:nvPr>
        </p:nvGraphicFramePr>
        <p:xfrm>
          <a:off x="157652" y="1366778"/>
          <a:ext cx="11923986" cy="5049288"/>
        </p:xfrm>
        <a:graphic>
          <a:graphicData uri="http://schemas.openxmlformats.org/drawingml/2006/table">
            <a:tbl>
              <a:tblPr/>
              <a:tblGrid>
                <a:gridCol w="1864462">
                  <a:extLst>
                    <a:ext uri="{9D8B030D-6E8A-4147-A177-3AD203B41FA5}">
                      <a16:colId xmlns="" xmlns:a16="http://schemas.microsoft.com/office/drawing/2014/main" val="20000"/>
                    </a:ext>
                  </a:extLst>
                </a:gridCol>
                <a:gridCol w="4081015">
                  <a:extLst>
                    <a:ext uri="{9D8B030D-6E8A-4147-A177-3AD203B41FA5}">
                      <a16:colId xmlns="" xmlns:a16="http://schemas.microsoft.com/office/drawing/2014/main" val="20001"/>
                    </a:ext>
                  </a:extLst>
                </a:gridCol>
                <a:gridCol w="3051596"/>
                <a:gridCol w="2926913">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Study on system and functional aspects of Energy Efficiency (EE) in 5G networks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FS_EE_5G</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760064</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ORANGE</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65% -&gt; </a:t>
                      </a: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85%</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SA#81 – Dec. 2018 (previously SA#80 – June 2018)</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TR 32.972</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Two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were presented:</a:t>
                      </a:r>
                    </a:p>
                    <a:p>
                      <a:pPr marL="895335" lvl="1"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Potential use cases and requirements: approved (Clarification was given on clause 8.1.2.2.4 during offline discussion after the session);</a:t>
                      </a:r>
                    </a:p>
                    <a:p>
                      <a:pPr marL="895335" lvl="1"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Add conclusion: approved after minor revisions</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WID description has been revised to reflect the new completion date (June 2018 -&gt; December 2018) and a new supporting company.</a:t>
                      </a:r>
                    </a:p>
                    <a:p>
                      <a:pPr marL="0" lvl="0" indent="0">
                        <a:buFont typeface="Arial" panose="020B0604020202020204" pitchFamily="34" charset="0"/>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Rapporteur clarified that some description of potential solutions is missing to complete the study. This will be proposed via contributions to SA5#121.</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2 </a:t>
                      </a:r>
                      <a:r>
                        <a:rPr kumimoji="0" lang="en-GB"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were approved. </a:t>
                      </a:r>
                    </a:p>
                    <a:p>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Revised SID on System and functional aspects of Energy Efficiency in 5G networks </a:t>
                      </a:r>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(S5-185568).</a:t>
                      </a:r>
                    </a:p>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Presentation of TR 32.972 to SA for Information (S5-185586)</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3717975753"/>
      </p:ext>
    </p:extLst>
  </p:cSld>
  <p:clrMapOvr>
    <a:masterClrMapping/>
  </p:clrMapOvr>
  <p:transition spd="slow"/>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(2/5)</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739720084"/>
              </p:ext>
            </p:extLst>
          </p:nvPr>
        </p:nvGraphicFramePr>
        <p:xfrm>
          <a:off x="177420" y="1360424"/>
          <a:ext cx="11887201" cy="4452141"/>
        </p:xfrm>
        <a:graphic>
          <a:graphicData uri="http://schemas.openxmlformats.org/drawingml/2006/table">
            <a:tbl>
              <a:tblPr/>
              <a:tblGrid>
                <a:gridCol w="1858711">
                  <a:extLst>
                    <a:ext uri="{9D8B030D-6E8A-4147-A177-3AD203B41FA5}">
                      <a16:colId xmlns="" xmlns:a16="http://schemas.microsoft.com/office/drawing/2014/main" val="20000"/>
                    </a:ext>
                  </a:extLst>
                </a:gridCol>
                <a:gridCol w="4068425">
                  <a:extLst>
                    <a:ext uri="{9D8B030D-6E8A-4147-A177-3AD203B41FA5}">
                      <a16:colId xmlns="" xmlns:a16="http://schemas.microsoft.com/office/drawing/2014/main" val="20001"/>
                    </a:ext>
                  </a:extLst>
                </a:gridCol>
                <a:gridCol w="3042181"/>
                <a:gridCol w="2917884">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Study on integration of ONAP DCAE and 3GPP management architecture</a:t>
                      </a:r>
                      <a:endParaRPr kumimoji="0" lang="en-GB" altLang="zh-CN" sz="1600" b="1" i="1"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FS_ONAPDCAE</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780031</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AT&amp;T, Orange</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20% -&gt; </a:t>
                      </a: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35%</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SA#83 – </a:t>
                      </a: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March 2019</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TR 28.900</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87316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Ten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were submitted and discussed.  Three approved, seven to be revised.</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Approval to restructure TR 28.900 to accommodate CM in scope and to focus 3GPP comparison to 5G only</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Discussed 3GPP / ONAP architecture positioning, focuses on 3GPP 5G service management architecture</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Discussed Scope section input</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Discussed comparison of ONAP vs. 3GPP interface technologies and protocols</a:t>
                      </a:r>
                    </a:p>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9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were </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approved (some after revision).</a:t>
                      </a: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3000"/>
                      </a:schemeClr>
                    </a:solidFill>
                  </a:tcPr>
                </a:tc>
                <a:tc gridSpan="3">
                  <a:txBody>
                    <a:bodyPr/>
                    <a:lstStyle/>
                    <a:p>
                      <a:r>
                        <a:rPr kumimoji="0" lang="en-GB"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3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2068726912"/>
      </p:ext>
    </p:extLst>
  </p:cSld>
  <p:clrMapOvr>
    <a:masterClrMapping/>
  </p:clrMapOvr>
  <p:transition spd="slow"/>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(3/5)</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094142468"/>
              </p:ext>
            </p:extLst>
          </p:nvPr>
        </p:nvGraphicFramePr>
        <p:xfrm>
          <a:off x="189186" y="1360424"/>
          <a:ext cx="11824139" cy="4782866"/>
        </p:xfrm>
        <a:graphic>
          <a:graphicData uri="http://schemas.openxmlformats.org/drawingml/2006/table">
            <a:tbl>
              <a:tblPr/>
              <a:tblGrid>
                <a:gridCol w="1848850">
                  <a:extLst>
                    <a:ext uri="{9D8B030D-6E8A-4147-A177-3AD203B41FA5}">
                      <a16:colId xmlns="" xmlns:a16="http://schemas.microsoft.com/office/drawing/2014/main" val="20000"/>
                    </a:ext>
                  </a:extLst>
                </a:gridCol>
                <a:gridCol w="4046842">
                  <a:extLst>
                    <a:ext uri="{9D8B030D-6E8A-4147-A177-3AD203B41FA5}">
                      <a16:colId xmlns="" xmlns:a16="http://schemas.microsoft.com/office/drawing/2014/main" val="20001"/>
                    </a:ext>
                  </a:extLst>
                </a:gridCol>
                <a:gridCol w="3026042"/>
                <a:gridCol w="2902405">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Study on protocol enhancement for real time communication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FS_PROTIMP</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800037</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Nokia</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0% -&gt; </a:t>
                      </a: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SA#83 – March 2019</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TR 28.9xx</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 progress since no contribution at this meeting.</a:t>
                      </a:r>
                      <a:endPar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1306958927"/>
      </p:ext>
    </p:extLst>
  </p:cSld>
  <p:clrMapOvr>
    <a:masterClrMapping/>
  </p:clrMapOvr>
  <p:transition spd="slow"/>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(4/5)</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37711794"/>
              </p:ext>
            </p:extLst>
          </p:nvPr>
        </p:nvGraphicFramePr>
        <p:xfrm>
          <a:off x="835573" y="1313128"/>
          <a:ext cx="10537719" cy="4782866"/>
        </p:xfrm>
        <a:graphic>
          <a:graphicData uri="http://schemas.openxmlformats.org/drawingml/2006/table">
            <a:tbl>
              <a:tblPr/>
              <a:tblGrid>
                <a:gridCol w="1647702">
                  <a:extLst>
                    <a:ext uri="{9D8B030D-6E8A-4147-A177-3AD203B41FA5}">
                      <a16:colId xmlns="" xmlns:a16="http://schemas.microsoft.com/office/drawing/2014/main" val="20000"/>
                    </a:ext>
                  </a:extLst>
                </a:gridCol>
                <a:gridCol w="3606562">
                  <a:extLst>
                    <a:ext uri="{9D8B030D-6E8A-4147-A177-3AD203B41FA5}">
                      <a16:colId xmlns="" xmlns:a16="http://schemas.microsoft.com/office/drawing/2014/main" val="20001"/>
                    </a:ext>
                  </a:extLst>
                </a:gridCol>
                <a:gridCol w="2696821"/>
                <a:gridCol w="2586634">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Study on integration of ONAP and 3GPP configuration management services for 5G networks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FS_ONAPCINT</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800038</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Ericsson</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0% -&gt; </a:t>
                      </a: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5%</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SA#83 – March 2019</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TR 28.900</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two following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have been discussed:</a:t>
                      </a:r>
                    </a:p>
                    <a:p>
                      <a:pPr marL="0" lvl="0" indent="0">
                        <a:buFontTx/>
                        <a:buNone/>
                      </a:pP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TR restructuring to include CM aspects</a:t>
                      </a:r>
                    </a:p>
                    <a:p>
                      <a:pPr marL="285750" lvl="0" indent="-285750">
                        <a:buFont typeface="Arial" panose="020B0604020202020204" pitchFamily="34" charset="0"/>
                        <a:buChar char="•"/>
                      </a:pP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Potential positioning of APPC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wrt</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for 3GPP management services.</a:t>
                      </a:r>
                    </a:p>
                    <a:p>
                      <a:pPr marL="0" lvl="0" indent="0">
                        <a:buFontTx/>
                        <a:buNone/>
                      </a:pP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0" lvl="0" indent="0">
                        <a:buFontTx/>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2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were approved.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3248259942"/>
      </p:ext>
    </p:extLst>
  </p:cSld>
  <p:clrMapOvr>
    <a:masterClrMapping/>
  </p:clrMapOvr>
  <p:transition spd="slow"/>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(5/5)</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359495441"/>
              </p:ext>
            </p:extLst>
          </p:nvPr>
        </p:nvGraphicFramePr>
        <p:xfrm>
          <a:off x="835573" y="1313128"/>
          <a:ext cx="10537719" cy="4782866"/>
        </p:xfrm>
        <a:graphic>
          <a:graphicData uri="http://schemas.openxmlformats.org/drawingml/2006/table">
            <a:tbl>
              <a:tblPr/>
              <a:tblGrid>
                <a:gridCol w="1647702">
                  <a:extLst>
                    <a:ext uri="{9D8B030D-6E8A-4147-A177-3AD203B41FA5}">
                      <a16:colId xmlns="" xmlns:a16="http://schemas.microsoft.com/office/drawing/2014/main" val="20000"/>
                    </a:ext>
                  </a:extLst>
                </a:gridCol>
                <a:gridCol w="3606562">
                  <a:extLst>
                    <a:ext uri="{9D8B030D-6E8A-4147-A177-3AD203B41FA5}">
                      <a16:colId xmlns="" xmlns:a16="http://schemas.microsoft.com/office/drawing/2014/main" val="20001"/>
                    </a:ext>
                  </a:extLst>
                </a:gridCol>
                <a:gridCol w="2696821"/>
                <a:gridCol w="2586634">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Study on management aspects of edge computing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FS_MAN_EC</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800039</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Intel</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0% -&gt; </a:t>
                      </a: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10%</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SA#83 – March 2019</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TR </a:t>
                      </a:r>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28.803</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discussed the following contributions:</a:t>
                      </a:r>
                    </a:p>
                    <a:p>
                      <a:pPr marL="0" lvl="0" indent="0">
                        <a:buFontTx/>
                        <a:buNone/>
                      </a:pP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285750" lvl="0" indent="-285750">
                        <a:buFont typeface="Arial" panose="020B0604020202020204" pitchFamily="34" charset="0"/>
                        <a:buChar char="•"/>
                      </a:pP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to add a procedure to associate a VNF instance with a VNF profile. </a:t>
                      </a:r>
                    </a:p>
                    <a:p>
                      <a:pPr marL="285750" lvl="0" indent="-285750">
                        <a:buFont typeface="Arial" panose="020B0604020202020204" pitchFamily="34" charset="0"/>
                        <a:buChar char="•"/>
                      </a:pP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to add a procedure to associate a PNF with a PNF profile.</a:t>
                      </a:r>
                    </a:p>
                    <a:p>
                      <a:pPr marL="285750" lvl="0" indent="-285750">
                        <a:buFont typeface="Arial" panose="020B0604020202020204" pitchFamily="34" charset="0"/>
                        <a:buChar char="•"/>
                      </a:pP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Update 5G management architecture to make the pseudo CR to CR. </a:t>
                      </a:r>
                    </a:p>
                    <a:p>
                      <a:pPr marL="0" lvl="0" indent="0">
                        <a:buFontTx/>
                        <a:buNone/>
                      </a:pP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0" lvl="0" indent="0">
                        <a:buFontTx/>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3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were approved.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3455001826"/>
      </p:ext>
    </p:extLst>
  </p:cSld>
  <p:clrMapOvr>
    <a:masterClrMapping/>
  </p:clrMapOvr>
  <p:transition spd="slow"/>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1143000"/>
          </a:xfrm>
        </p:spPr>
        <p:txBody>
          <a:bodyPr/>
          <a:lstStyle/>
          <a:p>
            <a:r>
              <a:rPr lang="sv-SE" dirty="0" smtClean="0"/>
              <a:t>TRs / TSs to be sent to SA#81</a:t>
            </a: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1105775883"/>
              </p:ext>
            </p:extLst>
          </p:nvPr>
        </p:nvGraphicFramePr>
        <p:xfrm>
          <a:off x="263778" y="1383852"/>
          <a:ext cx="11776295" cy="4708186"/>
        </p:xfrm>
        <a:graphic>
          <a:graphicData uri="http://schemas.openxmlformats.org/drawingml/2006/table">
            <a:tbl>
              <a:tblPr firstRow="1" bandRow="1">
                <a:tableStyleId>{5C22544A-7EE6-4342-B048-85BDC9FD1C3A}</a:tableStyleId>
              </a:tblPr>
              <a:tblGrid>
                <a:gridCol w="1182414">
                  <a:extLst>
                    <a:ext uri="{9D8B030D-6E8A-4147-A177-3AD203B41FA5}">
                      <a16:colId xmlns="" xmlns:a16="http://schemas.microsoft.com/office/drawing/2014/main" val="570476699"/>
                    </a:ext>
                  </a:extLst>
                </a:gridCol>
                <a:gridCol w="5975132">
                  <a:extLst>
                    <a:ext uri="{9D8B030D-6E8A-4147-A177-3AD203B41FA5}">
                      <a16:colId xmlns="" xmlns:a16="http://schemas.microsoft.com/office/drawing/2014/main" val="2618836924"/>
                    </a:ext>
                  </a:extLst>
                </a:gridCol>
                <a:gridCol w="1686363"/>
                <a:gridCol w="2932386">
                  <a:extLst>
                    <a:ext uri="{9D8B030D-6E8A-4147-A177-3AD203B41FA5}">
                      <a16:colId xmlns="" xmlns:a16="http://schemas.microsoft.com/office/drawing/2014/main" val="3016348962"/>
                    </a:ext>
                  </a:extLst>
                </a:gridCol>
              </a:tblGrid>
              <a:tr h="573209">
                <a:tc>
                  <a:txBody>
                    <a:bodyPr/>
                    <a:lstStyle/>
                    <a:p>
                      <a:pPr algn="ctr">
                        <a:spcAft>
                          <a:spcPts val="0"/>
                        </a:spcAft>
                      </a:pPr>
                      <a:r>
                        <a:rPr lang="sv-SE" sz="16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smtClean="0">
                          <a:solidFill>
                            <a:schemeClr val="tx1"/>
                          </a:solidFill>
                          <a:effectLst/>
                          <a:latin typeface="+mn-lt"/>
                          <a:ea typeface="+mn-ea"/>
                          <a:cs typeface="+mn-cs"/>
                        </a:rPr>
                        <a:t>Source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smtClean="0">
                          <a:solidFill>
                            <a:schemeClr val="tx1"/>
                          </a:solidFill>
                          <a:effectLst/>
                          <a:latin typeface="+mn-lt"/>
                          <a:ea typeface="+mn-ea"/>
                          <a:cs typeface="+mn-cs"/>
                        </a:rPr>
                        <a:t>Sent for</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 xmlns:a16="http://schemas.microsoft.com/office/drawing/2014/main" val="4283687663"/>
                  </a:ext>
                </a:extLst>
              </a:tr>
              <a:tr h="375907">
                <a:tc>
                  <a:txBody>
                    <a:bodyPr/>
                    <a:lstStyle/>
                    <a:p>
                      <a:pPr marL="95250" marR="0" indent="0" algn="ctr" defTabSz="1219170" rtl="0" eaLnBrk="1" latinLnBrk="0" hangingPunct="1">
                        <a:spcAft>
                          <a:spcPts val="0"/>
                        </a:spcAft>
                      </a:pPr>
                      <a:r>
                        <a:rPr lang="sv-SE" sz="1400" b="0" i="0" u="none" strike="noStrike" kern="1200" baseline="0" dirty="0" smtClean="0">
                          <a:solidFill>
                            <a:schemeClr val="dk1"/>
                          </a:solidFill>
                          <a:latin typeface="Calibri" panose="020F0502020204030204" pitchFamily="34" charset="0"/>
                          <a:ea typeface="+mn-ea"/>
                          <a:cs typeface="+mn-cs"/>
                        </a:rPr>
                        <a:t>S5-185525</a:t>
                      </a:r>
                      <a:endParaRPr lang="sv-SE" sz="14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latinLnBrk="0" hangingPunct="1"/>
                      <a:r>
                        <a:rPr lang="en-US" sz="1400" b="0" i="0" u="none" strike="noStrike" kern="1200" baseline="0" dirty="0" smtClean="0">
                          <a:solidFill>
                            <a:schemeClr val="dk1"/>
                          </a:solidFill>
                          <a:latin typeface="Calibri" panose="020F0502020204030204" pitchFamily="34" charset="0"/>
                          <a:ea typeface="+mn-ea"/>
                          <a:cs typeface="+mn-cs"/>
                        </a:rPr>
                        <a:t>Presentation sheet for 28.530 </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sv-SE"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Huawei</a:t>
                      </a: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sv-SE" sz="14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Approval</a:t>
                      </a:r>
                      <a:endParaRPr lang="sv-SE" sz="14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5907">
                <a:tc>
                  <a:txBody>
                    <a:bodyPr/>
                    <a:lstStyle/>
                    <a:p>
                      <a:pPr marL="95250" marR="0" indent="0" algn="ctr" defTabSz="1219170" rtl="0" eaLnBrk="1" latinLnBrk="0" hangingPunct="1">
                        <a:spcAft>
                          <a:spcPts val="0"/>
                        </a:spcAft>
                      </a:pPr>
                      <a:r>
                        <a:rPr lang="sv-SE" sz="1400" b="0" i="0" u="none" strike="noStrike" kern="1200" baseline="0" dirty="0" smtClean="0">
                          <a:solidFill>
                            <a:schemeClr val="dk1"/>
                          </a:solidFill>
                          <a:latin typeface="Calibri" panose="020F0502020204030204" pitchFamily="34" charset="0"/>
                          <a:ea typeface="+mn-ea"/>
                          <a:cs typeface="+mn-cs"/>
                        </a:rPr>
                        <a:t>S5-185565</a:t>
                      </a:r>
                      <a:endParaRPr lang="sv-SE" sz="14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latinLnBrk="0" hangingPunct="1"/>
                      <a:r>
                        <a:rPr lang="en-US" sz="1400" b="0" i="0" u="none" strike="noStrike" kern="1200" baseline="0" dirty="0" smtClean="0">
                          <a:solidFill>
                            <a:schemeClr val="dk1"/>
                          </a:solidFill>
                          <a:latin typeface="Calibri" panose="020F0502020204030204" pitchFamily="34" charset="0"/>
                          <a:ea typeface="+mn-ea"/>
                          <a:cs typeface="+mn-cs"/>
                        </a:rPr>
                        <a:t>Presentation of TS 28.531 to SA for Approval </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sv-SE"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Huawei</a:t>
                      </a: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sv-SE" sz="14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Approval</a:t>
                      </a:r>
                      <a:endParaRPr lang="sv-SE" sz="14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5907">
                <a:tc>
                  <a:txBody>
                    <a:bodyPr/>
                    <a:lstStyle/>
                    <a:p>
                      <a:pPr marL="95250" marR="0" indent="0" algn="ctr" defTabSz="1219170" rtl="0" eaLnBrk="1" latinLnBrk="0" hangingPunct="1">
                        <a:spcAft>
                          <a:spcPts val="0"/>
                        </a:spcAft>
                      </a:pPr>
                      <a:r>
                        <a:rPr lang="sv-SE" sz="1400" b="0" i="0" u="none" strike="noStrike" kern="1200" baseline="0" dirty="0" smtClean="0">
                          <a:solidFill>
                            <a:schemeClr val="tx1"/>
                          </a:solidFill>
                          <a:latin typeface="Calibri" panose="020F0502020204030204" pitchFamily="34" charset="0"/>
                          <a:ea typeface="+mn-ea"/>
                          <a:cs typeface="+mn-cs"/>
                        </a:rPr>
                        <a:t>S5-185155</a:t>
                      </a:r>
                      <a:endParaRPr lang="sv-SE" sz="1400" b="0" i="0" u="none" strike="noStrike" kern="1200" baseline="0" dirty="0">
                        <a:solidFill>
                          <a:schemeClr val="tx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latinLnBrk="0" hangingPunct="1"/>
                      <a:r>
                        <a:rPr lang="en-US" sz="1400" b="0" i="0" u="none" strike="noStrike" kern="1200" baseline="0" dirty="0" smtClean="0">
                          <a:solidFill>
                            <a:schemeClr val="tx1"/>
                          </a:solidFill>
                          <a:latin typeface="Calibri" panose="020F0502020204030204" pitchFamily="34" charset="0"/>
                          <a:ea typeface="+mn-ea"/>
                          <a:cs typeface="+mn-cs"/>
                        </a:rPr>
                        <a:t>Presentation sheet for </a:t>
                      </a:r>
                      <a:r>
                        <a:rPr lang="en-US" sz="1400" b="0" i="0" u="none" strike="noStrike" kern="1200" baseline="0" dirty="0" smtClean="0">
                          <a:solidFill>
                            <a:schemeClr val="tx1"/>
                          </a:solidFill>
                          <a:latin typeface="Calibri" panose="020F0502020204030204" pitchFamily="34" charset="0"/>
                          <a:ea typeface="+mn-ea"/>
                          <a:cs typeface="+mn-cs"/>
                        </a:rPr>
                        <a:t>28.532</a:t>
                      </a:r>
                      <a:endParaRPr lang="en-US" sz="1400" b="0" i="0" u="none" strike="noStrike" kern="1200" baseline="0" dirty="0" smtClean="0">
                        <a:solidFill>
                          <a:schemeClr val="tx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sv-SE" sz="1400" b="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Huawei</a:t>
                      </a:r>
                      <a:endParaRPr lang="sv-SE" sz="1400"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sv-SE" sz="1400" b="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Information and Approval</a:t>
                      </a:r>
                      <a:endParaRPr lang="sv-SE" sz="1400" b="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5907">
                <a:tc>
                  <a:txBody>
                    <a:bodyPr/>
                    <a:lstStyle/>
                    <a:p>
                      <a:pPr marL="95250" marR="0" indent="0" algn="ctr" defTabSz="1219170" rtl="0" eaLnBrk="1" latinLnBrk="0" hangingPunct="1">
                        <a:spcAft>
                          <a:spcPts val="0"/>
                        </a:spcAft>
                      </a:pPr>
                      <a:r>
                        <a:rPr lang="sv-SE" sz="1400" b="0" i="0" u="none" strike="noStrike" kern="1200" baseline="0" dirty="0" smtClean="0">
                          <a:solidFill>
                            <a:schemeClr val="dk1"/>
                          </a:solidFill>
                          <a:latin typeface="Calibri" panose="020F0502020204030204" pitchFamily="34" charset="0"/>
                          <a:ea typeface="+mn-ea"/>
                          <a:cs typeface="+mn-cs"/>
                        </a:rPr>
                        <a:t>S5-185621</a:t>
                      </a:r>
                      <a:endParaRPr lang="sv-SE" sz="14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latinLnBrk="0" hangingPunct="1"/>
                      <a:r>
                        <a:rPr lang="en-US" sz="1400" b="0" i="0" u="none" strike="noStrike" kern="1200" baseline="0" dirty="0" smtClean="0">
                          <a:solidFill>
                            <a:schemeClr val="dk1"/>
                          </a:solidFill>
                          <a:latin typeface="Calibri" panose="020F0502020204030204" pitchFamily="34" charset="0"/>
                          <a:ea typeface="+mn-ea"/>
                          <a:cs typeface="+mn-cs"/>
                        </a:rPr>
                        <a:t>Presentation of TS 28.533 to SA for approval </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sv-SE"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Ericsson</a:t>
                      </a: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sv-SE" sz="1400" b="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Information and </a:t>
                      </a:r>
                      <a:r>
                        <a:rPr lang="sv-SE" sz="14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Approval</a:t>
                      </a:r>
                      <a:endParaRPr lang="sv-SE" sz="14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5907">
                <a:tc>
                  <a:txBody>
                    <a:bodyPr/>
                    <a:lstStyle/>
                    <a:p>
                      <a:pPr marL="95250" marR="0" indent="0" algn="ctr" defTabSz="1219170" rtl="0" eaLnBrk="1" latinLnBrk="0" hangingPunct="1"/>
                      <a:r>
                        <a:rPr lang="fr-FR" sz="1400" b="0" i="0" u="none" strike="noStrike" kern="1200" baseline="0" dirty="0" smtClean="0">
                          <a:solidFill>
                            <a:schemeClr val="dk1"/>
                          </a:solidFill>
                          <a:latin typeface="Calibri" panose="020F0502020204030204" pitchFamily="34" charset="0"/>
                          <a:ea typeface="+mn-ea"/>
                          <a:cs typeface="+mn-cs"/>
                        </a:rPr>
                        <a:t>S5-185600</a:t>
                      </a:r>
                      <a:endParaRPr lang="fr-FR" sz="14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latinLnBrk="0" hangingPunct="1"/>
                      <a:r>
                        <a:rPr lang="en-US" sz="1400" b="0" i="0" u="none" strike="noStrike" kern="1200" baseline="0" dirty="0" smtClean="0">
                          <a:solidFill>
                            <a:schemeClr val="dk1"/>
                          </a:solidFill>
                          <a:latin typeface="Calibri" panose="020F0502020204030204" pitchFamily="34" charset="0"/>
                          <a:ea typeface="+mn-ea"/>
                          <a:cs typeface="+mn-cs"/>
                        </a:rPr>
                        <a:t>Presentation of TS 28.540 for approval </a:t>
                      </a:r>
                      <a:endParaRPr lang="fr-FR" sz="14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sv-SE"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Nokia</a:t>
                      </a: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sv-SE" sz="14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Approval</a:t>
                      </a:r>
                      <a:endParaRPr lang="sv-SE" sz="14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5907">
                <a:tc>
                  <a:txBody>
                    <a:bodyPr/>
                    <a:lstStyle/>
                    <a:p>
                      <a:pPr marL="95250" marR="0" indent="0" algn="ctr" defTabSz="1219170" rtl="0" eaLnBrk="1" latinLnBrk="0" hangingPunct="1"/>
                      <a:r>
                        <a:rPr lang="fr-FR" sz="1400" b="0" i="0" u="none" strike="noStrike" kern="1200" baseline="0" dirty="0" smtClean="0">
                          <a:solidFill>
                            <a:schemeClr val="dk1"/>
                          </a:solidFill>
                          <a:latin typeface="Calibri" panose="020F0502020204030204" pitchFamily="34" charset="0"/>
                          <a:ea typeface="+mn-ea"/>
                          <a:cs typeface="+mn-cs"/>
                        </a:rPr>
                        <a:t>S5-185604</a:t>
                      </a:r>
                      <a:endParaRPr lang="fr-FR" sz="14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latinLnBrk="0" hangingPunct="1"/>
                      <a:r>
                        <a:rPr lang="en-US" sz="1400" b="0" i="0" u="none" strike="noStrike" kern="1200" baseline="0" dirty="0" smtClean="0">
                          <a:solidFill>
                            <a:schemeClr val="dk1"/>
                          </a:solidFill>
                          <a:latin typeface="Calibri" panose="020F0502020204030204" pitchFamily="34" charset="0"/>
                          <a:ea typeface="+mn-ea"/>
                          <a:cs typeface="+mn-cs"/>
                        </a:rPr>
                        <a:t>Presentation of TS 28.541 for approval </a:t>
                      </a:r>
                      <a:endParaRPr lang="fr-FR" sz="14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sv-SE"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Nokia</a:t>
                      </a: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sv-SE" sz="14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Approval</a:t>
                      </a:r>
                      <a:endParaRPr lang="sv-SE" sz="14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5907">
                <a:tc>
                  <a:txBody>
                    <a:bodyPr/>
                    <a:lstStyle/>
                    <a:p>
                      <a:pPr marL="95250" marR="0" indent="0" algn="ctr" defTabSz="1219170" rtl="0" eaLnBrk="1" latinLnBrk="0" hangingPunct="1">
                        <a:spcAft>
                          <a:spcPts val="0"/>
                        </a:spcAft>
                      </a:pPr>
                      <a:r>
                        <a:rPr lang="sv-SE" sz="1400" b="0" i="0" u="none" strike="noStrike" kern="1200" baseline="0" dirty="0" smtClean="0">
                          <a:solidFill>
                            <a:schemeClr val="dk1"/>
                          </a:solidFill>
                          <a:latin typeface="Calibri" panose="020F0502020204030204" pitchFamily="34" charset="0"/>
                          <a:ea typeface="+mn-ea"/>
                          <a:cs typeface="+mn-cs"/>
                        </a:rPr>
                        <a:t>S5-185556</a:t>
                      </a:r>
                      <a:endParaRPr lang="sv-SE" sz="14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latinLnBrk="0" hangingPunct="1"/>
                      <a:r>
                        <a:rPr lang="en-US" sz="1400" b="0" i="0" u="none" strike="noStrike" kern="1200" baseline="0" dirty="0" smtClean="0">
                          <a:solidFill>
                            <a:schemeClr val="dk1"/>
                          </a:solidFill>
                          <a:latin typeface="Calibri" panose="020F0502020204030204" pitchFamily="34" charset="0"/>
                          <a:ea typeface="+mn-ea"/>
                          <a:cs typeface="+mn-cs"/>
                        </a:rPr>
                        <a:t>Presentation of TS.28.545 to SA for approval </a:t>
                      </a:r>
                      <a:endParaRPr lang="en-US" sz="1400" b="0" i="0" u="none" strike="noStrike" kern="1200" baseline="0" dirty="0" smtClean="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sv-SE"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ZTE</a:t>
                      </a: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sv-SE" sz="14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Information and Approval</a:t>
                      </a:r>
                      <a:endParaRPr lang="sv-SE" sz="14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5907">
                <a:tc>
                  <a:txBody>
                    <a:bodyPr/>
                    <a:lstStyle/>
                    <a:p>
                      <a:pPr marL="95250" marR="0" indent="0" algn="ctr" defTabSz="1219170" rtl="0" eaLnBrk="1" latinLnBrk="0" hangingPunct="1">
                        <a:spcAft>
                          <a:spcPts val="0"/>
                        </a:spcAft>
                      </a:pPr>
                      <a:r>
                        <a:rPr lang="sv-SE" sz="1400" b="0" i="0" u="none" strike="noStrike" kern="1200" baseline="0" dirty="0" smtClean="0">
                          <a:solidFill>
                            <a:schemeClr val="dk1"/>
                          </a:solidFill>
                          <a:latin typeface="Calibri" panose="020F0502020204030204" pitchFamily="34" charset="0"/>
                          <a:ea typeface="+mn-ea"/>
                          <a:cs typeface="+mn-cs"/>
                        </a:rPr>
                        <a:t>S5-185561</a:t>
                      </a:r>
                      <a:endParaRPr lang="sv-SE" sz="14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latinLnBrk="0" hangingPunct="1"/>
                      <a:r>
                        <a:rPr lang="en-US" sz="1400" b="0" i="0" u="none" strike="noStrike" kern="1200" baseline="0" dirty="0" smtClean="0">
                          <a:solidFill>
                            <a:schemeClr val="dk1"/>
                          </a:solidFill>
                          <a:latin typeface="Calibri" panose="020F0502020204030204" pitchFamily="34" charset="0"/>
                          <a:ea typeface="+mn-ea"/>
                          <a:cs typeface="+mn-cs"/>
                        </a:rPr>
                        <a:t>Presentation of TS 28.550 for approval </a:t>
                      </a:r>
                      <a:endParaRPr lang="en-US" sz="1400" b="0" i="0" u="none" strike="noStrike" kern="1200" baseline="0" dirty="0" smtClean="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sv-SE"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Intel</a:t>
                      </a: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sv-SE" sz="14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Approval</a:t>
                      </a:r>
                      <a:endParaRPr lang="sv-SE" sz="14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5907">
                <a:tc>
                  <a:txBody>
                    <a:bodyPr/>
                    <a:lstStyle/>
                    <a:p>
                      <a:pPr marL="95250" marR="0" indent="0" algn="ctr" defTabSz="1219170" rtl="0" eaLnBrk="1" latinLnBrk="0" hangingPunct="1">
                        <a:spcAft>
                          <a:spcPts val="0"/>
                        </a:spcAft>
                      </a:pPr>
                      <a:r>
                        <a:rPr lang="sv-SE" sz="1400" b="0" i="0" u="none" strike="noStrike" kern="1200" baseline="0" dirty="0" smtClean="0">
                          <a:solidFill>
                            <a:schemeClr val="dk1"/>
                          </a:solidFill>
                          <a:latin typeface="Calibri" panose="020F0502020204030204" pitchFamily="34" charset="0"/>
                          <a:ea typeface="+mn-ea"/>
                          <a:cs typeface="+mn-cs"/>
                        </a:rPr>
                        <a:t>S5-185611</a:t>
                      </a:r>
                      <a:endParaRPr lang="sv-SE" sz="14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latinLnBrk="0" hangingPunct="1"/>
                      <a:r>
                        <a:rPr lang="en-US" sz="1400" b="0" i="0" u="none" strike="noStrike" kern="1200" baseline="0" dirty="0" smtClean="0">
                          <a:solidFill>
                            <a:schemeClr val="dk1"/>
                          </a:solidFill>
                          <a:latin typeface="Calibri" panose="020F0502020204030204" pitchFamily="34" charset="0"/>
                          <a:ea typeface="+mn-ea"/>
                          <a:cs typeface="+mn-cs"/>
                        </a:rPr>
                        <a:t>Presentation of TS 28.552 for approval </a:t>
                      </a:r>
                      <a:endParaRPr lang="en-US" sz="1400" b="0" i="0" u="none" strike="noStrike" kern="1200" baseline="0" dirty="0" smtClean="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sv-SE"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Intel</a:t>
                      </a: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sv-SE" sz="14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Information and Approval</a:t>
                      </a:r>
                      <a:endParaRPr lang="sv-SE" sz="14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5907">
                <a:tc>
                  <a:txBody>
                    <a:bodyPr/>
                    <a:lstStyle/>
                    <a:p>
                      <a:pPr marL="95250" marR="0" indent="0" algn="ctr" defTabSz="1219170" rtl="0" eaLnBrk="1" latinLnBrk="0" hangingPunct="1">
                        <a:spcAft>
                          <a:spcPts val="0"/>
                        </a:spcAft>
                      </a:pPr>
                      <a:r>
                        <a:rPr lang="sv-SE" sz="1400" b="0" i="0" u="none" strike="noStrike" kern="1200" baseline="0" dirty="0" smtClean="0">
                          <a:solidFill>
                            <a:schemeClr val="dk1"/>
                          </a:solidFill>
                          <a:latin typeface="Calibri" panose="020F0502020204030204" pitchFamily="34" charset="0"/>
                          <a:ea typeface="+mn-ea"/>
                          <a:cs typeface="+mn-cs"/>
                        </a:rPr>
                        <a:t>S5-185559</a:t>
                      </a:r>
                      <a:endParaRPr lang="sv-SE" sz="14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latinLnBrk="0" hangingPunct="1"/>
                      <a:r>
                        <a:rPr lang="en-US" sz="1400" b="0" i="0" u="none" strike="noStrike" kern="1200" baseline="0" dirty="0" smtClean="0">
                          <a:solidFill>
                            <a:schemeClr val="dk1"/>
                          </a:solidFill>
                          <a:latin typeface="Calibri" panose="020F0502020204030204" pitchFamily="34" charset="0"/>
                          <a:ea typeface="+mn-ea"/>
                          <a:cs typeface="+mn-cs"/>
                        </a:rPr>
                        <a:t>Presentation of TS 28.554 </a:t>
                      </a:r>
                      <a:endParaRPr lang="en-US" sz="1400" b="0" i="0" u="none" strike="noStrike" kern="1200" baseline="0" dirty="0" smtClean="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sv-SE"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China Mobile</a:t>
                      </a: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sv-SE" sz="14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Approval</a:t>
                      </a:r>
                      <a:endParaRPr lang="sv-SE" sz="14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5907">
                <a:tc>
                  <a:txBody>
                    <a:bodyPr/>
                    <a:lstStyle/>
                    <a:p>
                      <a:pPr marL="95250" marR="0" indent="0" algn="ctr" defTabSz="1219170" rtl="0" eaLnBrk="1" latinLnBrk="0" hangingPunct="1">
                        <a:spcAft>
                          <a:spcPts val="0"/>
                        </a:spcAft>
                      </a:pPr>
                      <a:r>
                        <a:rPr lang="sv-SE" sz="1400" b="0" i="0" u="none" strike="noStrike" kern="1200" baseline="0" dirty="0" smtClean="0">
                          <a:solidFill>
                            <a:schemeClr val="dk1"/>
                          </a:solidFill>
                          <a:latin typeface="Calibri" panose="020F0502020204030204" pitchFamily="34" charset="0"/>
                          <a:ea typeface="+mn-ea"/>
                          <a:cs typeface="+mn-cs"/>
                        </a:rPr>
                        <a:t>S5-185437</a:t>
                      </a:r>
                      <a:endParaRPr lang="sv-SE" sz="14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latinLnBrk="0" hangingPunct="1"/>
                      <a:r>
                        <a:rPr lang="en-US" sz="1400" b="0" i="0" u="none" strike="noStrike" kern="1200" baseline="0" dirty="0" smtClean="0">
                          <a:solidFill>
                            <a:schemeClr val="dk1"/>
                          </a:solidFill>
                          <a:latin typeface="Calibri" panose="020F0502020204030204" pitchFamily="34" charset="0"/>
                          <a:ea typeface="+mn-ea"/>
                          <a:cs typeface="+mn-cs"/>
                        </a:rPr>
                        <a:t>Presentation Sheet of TS 32.158 for approval </a:t>
                      </a:r>
                      <a:endParaRPr lang="en-US" sz="1400" b="0" i="0" u="none" strike="noStrike" kern="1200" baseline="0" dirty="0" smtClean="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sv-SE"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Nokia</a:t>
                      </a: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sv-SE" sz="14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Approval</a:t>
                      </a:r>
                      <a:endParaRPr lang="sv-SE" sz="14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26337162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9815" y="2879729"/>
            <a:ext cx="8221835" cy="519616"/>
          </a:xfrm>
        </p:spPr>
        <p:txBody>
          <a:bodyPr/>
          <a:lstStyle/>
          <a:p>
            <a:r>
              <a:rPr lang="sv-SE" sz="4400" dirty="0" err="1"/>
              <a:t>Thank</a:t>
            </a:r>
            <a:r>
              <a:rPr lang="sv-SE" sz="4400" dirty="0"/>
              <a:t> </a:t>
            </a:r>
            <a:r>
              <a:rPr lang="sv-SE" sz="4400" dirty="0" err="1"/>
              <a:t>you</a:t>
            </a:r>
            <a:r>
              <a:rPr lang="sv-SE" sz="4400" dirty="0"/>
              <a:t>!</a:t>
            </a:r>
          </a:p>
        </p:txBody>
      </p:sp>
    </p:spTree>
    <p:extLst>
      <p:ext uri="{BB962C8B-B14F-4D97-AF65-F5344CB8AC3E}">
        <p14:creationId xmlns:p14="http://schemas.microsoft.com/office/powerpoint/2010/main" val="119548055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7409" y="0"/>
            <a:ext cx="8973312" cy="768101"/>
          </a:xfrm>
        </p:spPr>
        <p:txBody>
          <a:bodyPr/>
          <a:lstStyle/>
          <a:p>
            <a:r>
              <a:rPr lang="sv-SE" dirty="0"/>
              <a:t>Incoming </a:t>
            </a:r>
            <a:r>
              <a:rPr lang="sv-SE" dirty="0" smtClean="0"/>
              <a:t>LSs (2/2)</a:t>
            </a: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129173641"/>
              </p:ext>
            </p:extLst>
          </p:nvPr>
        </p:nvGraphicFramePr>
        <p:xfrm>
          <a:off x="136239" y="1691470"/>
          <a:ext cx="11946577" cy="2892159"/>
        </p:xfrm>
        <a:graphic>
          <a:graphicData uri="http://schemas.openxmlformats.org/drawingml/2006/table">
            <a:tbl>
              <a:tblPr firstRow="1" bandRow="1">
                <a:tableStyleId>{5C22544A-7EE6-4342-B048-85BDC9FD1C3A}</a:tableStyleId>
              </a:tblPr>
              <a:tblGrid>
                <a:gridCol w="1152008">
                  <a:extLst>
                    <a:ext uri="{9D8B030D-6E8A-4147-A177-3AD203B41FA5}">
                      <a16:colId xmlns:a16="http://schemas.microsoft.com/office/drawing/2014/main" xmlns="" val="570476699"/>
                    </a:ext>
                  </a:extLst>
                </a:gridCol>
                <a:gridCol w="7164867">
                  <a:extLst>
                    <a:ext uri="{9D8B030D-6E8A-4147-A177-3AD203B41FA5}">
                      <a16:colId xmlns:a16="http://schemas.microsoft.com/office/drawing/2014/main" xmlns="" val="2618836924"/>
                    </a:ext>
                  </a:extLst>
                </a:gridCol>
                <a:gridCol w="1243245">
                  <a:extLst>
                    <a:ext uri="{9D8B030D-6E8A-4147-A177-3AD203B41FA5}">
                      <a16:colId xmlns:a16="http://schemas.microsoft.com/office/drawing/2014/main" xmlns="" val="3016348962"/>
                    </a:ext>
                  </a:extLst>
                </a:gridCol>
                <a:gridCol w="1157504">
                  <a:extLst>
                    <a:ext uri="{9D8B030D-6E8A-4147-A177-3AD203B41FA5}">
                      <a16:colId xmlns:a16="http://schemas.microsoft.com/office/drawing/2014/main" xmlns="" val="3690116950"/>
                    </a:ext>
                  </a:extLst>
                </a:gridCol>
                <a:gridCol w="1228953">
                  <a:extLst>
                    <a:ext uri="{9D8B030D-6E8A-4147-A177-3AD203B41FA5}">
                      <a16:colId xmlns:a16="http://schemas.microsoft.com/office/drawing/2014/main" xmlns="" val="2952368263"/>
                    </a:ext>
                  </a:extLst>
                </a:gridCol>
              </a:tblGrid>
              <a:tr h="759583">
                <a:tc>
                  <a:txBody>
                    <a:bodyPr/>
                    <a:lstStyle/>
                    <a:p>
                      <a:pPr algn="ctr"/>
                      <a:r>
                        <a:rPr lang="sv-SE" sz="1600" b="1" kern="1200" dirty="0">
                          <a:solidFill>
                            <a:schemeClr val="tx1"/>
                          </a:solidFill>
                          <a:effectLst/>
                          <a:latin typeface="+mn-lt"/>
                          <a:ea typeface="+mn-ea"/>
                          <a:cs typeface="+mn-cs"/>
                        </a:rPr>
                        <a:t>Tdoc</a:t>
                      </a:r>
                      <a:endParaRPr lang="sv-SE" sz="20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Source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Decision</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ReplyIn</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xmlns="" val="4283687663"/>
                  </a:ext>
                </a:extLst>
              </a:tr>
              <a:tr h="426208">
                <a:tc>
                  <a:txBody>
                    <a:bodyPr/>
                    <a:lstStyle/>
                    <a:p>
                      <a:pPr marL="95250" indent="0" algn="l" defTabSz="1219170" rtl="0" eaLnBrk="1" fontAlgn="t" latinLnBrk="0" hangingPunct="1"/>
                      <a:r>
                        <a:rPr lang="fr-FR" sz="1400" kern="1200" dirty="0">
                          <a:solidFill>
                            <a:schemeClr val="tx1"/>
                          </a:solidFill>
                          <a:effectLst/>
                          <a:latin typeface="+mn-lt"/>
                          <a:ea typeface="Calibri" panose="020F0502020204030204" pitchFamily="34" charset="0"/>
                          <a:cs typeface="Calibri" panose="020F0502020204030204" pitchFamily="34" charset="0"/>
                        </a:rPr>
                        <a:t>S5-185052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fontAlgn="t" latinLnBrk="0" hangingPunct="1"/>
                      <a:r>
                        <a:rPr lang="en-US" sz="1400" kern="1200" dirty="0">
                          <a:solidFill>
                            <a:schemeClr val="tx1"/>
                          </a:solidFill>
                          <a:effectLst/>
                          <a:latin typeface="+mn-lt"/>
                          <a:ea typeface="Calibri" panose="020F0502020204030204" pitchFamily="34" charset="0"/>
                          <a:cs typeface="Calibri" panose="020F0502020204030204" pitchFamily="34" charset="0"/>
                        </a:rPr>
                        <a:t>Resubmitted Reply LS from SA4 to SA5 on Attributes for </a:t>
                      </a:r>
                      <a:r>
                        <a:rPr lang="en-US" sz="1400" kern="1200" dirty="0" err="1">
                          <a:solidFill>
                            <a:schemeClr val="tx1"/>
                          </a:solidFill>
                          <a:effectLst/>
                          <a:latin typeface="+mn-lt"/>
                          <a:ea typeface="Calibri" panose="020F0502020204030204" pitchFamily="34" charset="0"/>
                          <a:cs typeface="Calibri" panose="020F0502020204030204" pitchFamily="34" charset="0"/>
                        </a:rPr>
                        <a:t>QoE</a:t>
                      </a:r>
                      <a:r>
                        <a:rPr lang="en-US" sz="1400" kern="1200" dirty="0">
                          <a:solidFill>
                            <a:schemeClr val="tx1"/>
                          </a:solidFill>
                          <a:effectLst/>
                          <a:latin typeface="+mn-lt"/>
                          <a:ea typeface="Calibri" panose="020F0502020204030204" pitchFamily="34" charset="0"/>
                          <a:cs typeface="Calibri" panose="020F0502020204030204" pitchFamily="34" charset="0"/>
                        </a:rPr>
                        <a:t> measurement collection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95250" algn="l" defTabSz="1219170" rtl="0" eaLnBrk="1" fontAlgn="t" latinLnBrk="0" hangingPunct="1">
                        <a:spcAft>
                          <a:spcPts val="0"/>
                        </a:spcAft>
                      </a:pPr>
                      <a:r>
                        <a:rPr lang="fr-FR" sz="1400" b="0" i="0" u="none" strike="noStrike" kern="1200">
                          <a:solidFill>
                            <a:srgbClr val="000000"/>
                          </a:solidFill>
                          <a:effectLst/>
                          <a:latin typeface="+mn-lt"/>
                          <a:ea typeface="+mn-ea"/>
                          <a:cs typeface="+mn-cs"/>
                        </a:rPr>
                        <a:t>S4-180240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95250" algn="l" defTabSz="1219170" rtl="0" eaLnBrk="1" fontAlgn="t" latinLnBrk="0" hangingPunct="1">
                        <a:spcAft>
                          <a:spcPts val="0"/>
                        </a:spcAft>
                      </a:pPr>
                      <a:r>
                        <a:rPr lang="sv-SE" sz="1400" b="0" i="0" u="none" strike="noStrike" kern="1200" dirty="0" smtClean="0">
                          <a:solidFill>
                            <a:srgbClr val="000000"/>
                          </a:solidFill>
                          <a:effectLst/>
                          <a:latin typeface="+mn-lt"/>
                          <a:ea typeface="+mn-ea"/>
                          <a:cs typeface="+mn-cs"/>
                        </a:rPr>
                        <a:t>Postponed</a:t>
                      </a:r>
                      <a:endParaRPr lang="sv-SE" sz="1400" b="0" i="0" u="none" strike="noStrike" kern="1200" dirty="0">
                        <a:solidFill>
                          <a:srgbClr val="000000"/>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endParaRPr lang="sv-SE" sz="14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26208">
                <a:tc>
                  <a:txBody>
                    <a:bodyPr/>
                    <a:lstStyle/>
                    <a:p>
                      <a:pPr marL="95250" indent="0" algn="l" defTabSz="1219170" rtl="0" eaLnBrk="1" fontAlgn="t" latinLnBrk="0" hangingPunct="1"/>
                      <a:r>
                        <a:rPr lang="fr-FR" sz="1400" kern="1200">
                          <a:solidFill>
                            <a:schemeClr val="tx1"/>
                          </a:solidFill>
                          <a:effectLst/>
                          <a:latin typeface="+mn-lt"/>
                          <a:ea typeface="Calibri" panose="020F0502020204030204" pitchFamily="34" charset="0"/>
                          <a:cs typeface="Calibri" panose="020F0502020204030204" pitchFamily="34" charset="0"/>
                        </a:rPr>
                        <a:t>S5-185054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fontAlgn="t" latinLnBrk="0" hangingPunct="1"/>
                      <a:r>
                        <a:rPr lang="en-US" sz="1400" kern="1200">
                          <a:solidFill>
                            <a:schemeClr val="tx1"/>
                          </a:solidFill>
                          <a:effectLst/>
                          <a:latin typeface="+mn-lt"/>
                          <a:ea typeface="Calibri" panose="020F0502020204030204" pitchFamily="34" charset="0"/>
                          <a:cs typeface="Calibri" panose="020F0502020204030204" pitchFamily="34" charset="0"/>
                        </a:rPr>
                        <a:t>LS from ITU-T SG15 to SA5 on cooperation on REST-based network management framework</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95250" algn="l" defTabSz="1219170" rtl="0" eaLnBrk="1" fontAlgn="t" latinLnBrk="0" hangingPunct="1">
                        <a:spcAft>
                          <a:spcPts val="0"/>
                        </a:spcAft>
                      </a:pPr>
                      <a:r>
                        <a:rPr lang="fr-FR" sz="1400" b="0" i="0" u="none" strike="noStrike" kern="1200" dirty="0">
                          <a:solidFill>
                            <a:srgbClr val="000000"/>
                          </a:solidFill>
                          <a:effectLst/>
                          <a:latin typeface="+mn-lt"/>
                          <a:ea typeface="+mn-ea"/>
                          <a:cs typeface="+mn-cs"/>
                        </a:rPr>
                        <a:t>ITU-T SG15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95250" algn="l" defTabSz="1219170" rtl="0" eaLnBrk="1" fontAlgn="t" latinLnBrk="0" hangingPunct="1">
                        <a:spcAft>
                          <a:spcPts val="0"/>
                        </a:spcAft>
                      </a:pPr>
                      <a:r>
                        <a:rPr lang="sv-SE" sz="1400" b="0" i="0" u="none" strike="noStrike" kern="1200" dirty="0" smtClean="0">
                          <a:solidFill>
                            <a:srgbClr val="000000"/>
                          </a:solidFill>
                          <a:effectLst/>
                          <a:latin typeface="+mn-lt"/>
                          <a:ea typeface="+mn-ea"/>
                          <a:cs typeface="+mn-cs"/>
                        </a:rPr>
                        <a:t>Postponed</a:t>
                      </a:r>
                      <a:endParaRPr lang="sv-SE" sz="1400" b="0" i="0" u="none" strike="noStrike" kern="1200" dirty="0">
                        <a:solidFill>
                          <a:srgbClr val="000000"/>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endParaRPr lang="sv-SE" sz="14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26208">
                <a:tc>
                  <a:txBody>
                    <a:bodyPr/>
                    <a:lstStyle/>
                    <a:p>
                      <a:pPr marL="95250" indent="0" algn="l" defTabSz="1219170" rtl="0" eaLnBrk="1" fontAlgn="t" latinLnBrk="0" hangingPunct="1"/>
                      <a:r>
                        <a:rPr lang="fr-FR" sz="1400" kern="1200" dirty="0" smtClean="0">
                          <a:solidFill>
                            <a:schemeClr val="tx1"/>
                          </a:solidFill>
                          <a:effectLst/>
                          <a:latin typeface="+mn-lt"/>
                          <a:ea typeface="Calibri" panose="020F0502020204030204" pitchFamily="34" charset="0"/>
                          <a:cs typeface="Calibri" panose="020F0502020204030204" pitchFamily="34" charset="0"/>
                        </a:rPr>
                        <a:t>S5-185365</a:t>
                      </a:r>
                      <a:endParaRPr lang="fr-FR" sz="1400" kern="1200" dirty="0">
                        <a:solidFill>
                          <a:schemeClr val="tx1"/>
                        </a:solidFill>
                        <a:effectLst/>
                        <a:latin typeface="+mn-lt"/>
                        <a:ea typeface="Calibri" panose="020F0502020204030204" pitchFamily="34" charset="0"/>
                        <a:cs typeface="Calibri" panose="020F050202020403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fontAlgn="t" latinLnBrk="0" hangingPunct="1"/>
                      <a:r>
                        <a:rPr lang="en-US" sz="1400" kern="1200" dirty="0" smtClean="0">
                          <a:solidFill>
                            <a:schemeClr val="tx1"/>
                          </a:solidFill>
                          <a:effectLst/>
                          <a:latin typeface="+mn-lt"/>
                          <a:ea typeface="Calibri" panose="020F0502020204030204" pitchFamily="34" charset="0"/>
                          <a:cs typeface="Calibri" panose="020F0502020204030204" pitchFamily="34" charset="0"/>
                        </a:rPr>
                        <a:t>Reply LS to S5-1812392 on adding measurements on average number of total active UEs (R2-1809158; to: SA5; cc: -; contact: Huawei) </a:t>
                      </a:r>
                      <a:endParaRPr lang="en-US" sz="1400" kern="1200" dirty="0">
                        <a:solidFill>
                          <a:schemeClr val="tx1"/>
                        </a:solidFill>
                        <a:effectLst/>
                        <a:latin typeface="+mn-lt"/>
                        <a:ea typeface="Calibri" panose="020F0502020204030204" pitchFamily="34" charset="0"/>
                        <a:cs typeface="Calibri" panose="020F050202020403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95250" algn="l" defTabSz="1219170" rtl="0" eaLnBrk="1" fontAlgn="t" latinLnBrk="0" hangingPunct="1">
                        <a:spcAft>
                          <a:spcPts val="0"/>
                        </a:spcAft>
                      </a:pPr>
                      <a:r>
                        <a:rPr lang="fr-FR" sz="1400" b="0" i="0" u="none" strike="noStrike" kern="1200" dirty="0" smtClean="0">
                          <a:solidFill>
                            <a:srgbClr val="000000"/>
                          </a:solidFill>
                          <a:effectLst/>
                          <a:latin typeface="+mn-lt"/>
                          <a:ea typeface="+mn-ea"/>
                          <a:cs typeface="+mn-cs"/>
                        </a:rPr>
                        <a:t>R2-1809158</a:t>
                      </a:r>
                      <a:endParaRPr lang="fr-FR" sz="1400" b="0" i="0" u="none" strike="noStrike" kern="1200" dirty="0">
                        <a:solidFill>
                          <a:srgbClr val="000000"/>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95250" algn="l" defTabSz="1219170" rtl="0" eaLnBrk="1" fontAlgn="t" latinLnBrk="0" hangingPunct="1">
                        <a:spcAft>
                          <a:spcPts val="0"/>
                        </a:spcAft>
                      </a:pPr>
                      <a:r>
                        <a:rPr lang="sv-SE" sz="1400" b="0" i="0" u="none" strike="noStrike" kern="1200" dirty="0" smtClean="0">
                          <a:solidFill>
                            <a:srgbClr val="000000"/>
                          </a:solidFill>
                          <a:effectLst/>
                          <a:latin typeface="+mn-lt"/>
                          <a:ea typeface="+mn-ea"/>
                          <a:cs typeface="+mn-cs"/>
                        </a:rPr>
                        <a:t>RepliedTo</a:t>
                      </a:r>
                      <a:endParaRPr lang="sv-SE" sz="1400" b="0" i="0" u="none" strike="noStrike" kern="1200" dirty="0">
                        <a:solidFill>
                          <a:srgbClr val="000000"/>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r>
                        <a:rPr lang="sv-SE" sz="1400" kern="1200" dirty="0" smtClean="0">
                          <a:solidFill>
                            <a:schemeClr val="tx1"/>
                          </a:solidFill>
                          <a:effectLst/>
                          <a:latin typeface="+mn-lt"/>
                          <a:ea typeface="Calibri" panose="020F0502020204030204" pitchFamily="34" charset="0"/>
                          <a:cs typeface="Calibri" panose="020F0502020204030204" pitchFamily="34" charset="0"/>
                        </a:rPr>
                        <a:t>S5-185402</a:t>
                      </a:r>
                      <a:endParaRPr lang="sv-SE" sz="14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26208">
                <a:tc>
                  <a:txBody>
                    <a:bodyPr/>
                    <a:lstStyle/>
                    <a:p>
                      <a:pPr marL="95250" indent="0" algn="l" defTabSz="1219170" rtl="0" eaLnBrk="1" fontAlgn="t" latinLnBrk="0" hangingPunct="1"/>
                      <a:r>
                        <a:rPr lang="fr-FR" sz="1400" kern="1200" dirty="0" smtClean="0">
                          <a:solidFill>
                            <a:schemeClr val="tx1"/>
                          </a:solidFill>
                          <a:effectLst/>
                          <a:latin typeface="+mn-lt"/>
                          <a:ea typeface="Calibri" panose="020F0502020204030204" pitchFamily="34" charset="0"/>
                          <a:cs typeface="Calibri" panose="020F0502020204030204" pitchFamily="34" charset="0"/>
                        </a:rPr>
                        <a:t>S5-185401</a:t>
                      </a:r>
                      <a:endParaRPr lang="fr-FR" sz="1400" kern="1200" dirty="0">
                        <a:solidFill>
                          <a:schemeClr val="tx1"/>
                        </a:solidFill>
                        <a:effectLst/>
                        <a:latin typeface="+mn-lt"/>
                        <a:ea typeface="Calibri" panose="020F0502020204030204" pitchFamily="34" charset="0"/>
                        <a:cs typeface="Calibri" panose="020F050202020403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fontAlgn="t" latinLnBrk="0" hangingPunct="1"/>
                      <a:r>
                        <a:rPr lang="en-US" sz="1400" kern="1200" dirty="0" smtClean="0">
                          <a:solidFill>
                            <a:schemeClr val="tx1"/>
                          </a:solidFill>
                          <a:effectLst/>
                          <a:latin typeface="+mn-lt"/>
                          <a:ea typeface="Calibri" panose="020F0502020204030204" pitchFamily="34" charset="0"/>
                          <a:cs typeface="Calibri" panose="020F0502020204030204" pitchFamily="34" charset="0"/>
                        </a:rPr>
                        <a:t>Reply LS to S5-184272 on Further Information About IETF Work Relevant to Network Slicing (IETF_LS_180814; to: SA5; cc: -; contact: IETF L2SM WG chairman</a:t>
                      </a:r>
                      <a:endParaRPr lang="en-US" sz="1400" kern="1200" dirty="0">
                        <a:solidFill>
                          <a:schemeClr val="tx1"/>
                        </a:solidFill>
                        <a:effectLst/>
                        <a:latin typeface="+mn-lt"/>
                        <a:ea typeface="Calibri" panose="020F0502020204030204" pitchFamily="34" charset="0"/>
                        <a:cs typeface="Calibri" panose="020F050202020403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95250" algn="l" defTabSz="1219170" rtl="0" eaLnBrk="1" fontAlgn="t" latinLnBrk="0" hangingPunct="1">
                        <a:spcAft>
                          <a:spcPts val="0"/>
                        </a:spcAft>
                      </a:pPr>
                      <a:r>
                        <a:rPr lang="fr-FR" sz="1400" b="0" i="0" u="none" strike="noStrike" kern="1200" dirty="0" smtClean="0">
                          <a:solidFill>
                            <a:srgbClr val="000000"/>
                          </a:solidFill>
                          <a:effectLst/>
                          <a:latin typeface="+mn-lt"/>
                          <a:ea typeface="+mn-ea"/>
                          <a:cs typeface="+mn-cs"/>
                        </a:rPr>
                        <a:t>IETF</a:t>
                      </a:r>
                      <a:endParaRPr lang="fr-FR" sz="1400" b="0" i="0" u="none" strike="noStrike" kern="1200" dirty="0">
                        <a:solidFill>
                          <a:srgbClr val="000000"/>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95250" algn="l" defTabSz="1219170" rtl="0" eaLnBrk="1" fontAlgn="t" latinLnBrk="0" hangingPunct="1">
                        <a:spcAft>
                          <a:spcPts val="0"/>
                        </a:spcAft>
                      </a:pPr>
                      <a:r>
                        <a:rPr lang="sv-SE" sz="1400" b="0" i="0" u="none" strike="noStrike" kern="1200" dirty="0" smtClean="0">
                          <a:solidFill>
                            <a:srgbClr val="000000"/>
                          </a:solidFill>
                          <a:effectLst/>
                          <a:latin typeface="+mn-lt"/>
                          <a:ea typeface="+mn-ea"/>
                          <a:cs typeface="+mn-cs"/>
                        </a:rPr>
                        <a:t>Postponed</a:t>
                      </a:r>
                      <a:endParaRPr lang="sv-SE" sz="1400" b="0" i="0" u="none" strike="noStrike" kern="1200" dirty="0">
                        <a:solidFill>
                          <a:srgbClr val="000000"/>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endParaRPr lang="sv-SE" sz="14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26208">
                <a:tc>
                  <a:txBody>
                    <a:bodyPr/>
                    <a:lstStyle/>
                    <a:p>
                      <a:pPr marL="95250" indent="0" algn="l" defTabSz="1219170" rtl="0" eaLnBrk="1" fontAlgn="t" latinLnBrk="0" hangingPunct="1"/>
                      <a:r>
                        <a:rPr lang="fr-FR" sz="1400" kern="1200" dirty="0" smtClean="0">
                          <a:solidFill>
                            <a:schemeClr val="tx1"/>
                          </a:solidFill>
                          <a:effectLst/>
                          <a:latin typeface="+mn-lt"/>
                          <a:ea typeface="Calibri" panose="020F0502020204030204" pitchFamily="34" charset="0"/>
                          <a:cs typeface="Calibri" panose="020F0502020204030204" pitchFamily="34" charset="0"/>
                        </a:rPr>
                        <a:t>S5-185451</a:t>
                      </a:r>
                      <a:endParaRPr lang="fr-FR" sz="1400" kern="1200" dirty="0">
                        <a:solidFill>
                          <a:schemeClr val="tx1"/>
                        </a:solidFill>
                        <a:effectLst/>
                        <a:latin typeface="+mn-lt"/>
                        <a:ea typeface="Calibri" panose="020F0502020204030204" pitchFamily="34" charset="0"/>
                        <a:cs typeface="Calibri" panose="020F050202020403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fontAlgn="t" latinLnBrk="0" hangingPunct="1"/>
                      <a:r>
                        <a:rPr lang="en-US" sz="1400" kern="1200" dirty="0" smtClean="0">
                          <a:solidFill>
                            <a:schemeClr val="tx1"/>
                          </a:solidFill>
                          <a:effectLst/>
                          <a:latin typeface="+mn-lt"/>
                          <a:ea typeface="Calibri" panose="020F0502020204030204" pitchFamily="34" charset="0"/>
                          <a:cs typeface="Calibri" panose="020F0502020204030204" pitchFamily="34" charset="0"/>
                        </a:rPr>
                        <a:t>Reply LS to S5-182574, S5-193622, S5-184337 on L2 measurements (R3-185114; to: SA5, RAN2; cc: -; contact: Ericsson) </a:t>
                      </a:r>
                      <a:endParaRPr lang="en-US" sz="1400" kern="1200" dirty="0">
                        <a:solidFill>
                          <a:schemeClr val="tx1"/>
                        </a:solidFill>
                        <a:effectLst/>
                        <a:latin typeface="+mn-lt"/>
                        <a:ea typeface="Calibri" panose="020F0502020204030204" pitchFamily="34" charset="0"/>
                        <a:cs typeface="Calibri" panose="020F050202020403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95250" algn="l" defTabSz="1219170" rtl="0" eaLnBrk="1" fontAlgn="t" latinLnBrk="0" hangingPunct="1">
                        <a:spcAft>
                          <a:spcPts val="0"/>
                        </a:spcAft>
                      </a:pPr>
                      <a:r>
                        <a:rPr lang="fr-FR" sz="1400" b="0" i="0" u="none" strike="noStrike" kern="1200" dirty="0" smtClean="0">
                          <a:solidFill>
                            <a:srgbClr val="000000"/>
                          </a:solidFill>
                          <a:effectLst/>
                          <a:latin typeface="+mn-lt"/>
                          <a:ea typeface="+mn-ea"/>
                          <a:cs typeface="+mn-cs"/>
                        </a:rPr>
                        <a:t>R3-185114 </a:t>
                      </a:r>
                      <a:endParaRPr lang="fr-FR" sz="1400" b="0" i="0" u="none" strike="noStrike" kern="1200" dirty="0">
                        <a:solidFill>
                          <a:srgbClr val="000000"/>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95250" algn="l" defTabSz="1219170" rtl="0" eaLnBrk="1" fontAlgn="t" latinLnBrk="0" hangingPunct="1">
                        <a:spcAft>
                          <a:spcPts val="0"/>
                        </a:spcAft>
                      </a:pPr>
                      <a:r>
                        <a:rPr lang="sv-SE" sz="1400" b="0" i="0" u="none" strike="noStrike" kern="1200" dirty="0" smtClean="0">
                          <a:solidFill>
                            <a:srgbClr val="000000"/>
                          </a:solidFill>
                          <a:effectLst/>
                          <a:latin typeface="+mn-lt"/>
                          <a:ea typeface="+mn-ea"/>
                          <a:cs typeface="+mn-cs"/>
                        </a:rPr>
                        <a:t>RepliedTo</a:t>
                      </a:r>
                      <a:endParaRPr lang="sv-SE" sz="1400" b="0" i="0" u="none" strike="noStrike" kern="1200" dirty="0">
                        <a:solidFill>
                          <a:srgbClr val="000000"/>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r>
                        <a:rPr lang="sv-SE" sz="1400" kern="1200" dirty="0" smtClean="0">
                          <a:solidFill>
                            <a:schemeClr val="tx1"/>
                          </a:solidFill>
                          <a:effectLst/>
                          <a:latin typeface="+mn-lt"/>
                          <a:ea typeface="Calibri" panose="020F0502020204030204" pitchFamily="34" charset="0"/>
                          <a:cs typeface="Calibri" panose="020F0502020204030204" pitchFamily="34" charset="0"/>
                        </a:rPr>
                        <a:t>S5-185560</a:t>
                      </a:r>
                      <a:endParaRPr lang="sv-SE" sz="14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17286623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1143000"/>
          </a:xfrm>
        </p:spPr>
        <p:txBody>
          <a:bodyPr/>
          <a:lstStyle/>
          <a:p>
            <a:r>
              <a:rPr lang="sv-SE" dirty="0"/>
              <a:t>Outgoing </a:t>
            </a:r>
            <a:r>
              <a:rPr lang="sv-SE" dirty="0" smtClean="0"/>
              <a:t>LSs</a:t>
            </a: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4091110417"/>
              </p:ext>
            </p:extLst>
          </p:nvPr>
        </p:nvGraphicFramePr>
        <p:xfrm>
          <a:off x="268014" y="2085517"/>
          <a:ext cx="11650717" cy="3203012"/>
        </p:xfrm>
        <a:graphic>
          <a:graphicData uri="http://schemas.openxmlformats.org/drawingml/2006/table">
            <a:tbl>
              <a:tblPr firstRow="1" bandRow="1">
                <a:tableStyleId>{5C22544A-7EE6-4342-B048-85BDC9FD1C3A}</a:tableStyleId>
              </a:tblPr>
              <a:tblGrid>
                <a:gridCol w="1181806">
                  <a:extLst>
                    <a:ext uri="{9D8B030D-6E8A-4147-A177-3AD203B41FA5}">
                      <a16:colId xmlns:a16="http://schemas.microsoft.com/office/drawing/2014/main" xmlns="" val="570476699"/>
                    </a:ext>
                  </a:extLst>
                </a:gridCol>
                <a:gridCol w="6432939">
                  <a:extLst>
                    <a:ext uri="{9D8B030D-6E8A-4147-A177-3AD203B41FA5}">
                      <a16:colId xmlns:a16="http://schemas.microsoft.com/office/drawing/2014/main" xmlns="" val="2618836924"/>
                    </a:ext>
                  </a:extLst>
                </a:gridCol>
                <a:gridCol w="1340069">
                  <a:extLst>
                    <a:ext uri="{9D8B030D-6E8A-4147-A177-3AD203B41FA5}">
                      <a16:colId xmlns:a16="http://schemas.microsoft.com/office/drawing/2014/main" xmlns="" val="3016348962"/>
                    </a:ext>
                  </a:extLst>
                </a:gridCol>
                <a:gridCol w="1292772">
                  <a:extLst>
                    <a:ext uri="{9D8B030D-6E8A-4147-A177-3AD203B41FA5}">
                      <a16:colId xmlns:a16="http://schemas.microsoft.com/office/drawing/2014/main" xmlns="" val="3690116950"/>
                    </a:ext>
                  </a:extLst>
                </a:gridCol>
                <a:gridCol w="1403131">
                  <a:extLst>
                    <a:ext uri="{9D8B030D-6E8A-4147-A177-3AD203B41FA5}">
                      <a16:colId xmlns:a16="http://schemas.microsoft.com/office/drawing/2014/main" xmlns="" val="2952368263"/>
                    </a:ext>
                  </a:extLst>
                </a:gridCol>
              </a:tblGrid>
              <a:tr h="869200">
                <a:tc>
                  <a:txBody>
                    <a:bodyPr/>
                    <a:lstStyle/>
                    <a:p>
                      <a:pPr algn="ctr">
                        <a:spcAft>
                          <a:spcPts val="0"/>
                        </a:spcAft>
                      </a:pPr>
                      <a:r>
                        <a:rPr lang="sv-SE" sz="16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To</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Cc</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ReplyTo</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xmlns="" val="4283687663"/>
                  </a:ext>
                </a:extLst>
              </a:tr>
              <a:tr h="596889">
                <a:tc>
                  <a:txBody>
                    <a:bodyPr/>
                    <a:lstStyle/>
                    <a:p>
                      <a:pPr marL="95250" indent="0" algn="l" defTabSz="1219170" rtl="0" eaLnBrk="1" latinLnBrk="0" hangingPunct="1">
                        <a:spcAft>
                          <a:spcPts val="0"/>
                        </a:spcAft>
                      </a:pPr>
                      <a:r>
                        <a:rPr lang="fr-FR" sz="1400" b="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S5-185594</a:t>
                      </a:r>
                      <a:endParaRPr lang="fr-FR" sz="1400" b="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en-US"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Reply to: Reply LS to S5-1812392 on adding measurements on average number of total active UEs (R2-1809158; to: SA5; cc: -; contact: Huawei) </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fr-FR"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RAN2</a:t>
                      </a:r>
                      <a:endParaRPr lang="fr-FR"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sv-SE"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S5-185365</a:t>
                      </a: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596889">
                <a:tc>
                  <a:txBody>
                    <a:bodyPr/>
                    <a:lstStyle/>
                    <a:p>
                      <a:pPr marL="95250" indent="0" algn="l" defTabSz="1219170" rtl="0" eaLnBrk="1" latinLnBrk="0" hangingPunct="1">
                        <a:spcAft>
                          <a:spcPts val="0"/>
                        </a:spcAft>
                      </a:pPr>
                      <a:r>
                        <a:rPr lang="fr-FR" sz="1400" b="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S5-185585</a:t>
                      </a:r>
                      <a:endParaRPr lang="fr-FR" sz="1400" b="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en-US"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Reply to: LS from RAN2 to SA5 on L2 measurements </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fr-FR"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RAN2</a:t>
                      </a:r>
                      <a:endParaRPr lang="fr-FR"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sv-SE"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RAN3</a:t>
                      </a: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sv-SE"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S5-185047</a:t>
                      </a: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570017">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fr-FR"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S5-185404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fontAlgn="t"/>
                      <a:r>
                        <a:rPr lang="en-US" sz="1400" b="0" i="0" u="none" strike="noStrike" dirty="0" smtClean="0">
                          <a:solidFill>
                            <a:schemeClr val="tx1"/>
                          </a:solidFill>
                          <a:effectLst/>
                          <a:latin typeface="+mn-lt"/>
                        </a:rPr>
                        <a:t>Reply to: Ls from SA2 to SA5 on Data Analytics in SA WG2/NWDAF </a:t>
                      </a:r>
                      <a:endParaRPr lang="en-US" sz="1400" b="0" i="0" u="none" strike="noStrike" dirty="0">
                        <a:solidFill>
                          <a:schemeClr val="tx1"/>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95250" algn="l" fontAlgn="t"/>
                      <a:r>
                        <a:rPr lang="fr-FR" sz="1400" b="0" i="0" u="none" strike="noStrike" dirty="0" smtClean="0">
                          <a:solidFill>
                            <a:schemeClr val="tx1"/>
                          </a:solidFill>
                          <a:effectLst/>
                          <a:latin typeface="+mn-lt"/>
                        </a:rPr>
                        <a:t>SA2</a:t>
                      </a:r>
                      <a:endParaRPr lang="fr-FR" sz="1400" b="0" i="0" u="none" strike="noStrike" dirty="0">
                        <a:solidFill>
                          <a:schemeClr val="tx1"/>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endParaRPr lang="sv-SE" sz="14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sv-SE"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S5-185051</a:t>
                      </a: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570017">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fr-FR"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S5-185560</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fontAlgn="t"/>
                      <a:r>
                        <a:rPr lang="en-US" sz="1400" b="0" i="0" u="none" strike="noStrike" dirty="0" smtClean="0">
                          <a:solidFill>
                            <a:schemeClr val="tx1"/>
                          </a:solidFill>
                          <a:effectLst/>
                          <a:latin typeface="+mn-lt"/>
                        </a:rPr>
                        <a:t>Reply to R3-185114 = S5-185451 on L2 measurements (to: RAN3; cc: RAN2; contact: Ericsson) </a:t>
                      </a:r>
                      <a:endParaRPr lang="en-US" sz="1400" b="0" i="0" u="none" strike="noStrike" dirty="0">
                        <a:solidFill>
                          <a:schemeClr val="tx1"/>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95250" algn="l" fontAlgn="t"/>
                      <a:r>
                        <a:rPr lang="fr-FR" sz="1400" b="0" i="0" u="none" strike="noStrike" dirty="0" smtClean="0">
                          <a:solidFill>
                            <a:schemeClr val="tx1"/>
                          </a:solidFill>
                          <a:effectLst/>
                          <a:latin typeface="+mn-lt"/>
                        </a:rPr>
                        <a:t>RAN3</a:t>
                      </a:r>
                      <a:endParaRPr lang="fr-FR" sz="1400" b="0" i="0" u="none" strike="noStrike" dirty="0">
                        <a:solidFill>
                          <a:schemeClr val="tx1"/>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sv-SE" sz="14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RAN2</a:t>
                      </a:r>
                      <a:endParaRPr lang="sv-SE" sz="14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sv-SE"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S5-185451</a:t>
                      </a: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139763649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573206" y="260350"/>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smtClean="0">
                <a:solidFill>
                  <a:srgbClr val="FF0000"/>
                </a:solidFill>
                <a:latin typeface="Calibri"/>
                <a:cs typeface="+mj-cs"/>
              </a:rPr>
              <a:t>New </a:t>
            </a:r>
            <a:r>
              <a:rPr lang="en-US" altLang="zh-CN" sz="3200" kern="0" dirty="0" smtClean="0">
                <a:solidFill>
                  <a:srgbClr val="FF0000"/>
                </a:solidFill>
                <a:latin typeface="Calibri"/>
                <a:cs typeface="+mj-cs"/>
              </a:rPr>
              <a:t>Work </a:t>
            </a:r>
            <a:r>
              <a:rPr lang="en-US" altLang="zh-CN" sz="3200" kern="0" dirty="0" smtClean="0">
                <a:solidFill>
                  <a:srgbClr val="FF0000"/>
                </a:solidFill>
                <a:latin typeface="Calibri"/>
                <a:cs typeface="+mj-cs"/>
              </a:rPr>
              <a:t>Items / Study </a:t>
            </a:r>
            <a:r>
              <a:rPr lang="en-US" altLang="zh-CN" sz="3200" kern="0" dirty="0" smtClean="0">
                <a:solidFill>
                  <a:srgbClr val="FF0000"/>
                </a:solidFill>
                <a:latin typeface="Calibri"/>
                <a:cs typeface="+mj-cs"/>
              </a:rPr>
              <a:t>Items</a:t>
            </a:r>
            <a:endParaRPr lang="en-US" altLang="zh-CN" sz="3200" kern="0" dirty="0" smtClean="0">
              <a:solidFill>
                <a:srgbClr val="FF0000"/>
              </a:solidFill>
              <a:latin typeface="Calibri"/>
              <a:cs typeface="+mj-cs"/>
            </a:endParaRPr>
          </a:p>
        </p:txBody>
      </p:sp>
      <p:graphicFrame>
        <p:nvGraphicFramePr>
          <p:cNvPr id="6" name="Group 76"/>
          <p:cNvGraphicFramePr>
            <a:graphicFrameLocks/>
          </p:cNvGraphicFramePr>
          <p:nvPr>
            <p:extLst>
              <p:ext uri="{D42A27DB-BD31-4B8C-83A1-F6EECF244321}">
                <p14:modId xmlns:p14="http://schemas.microsoft.com/office/powerpoint/2010/main" val="131987278"/>
              </p:ext>
            </p:extLst>
          </p:nvPr>
        </p:nvGraphicFramePr>
        <p:xfrm>
          <a:off x="205362" y="1400320"/>
          <a:ext cx="11902966" cy="4528476"/>
        </p:xfrm>
        <a:graphic>
          <a:graphicData uri="http://schemas.openxmlformats.org/drawingml/2006/table">
            <a:tbl>
              <a:tblPr/>
              <a:tblGrid>
                <a:gridCol w="1346873">
                  <a:extLst>
                    <a:ext uri="{9D8B030D-6E8A-4147-A177-3AD203B41FA5}">
                      <a16:colId xmlns:a16="http://schemas.microsoft.com/office/drawing/2014/main" xmlns="" val="20000"/>
                    </a:ext>
                  </a:extLst>
                </a:gridCol>
                <a:gridCol w="1763640"/>
                <a:gridCol w="6634294">
                  <a:extLst>
                    <a:ext uri="{9D8B030D-6E8A-4147-A177-3AD203B41FA5}">
                      <a16:colId xmlns:a16="http://schemas.microsoft.com/office/drawing/2014/main" xmlns="" val="20001"/>
                    </a:ext>
                  </a:extLst>
                </a:gridCol>
                <a:gridCol w="2158159"/>
              </a:tblGrid>
              <a:tr h="519264">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Type</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445468">
                <a:tc>
                  <a:txBody>
                    <a:bodyPr/>
                    <a:lstStyle/>
                    <a:p>
                      <a:pPr marL="82550" indent="0" algn="l" defTabSz="1219170" rtl="0" eaLnBrk="1" fontAlgn="t" latinLnBrk="0" hangingPunct="1"/>
                      <a:r>
                        <a:rPr lang="fr-FR" sz="1400" b="0" i="0" u="none" strike="noStrike" kern="1200" dirty="0" smtClean="0">
                          <a:solidFill>
                            <a:schemeClr val="tx1"/>
                          </a:solidFill>
                          <a:effectLst/>
                          <a:latin typeface="+mn-lt"/>
                          <a:ea typeface="+mn-ea"/>
                          <a:cs typeface="+mn-cs"/>
                        </a:rPr>
                        <a:t>S5-185586</a:t>
                      </a:r>
                      <a:endParaRPr lang="fr-FR" sz="1400" b="0" i="0" u="none" strike="noStrike" kern="1200" dirty="0">
                        <a:solidFill>
                          <a:schemeClr val="tx1"/>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r>
                        <a:rPr lang="fr-FR" sz="1400" dirty="0" smtClean="0">
                          <a:latin typeface="+mn-lt"/>
                        </a:rPr>
                        <a:t>WID new</a:t>
                      </a:r>
                      <a:endParaRPr lang="fr-FR" sz="14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fontAlgn="t"/>
                      <a:r>
                        <a:rPr lang="en-US" sz="1400" b="0" i="0" u="none" strike="noStrike" dirty="0">
                          <a:solidFill>
                            <a:srgbClr val="000000"/>
                          </a:solidFill>
                          <a:effectLst/>
                          <a:latin typeface="+mn-lt"/>
                        </a:rPr>
                        <a:t>New WID on energy efficiency in 5G networks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fontAlgn="t"/>
                      <a:r>
                        <a:rPr lang="fr-FR" sz="1400" b="0" i="0" u="none" strike="noStrike" dirty="0">
                          <a:solidFill>
                            <a:srgbClr val="000000"/>
                          </a:solidFill>
                          <a:effectLst/>
                          <a:latin typeface="+mn-lt"/>
                        </a:rPr>
                        <a:t>Orange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445468">
                <a:tc>
                  <a:txBody>
                    <a:bodyPr/>
                    <a:lstStyle/>
                    <a:p>
                      <a:pPr marL="82550" indent="0" algn="l" defTabSz="1219170" rtl="0" eaLnBrk="1" fontAlgn="t" latinLnBrk="0" hangingPunct="1"/>
                      <a:r>
                        <a:rPr lang="fr-FR" sz="1400" b="0" i="0" u="none" strike="noStrike" kern="1200" dirty="0" smtClean="0">
                          <a:solidFill>
                            <a:schemeClr val="tx1"/>
                          </a:solidFill>
                          <a:effectLst/>
                          <a:latin typeface="+mn-lt"/>
                          <a:ea typeface="+mn-ea"/>
                          <a:cs typeface="+mn-cs"/>
                        </a:rPr>
                        <a:t>S5-185455</a:t>
                      </a:r>
                      <a:endParaRPr lang="fr-FR" sz="1400" b="0" i="0" u="none" strike="noStrike" kern="1200" dirty="0">
                        <a:solidFill>
                          <a:schemeClr val="tx1"/>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r>
                        <a:rPr lang="fr-FR" sz="1400" dirty="0" smtClean="0">
                          <a:latin typeface="+mn-lt"/>
                        </a:rPr>
                        <a:t>SID new</a:t>
                      </a:r>
                      <a:endParaRPr lang="fr-FR" sz="14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fontAlgn="t"/>
                      <a:r>
                        <a:rPr lang="en-US" sz="1400" b="0" i="0" u="none" strike="noStrike" dirty="0">
                          <a:solidFill>
                            <a:srgbClr val="000000"/>
                          </a:solidFill>
                          <a:effectLst/>
                          <a:latin typeface="+mn-lt"/>
                        </a:rPr>
                        <a:t>SID Study on 5G network and network slicing tenant management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fontAlgn="t"/>
                      <a:r>
                        <a:rPr lang="fr-FR" sz="1400" b="0" i="0" u="none" strike="noStrike" dirty="0">
                          <a:solidFill>
                            <a:srgbClr val="000000"/>
                          </a:solidFill>
                          <a:effectLst/>
                          <a:latin typeface="+mn-lt"/>
                        </a:rPr>
                        <a:t>Huawei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445468">
                <a:tc>
                  <a:txBody>
                    <a:bodyPr/>
                    <a:lstStyle/>
                    <a:p>
                      <a:pPr marL="82550" indent="0" algn="l" defTabSz="1219170" rtl="0" eaLnBrk="1" fontAlgn="t" latinLnBrk="0" hangingPunct="1"/>
                      <a:r>
                        <a:rPr lang="fr-FR" sz="1400" b="0" i="0" u="none" strike="noStrike" kern="1200" dirty="0" smtClean="0">
                          <a:solidFill>
                            <a:schemeClr val="tx1"/>
                          </a:solidFill>
                          <a:effectLst/>
                          <a:latin typeface="+mn-lt"/>
                          <a:ea typeface="+mn-ea"/>
                          <a:cs typeface="+mn-cs"/>
                        </a:rPr>
                        <a:t>S5-185610</a:t>
                      </a:r>
                      <a:endParaRPr lang="fr-FR" sz="1400" b="0" i="0" u="none" strike="noStrike" kern="1200" dirty="0">
                        <a:solidFill>
                          <a:schemeClr val="tx1"/>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r>
                        <a:rPr lang="fr-FR" sz="1400" dirty="0" smtClean="0">
                          <a:latin typeface="+mn-lt"/>
                        </a:rPr>
                        <a:t>WID new</a:t>
                      </a:r>
                      <a:endParaRPr lang="fr-FR" sz="14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fontAlgn="t"/>
                      <a:r>
                        <a:rPr lang="fr-FR" sz="1400" b="0" i="0" u="none" strike="noStrike" dirty="0">
                          <a:solidFill>
                            <a:srgbClr val="000000"/>
                          </a:solidFill>
                          <a:effectLst/>
                          <a:latin typeface="+mn-lt"/>
                        </a:rPr>
                        <a:t>WID </a:t>
                      </a:r>
                      <a:r>
                        <a:rPr lang="fr-FR" sz="1400" b="0" i="0" u="none" strike="noStrike" dirty="0" err="1">
                          <a:solidFill>
                            <a:srgbClr val="000000"/>
                          </a:solidFill>
                          <a:effectLst/>
                          <a:latin typeface="+mn-lt"/>
                        </a:rPr>
                        <a:t>Intent</a:t>
                      </a:r>
                      <a:r>
                        <a:rPr lang="fr-FR" sz="1400" b="0" i="0" u="none" strike="noStrike" dirty="0">
                          <a:solidFill>
                            <a:srgbClr val="000000"/>
                          </a:solidFill>
                          <a:effectLst/>
                          <a:latin typeface="+mn-lt"/>
                        </a:rPr>
                        <a:t> </a:t>
                      </a:r>
                      <a:r>
                        <a:rPr lang="fr-FR" sz="1400" b="0" i="0" u="none" strike="noStrike" dirty="0" err="1">
                          <a:solidFill>
                            <a:srgbClr val="000000"/>
                          </a:solidFill>
                          <a:effectLst/>
                          <a:latin typeface="+mn-lt"/>
                        </a:rPr>
                        <a:t>driven</a:t>
                      </a:r>
                      <a:r>
                        <a:rPr lang="fr-FR" sz="1400" b="0" i="0" u="none" strike="noStrike" dirty="0">
                          <a:solidFill>
                            <a:srgbClr val="000000"/>
                          </a:solidFill>
                          <a:effectLst/>
                          <a:latin typeface="+mn-lt"/>
                        </a:rPr>
                        <a:t> management service for mobile network</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fontAlgn="t"/>
                      <a:r>
                        <a:rPr lang="fr-FR" sz="1400" b="0" i="0" u="none" strike="noStrike" dirty="0">
                          <a:solidFill>
                            <a:srgbClr val="000000"/>
                          </a:solidFill>
                          <a:effectLst/>
                          <a:latin typeface="+mn-lt"/>
                        </a:rPr>
                        <a:t>Huawei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445468">
                <a:tc>
                  <a:txBody>
                    <a:bodyPr/>
                    <a:lstStyle/>
                    <a:p>
                      <a:pPr marL="82550" indent="0" algn="l" defTabSz="1219170" rtl="0" eaLnBrk="1" fontAlgn="t" latinLnBrk="0" hangingPunct="1"/>
                      <a:r>
                        <a:rPr lang="fr-FR" sz="1400" b="0" i="1" u="none" strike="noStrike" kern="1200" dirty="0" smtClean="0">
                          <a:solidFill>
                            <a:schemeClr val="tx1"/>
                          </a:solidFill>
                          <a:effectLst/>
                          <a:latin typeface="+mn-lt"/>
                          <a:ea typeface="+mn-ea"/>
                          <a:cs typeface="+mn-cs"/>
                        </a:rPr>
                        <a:t>S5-185616</a:t>
                      </a:r>
                      <a:endParaRPr lang="fr-FR" sz="1400" b="0" i="1" u="none" strike="noStrike" kern="1200" dirty="0">
                        <a:solidFill>
                          <a:schemeClr val="tx1"/>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r>
                        <a:rPr lang="fr-FR" sz="1400" i="1" dirty="0" smtClean="0">
                          <a:latin typeface="+mn-lt"/>
                        </a:rPr>
                        <a:t>WID new</a:t>
                      </a:r>
                      <a:endParaRPr lang="fr-FR" sz="1400" i="1"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fontAlgn="t"/>
                      <a:r>
                        <a:rPr lang="en-US" sz="1400" b="0" i="1" u="none" strike="noStrike" dirty="0">
                          <a:solidFill>
                            <a:srgbClr val="000000"/>
                          </a:solidFill>
                          <a:effectLst/>
                          <a:latin typeface="+mn-lt"/>
                        </a:rPr>
                        <a:t>New WID on Enhancement of performance </a:t>
                      </a:r>
                      <a:r>
                        <a:rPr lang="en-US" sz="1400" b="0" i="1" u="none" strike="noStrike" dirty="0" smtClean="0">
                          <a:solidFill>
                            <a:srgbClr val="000000"/>
                          </a:solidFill>
                          <a:effectLst/>
                          <a:latin typeface="+mn-lt"/>
                        </a:rPr>
                        <a:t>assurance</a:t>
                      </a:r>
                    </a:p>
                    <a:p>
                      <a:pPr marL="82550" indent="0" algn="l" fontAlgn="t"/>
                      <a:r>
                        <a:rPr lang="en-US" sz="1400" b="0" i="1" u="none" strike="noStrike" dirty="0" smtClean="0">
                          <a:solidFill>
                            <a:srgbClr val="000000"/>
                          </a:solidFill>
                          <a:effectLst/>
                          <a:latin typeface="+mn-lt"/>
                        </a:rPr>
                        <a:t>For email approval</a:t>
                      </a:r>
                      <a:endParaRPr lang="en-US" sz="1400" b="0" i="1"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fontAlgn="t"/>
                      <a:r>
                        <a:rPr lang="it-IT" sz="1400" b="0" i="1" u="none" strike="noStrike" dirty="0" smtClean="0">
                          <a:solidFill>
                            <a:srgbClr val="000000"/>
                          </a:solidFill>
                          <a:effectLst/>
                          <a:latin typeface="+mn-lt"/>
                        </a:rPr>
                        <a:t>Intel, </a:t>
                      </a:r>
                      <a:r>
                        <a:rPr lang="it-IT" sz="1400" b="0" i="1" u="none" strike="noStrike" dirty="0">
                          <a:solidFill>
                            <a:srgbClr val="000000"/>
                          </a:solidFill>
                          <a:effectLst/>
                          <a:latin typeface="+mn-lt"/>
                        </a:rPr>
                        <a:t>China Mobile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445468">
                <a:tc>
                  <a:txBody>
                    <a:bodyPr/>
                    <a:lstStyle/>
                    <a:p>
                      <a:pPr marL="82550" indent="0" algn="l" defTabSz="1219170" rtl="0" eaLnBrk="1" fontAlgn="t" latinLnBrk="0" hangingPunct="1"/>
                      <a:r>
                        <a:rPr lang="fr-FR" sz="1400" b="0" i="0" u="none" strike="noStrike" kern="1200" dirty="0" smtClean="0">
                          <a:solidFill>
                            <a:srgbClr val="000000"/>
                          </a:solidFill>
                          <a:effectLst/>
                          <a:latin typeface="+mn-lt"/>
                          <a:ea typeface="+mn-ea"/>
                          <a:cs typeface="+mn-cs"/>
                        </a:rPr>
                        <a:t>S5-185589</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r>
                        <a:rPr lang="fr-FR" sz="1400" dirty="0" smtClean="0">
                          <a:latin typeface="+mn-lt"/>
                        </a:rPr>
                        <a:t>WID new</a:t>
                      </a:r>
                      <a:endParaRPr lang="fr-FR" sz="14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fontAlgn="t"/>
                      <a:r>
                        <a:rPr lang="en-US" sz="1400" b="0" i="0" u="none" strike="noStrike" dirty="0">
                          <a:solidFill>
                            <a:srgbClr val="000000"/>
                          </a:solidFill>
                          <a:effectLst/>
                          <a:latin typeface="+mn-lt"/>
                        </a:rPr>
                        <a:t>New WID on OAM aspects of LTE and WLAN integration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fontAlgn="t"/>
                      <a:r>
                        <a:rPr lang="fr-FR" sz="1400" b="0" i="0" u="none" strike="noStrike" dirty="0" smtClean="0">
                          <a:solidFill>
                            <a:srgbClr val="000000"/>
                          </a:solidFill>
                          <a:effectLst/>
                          <a:latin typeface="+mn-lt"/>
                        </a:rPr>
                        <a:t>Intel</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445468">
                <a:tc>
                  <a:txBody>
                    <a:bodyPr/>
                    <a:lstStyle/>
                    <a:p>
                      <a:pPr marL="82550" indent="0" algn="l" defTabSz="1219170" rtl="0" eaLnBrk="1" fontAlgn="t" latinLnBrk="0" hangingPunct="1"/>
                      <a:r>
                        <a:rPr lang="fr-FR" sz="1400" b="0" i="0" u="none" strike="noStrike" kern="1200" dirty="0" smtClean="0">
                          <a:solidFill>
                            <a:srgbClr val="000000"/>
                          </a:solidFill>
                          <a:effectLst/>
                          <a:latin typeface="+mn-lt"/>
                          <a:ea typeface="+mn-ea"/>
                          <a:cs typeface="+mn-cs"/>
                        </a:rPr>
                        <a:t>S5-185590</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r>
                        <a:rPr lang="fr-FR" sz="1400" dirty="0" smtClean="0">
                          <a:latin typeface="+mn-lt"/>
                        </a:rPr>
                        <a:t>WID new</a:t>
                      </a:r>
                      <a:endParaRPr lang="fr-FR" sz="14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fontAlgn="t"/>
                      <a:r>
                        <a:rPr lang="en-US" sz="1400" b="0" i="0" u="none" strike="noStrike" dirty="0">
                          <a:solidFill>
                            <a:srgbClr val="000000"/>
                          </a:solidFill>
                          <a:effectLst/>
                          <a:latin typeface="+mn-lt"/>
                        </a:rPr>
                        <a:t>New WID network policy management for mobile networks based on NFV scenarios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fontAlgn="t"/>
                      <a:r>
                        <a:rPr lang="fr-FR" sz="1400" b="0" i="0" u="none" strike="noStrike" dirty="0">
                          <a:solidFill>
                            <a:srgbClr val="000000"/>
                          </a:solidFill>
                          <a:effectLst/>
                          <a:latin typeface="+mn-lt"/>
                        </a:rPr>
                        <a:t>China </a:t>
                      </a:r>
                      <a:r>
                        <a:rPr lang="fr-FR" sz="1400" b="0" i="0" u="none" strike="noStrike" dirty="0" smtClean="0">
                          <a:solidFill>
                            <a:srgbClr val="000000"/>
                          </a:solidFill>
                          <a:effectLst/>
                          <a:latin typeface="+mn-lt"/>
                        </a:rPr>
                        <a:t>Mobile</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445468">
                <a:tc>
                  <a:txBody>
                    <a:bodyPr/>
                    <a:lstStyle/>
                    <a:p>
                      <a:pPr marL="82550" indent="0" algn="l" fontAlgn="t"/>
                      <a:r>
                        <a:rPr lang="fr-FR" sz="1400" b="0" i="0" u="none" strike="noStrike" dirty="0" smtClean="0">
                          <a:solidFill>
                            <a:schemeClr val="tx1"/>
                          </a:solidFill>
                          <a:effectLst/>
                          <a:latin typeface="+mn-lt"/>
                        </a:rPr>
                        <a:t>S5-185617</a:t>
                      </a:r>
                      <a:endParaRPr lang="fr-FR" sz="1400" b="0" i="0" u="none" strike="noStrike" dirty="0">
                        <a:solidFill>
                          <a:schemeClr val="tx1"/>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r>
                        <a:rPr lang="fr-FR" sz="1400" dirty="0" smtClean="0">
                          <a:latin typeface="+mn-lt"/>
                        </a:rPr>
                        <a:t>WID new</a:t>
                      </a:r>
                      <a:endParaRPr lang="fr-FR" sz="14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fontAlgn="t"/>
                      <a:r>
                        <a:rPr lang="fr-FR" sz="1400" b="0" i="0" u="none" strike="noStrike" dirty="0">
                          <a:solidFill>
                            <a:srgbClr val="000000"/>
                          </a:solidFill>
                          <a:effectLst/>
                          <a:latin typeface="+mn-lt"/>
                        </a:rPr>
                        <a:t>WID for service management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445468">
                <a:tc>
                  <a:txBody>
                    <a:bodyPr/>
                    <a:lstStyle/>
                    <a:p>
                      <a:pPr marL="82550" indent="0" algn="l" defTabSz="1219170" rtl="0" eaLnBrk="1" fontAlgn="t" latinLnBrk="0" hangingPunct="1"/>
                      <a:r>
                        <a:rPr lang="fr-FR" sz="1400" b="0" i="0" u="none" strike="noStrike" kern="1200" dirty="0" smtClean="0">
                          <a:solidFill>
                            <a:schemeClr val="tx1"/>
                          </a:solidFill>
                          <a:effectLst/>
                          <a:latin typeface="+mn-lt"/>
                          <a:ea typeface="+mn-ea"/>
                          <a:cs typeface="+mn-cs"/>
                        </a:rPr>
                        <a:t>S5-185591</a:t>
                      </a:r>
                      <a:endParaRPr lang="fr-FR" sz="1400" b="0" i="0" u="none" strike="noStrike" kern="1200" dirty="0">
                        <a:solidFill>
                          <a:schemeClr val="tx1"/>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r>
                        <a:rPr lang="fr-FR" sz="1400" dirty="0" smtClean="0">
                          <a:latin typeface="+mn-lt"/>
                        </a:rPr>
                        <a:t>WID new</a:t>
                      </a:r>
                      <a:endParaRPr lang="fr-FR" sz="14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fontAlgn="t"/>
                      <a:r>
                        <a:rPr lang="en-US" sz="1400" b="0" i="0" u="none" strike="noStrike" dirty="0">
                          <a:solidFill>
                            <a:srgbClr val="000000"/>
                          </a:solidFill>
                          <a:effectLst/>
                          <a:latin typeface="+mn-lt"/>
                        </a:rPr>
                        <a:t>WID Methodology for 5G management specifications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445468">
                <a:tc>
                  <a:txBody>
                    <a:bodyPr/>
                    <a:lstStyle/>
                    <a:p>
                      <a:pPr marL="82550" indent="0" algn="l" defTabSz="1219170" rtl="0" eaLnBrk="1" fontAlgn="t" latinLnBrk="0" hangingPunct="1"/>
                      <a:r>
                        <a:rPr lang="fr-FR" sz="1400" b="0" i="0" u="none" strike="noStrike" kern="1200" dirty="0" smtClean="0">
                          <a:solidFill>
                            <a:schemeClr val="tx1"/>
                          </a:solidFill>
                          <a:effectLst/>
                          <a:latin typeface="+mn-lt"/>
                          <a:ea typeface="+mn-ea"/>
                          <a:cs typeface="+mn-cs"/>
                        </a:rPr>
                        <a:t>S5-185618</a:t>
                      </a:r>
                      <a:endParaRPr lang="fr-FR" sz="1400" b="0" i="0" u="none" strike="noStrike" kern="1200" dirty="0">
                        <a:solidFill>
                          <a:schemeClr val="tx1"/>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r>
                        <a:rPr lang="fr-FR" sz="1400" dirty="0" smtClean="0">
                          <a:latin typeface="+mn-lt"/>
                        </a:rPr>
                        <a:t>SID new</a:t>
                      </a:r>
                      <a:endParaRPr lang="fr-FR" sz="14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fontAlgn="t"/>
                      <a:r>
                        <a:rPr lang="en-US" sz="1400" b="0" i="0" u="none" strike="noStrike" dirty="0" smtClean="0">
                          <a:solidFill>
                            <a:srgbClr val="000000"/>
                          </a:solidFill>
                          <a:effectLst/>
                          <a:latin typeface="+mn-lt"/>
                        </a:rPr>
                        <a:t>New SID on Self-Organizing Networks (SON) for 5G networks </a:t>
                      </a:r>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fontAlgn="t"/>
                      <a:r>
                        <a:rPr lang="fr-FR" sz="1400" b="0" i="0" u="none" strike="noStrike" dirty="0" smtClean="0">
                          <a:solidFill>
                            <a:srgbClr val="000000"/>
                          </a:solidFill>
                          <a:effectLst/>
                          <a:latin typeface="+mn-lt"/>
                        </a:rPr>
                        <a:t>Intel</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455952544"/>
      </p:ext>
    </p:extLst>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573206" y="260350"/>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smtClean="0">
                <a:solidFill>
                  <a:srgbClr val="FF0000"/>
                </a:solidFill>
                <a:latin typeface="Calibri"/>
                <a:cs typeface="+mj-cs"/>
              </a:rPr>
              <a:t>Revised </a:t>
            </a:r>
            <a:r>
              <a:rPr lang="en-US" altLang="zh-CN" sz="3200" kern="0" dirty="0" smtClean="0">
                <a:solidFill>
                  <a:srgbClr val="FF0000"/>
                </a:solidFill>
                <a:latin typeface="Calibri"/>
                <a:cs typeface="+mj-cs"/>
              </a:rPr>
              <a:t>Work Items / Study </a:t>
            </a:r>
            <a:r>
              <a:rPr lang="en-US" altLang="zh-CN" sz="3200" kern="0" dirty="0" smtClean="0">
                <a:solidFill>
                  <a:srgbClr val="FF0000"/>
                </a:solidFill>
                <a:latin typeface="Calibri"/>
                <a:cs typeface="+mj-cs"/>
              </a:rPr>
              <a:t>Items</a:t>
            </a:r>
            <a:endParaRPr lang="en-US" altLang="zh-CN" sz="3200" kern="0" dirty="0" smtClean="0">
              <a:solidFill>
                <a:srgbClr val="FF0000"/>
              </a:solidFill>
              <a:latin typeface="Calibri"/>
              <a:cs typeface="+mj-cs"/>
            </a:endParaRPr>
          </a:p>
        </p:txBody>
      </p:sp>
      <p:graphicFrame>
        <p:nvGraphicFramePr>
          <p:cNvPr id="6" name="Group 76"/>
          <p:cNvGraphicFramePr>
            <a:graphicFrameLocks/>
          </p:cNvGraphicFramePr>
          <p:nvPr>
            <p:extLst>
              <p:ext uri="{D42A27DB-BD31-4B8C-83A1-F6EECF244321}">
                <p14:modId xmlns:p14="http://schemas.microsoft.com/office/powerpoint/2010/main" val="1417617403"/>
              </p:ext>
            </p:extLst>
          </p:nvPr>
        </p:nvGraphicFramePr>
        <p:xfrm>
          <a:off x="178066" y="1755168"/>
          <a:ext cx="11902966" cy="3192072"/>
        </p:xfrm>
        <a:graphic>
          <a:graphicData uri="http://schemas.openxmlformats.org/drawingml/2006/table">
            <a:tbl>
              <a:tblPr/>
              <a:tblGrid>
                <a:gridCol w="1346873">
                  <a:extLst>
                    <a:ext uri="{9D8B030D-6E8A-4147-A177-3AD203B41FA5}">
                      <a16:colId xmlns:a16="http://schemas.microsoft.com/office/drawing/2014/main" xmlns="" val="20000"/>
                    </a:ext>
                  </a:extLst>
                </a:gridCol>
                <a:gridCol w="1763640"/>
                <a:gridCol w="6634294">
                  <a:extLst>
                    <a:ext uri="{9D8B030D-6E8A-4147-A177-3AD203B41FA5}">
                      <a16:colId xmlns:a16="http://schemas.microsoft.com/office/drawing/2014/main" xmlns="" val="20001"/>
                    </a:ext>
                  </a:extLst>
                </a:gridCol>
                <a:gridCol w="2158159"/>
              </a:tblGrid>
              <a:tr h="519264">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Type</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445468">
                <a:tc>
                  <a:txBody>
                    <a:bodyPr/>
                    <a:lstStyle/>
                    <a:p>
                      <a:pPr marL="82550" indent="0" algn="l" defTabSz="1219170" rtl="0" eaLnBrk="1" fontAlgn="t" latinLnBrk="0" hangingPunct="1"/>
                      <a:r>
                        <a:rPr lang="fr-FR" sz="1400" b="0" i="0" u="none" strike="noStrike" kern="1200" dirty="0" smtClean="0">
                          <a:solidFill>
                            <a:schemeClr val="tx1"/>
                          </a:solidFill>
                          <a:effectLst/>
                          <a:latin typeface="+mn-lt"/>
                          <a:ea typeface="+mn-ea"/>
                          <a:cs typeface="+mn-cs"/>
                        </a:rPr>
                        <a:t>S5-185539</a:t>
                      </a:r>
                      <a:endParaRPr lang="fr-FR" sz="1400" b="0" i="0" u="none" strike="noStrike" kern="1200" dirty="0">
                        <a:solidFill>
                          <a:schemeClr val="tx1"/>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r>
                        <a:rPr lang="fr-FR" sz="1400" dirty="0" smtClean="0">
                          <a:latin typeface="+mn-lt"/>
                        </a:rPr>
                        <a:t>WID </a:t>
                      </a:r>
                      <a:r>
                        <a:rPr lang="fr-FR" sz="1400" dirty="0" err="1" smtClean="0">
                          <a:latin typeface="+mn-lt"/>
                        </a:rPr>
                        <a:t>revised</a:t>
                      </a:r>
                      <a:endParaRPr lang="fr-FR" sz="14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fontAlgn="t"/>
                      <a:r>
                        <a:rPr lang="en-US" sz="1400" b="0" i="0" u="none" strike="noStrike" dirty="0" smtClean="0">
                          <a:solidFill>
                            <a:srgbClr val="000000"/>
                          </a:solidFill>
                          <a:effectLst/>
                          <a:latin typeface="+mn-lt"/>
                        </a:rPr>
                        <a:t>Revised WID Management and orchestration of 5G networks and network slicing</a:t>
                      </a:r>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445468">
                <a:tc>
                  <a:txBody>
                    <a:bodyPr/>
                    <a:lstStyle/>
                    <a:p>
                      <a:pPr marL="82550" indent="0" algn="l" defTabSz="1219170" rtl="0" eaLnBrk="1" fontAlgn="t" latinLnBrk="0" hangingPunct="1"/>
                      <a:r>
                        <a:rPr lang="fr-FR" sz="1400" b="0" i="0" u="none" strike="noStrike" kern="1200" dirty="0" smtClean="0">
                          <a:solidFill>
                            <a:schemeClr val="tx1"/>
                          </a:solidFill>
                          <a:effectLst/>
                          <a:latin typeface="+mn-lt"/>
                          <a:ea typeface="+mn-ea"/>
                          <a:cs typeface="+mn-cs"/>
                        </a:rPr>
                        <a:t>S5-185564</a:t>
                      </a:r>
                      <a:endParaRPr lang="fr-FR" sz="1400" b="0" i="0" u="none" strike="noStrike" kern="1200" dirty="0">
                        <a:solidFill>
                          <a:schemeClr val="tx1"/>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r>
                        <a:rPr lang="fr-FR" sz="1400" dirty="0" smtClean="0">
                          <a:latin typeface="+mn-lt"/>
                        </a:rPr>
                        <a:t>WID </a:t>
                      </a:r>
                      <a:r>
                        <a:rPr lang="fr-FR" sz="1400" dirty="0" err="1" smtClean="0">
                          <a:latin typeface="+mn-lt"/>
                        </a:rPr>
                        <a:t>revised</a:t>
                      </a:r>
                      <a:endParaRPr lang="fr-FR" sz="14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fontAlgn="t"/>
                      <a:r>
                        <a:rPr lang="en-US" sz="1400" b="0" i="0" u="none" strike="noStrike" dirty="0" smtClean="0">
                          <a:solidFill>
                            <a:srgbClr val="000000"/>
                          </a:solidFill>
                          <a:effectLst/>
                          <a:latin typeface="+mn-lt"/>
                        </a:rPr>
                        <a:t>Revised WID Provisioning of 5G networks and network slicing</a:t>
                      </a:r>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fontAlgn="t"/>
                      <a:r>
                        <a:rPr lang="fr-FR" sz="1400" b="0" i="0" u="none" strike="noStrike" dirty="0" smtClean="0">
                          <a:solidFill>
                            <a:srgbClr val="000000"/>
                          </a:solidFill>
                          <a:effectLst/>
                          <a:latin typeface="+mn-lt"/>
                        </a:rPr>
                        <a:t>Huawei</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445468">
                <a:tc>
                  <a:txBody>
                    <a:bodyPr/>
                    <a:lstStyle/>
                    <a:p>
                      <a:pPr marL="82550" indent="0" algn="l" defTabSz="1219170" rtl="0" eaLnBrk="1" fontAlgn="t" latinLnBrk="0" hangingPunct="1"/>
                      <a:r>
                        <a:rPr lang="fr-FR" sz="1400" b="0" i="0" u="none" strike="noStrike" kern="1200" dirty="0" smtClean="0">
                          <a:solidFill>
                            <a:schemeClr val="tx1"/>
                          </a:solidFill>
                          <a:effectLst/>
                          <a:latin typeface="+mn-lt"/>
                          <a:ea typeface="+mn-ea"/>
                          <a:cs typeface="+mn-cs"/>
                        </a:rPr>
                        <a:t>S5-185100</a:t>
                      </a:r>
                      <a:endParaRPr lang="fr-FR" sz="1400" b="0" i="0" u="none" strike="noStrike" kern="1200" dirty="0">
                        <a:solidFill>
                          <a:schemeClr val="tx1"/>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r>
                        <a:rPr lang="fr-FR" sz="1400" dirty="0" smtClean="0">
                          <a:latin typeface="+mn-lt"/>
                        </a:rPr>
                        <a:t>WID </a:t>
                      </a:r>
                      <a:r>
                        <a:rPr lang="fr-FR" sz="1400" dirty="0" err="1" smtClean="0">
                          <a:latin typeface="+mn-lt"/>
                        </a:rPr>
                        <a:t>revised</a:t>
                      </a:r>
                      <a:endParaRPr lang="fr-FR" sz="14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fontAlgn="t"/>
                      <a:r>
                        <a:rPr lang="en-US" sz="1400" b="0" i="0" u="none" strike="noStrike" dirty="0" smtClean="0">
                          <a:solidFill>
                            <a:srgbClr val="000000"/>
                          </a:solidFill>
                          <a:effectLst/>
                          <a:latin typeface="+mn-lt"/>
                        </a:rPr>
                        <a:t>Revised WID Network Resource Model (NRM) for 5G networks and network slicing </a:t>
                      </a:r>
                    </a:p>
                    <a:p>
                      <a:pPr marL="82550" indent="0" algn="l" fontAlgn="t"/>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fontAlgn="t"/>
                      <a:r>
                        <a:rPr lang="fr-FR" sz="1400" b="0" i="0" u="none" strike="noStrike" dirty="0" smtClean="0">
                          <a:solidFill>
                            <a:srgbClr val="000000"/>
                          </a:solidFill>
                          <a:effectLst/>
                          <a:latin typeface="+mn-lt"/>
                        </a:rPr>
                        <a:t>Nokia</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445468">
                <a:tc>
                  <a:txBody>
                    <a:bodyPr/>
                    <a:lstStyle/>
                    <a:p>
                      <a:pPr marL="82550" indent="0" algn="l" defTabSz="1219170" rtl="0" eaLnBrk="1" fontAlgn="t" latinLnBrk="0" hangingPunct="1"/>
                      <a:r>
                        <a:rPr lang="fr-FR" sz="1400" b="0" i="0" u="none" strike="noStrike" kern="1200" dirty="0" smtClean="0">
                          <a:solidFill>
                            <a:schemeClr val="tx1"/>
                          </a:solidFill>
                          <a:effectLst/>
                          <a:latin typeface="+mn-lt"/>
                          <a:ea typeface="+mn-ea"/>
                          <a:cs typeface="+mn-cs"/>
                        </a:rPr>
                        <a:t>S5-185555</a:t>
                      </a:r>
                      <a:endParaRPr lang="fr-FR" sz="1400" b="0" i="0" u="none" strike="noStrike" kern="1200" dirty="0">
                        <a:solidFill>
                          <a:schemeClr val="tx1"/>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r>
                        <a:rPr lang="fr-FR" sz="1400" dirty="0" smtClean="0">
                          <a:latin typeface="+mn-lt"/>
                        </a:rPr>
                        <a:t>WID </a:t>
                      </a:r>
                      <a:r>
                        <a:rPr lang="fr-FR" sz="1400" dirty="0" err="1" smtClean="0">
                          <a:latin typeface="+mn-lt"/>
                        </a:rPr>
                        <a:t>revised</a:t>
                      </a:r>
                      <a:endParaRPr lang="fr-FR" sz="14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fontAlgn="t"/>
                      <a:r>
                        <a:rPr lang="en-US" sz="1400" b="0" i="0" u="none" strike="noStrike" dirty="0" smtClean="0">
                          <a:solidFill>
                            <a:srgbClr val="000000"/>
                          </a:solidFill>
                          <a:effectLst/>
                          <a:latin typeface="+mn-lt"/>
                        </a:rPr>
                        <a:t>Revised WID on Fault supervision for 5G network and network slicing </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fontAlgn="t"/>
                      <a:r>
                        <a:rPr lang="it-IT" sz="1400" b="0" i="0" u="none" strike="noStrike" dirty="0" smtClean="0">
                          <a:solidFill>
                            <a:srgbClr val="000000"/>
                          </a:solidFill>
                          <a:effectLst/>
                          <a:latin typeface="+mn-lt"/>
                        </a:rPr>
                        <a:t>ZTE</a:t>
                      </a:r>
                      <a:endParaRPr lang="it-IT"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445468">
                <a:tc>
                  <a:txBody>
                    <a:bodyPr/>
                    <a:lstStyle/>
                    <a:p>
                      <a:pPr marL="82550" indent="0" algn="l" defTabSz="1219170" rtl="0" eaLnBrk="1" fontAlgn="t" latinLnBrk="0" hangingPunct="1"/>
                      <a:r>
                        <a:rPr lang="fr-FR" sz="1400" b="0" i="0" u="none" strike="noStrike" kern="1200" dirty="0" smtClean="0">
                          <a:solidFill>
                            <a:schemeClr val="tx1"/>
                          </a:solidFill>
                          <a:effectLst/>
                          <a:latin typeface="+mn-lt"/>
                          <a:ea typeface="+mn-ea"/>
                          <a:cs typeface="+mn-cs"/>
                        </a:rPr>
                        <a:t>S5-185449</a:t>
                      </a:r>
                      <a:endParaRPr lang="fr-FR" sz="1400" b="0" i="0" u="none" strike="noStrike" kern="1200" dirty="0">
                        <a:solidFill>
                          <a:schemeClr val="tx1"/>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r>
                        <a:rPr lang="fr-FR" sz="1400" dirty="0" smtClean="0">
                          <a:latin typeface="+mn-lt"/>
                        </a:rPr>
                        <a:t>WID </a:t>
                      </a:r>
                      <a:r>
                        <a:rPr lang="fr-FR" sz="1400" dirty="0" err="1" smtClean="0">
                          <a:latin typeface="+mn-lt"/>
                        </a:rPr>
                        <a:t>revised</a:t>
                      </a:r>
                      <a:endParaRPr lang="fr-FR" sz="14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fontAlgn="t"/>
                      <a:r>
                        <a:rPr lang="en-US" sz="1400" b="0" i="0" u="none" strike="noStrike" dirty="0" smtClean="0">
                          <a:solidFill>
                            <a:srgbClr val="000000"/>
                          </a:solidFill>
                          <a:effectLst/>
                          <a:latin typeface="+mn-lt"/>
                        </a:rPr>
                        <a:t>Revised WID on Performance assurance for 5G networks including network slicing </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fontAlgn="t"/>
                      <a:r>
                        <a:rPr lang="fr-FR" sz="1400" b="0" i="0" u="none" strike="noStrike" dirty="0" smtClean="0">
                          <a:solidFill>
                            <a:srgbClr val="000000"/>
                          </a:solidFill>
                          <a:effectLst/>
                          <a:latin typeface="+mn-lt"/>
                        </a:rPr>
                        <a:t>Intel, China Mobile</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445468">
                <a:tc>
                  <a:txBody>
                    <a:bodyPr/>
                    <a:lstStyle/>
                    <a:p>
                      <a:pPr marL="82550" indent="0" algn="l" defTabSz="1219170" rtl="0" eaLnBrk="1" fontAlgn="t" latinLnBrk="0" hangingPunct="1"/>
                      <a:r>
                        <a:rPr lang="fr-FR" sz="1400" b="0" i="0" u="none" strike="noStrike" kern="1200" dirty="0" smtClean="0">
                          <a:solidFill>
                            <a:schemeClr val="tx1"/>
                          </a:solidFill>
                          <a:effectLst/>
                          <a:latin typeface="+mn-lt"/>
                          <a:ea typeface="+mn-ea"/>
                          <a:cs typeface="+mn-cs"/>
                        </a:rPr>
                        <a:t>S5-185568</a:t>
                      </a:r>
                      <a:endParaRPr lang="fr-FR" sz="1400" b="0" i="0" u="none" strike="noStrike" kern="1200" dirty="0">
                        <a:solidFill>
                          <a:schemeClr val="tx1"/>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r>
                        <a:rPr lang="fr-FR" sz="1400" dirty="0" smtClean="0">
                          <a:latin typeface="+mn-lt"/>
                        </a:rPr>
                        <a:t>SID </a:t>
                      </a:r>
                      <a:r>
                        <a:rPr lang="fr-FR" sz="1400" dirty="0" err="1" smtClean="0">
                          <a:latin typeface="+mn-lt"/>
                        </a:rPr>
                        <a:t>revised</a:t>
                      </a:r>
                      <a:endParaRPr lang="fr-FR" sz="14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fontAlgn="t"/>
                      <a:r>
                        <a:rPr lang="en-US" sz="1400" b="0" i="0" u="none" strike="noStrike" dirty="0" smtClean="0">
                          <a:solidFill>
                            <a:srgbClr val="000000"/>
                          </a:solidFill>
                          <a:effectLst/>
                          <a:latin typeface="+mn-lt"/>
                        </a:rPr>
                        <a:t>Revised SID on System and functional aspects of Energy Efficiency in 5G networks </a:t>
                      </a:r>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fontAlgn="t"/>
                      <a:r>
                        <a:rPr lang="fr-FR" sz="1400" b="0" i="0" u="none" strike="noStrike" dirty="0" smtClean="0">
                          <a:solidFill>
                            <a:srgbClr val="000000"/>
                          </a:solidFill>
                          <a:effectLst/>
                          <a:latin typeface="+mn-lt"/>
                        </a:rPr>
                        <a:t>Orange</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413653152"/>
      </p:ext>
    </p:extLst>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260349"/>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OAM&amp;P Maintenance and </a:t>
            </a:r>
            <a:r>
              <a:rPr lang="en-US" altLang="zh-CN" sz="3200" kern="0" dirty="0" smtClean="0">
                <a:solidFill>
                  <a:srgbClr val="FF0000"/>
                </a:solidFill>
                <a:latin typeface="Calibri"/>
                <a:cs typeface="+mj-cs"/>
              </a:rPr>
              <a:t>Rel-16 </a:t>
            </a:r>
            <a:r>
              <a:rPr lang="en-US" altLang="zh-CN" sz="3200" kern="0" dirty="0">
                <a:solidFill>
                  <a:srgbClr val="FF0000"/>
                </a:solidFill>
                <a:latin typeface="Calibri"/>
                <a:cs typeface="+mj-cs"/>
              </a:rPr>
              <a:t>small </a:t>
            </a:r>
            <a:r>
              <a:rPr lang="en-US" altLang="zh-CN" sz="3200" kern="0" dirty="0" smtClean="0">
                <a:solidFill>
                  <a:srgbClr val="FF0000"/>
                </a:solidFill>
                <a:latin typeface="Calibri"/>
                <a:cs typeface="+mj-cs"/>
              </a:rPr>
              <a:t>Enhancements</a:t>
            </a:r>
          </a:p>
          <a:p>
            <a:pPr algn="ctr">
              <a:defRPr/>
            </a:pPr>
            <a:r>
              <a:rPr lang="en-US" altLang="zh-CN" sz="2800" kern="0" dirty="0" smtClean="0">
                <a:solidFill>
                  <a:srgbClr val="FF0000"/>
                </a:solidFill>
                <a:latin typeface="Calibri"/>
                <a:cs typeface="+mj-cs"/>
              </a:rPr>
              <a:t>CRs for approval by SA5 closing plenary</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490414225"/>
              </p:ext>
            </p:extLst>
          </p:nvPr>
        </p:nvGraphicFramePr>
        <p:xfrm>
          <a:off x="450373" y="2167874"/>
          <a:ext cx="10972802" cy="1579065"/>
        </p:xfrm>
        <a:graphic>
          <a:graphicData uri="http://schemas.openxmlformats.org/drawingml/2006/table">
            <a:tbl>
              <a:tblPr/>
              <a:tblGrid>
                <a:gridCol w="1310188">
                  <a:extLst>
                    <a:ext uri="{9D8B030D-6E8A-4147-A177-3AD203B41FA5}">
                      <a16:colId xmlns="" xmlns:a16="http://schemas.microsoft.com/office/drawing/2014/main" val="20000"/>
                    </a:ext>
                  </a:extLst>
                </a:gridCol>
                <a:gridCol w="7870859">
                  <a:extLst>
                    <a:ext uri="{9D8B030D-6E8A-4147-A177-3AD203B41FA5}">
                      <a16:colId xmlns="" xmlns:a16="http://schemas.microsoft.com/office/drawing/2014/main" val="20001"/>
                    </a:ext>
                  </a:extLst>
                </a:gridCol>
                <a:gridCol w="1791755"/>
              </a:tblGrid>
              <a:tr h="729169">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286603">
                <a:tc>
                  <a:txBody>
                    <a:bodyPr/>
                    <a:lstStyle/>
                    <a:p>
                      <a:pPr marL="82550" indent="0" algn="l" defTabSz="1219170" rtl="0" eaLnBrk="1" fontAlgn="t" latinLnBrk="0" hangingPunct="1"/>
                      <a:r>
                        <a:rPr lang="fr-FR" sz="1400" b="0" i="0" u="none" strike="noStrike" kern="1200" dirty="0">
                          <a:solidFill>
                            <a:srgbClr val="000000"/>
                          </a:solidFill>
                          <a:effectLst/>
                          <a:latin typeface="+mn-lt"/>
                          <a:ea typeface="+mn-ea"/>
                          <a:cs typeface="+mn-cs"/>
                        </a:rPr>
                        <a:t>S5-185299</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fontAlgn="t"/>
                      <a:r>
                        <a:rPr lang="en-US" sz="1400" b="0" i="0" u="none" strike="noStrike" dirty="0">
                          <a:solidFill>
                            <a:srgbClr val="000000"/>
                          </a:solidFill>
                          <a:effectLst/>
                          <a:latin typeface="+mn-lt"/>
                        </a:rPr>
                        <a:t>R15 CR 28658 Wrong terminology</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fontAlgn="t"/>
                      <a:r>
                        <a:rPr lang="fr-FR" sz="1400" b="0" i="0" u="none" strike="noStrike" dirty="0">
                          <a:solidFill>
                            <a:srgbClr val="000000"/>
                          </a:solidFill>
                          <a:effectLst/>
                          <a:latin typeface="+mn-lt"/>
                        </a:rPr>
                        <a:t>Ericsson </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68235">
                <a:tc>
                  <a:txBody>
                    <a:bodyPr/>
                    <a:lstStyle/>
                    <a:p>
                      <a:pPr marL="82550" indent="0" algn="l" defTabSz="1219170" rtl="0" eaLnBrk="1" fontAlgn="t" latinLnBrk="0" hangingPunct="1"/>
                      <a:r>
                        <a:rPr lang="fr-FR" sz="1400" b="0" i="0" u="none" strike="noStrike" kern="1200" dirty="0" smtClean="0">
                          <a:solidFill>
                            <a:schemeClr val="tx1"/>
                          </a:solidFill>
                          <a:effectLst/>
                          <a:latin typeface="+mn-lt"/>
                          <a:ea typeface="+mn-ea"/>
                          <a:cs typeface="+mn-cs"/>
                        </a:rPr>
                        <a:t>S5-185593</a:t>
                      </a:r>
                      <a:endParaRPr lang="fr-FR" sz="1400" b="0" i="0" u="none" strike="noStrike" kern="1200" dirty="0">
                        <a:solidFill>
                          <a:schemeClr val="tx1"/>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fontAlgn="t"/>
                      <a:r>
                        <a:rPr lang="en-US" sz="1400" b="0" i="0" u="none" strike="noStrike" dirty="0">
                          <a:solidFill>
                            <a:srgbClr val="000000"/>
                          </a:solidFill>
                          <a:effectLst/>
                          <a:latin typeface="+mn-lt"/>
                        </a:rPr>
                        <a:t>Rel-16 CR 32.425 Add definition of UE active numbers related measurements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fontAlgn="t"/>
                      <a:r>
                        <a:rPr lang="fr-FR" sz="1400" b="0" i="0" u="none" strike="noStrike" dirty="0">
                          <a:solidFill>
                            <a:srgbClr val="000000"/>
                          </a:solidFill>
                          <a:effectLst/>
                          <a:latin typeface="+mn-lt"/>
                        </a:rPr>
                        <a:t>Huawei, China Telecom</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82550" indent="0" algn="l" defTabSz="1219170" rtl="0" eaLnBrk="1" fontAlgn="t" latinLnBrk="0" hangingPunct="1"/>
                      <a:r>
                        <a:rPr lang="fr-FR" sz="1400" b="0" i="0" u="none" strike="noStrike" kern="1200" dirty="0" smtClean="0">
                          <a:solidFill>
                            <a:schemeClr val="tx1"/>
                          </a:solidFill>
                          <a:effectLst/>
                          <a:latin typeface="+mn-lt"/>
                          <a:ea typeface="+mn-ea"/>
                          <a:cs typeface="+mn-cs"/>
                        </a:rPr>
                        <a:t>S5-185595</a:t>
                      </a:r>
                      <a:endParaRPr lang="fr-FR" sz="1400" b="0" i="0" u="none" strike="noStrike" kern="1200" dirty="0">
                        <a:solidFill>
                          <a:schemeClr val="tx1"/>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fontAlgn="t"/>
                      <a:r>
                        <a:rPr lang="fr-FR" sz="1400" b="0" i="0" u="none" strike="noStrike" dirty="0">
                          <a:solidFill>
                            <a:srgbClr val="000000"/>
                          </a:solidFill>
                          <a:effectLst/>
                          <a:latin typeface="+mn-lt"/>
                        </a:rPr>
                        <a:t>R15 CR 28.701 </a:t>
                      </a:r>
                      <a:r>
                        <a:rPr lang="fr-FR" sz="1400" b="0" i="0" u="none" strike="noStrike" dirty="0" err="1">
                          <a:solidFill>
                            <a:srgbClr val="000000"/>
                          </a:solidFill>
                          <a:effectLst/>
                          <a:latin typeface="+mn-lt"/>
                        </a:rPr>
                        <a:t>Align</a:t>
                      </a:r>
                      <a:r>
                        <a:rPr lang="fr-FR" sz="1400" b="0" i="0" u="none" strike="noStrike" dirty="0">
                          <a:solidFill>
                            <a:srgbClr val="000000"/>
                          </a:solidFill>
                          <a:effectLst/>
                          <a:latin typeface="+mn-lt"/>
                        </a:rPr>
                        <a:t> </a:t>
                      </a:r>
                      <a:r>
                        <a:rPr lang="fr-FR" sz="1400" b="0" i="0" u="none" strike="noStrike" dirty="0" err="1">
                          <a:solidFill>
                            <a:srgbClr val="000000"/>
                          </a:solidFill>
                          <a:effectLst/>
                          <a:latin typeface="+mn-lt"/>
                        </a:rPr>
                        <a:t>terminology</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fontAlgn="t"/>
                      <a:r>
                        <a:rPr lang="fr-FR" sz="1400" b="0" i="0" u="none" strike="noStrike" dirty="0">
                          <a:solidFill>
                            <a:srgbClr val="000000"/>
                          </a:solidFill>
                          <a:effectLst/>
                          <a:latin typeface="+mn-lt"/>
                        </a:rPr>
                        <a:t>Ericsson </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83482750"/>
      </p:ext>
    </p:extLst>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573206" y="260350"/>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smtClean="0">
                <a:solidFill>
                  <a:srgbClr val="FF0000"/>
                </a:solidFill>
                <a:latin typeface="Calibri"/>
                <a:cs typeface="+mj-cs"/>
              </a:rPr>
              <a:t>Documents endorsed by OA&amp;M SWG</a:t>
            </a:r>
          </a:p>
        </p:txBody>
      </p:sp>
      <p:graphicFrame>
        <p:nvGraphicFramePr>
          <p:cNvPr id="6" name="Group 76"/>
          <p:cNvGraphicFramePr>
            <a:graphicFrameLocks/>
          </p:cNvGraphicFramePr>
          <p:nvPr>
            <p:extLst>
              <p:ext uri="{D42A27DB-BD31-4B8C-83A1-F6EECF244321}">
                <p14:modId xmlns:p14="http://schemas.microsoft.com/office/powerpoint/2010/main" val="3051967835"/>
              </p:ext>
            </p:extLst>
          </p:nvPr>
        </p:nvGraphicFramePr>
        <p:xfrm>
          <a:off x="436729" y="1902220"/>
          <a:ext cx="10795378" cy="1409913"/>
        </p:xfrm>
        <a:graphic>
          <a:graphicData uri="http://schemas.openxmlformats.org/drawingml/2006/table">
            <a:tbl>
              <a:tblPr/>
              <a:tblGrid>
                <a:gridCol w="1183107">
                  <a:extLst>
                    <a:ext uri="{9D8B030D-6E8A-4147-A177-3AD203B41FA5}">
                      <a16:colId xmlns:a16="http://schemas.microsoft.com/office/drawing/2014/main" xmlns="" val="20000"/>
                    </a:ext>
                  </a:extLst>
                </a:gridCol>
                <a:gridCol w="6678003">
                  <a:extLst>
                    <a:ext uri="{9D8B030D-6E8A-4147-A177-3AD203B41FA5}">
                      <a16:colId xmlns:a16="http://schemas.microsoft.com/office/drawing/2014/main" xmlns="" val="20001"/>
                    </a:ext>
                  </a:extLst>
                </a:gridCol>
                <a:gridCol w="2934268"/>
              </a:tblGrid>
              <a:tr h="645638">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&lt;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409433">
                <a:tc>
                  <a:txBody>
                    <a:bodyPr/>
                    <a:lstStyle/>
                    <a:p>
                      <a:pPr marL="0" indent="95250" algn="l" defTabSz="1219170" rtl="0" eaLnBrk="1" fontAlgn="t" latinLnBrk="0" hangingPunct="1"/>
                      <a:r>
                        <a:rPr lang="fr-FR" sz="1400" b="0" i="0" u="none" strike="noStrike" kern="1200" dirty="0" smtClean="0">
                          <a:solidFill>
                            <a:schemeClr val="tx1"/>
                          </a:solidFill>
                          <a:effectLst/>
                          <a:latin typeface="+mn-lt"/>
                          <a:ea typeface="+mn-ea"/>
                          <a:cs typeface="+mn-cs"/>
                        </a:rPr>
                        <a:t>S5-185063</a:t>
                      </a:r>
                      <a:endParaRPr lang="fr-FR" sz="1400" b="0" i="0" u="none" strike="noStrike" kern="1200" dirty="0">
                        <a:solidFill>
                          <a:schemeClr val="tx1"/>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defTabSz="1219170" rtl="0" eaLnBrk="1" fontAlgn="t" latinLnBrk="0" hangingPunct="1"/>
                      <a:r>
                        <a:rPr lang="en-US" sz="1400" b="0" i="0" u="none" strike="noStrike" kern="1200" dirty="0" smtClean="0">
                          <a:solidFill>
                            <a:schemeClr val="tx1"/>
                          </a:solidFill>
                          <a:effectLst/>
                          <a:latin typeface="+mn-lt"/>
                          <a:ea typeface="+mn-ea"/>
                          <a:cs typeface="+mn-cs"/>
                        </a:rPr>
                        <a:t>Rel-15 28.541 Remove </a:t>
                      </a:r>
                      <a:r>
                        <a:rPr lang="en-US" sz="1400" b="0" i="0" u="none" strike="noStrike" kern="1200" dirty="0" err="1" smtClean="0">
                          <a:solidFill>
                            <a:schemeClr val="tx1"/>
                          </a:solidFill>
                          <a:effectLst/>
                          <a:latin typeface="+mn-lt"/>
                          <a:ea typeface="+mn-ea"/>
                          <a:cs typeface="+mn-cs"/>
                        </a:rPr>
                        <a:t>colour</a:t>
                      </a:r>
                      <a:r>
                        <a:rPr lang="en-US" sz="1400" b="0" i="0" u="none" strike="noStrike" kern="1200" dirty="0" smtClean="0">
                          <a:solidFill>
                            <a:schemeClr val="tx1"/>
                          </a:solidFill>
                          <a:effectLst/>
                          <a:latin typeface="+mn-lt"/>
                          <a:ea typeface="+mn-ea"/>
                          <a:cs typeface="+mn-cs"/>
                        </a:rPr>
                        <a:t> in UML diagrams </a:t>
                      </a:r>
                      <a:endParaRPr lang="en-US" sz="1400" b="0" i="0" u="none" strike="noStrike" kern="1200" dirty="0">
                        <a:solidFill>
                          <a:schemeClr val="tx1"/>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95250" algn="l" defTabSz="1219170" rtl="0" eaLnBrk="1" fontAlgn="t" latinLnBrk="0" hangingPunct="1"/>
                      <a:r>
                        <a:rPr lang="fr-FR" sz="1400" b="0" i="0" u="none" strike="noStrike" kern="1200" dirty="0" smtClean="0">
                          <a:solidFill>
                            <a:schemeClr val="tx1"/>
                          </a:solidFill>
                          <a:effectLst/>
                          <a:latin typeface="+mn-lt"/>
                          <a:ea typeface="+mn-ea"/>
                          <a:cs typeface="+mn-cs"/>
                        </a:rPr>
                        <a:t>Ericsson</a:t>
                      </a:r>
                      <a:endParaRPr lang="fr-FR" sz="1400" b="0" i="0" u="none" strike="noStrike" kern="1200" dirty="0">
                        <a:solidFill>
                          <a:schemeClr val="tx1"/>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354842">
                <a:tc>
                  <a:txBody>
                    <a:bodyPr/>
                    <a:lstStyle/>
                    <a:p>
                      <a:pPr marL="0" indent="95250" algn="l" defTabSz="1219170" rtl="0" eaLnBrk="1" fontAlgn="t" latinLnBrk="0" hangingPunct="1"/>
                      <a:r>
                        <a:rPr lang="fr-FR" sz="1400" b="0" i="0" u="none" strike="noStrike" kern="1200" dirty="0" smtClean="0">
                          <a:solidFill>
                            <a:schemeClr val="tx1"/>
                          </a:solidFill>
                          <a:effectLst/>
                          <a:latin typeface="+mn-lt"/>
                          <a:ea typeface="+mn-ea"/>
                          <a:cs typeface="+mn-cs"/>
                        </a:rPr>
                        <a:t>S5-185524</a:t>
                      </a:r>
                      <a:endParaRPr lang="fr-FR" sz="1400" b="0" i="0" u="none" strike="noStrike" kern="1200" dirty="0">
                        <a:solidFill>
                          <a:schemeClr val="tx1"/>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400" b="0" i="0" u="none" strike="noStrike" dirty="0" smtClean="0">
                          <a:solidFill>
                            <a:schemeClr val="tx1"/>
                          </a:solidFill>
                          <a:effectLst/>
                          <a:latin typeface="+mn-lt"/>
                        </a:rPr>
                        <a:t>5G management specification titles </a:t>
                      </a:r>
                      <a:endParaRPr lang="en-US" sz="1400" b="0" i="0" u="none" strike="noStrike" dirty="0">
                        <a:solidFill>
                          <a:schemeClr val="tx1"/>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95250" algn="l" defTabSz="1219170" rtl="0" eaLnBrk="1" fontAlgn="t" latinLnBrk="0" hangingPunct="1"/>
                      <a:r>
                        <a:rPr lang="fr-FR" sz="1400" b="0" i="0" u="none" strike="noStrike" kern="1200" dirty="0" smtClean="0">
                          <a:solidFill>
                            <a:schemeClr val="tx1"/>
                          </a:solidFill>
                          <a:effectLst/>
                          <a:latin typeface="+mn-lt"/>
                          <a:ea typeface="+mn-ea"/>
                          <a:cs typeface="+mn-cs"/>
                        </a:rPr>
                        <a:t>SA5 OAM SWG chairman </a:t>
                      </a:r>
                      <a:endParaRPr lang="fr-FR" sz="1400" b="0" i="0" u="none" strike="noStrike" kern="1200" dirty="0">
                        <a:solidFill>
                          <a:schemeClr val="tx1"/>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2526596947"/>
      </p:ext>
    </p:extLst>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Rel-15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(1/8)</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662072510"/>
              </p:ext>
            </p:extLst>
          </p:nvPr>
        </p:nvGraphicFramePr>
        <p:xfrm>
          <a:off x="31532" y="1101117"/>
          <a:ext cx="12050973" cy="5111813"/>
        </p:xfrm>
        <a:graphic>
          <a:graphicData uri="http://schemas.openxmlformats.org/drawingml/2006/table">
            <a:tbl>
              <a:tblPr/>
              <a:tblGrid>
                <a:gridCol w="1884319">
                  <a:extLst>
                    <a:ext uri="{9D8B030D-6E8A-4147-A177-3AD203B41FA5}">
                      <a16:colId xmlns:a16="http://schemas.microsoft.com/office/drawing/2014/main" xmlns="" val="20000"/>
                    </a:ext>
                  </a:extLst>
                </a:gridCol>
                <a:gridCol w="4124477">
                  <a:extLst>
                    <a:ext uri="{9D8B030D-6E8A-4147-A177-3AD203B41FA5}">
                      <a16:colId xmlns:a16="http://schemas.microsoft.com/office/drawing/2014/main" xmlns="" val="20001"/>
                    </a:ext>
                  </a:extLst>
                </a:gridCol>
                <a:gridCol w="3084093"/>
                <a:gridCol w="2958084">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Management and orchestration of 5G networks and network slicing</a:t>
                      </a:r>
                      <a:endParaRPr kumimoji="0" lang="en-GB" altLang="zh-CN" sz="12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NETSLICE</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760066</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Ericsson</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90% -&gt; </a:t>
                      </a:r>
                      <a:r>
                        <a:rPr kumimoji="0" lang="en-US"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100%</a:t>
                      </a:r>
                      <a:endParaRPr kumimoji="0" lang="en-GB" altLang="zh-CN" sz="1400" b="0" i="0" u="none" strike="sng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SA#81 – Sept.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28.530, 28.532, 28.533</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05305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As input to the meeting, there were 45 contributions:</a:t>
                      </a:r>
                    </a:p>
                    <a:p>
                      <a:pPr marL="0" lvl="0" indent="0">
                        <a:buFontTx/>
                        <a:buNone/>
                      </a:pP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for TS 28.533 (Architecture framework), there were 18 contributions,</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for TS 28.530 (Concepts, use cases and requirements), there were 4 contributions,</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for TS 28.532 (Generic Management services), there were 21 contributions,</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there were 2 contributions concerning the WI.</a:t>
                      </a:r>
                    </a:p>
                    <a:p>
                      <a:pPr marL="0" lvl="0" indent="0">
                        <a:buFontTx/>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26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were approved.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 for approval by SA5</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5000"/>
                      </a:schemeClr>
                    </a:solidFill>
                  </a:tcPr>
                </a:tc>
                <a:tc gridSpan="3">
                  <a:txBody>
                    <a:bodyPr/>
                    <a:lstStyle/>
                    <a:p>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Revised WID Management and orchestration of 5G networks and network slicing (S5-185539)</a:t>
                      </a:r>
                    </a:p>
                    <a:p>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Presentation sheet for 28.530 (S5-185525)</a:t>
                      </a:r>
                    </a:p>
                    <a:p>
                      <a:pPr marL="0" marR="0" indent="0" algn="l" defTabSz="1219170" rtl="0" eaLnBrk="1" fontAlgn="auto" latinLnBrk="0" hangingPunct="1">
                        <a:lnSpc>
                          <a:spcPct val="100000"/>
                        </a:lnSpc>
                        <a:spcBef>
                          <a:spcPts val="0"/>
                        </a:spcBef>
                        <a:spcAft>
                          <a:spcPts val="0"/>
                        </a:spcAft>
                        <a:buClrTx/>
                        <a:buSzTx/>
                        <a:buFontTx/>
                        <a:buNone/>
                        <a:tabLst/>
                        <a:defRPr/>
                      </a:pPr>
                      <a:r>
                        <a:rPr lang="en-US" sz="1400" b="0" i="0" u="none" strike="noStrike" kern="1200" baseline="0" dirty="0" smtClean="0">
                          <a:solidFill>
                            <a:schemeClr val="dk1"/>
                          </a:solidFill>
                          <a:latin typeface="Calibri" panose="020F0502020204030204" pitchFamily="34" charset="0"/>
                          <a:ea typeface="+mn-ea"/>
                          <a:cs typeface="+mn-cs"/>
                        </a:rPr>
                        <a:t>Presentation sheet for 28.532 (S5-185155)</a:t>
                      </a:r>
                    </a:p>
                    <a:p>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Presentation of TS 28.533 to SA for approval (S5-185621)</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5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1978513900"/>
      </p:ext>
    </p:extLst>
  </p:cSld>
  <p:clrMapOvr>
    <a:masterClrMapping/>
  </p:clrMapOvr>
  <p:transition spd="slow"/>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78618</TotalTime>
  <Words>2929</Words>
  <Application>Microsoft Office PowerPoint</Application>
  <PresentationFormat>Personnalisé</PresentationFormat>
  <Paragraphs>605</Paragraphs>
  <Slides>26</Slides>
  <Notes>21</Notes>
  <HiddenSlides>0</HiddenSlides>
  <MMClips>0</MMClips>
  <ScaleCrop>false</ScaleCrop>
  <HeadingPairs>
    <vt:vector size="4" baseType="variant">
      <vt:variant>
        <vt:lpstr>Thème</vt:lpstr>
      </vt:variant>
      <vt:variant>
        <vt:i4>1</vt:i4>
      </vt:variant>
      <vt:variant>
        <vt:lpstr>Titres des diapositives</vt:lpstr>
      </vt:variant>
      <vt:variant>
        <vt:i4>26</vt:i4>
      </vt:variant>
    </vt:vector>
  </HeadingPairs>
  <TitlesOfParts>
    <vt:vector size="27" baseType="lpstr">
      <vt:lpstr>Office Theme</vt:lpstr>
      <vt:lpstr>    SA5 OAM&amp;P SWG Exec Report SA5#120, 20 – 24 August 2018 Belgrade, Serbia </vt:lpstr>
      <vt:lpstr>Incoming LSs (1/2)</vt:lpstr>
      <vt:lpstr>Incoming LSs (2/2)</vt:lpstr>
      <vt:lpstr>Outgoing LSs</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TRs / TSs to be sent to SA#81</vt:lpstr>
      <vt:lpstr>Thank you!</vt:lpstr>
    </vt:vector>
  </TitlesOfParts>
  <Company>3GPP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ORANGE</cp:lastModifiedBy>
  <cp:revision>1875</cp:revision>
  <dcterms:created xsi:type="dcterms:W3CDTF">2008-08-30T09:32:10Z</dcterms:created>
  <dcterms:modified xsi:type="dcterms:W3CDTF">2018-08-24T11:28:52Z</dcterms:modified>
</cp:coreProperties>
</file>