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0"/>
  </p:notesMasterIdLst>
  <p:handoutMasterIdLst>
    <p:handoutMasterId r:id="rId31"/>
  </p:handoutMasterIdLst>
  <p:sldIdLst>
    <p:sldId id="303" r:id="rId2"/>
    <p:sldId id="668" r:id="rId3"/>
    <p:sldId id="670" r:id="rId4"/>
    <p:sldId id="636" r:id="rId5"/>
    <p:sldId id="716" r:id="rId6"/>
    <p:sldId id="732" r:id="rId7"/>
    <p:sldId id="726" r:id="rId8"/>
    <p:sldId id="672" r:id="rId9"/>
    <p:sldId id="673" r:id="rId10"/>
    <p:sldId id="722" r:id="rId11"/>
    <p:sldId id="735" r:id="rId12"/>
    <p:sldId id="723" r:id="rId13"/>
    <p:sldId id="724" r:id="rId14"/>
    <p:sldId id="727" r:id="rId15"/>
    <p:sldId id="719" r:id="rId16"/>
    <p:sldId id="721" r:id="rId17"/>
    <p:sldId id="731" r:id="rId18"/>
    <p:sldId id="733" r:id="rId19"/>
    <p:sldId id="671" r:id="rId20"/>
    <p:sldId id="728" r:id="rId21"/>
    <p:sldId id="729" r:id="rId22"/>
    <p:sldId id="734" r:id="rId23"/>
    <p:sldId id="713" r:id="rId24"/>
    <p:sldId id="714" r:id="rId25"/>
    <p:sldId id="715" r:id="rId26"/>
    <p:sldId id="712" r:id="rId27"/>
    <p:sldId id="717" r:id="rId28"/>
    <p:sldId id="704" r:id="rId2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p:scale>
          <a:sx n="70" d="100"/>
          <a:sy n="70" d="100"/>
        </p:scale>
        <p:origin x="1613" y="44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4" d="100"/>
          <a:sy n="64" d="100"/>
        </p:scale>
        <p:origin x="-210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5/18/2018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5/18/2018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S5-183018, SA5#119, La Jolla, CA (US), 14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18 May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SA5#119, 14 – 18 May 2018</a:t>
            </a:r>
            <a:br>
              <a:rPr lang="fr-FR" sz="2400" dirty="0" smtClean="0">
                <a:latin typeface="Arial" pitchFamily="34" charset="0"/>
              </a:rPr>
            </a:br>
            <a:r>
              <a:rPr lang="fr-FR" sz="2400" dirty="0" smtClean="0">
                <a:latin typeface="Arial" pitchFamily="34" charset="0"/>
              </a:rPr>
              <a:t>La </a:t>
            </a:r>
            <a:r>
              <a:rPr lang="fr-FR" sz="2400" dirty="0" err="1" smtClean="0">
                <a:latin typeface="Arial" pitchFamily="34" charset="0"/>
              </a:rPr>
              <a:t>Jolla</a:t>
            </a:r>
            <a:r>
              <a:rPr lang="fr-FR" sz="2400" dirty="0" smtClean="0">
                <a:latin typeface="Arial" pitchFamily="34" charset="0"/>
              </a:rPr>
              <a:t>, CA (US)</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69087334"/>
              </p:ext>
            </p:extLst>
          </p:nvPr>
        </p:nvGraphicFramePr>
        <p:xfrm>
          <a:off x="110358" y="1101112"/>
          <a:ext cx="11966028" cy="5558754"/>
        </p:xfrm>
        <a:graphic>
          <a:graphicData uri="http://schemas.openxmlformats.org/drawingml/2006/table">
            <a:tbl>
              <a:tblPr/>
              <a:tblGrid>
                <a:gridCol w="1871036">
                  <a:extLst>
                    <a:ext uri="{9D8B030D-6E8A-4147-A177-3AD203B41FA5}">
                      <a16:colId xmlns:a16="http://schemas.microsoft.com/office/drawing/2014/main" val="20000"/>
                    </a:ext>
                  </a:extLst>
                </a:gridCol>
                <a:gridCol w="4095404">
                  <a:extLst>
                    <a:ext uri="{9D8B030D-6E8A-4147-A177-3AD203B41FA5}">
                      <a16:colId xmlns:a16="http://schemas.microsoft.com/office/drawing/2014/main" val="20001"/>
                    </a:ext>
                  </a:extLst>
                </a:gridCol>
                <a:gridCol w="3062355">
                  <a:extLst>
                    <a:ext uri="{9D8B030D-6E8A-4147-A177-3AD203B41FA5}">
                      <a16:colId xmlns:a16="http://schemas.microsoft.com/office/drawing/2014/main" val="20003"/>
                    </a:ext>
                  </a:extLst>
                </a:gridCol>
                <a:gridCol w="2937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 28.542, 28.543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30 contributions were discussed, lots of them focusing on stage 2 definitions for NR NRM. Through the meeting, the work item had following progress:</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 order to reduce the NR model amount, via endorsement of S5-183347, the group agreed to merge NRM model for standalone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non-</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stanalone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(i.e. NR option 3). Same approach should apply to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eNodeB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as a consequence,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NRM should be covered in existing E-UTRAN NRM specs.  </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Regarding the stage 3 work of NRM, it is agreed to prepare two solution sets with XML and JSON respectively, XML is used as file format definition for Bulk configuration management, and JSON is used in the message body of HTTP/RESTful message.</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Regarding the unified NR NRM approach, the group discuss numerously among E/// discussion paper S5-183289 and Huawei discussion paper S5-183138, the consensus has not been reached.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NR NRM approaches need to be concluded as soon as possible to ensure the completion of NR NRM normative work on time.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Network Resource Model (NRM) for 5G networks and network slicing</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10923183"/>
              </p:ext>
            </p:extLst>
          </p:nvPr>
        </p:nvGraphicFramePr>
        <p:xfrm>
          <a:off x="450373" y="2229231"/>
          <a:ext cx="10972802" cy="2155340"/>
        </p:xfrm>
        <a:graphic>
          <a:graphicData uri="http://schemas.openxmlformats.org/drawingml/2006/table">
            <a:tbl>
              <a:tblPr/>
              <a:tblGrid>
                <a:gridCol w="2198356">
                  <a:extLst>
                    <a:ext uri="{9D8B030D-6E8A-4147-A177-3AD203B41FA5}">
                      <a16:colId xmlns:a16="http://schemas.microsoft.com/office/drawing/2014/main" val="20000"/>
                    </a:ext>
                  </a:extLst>
                </a:gridCol>
                <a:gridCol w="6982691">
                  <a:extLst>
                    <a:ext uri="{9D8B030D-6E8A-4147-A177-3AD203B41FA5}">
                      <a16:colId xmlns:a16="http://schemas.microsoft.com/office/drawing/2014/main" val="20001"/>
                    </a:ext>
                  </a:extLst>
                </a:gridCol>
                <a:gridCol w="1791755">
                  <a:extLst>
                    <a:ext uri="{9D8B030D-6E8A-4147-A177-3AD203B41FA5}">
                      <a16:colId xmlns:a16="http://schemas.microsoft.com/office/drawing/2014/main"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85008">
                <a:tc>
                  <a:txBody>
                    <a:bodyPr/>
                    <a:lstStyle/>
                    <a:p>
                      <a:pPr algn="ctr" fontAlgn="t"/>
                      <a:r>
                        <a:rPr lang="en-US" sz="1400" b="0" i="0" u="none" strike="noStrike" dirty="0" smtClean="0">
                          <a:solidFill>
                            <a:srgbClr val="000000"/>
                          </a:solidFill>
                          <a:effectLst/>
                          <a:latin typeface="Arial"/>
                        </a:rPr>
                        <a:t>S5‑183191</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28.657 Add requirement to support EN-DC management</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ctr" fontAlgn="t"/>
                      <a:r>
                        <a:rPr lang="en-US" sz="1400" b="0" i="0" u="none" strike="noStrike" dirty="0" smtClean="0">
                          <a:solidFill>
                            <a:srgbClr val="000000"/>
                          </a:solidFill>
                          <a:effectLst/>
                          <a:latin typeface="Arial"/>
                        </a:rPr>
                        <a:t>Nokia</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500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S5‑183193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l" defTabSz="1219170" rtl="0" eaLnBrk="1" fontAlgn="t" latinLnBrk="0" hangingPunct="1"/>
                      <a:r>
                        <a:rPr lang="en-US" sz="1400" b="0" i="0" u="none" strike="noStrike" kern="1200" dirty="0" smtClean="0">
                          <a:solidFill>
                            <a:srgbClr val="000000"/>
                          </a:solidFill>
                          <a:effectLst/>
                          <a:latin typeface="Arial"/>
                          <a:ea typeface="+mn-ea"/>
                          <a:cs typeface="+mn-cs"/>
                        </a:rPr>
                        <a:t>Rel-15 CR 28.707 Add requirements to support management of EN-DC and 5G</a:t>
                      </a:r>
                      <a:r>
                        <a:rPr lang="en-US" sz="1400" b="0" i="0" u="none" strike="noStrike" kern="1200" baseline="0" dirty="0" smtClean="0">
                          <a:solidFill>
                            <a:srgbClr val="000000"/>
                          </a:solidFill>
                          <a:effectLst/>
                          <a:latin typeface="Arial"/>
                          <a:ea typeface="+mn-ea"/>
                          <a:cs typeface="+mn-cs"/>
                        </a:rPr>
                        <a:t> </a:t>
                      </a:r>
                      <a:r>
                        <a:rPr lang="en-US" sz="1400" b="0" i="0" u="none" strike="noStrike" kern="1200" dirty="0" smtClean="0">
                          <a:solidFill>
                            <a:srgbClr val="000000"/>
                          </a:solidFill>
                          <a:effectLst/>
                          <a:latin typeface="Arial"/>
                          <a:ea typeface="+mn-ea"/>
                          <a:cs typeface="+mn-cs"/>
                        </a:rPr>
                        <a:t>interworking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sz="1400" b="0" i="0" u="none" strike="noStrike" kern="1200" dirty="0" smtClean="0">
                          <a:solidFill>
                            <a:srgbClr val="000000"/>
                          </a:solidFill>
                          <a:effectLst/>
                          <a:latin typeface="Arial"/>
                          <a:ea typeface="+mn-ea"/>
                          <a:cs typeface="+mn-cs"/>
                        </a:rPr>
                        <a:t>Nokia</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1254">
                <a:tc>
                  <a:txBody>
                    <a:bodyPr/>
                    <a:lstStyle/>
                    <a:p>
                      <a:pPr algn="ctr" fontAlgn="t"/>
                      <a:r>
                        <a:rPr lang="en-US" sz="1400" b="0" i="0" u="none" strike="noStrike" dirty="0" smtClean="0">
                          <a:solidFill>
                            <a:srgbClr val="000000"/>
                          </a:solidFill>
                          <a:effectLst/>
                          <a:latin typeface="Arial"/>
                        </a:rPr>
                        <a:t>S5‑183542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28.658 Update E-UTRAN IS definitions to support EN-DC management</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dirty="0" smtClean="0">
                          <a:solidFill>
                            <a:srgbClr val="000000"/>
                          </a:solidFill>
                          <a:effectLst/>
                          <a:latin typeface="Arial"/>
                        </a:rPr>
                        <a:t>Nokia</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5008">
                <a:tc>
                  <a:txBody>
                    <a:bodyPr/>
                    <a:lstStyle/>
                    <a:p>
                      <a:pPr algn="ctr" fontAlgn="t"/>
                      <a:r>
                        <a:rPr lang="en-US" sz="1400" b="0" i="0" u="none" strike="noStrike" dirty="0" smtClean="0">
                          <a:solidFill>
                            <a:srgbClr val="000000"/>
                          </a:solidFill>
                          <a:effectLst/>
                          <a:latin typeface="Arial"/>
                        </a:rPr>
                        <a:t>S5‑183543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l" fontAlgn="t"/>
                      <a:r>
                        <a:rPr lang="en-US" sz="1400" b="0" i="0" u="none" strike="noStrike" dirty="0" smtClean="0">
                          <a:solidFill>
                            <a:srgbClr val="000000"/>
                          </a:solidFill>
                          <a:effectLst/>
                          <a:latin typeface="Arial"/>
                        </a:rPr>
                        <a:t>Rel-15 CR 28.708 Update EPC IS definitions to support management of EN-DC and 5G interworking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dirty="0" smtClean="0">
                          <a:solidFill>
                            <a:srgbClr val="000000"/>
                          </a:solidFill>
                          <a:effectLst/>
                          <a:latin typeface="Arial"/>
                        </a:rPr>
                        <a:t>Nokia</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1508994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14078905"/>
              </p:ext>
            </p:extLst>
          </p:nvPr>
        </p:nvGraphicFramePr>
        <p:xfrm>
          <a:off x="1078173" y="1537848"/>
          <a:ext cx="10372298" cy="4671886"/>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28.546</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12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clearAlarms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operation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definition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alarmlist</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text about alarm loss detection, common fault supervision information and subscription information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RESTful solution of Fault Supervision operation and notification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98456587"/>
              </p:ext>
            </p:extLst>
          </p:nvPr>
        </p:nvGraphicFramePr>
        <p:xfrm>
          <a:off x="94672" y="946151"/>
          <a:ext cx="12029088" cy="5951133"/>
        </p:xfrm>
        <a:graphic>
          <a:graphicData uri="http://schemas.openxmlformats.org/drawingml/2006/table">
            <a:tbl>
              <a:tblPr/>
              <a:tblGrid>
                <a:gridCol w="1880896">
                  <a:extLst>
                    <a:ext uri="{9D8B030D-6E8A-4147-A177-3AD203B41FA5}">
                      <a16:colId xmlns:a16="http://schemas.microsoft.com/office/drawing/2014/main" val="20000"/>
                    </a:ext>
                  </a:extLst>
                </a:gridCol>
                <a:gridCol w="4116987">
                  <a:extLst>
                    <a:ext uri="{9D8B030D-6E8A-4147-A177-3AD203B41FA5}">
                      <a16:colId xmlns:a16="http://schemas.microsoft.com/office/drawing/2014/main" val="20001"/>
                    </a:ext>
                  </a:extLst>
                </a:gridCol>
                <a:gridCol w="3078493">
                  <a:extLst>
                    <a:ext uri="{9D8B030D-6E8A-4147-A177-3AD203B41FA5}">
                      <a16:colId xmlns:a16="http://schemas.microsoft.com/office/drawing/2014/main" val="20003"/>
                    </a:ext>
                  </a:extLst>
                </a:gridCol>
                <a:gridCol w="2952712">
                  <a:extLst>
                    <a:ext uri="{9D8B030D-6E8A-4147-A177-3AD203B41FA5}">
                      <a16:colId xmlns:a16="http://schemas.microsoft.com/office/drawing/2014/main" val="20002"/>
                    </a:ext>
                  </a:extLst>
                </a:gridCol>
              </a:tblGrid>
              <a:tr h="4607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4198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833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35%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5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28.551, 28.552, 28.553, 28.554</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32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GB" sz="1400" b="1" kern="1200" dirty="0" smtClean="0">
                          <a:solidFill>
                            <a:schemeClr val="tx1"/>
                          </a:solidFill>
                          <a:effectLst/>
                          <a:latin typeface="+mj-lt"/>
                          <a:ea typeface="+mn-ea"/>
                          <a:cs typeface="+mn-cs"/>
                        </a:rPr>
                        <a:t>The following topics were discussed:</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28.550/551: </a:t>
                      </a:r>
                      <a:r>
                        <a:rPr lang="en-GB" sz="1400" kern="1200" dirty="0" smtClean="0">
                          <a:solidFill>
                            <a:schemeClr val="tx1"/>
                          </a:solidFill>
                          <a:effectLst/>
                          <a:latin typeface="+mj-lt"/>
                          <a:ea typeface="+mn-ea"/>
                          <a:cs typeface="+mn-cs"/>
                        </a:rPr>
                        <a:t>Name of management services, Correction of UC on performance data streaming service; New UC on network performance data streaming;</a:t>
                      </a:r>
                      <a:r>
                        <a:rPr lang="en-GB" sz="1400" kern="1200" baseline="0" dirty="0" smtClean="0">
                          <a:solidFill>
                            <a:schemeClr val="tx1"/>
                          </a:solidFill>
                          <a:effectLst/>
                          <a:latin typeface="+mj-lt"/>
                          <a:ea typeface="+mn-ea"/>
                          <a:cs typeface="+mn-cs"/>
                        </a:rPr>
                        <a:t> </a:t>
                      </a:r>
                      <a:r>
                        <a:rPr lang="en-GB" sz="1400" kern="1200" dirty="0" smtClean="0">
                          <a:solidFill>
                            <a:schemeClr val="tx1"/>
                          </a:solidFill>
                          <a:effectLst/>
                          <a:latin typeface="+mj-lt"/>
                          <a:ea typeface="+mn-ea"/>
                          <a:cs typeface="+mn-cs"/>
                        </a:rPr>
                        <a:t>UC to update NF measurement job control for VR aspects; measurement job control operations; measurement job listing related operation; performance data file reporting related notifications; notification subscribe operation for performance data reporting; performance data file listing related operation; performance data streaming related notifications; NF/NSSI/NSI/Network measurement job control procedures; Concept; UC and requirements for management data analytics.</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28.552: </a:t>
                      </a:r>
                      <a:r>
                        <a:rPr lang="en-GB" sz="1400" kern="1200" dirty="0" smtClean="0">
                          <a:solidFill>
                            <a:schemeClr val="tx1"/>
                          </a:solidFill>
                          <a:effectLst/>
                          <a:latin typeface="+mj-lt"/>
                          <a:ea typeface="+mn-ea"/>
                          <a:cs typeface="+mn-cs"/>
                        </a:rPr>
                        <a:t>PRB usage related measurements; Measurements related to UE Context </a:t>
                      </a:r>
                      <a:r>
                        <a:rPr lang="en-GB" sz="1400" kern="1200" dirty="0" err="1" smtClean="0">
                          <a:solidFill>
                            <a:schemeClr val="tx1"/>
                          </a:solidFill>
                          <a:effectLst/>
                          <a:latin typeface="+mj-lt"/>
                          <a:ea typeface="+mn-ea"/>
                          <a:cs typeface="+mn-cs"/>
                        </a:rPr>
                        <a:t>Rel</a:t>
                      </a:r>
                      <a:r>
                        <a:rPr lang="en-GB" sz="1400" kern="1200" dirty="0" smtClean="0">
                          <a:solidFill>
                            <a:schemeClr val="tx1"/>
                          </a:solidFill>
                          <a:effectLst/>
                          <a:latin typeface="+mj-lt"/>
                          <a:ea typeface="+mn-ea"/>
                          <a:cs typeface="+mn-cs"/>
                        </a:rPr>
                        <a:t> initiated by DU UC; RRC connection number measurements; packet delay UC; measurements related to DL latency in NG-RAN; measurements related to DL delay in NG-RAN; LS on L2 measurement specification for NR in R15.</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28.553: </a:t>
                      </a:r>
                      <a:r>
                        <a:rPr lang="en-US" sz="1400" kern="1200" dirty="0" smtClean="0">
                          <a:solidFill>
                            <a:schemeClr val="tx1"/>
                          </a:solidFill>
                          <a:effectLst/>
                          <a:latin typeface="+mj-lt"/>
                          <a:ea typeface="+mn-ea"/>
                          <a:cs typeface="+mn-cs"/>
                        </a:rPr>
                        <a:t>Measurements related to number of PDU sessions.</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28.554: </a:t>
                      </a:r>
                      <a:r>
                        <a:rPr lang="en-GB" sz="1400" kern="1200" dirty="0" smtClean="0">
                          <a:solidFill>
                            <a:schemeClr val="tx1"/>
                          </a:solidFill>
                          <a:effectLst/>
                          <a:latin typeface="+mj-lt"/>
                          <a:ea typeface="+mn-ea"/>
                          <a:cs typeface="+mn-cs"/>
                        </a:rPr>
                        <a:t>Add KPI overview; KPI template; KPI definition of active PDU session number of network slice instance; use case and KPI on virtual resource utilization; PDU Session related measurement; assurance data discussion about end-to-end latency; network slice level measurements; KPI categories; Update of N3 throughput KPIs; Add KPI related to DL latency in NG-RAN. Clean-up of the document</a:t>
                      </a:r>
                      <a:endParaRPr lang="fr-FR" sz="1100" kern="1200" dirty="0" smtClean="0">
                        <a:solidFill>
                          <a:schemeClr val="tx1"/>
                        </a:solidFill>
                        <a:effectLst/>
                        <a:latin typeface="+mj-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991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572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LS out: 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5‑183622 (LS on L2 measurement specification for NR in R15)</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91393234"/>
              </p:ext>
            </p:extLst>
          </p:nvPr>
        </p:nvGraphicFramePr>
        <p:xfrm>
          <a:off x="1078173" y="1360424"/>
          <a:ext cx="10372298" cy="4449992"/>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5G Trace management</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780040</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smtClean="0">
                          <a:ln>
                            <a:noFill/>
                          </a:ln>
                          <a:solidFill>
                            <a:schemeClr val="tx1"/>
                          </a:solidFill>
                          <a:effectLst/>
                          <a:latin typeface="Calibri" pitchFamily="34" charset="0"/>
                          <a:ea typeface="宋体" pitchFamily="2" charset="-122"/>
                          <a:cs typeface="Arial" charset="0"/>
                        </a:rPr>
                        <a:t>TS 32.421, 32.422, 32.423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5G Trace added to TSs 32.421, 32.422 and 32.423.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(S5‑183462: LS on completion of 5G trace)</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5G Trace management</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09970376"/>
              </p:ext>
            </p:extLst>
          </p:nvPr>
        </p:nvGraphicFramePr>
        <p:xfrm>
          <a:off x="122823" y="1421694"/>
          <a:ext cx="11382235" cy="4711750"/>
        </p:xfrm>
        <a:graphic>
          <a:graphicData uri="http://schemas.openxmlformats.org/drawingml/2006/table">
            <a:tbl>
              <a:tblPr/>
              <a:tblGrid>
                <a:gridCol w="1068769">
                  <a:extLst>
                    <a:ext uri="{9D8B030D-6E8A-4147-A177-3AD203B41FA5}">
                      <a16:colId xmlns:a16="http://schemas.microsoft.com/office/drawing/2014/main" val="20000"/>
                    </a:ext>
                  </a:extLst>
                </a:gridCol>
                <a:gridCol w="7508250">
                  <a:extLst>
                    <a:ext uri="{9D8B030D-6E8A-4147-A177-3AD203B41FA5}">
                      <a16:colId xmlns:a16="http://schemas.microsoft.com/office/drawing/2014/main" val="20001"/>
                    </a:ext>
                  </a:extLst>
                </a:gridCol>
                <a:gridCol w="1402608">
                  <a:extLst>
                    <a:ext uri="{9D8B030D-6E8A-4147-A177-3AD203B41FA5}">
                      <a16:colId xmlns:a16="http://schemas.microsoft.com/office/drawing/2014/main" val="20002"/>
                    </a:ext>
                  </a:extLst>
                </a:gridCol>
                <a:gridCol w="1402608">
                  <a:extLst>
                    <a:ext uri="{9D8B030D-6E8A-4147-A177-3AD203B41FA5}">
                      <a16:colId xmlns:a16="http://schemas.microsoft.com/office/drawing/2014/main" val="20003"/>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Supersedes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31506">
                <a:tc>
                  <a:txBody>
                    <a:bodyPr/>
                    <a:lstStyle/>
                    <a:p>
                      <a:pPr algn="ctr" fontAlgn="t"/>
                      <a:r>
                        <a:rPr lang="en-US" sz="1200" b="0" i="0" u="none" strike="noStrike" kern="1200" dirty="0" smtClean="0">
                          <a:solidFill>
                            <a:schemeClr val="tx1"/>
                          </a:solidFill>
                          <a:effectLst/>
                          <a:latin typeface="Arial"/>
                          <a:ea typeface="+mn-ea"/>
                          <a:cs typeface="+mn-cs"/>
                        </a:rPr>
                        <a:t> S5‑183290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32423-e00 Add support for 5G Trace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2509">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S5‑183461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32421-e00 Add support for 5G Trace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S5-182425</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S5‑183306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(management activation in 5GC and NG-RAN)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S5-182427</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S5‑183318</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(signaling activation in 5GC)</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S5-182428</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S5‑183321</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(management deactivation in 5GC and NG-RAN)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S5-182430</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S5‑183326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(signaling deactivation in 5GC and NG-RAN)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S5‑183327</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(management trace recording session starting in 5GC and NG-RAN)</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S5‑183331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(signaling trace recording session starting in 5GC and NG-RAN)</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S5‑183333</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(management trace recording session stopping in 5GC and NG-RAN)</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S5‑183334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(signaling trace recording session stopping in 5GC and NG-RAN)</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S5‑183336</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(triggering events in 5GC)</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S5-182085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S5‑183340</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(5G NEs, interfaces and trace parameters)</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74885693"/>
              </p:ext>
            </p:extLst>
          </p:nvPr>
        </p:nvGraphicFramePr>
        <p:xfrm>
          <a:off x="95533" y="1237592"/>
          <a:ext cx="11959987" cy="5566652"/>
        </p:xfrm>
        <a:graphic>
          <a:graphicData uri="http://schemas.openxmlformats.org/drawingml/2006/table">
            <a:tbl>
              <a:tblPr/>
              <a:tblGrid>
                <a:gridCol w="1870092">
                  <a:extLst>
                    <a:ext uri="{9D8B030D-6E8A-4147-A177-3AD203B41FA5}">
                      <a16:colId xmlns:a16="http://schemas.microsoft.com/office/drawing/2014/main" val="20000"/>
                    </a:ext>
                  </a:extLst>
                </a:gridCol>
                <a:gridCol w="4093337">
                  <a:extLst>
                    <a:ext uri="{9D8B030D-6E8A-4147-A177-3AD203B41FA5}">
                      <a16:colId xmlns:a16="http://schemas.microsoft.com/office/drawing/2014/main" val="20001"/>
                    </a:ext>
                  </a:extLst>
                </a:gridCol>
                <a:gridCol w="3060809">
                  <a:extLst>
                    <a:ext uri="{9D8B030D-6E8A-4147-A177-3AD203B41FA5}">
                      <a16:colId xmlns:a16="http://schemas.microsoft.com/office/drawing/2014/main" val="20003"/>
                    </a:ext>
                  </a:extLst>
                </a:gridCol>
                <a:gridCol w="293574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virtualization aspects of 5G networks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75%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28.515, 28.516, 28.520, 28.521, 28.525, 28.527, 28.528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contributions related to:</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extension to TS 28.512, TS 28.513, TS 28.517, TS 28.518, TS 28.522, TS 28.5238, and TS 28.500, to cover RAN. The group agreed the CRs should make the following changes:</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Change the WI code to Rel. 15 WI – NETSLICE-MNFV5G</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Change the category to B</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also agreed that CRs S5-182211, S5-182212, S5-182214, S5-182215, S5-182216, and S5-182217 that were agreed in the last meeting but not yet agreed at the SA plenary meeting should change the WI code to Rel. 15 WI – NETSLICE-MNFV5G, and the category to B.</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and requirements related to adding VNFFG to a NS instance, and updating VNFFG to a NS instance. </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Procedures of adding a VNFFG to a NS instance, and adding/deleting/modifying a NFP at a VNFFG instance. These procedures identifying gaps in the VNFFG update and addition operations in ETSI GS NFV IFA 013.</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Rel-15 CR 28.500 Update architecture for 5G network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 Draft CR S5-183623 (Update 5G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Management and virtualization aspects of 5G networks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611081"/>
              </p:ext>
            </p:extLst>
          </p:nvPr>
        </p:nvGraphicFramePr>
        <p:xfrm>
          <a:off x="450373" y="1778847"/>
          <a:ext cx="10972802" cy="4065734"/>
        </p:xfrm>
        <a:graphic>
          <a:graphicData uri="http://schemas.openxmlformats.org/drawingml/2006/table">
            <a:tbl>
              <a:tblPr/>
              <a:tblGrid>
                <a:gridCol w="2198356">
                  <a:extLst>
                    <a:ext uri="{9D8B030D-6E8A-4147-A177-3AD203B41FA5}">
                      <a16:colId xmlns:a16="http://schemas.microsoft.com/office/drawing/2014/main" val="20000"/>
                    </a:ext>
                  </a:extLst>
                </a:gridCol>
                <a:gridCol w="6982691">
                  <a:extLst>
                    <a:ext uri="{9D8B030D-6E8A-4147-A177-3AD203B41FA5}">
                      <a16:colId xmlns:a16="http://schemas.microsoft.com/office/drawing/2014/main" val="20001"/>
                    </a:ext>
                  </a:extLst>
                </a:gridCol>
                <a:gridCol w="1791755">
                  <a:extLst>
                    <a:ext uri="{9D8B030D-6E8A-4147-A177-3AD203B41FA5}">
                      <a16:colId xmlns:a16="http://schemas.microsoft.com/office/drawing/2014/main"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85008">
                <a:tc>
                  <a:txBody>
                    <a:bodyPr/>
                    <a:lstStyle/>
                    <a:p>
                      <a:pPr algn="ctr" fontAlgn="t"/>
                      <a:r>
                        <a:rPr lang="fr-FR" sz="1400" b="0" i="0" u="none" strike="noStrike" kern="1200" dirty="0" smtClean="0">
                          <a:solidFill>
                            <a:srgbClr val="000000"/>
                          </a:solidFill>
                          <a:effectLst/>
                          <a:latin typeface="Arial"/>
                          <a:ea typeface="+mn-ea"/>
                          <a:cs typeface="+mn-cs"/>
                        </a:rPr>
                        <a:t>S5‑183511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5008">
                <a:tc>
                  <a:txBody>
                    <a:bodyPr/>
                    <a:lstStyle/>
                    <a:p>
                      <a:pPr algn="ctr" fontAlgn="t"/>
                      <a:r>
                        <a:rPr lang="fr-FR" sz="1400" b="0" i="0" u="none" strike="noStrike" dirty="0" smtClean="0">
                          <a:solidFill>
                            <a:srgbClr val="000000"/>
                          </a:solidFill>
                          <a:effectLst/>
                          <a:latin typeface="Arial"/>
                        </a:rPr>
                        <a:t>S5‑183512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5008">
                <a:tc>
                  <a:txBody>
                    <a:bodyPr/>
                    <a:lstStyle/>
                    <a:p>
                      <a:pPr algn="ctr" fontAlgn="t"/>
                      <a:r>
                        <a:rPr lang="fr-FR" sz="1400" b="0" i="0" u="none" strike="noStrike" dirty="0" smtClean="0">
                          <a:solidFill>
                            <a:srgbClr val="000000"/>
                          </a:solidFill>
                          <a:effectLst/>
                          <a:latin typeface="Arial"/>
                        </a:rPr>
                        <a:t>S5‑183513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5008">
                <a:tc>
                  <a:txBody>
                    <a:bodyPr/>
                    <a:lstStyle/>
                    <a:p>
                      <a:pPr algn="ctr" fontAlgn="t"/>
                      <a:r>
                        <a:rPr lang="fr-FR" sz="1400" b="0" i="0" u="none" strike="noStrike" dirty="0" smtClean="0">
                          <a:solidFill>
                            <a:srgbClr val="000000"/>
                          </a:solidFill>
                          <a:effectLst/>
                          <a:latin typeface="Arial"/>
                        </a:rPr>
                        <a:t>S5‑183514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5008">
                <a:tc>
                  <a:txBody>
                    <a:bodyPr/>
                    <a:lstStyle/>
                    <a:p>
                      <a:pPr algn="ctr" fontAlgn="t"/>
                      <a:r>
                        <a:rPr lang="fr-FR" sz="1400" b="0" i="0" u="none" strike="noStrike" dirty="0" smtClean="0">
                          <a:solidFill>
                            <a:srgbClr val="000000"/>
                          </a:solidFill>
                          <a:effectLst/>
                          <a:latin typeface="Arial"/>
                        </a:rPr>
                        <a:t>S5‑183515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85008">
                <a:tc>
                  <a:txBody>
                    <a:bodyPr/>
                    <a:lstStyle/>
                    <a:p>
                      <a:pPr algn="ctr" fontAlgn="t"/>
                      <a:r>
                        <a:rPr lang="fr-FR" sz="1400" b="0" i="0" u="none" strike="noStrike" dirty="0" smtClean="0">
                          <a:solidFill>
                            <a:srgbClr val="000000"/>
                          </a:solidFill>
                          <a:effectLst/>
                          <a:latin typeface="Arial"/>
                        </a:rPr>
                        <a:t>S5‑183516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1" i="0" u="none" strike="noStrike" dirty="0">
                        <a:solidFill>
                          <a:srgbClr val="FF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5008">
                <a:tc>
                  <a:txBody>
                    <a:bodyPr/>
                    <a:lstStyle/>
                    <a:p>
                      <a:pPr algn="ctr" fontAlgn="t"/>
                      <a:r>
                        <a:rPr lang="fr-FR" sz="1400" b="0" i="0" u="none" strike="noStrike" kern="1200" dirty="0" smtClean="0">
                          <a:solidFill>
                            <a:srgbClr val="000000"/>
                          </a:solidFill>
                          <a:effectLst/>
                          <a:latin typeface="Arial"/>
                          <a:ea typeface="+mn-ea"/>
                          <a:cs typeface="+mn-cs"/>
                        </a:rPr>
                        <a:t>S5‑183517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85008">
                <a:tc>
                  <a:txBody>
                    <a:bodyPr/>
                    <a:lstStyle/>
                    <a:p>
                      <a:pPr algn="ctr" fontAlgn="t"/>
                      <a:r>
                        <a:rPr lang="fr-FR" sz="1400" b="0" i="0" u="none" strike="noStrike" dirty="0" smtClean="0">
                          <a:solidFill>
                            <a:srgbClr val="000000"/>
                          </a:solidFill>
                          <a:effectLst/>
                          <a:latin typeface="Arial"/>
                        </a:rPr>
                        <a:t>S5‑183518</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85008">
                <a:tc>
                  <a:txBody>
                    <a:bodyPr/>
                    <a:lstStyle/>
                    <a:p>
                      <a:pPr algn="ctr" fontAlgn="t"/>
                      <a:r>
                        <a:rPr lang="fr-FR" sz="1400" b="0" i="0" u="none" strike="noStrike" dirty="0" smtClean="0">
                          <a:solidFill>
                            <a:srgbClr val="000000"/>
                          </a:solidFill>
                          <a:effectLst/>
                          <a:latin typeface="Arial"/>
                        </a:rPr>
                        <a:t>S5‑183519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85008">
                <a:tc>
                  <a:txBody>
                    <a:bodyPr/>
                    <a:lstStyle/>
                    <a:p>
                      <a:pPr algn="ctr" fontAlgn="t"/>
                      <a:r>
                        <a:rPr lang="fr-FR" sz="1400" b="0" i="0" u="none" strike="noStrike" dirty="0" smtClean="0">
                          <a:solidFill>
                            <a:srgbClr val="000000"/>
                          </a:solidFill>
                          <a:effectLst/>
                          <a:latin typeface="Arial"/>
                        </a:rPr>
                        <a:t>S5‑183520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85008">
                <a:tc>
                  <a:txBody>
                    <a:bodyPr/>
                    <a:lstStyle/>
                    <a:p>
                      <a:pPr algn="ctr" fontAlgn="t"/>
                      <a:r>
                        <a:rPr lang="fr-FR" sz="1400" b="0" i="0" u="none" strike="noStrike" dirty="0" smtClean="0">
                          <a:solidFill>
                            <a:srgbClr val="000000"/>
                          </a:solidFill>
                          <a:effectLst/>
                          <a:latin typeface="Arial"/>
                        </a:rPr>
                        <a:t>S5‑183521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85008">
                <a:tc>
                  <a:txBody>
                    <a:bodyPr/>
                    <a:lstStyle/>
                    <a:p>
                      <a:pPr algn="ctr" fontAlgn="t"/>
                      <a:r>
                        <a:rPr lang="fr-FR" sz="1400" b="0" i="0" u="none" strike="noStrike" dirty="0" smtClean="0">
                          <a:solidFill>
                            <a:srgbClr val="000000"/>
                          </a:solidFill>
                          <a:effectLst/>
                          <a:latin typeface="Arial"/>
                        </a:rPr>
                        <a:t>S5‑183522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1" i="0" u="none" strike="noStrike" dirty="0">
                        <a:solidFill>
                          <a:srgbClr val="FF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037054868"/>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Management and virtualization aspects of 5G networks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19710763"/>
              </p:ext>
            </p:extLst>
          </p:nvPr>
        </p:nvGraphicFramePr>
        <p:xfrm>
          <a:off x="450373" y="1792495"/>
          <a:ext cx="10972802" cy="2640694"/>
        </p:xfrm>
        <a:graphic>
          <a:graphicData uri="http://schemas.openxmlformats.org/drawingml/2006/table">
            <a:tbl>
              <a:tblPr/>
              <a:tblGrid>
                <a:gridCol w="2198356">
                  <a:extLst>
                    <a:ext uri="{9D8B030D-6E8A-4147-A177-3AD203B41FA5}">
                      <a16:colId xmlns:a16="http://schemas.microsoft.com/office/drawing/2014/main" val="20000"/>
                    </a:ext>
                  </a:extLst>
                </a:gridCol>
                <a:gridCol w="6982691">
                  <a:extLst>
                    <a:ext uri="{9D8B030D-6E8A-4147-A177-3AD203B41FA5}">
                      <a16:colId xmlns:a16="http://schemas.microsoft.com/office/drawing/2014/main" val="20001"/>
                    </a:ext>
                  </a:extLst>
                </a:gridCol>
                <a:gridCol w="1791755">
                  <a:extLst>
                    <a:ext uri="{9D8B030D-6E8A-4147-A177-3AD203B41FA5}">
                      <a16:colId xmlns:a16="http://schemas.microsoft.com/office/drawing/2014/main"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85008">
                <a:tc>
                  <a:txBody>
                    <a:bodyPr/>
                    <a:lstStyle/>
                    <a:p>
                      <a:pPr algn="ctr" fontAlgn="t"/>
                      <a:r>
                        <a:rPr lang="en-US" sz="1400" b="0" i="0" u="none" strike="noStrike" dirty="0" smtClean="0">
                          <a:solidFill>
                            <a:srgbClr val="000000"/>
                          </a:solidFill>
                          <a:effectLst/>
                          <a:latin typeface="Arial"/>
                        </a:rPr>
                        <a:t>S5‑183464</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CR Rel-14 TS 28.525 use case and requirement of adding VNFFG to a NS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5008">
                <a:tc>
                  <a:txBody>
                    <a:bodyPr/>
                    <a:lstStyle/>
                    <a:p>
                      <a:pPr algn="ctr" fontAlgn="t"/>
                      <a:r>
                        <a:rPr lang="en-US" sz="1400" b="0" i="0" u="none" strike="noStrike" dirty="0" smtClean="0">
                          <a:solidFill>
                            <a:srgbClr val="000000"/>
                          </a:solidFill>
                          <a:effectLst/>
                          <a:latin typeface="Arial"/>
                        </a:rPr>
                        <a:t>S5‑183465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CR Rel-14 TS 28.525 use case and requirement of updating VNFFG in a NS instance</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5008">
                <a:tc>
                  <a:txBody>
                    <a:bodyPr/>
                    <a:lstStyle/>
                    <a:p>
                      <a:pPr algn="ctr" fontAlgn="t"/>
                      <a:r>
                        <a:rPr lang="en-US" sz="1400" b="0" i="0" u="none" strike="noStrike" dirty="0" smtClean="0">
                          <a:solidFill>
                            <a:srgbClr val="000000"/>
                          </a:solidFill>
                          <a:effectLst/>
                          <a:latin typeface="Arial"/>
                        </a:rPr>
                        <a:t>S5‑183592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adding VNF instance to a NS with connectivity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5008">
                <a:tc>
                  <a:txBody>
                    <a:bodyPr/>
                    <a:lstStyle/>
                    <a:p>
                      <a:pPr algn="ctr" fontAlgn="t"/>
                      <a:r>
                        <a:rPr lang="en-US" sz="1400" b="0" i="0" u="none" strike="noStrike" dirty="0" smtClean="0">
                          <a:solidFill>
                            <a:srgbClr val="000000"/>
                          </a:solidFill>
                          <a:effectLst/>
                          <a:latin typeface="Arial"/>
                        </a:rPr>
                        <a:t>S5‑183593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adding external connectivity to a PNF or VNF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5008">
                <a:tc>
                  <a:txBody>
                    <a:bodyPr/>
                    <a:lstStyle/>
                    <a:p>
                      <a:pPr algn="ctr" fontAlgn="t"/>
                      <a:r>
                        <a:rPr lang="en-US" sz="1400" b="0" i="0" u="none" strike="noStrike" dirty="0" smtClean="0">
                          <a:solidFill>
                            <a:srgbClr val="000000"/>
                          </a:solidFill>
                          <a:effectLst/>
                          <a:latin typeface="Arial"/>
                        </a:rPr>
                        <a:t>S5‑183594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adding NS virtual link to a NS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85008">
                <a:tc>
                  <a:txBody>
                    <a:bodyPr/>
                    <a:lstStyle/>
                    <a:p>
                      <a:pPr algn="ctr" fontAlgn="t"/>
                      <a:r>
                        <a:rPr lang="en-US" sz="1400" b="0" i="0" u="none" strike="noStrike" dirty="0" smtClean="0">
                          <a:solidFill>
                            <a:srgbClr val="000000"/>
                          </a:solidFill>
                          <a:effectLst/>
                          <a:latin typeface="Arial"/>
                        </a:rPr>
                        <a:t>S5‑183595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changing external connectivity to a PNF or VNF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5008">
                <a:tc>
                  <a:txBody>
                    <a:bodyPr/>
                    <a:lstStyle/>
                    <a:p>
                      <a:pPr algn="ctr" fontAlgn="t"/>
                      <a:r>
                        <a:rPr lang="en-US" sz="1400" b="0" i="0" u="none" strike="noStrike" dirty="0" smtClean="0">
                          <a:solidFill>
                            <a:srgbClr val="000000"/>
                          </a:solidFill>
                          <a:effectLst/>
                          <a:latin typeface="Arial"/>
                        </a:rPr>
                        <a:t>S5‑183596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adding requirement for PNFD on-boarding use case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9520797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0667871"/>
              </p:ext>
            </p:extLst>
          </p:nvPr>
        </p:nvGraphicFramePr>
        <p:xfrm>
          <a:off x="286603" y="1196648"/>
          <a:ext cx="11586948" cy="476956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09174716"/>
              </p:ext>
            </p:extLst>
          </p:nvPr>
        </p:nvGraphicFramePr>
        <p:xfrm>
          <a:off x="142503" y="1964417"/>
          <a:ext cx="11946577" cy="2440081"/>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val="570476699"/>
                    </a:ext>
                  </a:extLst>
                </a:gridCol>
                <a:gridCol w="7164867">
                  <a:extLst>
                    <a:ext uri="{9D8B030D-6E8A-4147-A177-3AD203B41FA5}">
                      <a16:colId xmlns:a16="http://schemas.microsoft.com/office/drawing/2014/main" val="2618836924"/>
                    </a:ext>
                  </a:extLst>
                </a:gridCol>
                <a:gridCol w="1243245">
                  <a:extLst>
                    <a:ext uri="{9D8B030D-6E8A-4147-A177-3AD203B41FA5}">
                      <a16:colId xmlns:a16="http://schemas.microsoft.com/office/drawing/2014/main" val="3016348962"/>
                    </a:ext>
                  </a:extLst>
                </a:gridCol>
                <a:gridCol w="1157504">
                  <a:extLst>
                    <a:ext uri="{9D8B030D-6E8A-4147-A177-3AD203B41FA5}">
                      <a16:colId xmlns:a16="http://schemas.microsoft.com/office/drawing/2014/main" val="3690116950"/>
                    </a:ext>
                  </a:extLst>
                </a:gridCol>
                <a:gridCol w="1228953">
                  <a:extLst>
                    <a:ext uri="{9D8B030D-6E8A-4147-A177-3AD203B41FA5}">
                      <a16:colId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401874">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S5-183250</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Reply LS from RAN2 cc SA5 on adding new service type in QMC reporting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R2-1806239</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89524554"/>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S5-183251</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LS from RAN2 to SA5 on Bluetooth/WLAN measurement collection in MDT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R2-1806489</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dirty="0" smtClean="0">
                          <a:solidFill>
                            <a:schemeClr val="tx1"/>
                          </a:solidFill>
                          <a:effectLst/>
                          <a:latin typeface="+mn-lt"/>
                          <a:ea typeface="Calibri" panose="020F0502020204030204" pitchFamily="34" charset="0"/>
                          <a:cs typeface="Calibri" panose="020F0502020204030204" pitchFamily="34" charset="0"/>
                        </a:rPr>
                        <a:t>RepliedTo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S5-183626</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9015415"/>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S5-183253</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Resubmitted Reply LS from SA4 to SA5 on Attributes for </a:t>
                      </a:r>
                      <a:r>
                        <a:rPr lang="en-US" sz="1400" b="0" i="0" u="none" strike="noStrike" kern="1200" dirty="0" err="1" smtClean="0">
                          <a:solidFill>
                            <a:srgbClr val="000000"/>
                          </a:solidFill>
                          <a:effectLst/>
                          <a:latin typeface="+mn-lt"/>
                          <a:ea typeface="+mn-ea"/>
                          <a:cs typeface="+mn-cs"/>
                        </a:rPr>
                        <a:t>QoE</a:t>
                      </a:r>
                      <a:r>
                        <a:rPr lang="en-US" sz="1400" b="0" i="0" u="none" strike="noStrike" kern="1200" dirty="0" smtClean="0">
                          <a:solidFill>
                            <a:srgbClr val="000000"/>
                          </a:solidFill>
                          <a:effectLst/>
                          <a:latin typeface="+mn-lt"/>
                          <a:ea typeface="+mn-ea"/>
                          <a:cs typeface="+mn-cs"/>
                        </a:rPr>
                        <a:t> measurement collection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S4-180240</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Postponed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S5-183254</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Reply LS from SA4 cc SA5 on adding new service type in QMC reporting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smtClean="0">
                          <a:solidFill>
                            <a:srgbClr val="000000"/>
                          </a:solidFill>
                          <a:effectLst/>
                          <a:latin typeface="+mn-lt"/>
                        </a:rPr>
                        <a:t>S4-180574</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36363751"/>
              </p:ext>
            </p:extLst>
          </p:nvPr>
        </p:nvGraphicFramePr>
        <p:xfrm>
          <a:off x="1078173" y="1360424"/>
          <a:ext cx="10372298" cy="4671886"/>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REST Solution Sets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smtClean="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Clauses were reorganized into basic and advanced design patterns. A design pattern for attribute selection was agreed, and how to map the DN prefix into URIs.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61233055"/>
              </p:ext>
            </p:extLst>
          </p:nvPr>
        </p:nvGraphicFramePr>
        <p:xfrm>
          <a:off x="1078173" y="1360424"/>
          <a:ext cx="10372298" cy="4605340"/>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Enhancement for EPC CUPS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 contributions were addressed: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contribution was to add and collect the NRM IOC changes to TS 28.708.</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CRs on performance measurements,  to update TS 32.426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CRs on stage 3 CORBA SS,  to update TS 28.709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NOTE: The measurements between PGW-C and PGW-U and measurements between SGW-C and SGW-U should be defined within work item of Management Enhancement for EPC CUPS.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fr-FR" altLang="zh-CN" sz="3200" kern="0" dirty="0">
                <a:solidFill>
                  <a:srgbClr val="FF0000"/>
                </a:solidFill>
                <a:latin typeface="Calibri"/>
                <a:cs typeface="+mj-cs"/>
              </a:rPr>
              <a:t>Management </a:t>
            </a:r>
            <a:r>
              <a:rPr lang="fr-FR" altLang="zh-CN" sz="3200" kern="0" dirty="0" err="1">
                <a:solidFill>
                  <a:srgbClr val="FF0000"/>
                </a:solidFill>
                <a:latin typeface="Calibri"/>
                <a:cs typeface="+mj-cs"/>
              </a:rPr>
              <a:t>Enhancement</a:t>
            </a:r>
            <a:r>
              <a:rPr lang="fr-FR" altLang="zh-CN" sz="3200" kern="0" dirty="0">
                <a:solidFill>
                  <a:srgbClr val="FF0000"/>
                </a:solidFill>
                <a:latin typeface="Calibri"/>
                <a:cs typeface="+mj-cs"/>
              </a:rPr>
              <a:t> for EPC CUPS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4260426"/>
              </p:ext>
            </p:extLst>
          </p:nvPr>
        </p:nvGraphicFramePr>
        <p:xfrm>
          <a:off x="450373" y="1983567"/>
          <a:ext cx="10972802" cy="2070678"/>
        </p:xfrm>
        <a:graphic>
          <a:graphicData uri="http://schemas.openxmlformats.org/drawingml/2006/table">
            <a:tbl>
              <a:tblPr/>
              <a:tblGrid>
                <a:gridCol w="2198356">
                  <a:extLst>
                    <a:ext uri="{9D8B030D-6E8A-4147-A177-3AD203B41FA5}">
                      <a16:colId xmlns:a16="http://schemas.microsoft.com/office/drawing/2014/main" val="20000"/>
                    </a:ext>
                  </a:extLst>
                </a:gridCol>
                <a:gridCol w="6982691">
                  <a:extLst>
                    <a:ext uri="{9D8B030D-6E8A-4147-A177-3AD203B41FA5}">
                      <a16:colId xmlns:a16="http://schemas.microsoft.com/office/drawing/2014/main" val="20001"/>
                    </a:ext>
                  </a:extLst>
                </a:gridCol>
                <a:gridCol w="1791755">
                  <a:extLst>
                    <a:ext uri="{9D8B030D-6E8A-4147-A177-3AD203B41FA5}">
                      <a16:colId xmlns:a16="http://schemas.microsoft.com/office/drawing/2014/main"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85008">
                <a:tc>
                  <a:txBody>
                    <a:bodyPr/>
                    <a:lstStyle/>
                    <a:p>
                      <a:pPr algn="ctr" fontAlgn="t"/>
                      <a:r>
                        <a:rPr lang="en-US" sz="1600" b="0" i="0" u="none" strike="noStrike" dirty="0" smtClean="0">
                          <a:solidFill>
                            <a:srgbClr val="000000"/>
                          </a:solidFill>
                          <a:effectLst/>
                          <a:latin typeface="Arial"/>
                        </a:rPr>
                        <a:t>S5‑183473</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Add Link associations to Draft CR 28.708</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5008">
                <a:tc>
                  <a:txBody>
                    <a:bodyPr/>
                    <a:lstStyle/>
                    <a:p>
                      <a:pPr algn="ctr" fontAlgn="t"/>
                      <a:r>
                        <a:rPr lang="en-US" sz="1600" b="0" i="0" u="none" strike="noStrike" dirty="0" smtClean="0">
                          <a:solidFill>
                            <a:srgbClr val="000000"/>
                          </a:solidFill>
                          <a:effectLst/>
                          <a:latin typeface="Arial"/>
                        </a:rPr>
                        <a:t>S5‑183474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32.426 Changes to PGW measurements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5008">
                <a:tc>
                  <a:txBody>
                    <a:bodyPr/>
                    <a:lstStyle/>
                    <a:p>
                      <a:pPr algn="ctr" fontAlgn="t"/>
                      <a:r>
                        <a:rPr lang="en-US" sz="1600" b="0" i="0" u="none" strike="noStrike" dirty="0" smtClean="0">
                          <a:solidFill>
                            <a:srgbClr val="000000"/>
                          </a:solidFill>
                          <a:effectLst/>
                          <a:latin typeface="Arial"/>
                        </a:rPr>
                        <a:t>S5‑183475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32.426 Changes to SGW measurements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5008">
                <a:tc>
                  <a:txBody>
                    <a:bodyPr/>
                    <a:lstStyle/>
                    <a:p>
                      <a:pPr algn="ctr" fontAlgn="t"/>
                      <a:r>
                        <a:rPr lang="en-US" sz="1600" b="0" i="0" u="none" strike="noStrike" dirty="0" smtClean="0">
                          <a:solidFill>
                            <a:srgbClr val="000000"/>
                          </a:solidFill>
                          <a:effectLst/>
                          <a:latin typeface="Arial"/>
                        </a:rPr>
                        <a:t>S5‑183476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28.709 SS CORBA IOC Definition EPC CUPS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5008">
                <a:tc>
                  <a:txBody>
                    <a:bodyPr/>
                    <a:lstStyle/>
                    <a:p>
                      <a:pPr algn="ctr" fontAlgn="t"/>
                      <a:r>
                        <a:rPr lang="en-US" sz="1600" b="0" i="0" u="none" strike="noStrike" dirty="0" smtClean="0">
                          <a:solidFill>
                            <a:srgbClr val="000000"/>
                          </a:solidFill>
                          <a:effectLst/>
                          <a:latin typeface="Arial"/>
                        </a:rPr>
                        <a:t>S5‑183477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28.709 SS CORBA Definition EPC CUPS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286734194"/>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70333434"/>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Study Item completed at last meeting.</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Only the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TR 32.868 for Approval was discussed.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TR 32.868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39231544"/>
              </p:ext>
            </p:extLst>
          </p:nvPr>
        </p:nvGraphicFramePr>
        <p:xfrm>
          <a:off x="835573" y="1313128"/>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 contribution have been addressed: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Modification on the general procedure of policy operation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Typo correction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Conclusions and Recommendations.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71239259"/>
              </p:ext>
            </p:extLst>
          </p:nvPr>
        </p:nvGraphicFramePr>
        <p:xfrm>
          <a:off x="157652" y="1407722"/>
          <a:ext cx="11923986" cy="4782866"/>
        </p:xfrm>
        <a:graphic>
          <a:graphicData uri="http://schemas.openxmlformats.org/drawingml/2006/table">
            <a:tbl>
              <a:tblPr/>
              <a:tblGrid>
                <a:gridCol w="1864462">
                  <a:extLst>
                    <a:ext uri="{9D8B030D-6E8A-4147-A177-3AD203B41FA5}">
                      <a16:colId xmlns:a16="http://schemas.microsoft.com/office/drawing/2014/main" val="20000"/>
                    </a:ext>
                  </a:extLst>
                </a:gridCol>
                <a:gridCol w="4081015">
                  <a:extLst>
                    <a:ext uri="{9D8B030D-6E8A-4147-A177-3AD203B41FA5}">
                      <a16:colId xmlns:a16="http://schemas.microsoft.com/office/drawing/2014/main" val="20001"/>
                    </a:ext>
                  </a:extLst>
                </a:gridCol>
                <a:gridCol w="3051596">
                  <a:extLst>
                    <a:ext uri="{9D8B030D-6E8A-4147-A177-3AD203B41FA5}">
                      <a16:colId xmlns:a16="http://schemas.microsoft.com/office/drawing/2014/main" val="20003"/>
                    </a:ext>
                  </a:extLst>
                </a:gridCol>
                <a:gridCol w="292691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65% </a:t>
                      </a:r>
                      <a:r>
                        <a:rPr kumimoji="0" lang="en-GB" altLang="zh-CN" sz="1600" b="0" i="0" u="none" strike="noStrike" cap="none" normalizeH="0" baseline="0" smtClean="0">
                          <a:ln>
                            <a:noFill/>
                          </a:ln>
                          <a:solidFill>
                            <a:schemeClr val="tx1"/>
                          </a:solidFill>
                          <a:effectLst/>
                          <a:latin typeface="Calibri" pitchFamily="34" charset="0"/>
                          <a:ea typeface="宋体" pitchFamily="2" charset="-122"/>
                          <a:cs typeface="Arial" charset="0"/>
                        </a:rPr>
                        <a:t>-&gt; 65%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contribution was presented: a PPT presentation of past and ongoing activities of 3GPP SA5 on Energy Efficiency and Energy Saving Management , to be presented to next ETSI TC EE face-to-face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99520072"/>
              </p:ext>
            </p:extLst>
          </p:nvPr>
        </p:nvGraphicFramePr>
        <p:xfrm>
          <a:off x="177420" y="1360424"/>
          <a:ext cx="11887201" cy="4788057"/>
        </p:xfrm>
        <a:graphic>
          <a:graphicData uri="http://schemas.openxmlformats.org/drawingml/2006/table">
            <a:tbl>
              <a:tblPr/>
              <a:tblGrid>
                <a:gridCol w="1858711">
                  <a:extLst>
                    <a:ext uri="{9D8B030D-6E8A-4147-A177-3AD203B41FA5}">
                      <a16:colId xmlns:a16="http://schemas.microsoft.com/office/drawing/2014/main" val="20000"/>
                    </a:ext>
                  </a:extLst>
                </a:gridCol>
                <a:gridCol w="4068425">
                  <a:extLst>
                    <a:ext uri="{9D8B030D-6E8A-4147-A177-3AD203B41FA5}">
                      <a16:colId xmlns:a16="http://schemas.microsoft.com/office/drawing/2014/main" val="20001"/>
                    </a:ext>
                  </a:extLst>
                </a:gridCol>
                <a:gridCol w="3042181">
                  <a:extLst>
                    <a:ext uri="{9D8B030D-6E8A-4147-A177-3AD203B41FA5}">
                      <a16:colId xmlns:a16="http://schemas.microsoft.com/office/drawing/2014/main" val="20003"/>
                    </a:ext>
                  </a:extLst>
                </a:gridCol>
                <a:gridCol w="29178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 2018 (Previously SA#81 – Sept.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SID update was presented. It was requested that completion dates be shifted by 3 months and TR 28.900 title be revised so as to cover both studies (Ericsson new WID and this one)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contribution comparing how ONAP DCAE and 3GPP handle alarm notifications has been discussed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contribution bringing back ONAP diagrams into TR 28.900, according to SA recommendations, has been presented and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SID revised</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SA#80</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310451203"/>
              </p:ext>
            </p:extLst>
          </p:nvPr>
        </p:nvGraphicFramePr>
        <p:xfrm>
          <a:off x="263778" y="1479388"/>
          <a:ext cx="11776295" cy="4332279"/>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5975132">
                  <a:extLst>
                    <a:ext uri="{9D8B030D-6E8A-4147-A177-3AD203B41FA5}">
                      <a16:colId xmlns:a16="http://schemas.microsoft.com/office/drawing/2014/main" val="2618836924"/>
                    </a:ext>
                  </a:extLst>
                </a:gridCol>
                <a:gridCol w="1686363">
                  <a:extLst>
                    <a:ext uri="{9D8B030D-6E8A-4147-A177-3AD203B41FA5}">
                      <a16:colId xmlns:a16="http://schemas.microsoft.com/office/drawing/2014/main" val="20002"/>
                    </a:ext>
                  </a:extLst>
                </a:gridCol>
                <a:gridCol w="2932386">
                  <a:extLst>
                    <a:ext uri="{9D8B030D-6E8A-4147-A177-3AD203B41FA5}">
                      <a16:colId xmlns:a16="http://schemas.microsoft.com/office/drawing/2014/main"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S5‑183206 </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28.531 to SA for Information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Huawei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S5‑183437</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28.530 to SA for Information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Huawei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5907">
                <a:tc>
                  <a:txBody>
                    <a:bodyPr/>
                    <a:lstStyle/>
                    <a:p>
                      <a:pPr marL="95250" marR="0" indent="0" algn="ctr"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S5-183472</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sheet Draft TS 32.158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S5‑183546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S5‑183547</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28.541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75907">
                <a:tc>
                  <a:txBody>
                    <a:bodyPr/>
                    <a:lstStyle/>
                    <a:p>
                      <a:pPr marL="95250" marR="0" indent="0" algn="ctr"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S5‑183548</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28.542 </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smtClean="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Nokia</a:t>
                      </a:r>
                      <a:endParaRPr kumimoji="0" lang="sv-SE"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75907">
                <a:tc>
                  <a:txBody>
                    <a:bodyPr/>
                    <a:lstStyle/>
                    <a:p>
                      <a:pPr marL="95250" marR="0" indent="0" algn="ctr"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S5‑183549</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28.543 </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Nokia</a:t>
                      </a:r>
                      <a:endParaRPr kumimoji="0" lang="sv-SE"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S5‑183574</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Draft TS 28.554 presentation sheet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China Mobile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S5‑183588 </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28.550 for information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S5‑183589</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TR 32.868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Intel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820672013"/>
              </p:ext>
            </p:extLst>
          </p:nvPr>
        </p:nvGraphicFramePr>
        <p:xfrm>
          <a:off x="268014" y="2085517"/>
          <a:ext cx="11650717" cy="2129296"/>
        </p:xfrm>
        <a:graphic>
          <a:graphicData uri="http://schemas.openxmlformats.org/drawingml/2006/table">
            <a:tbl>
              <a:tblPr firstRow="1" bandRow="1">
                <a:tableStyleId>{5C22544A-7EE6-4342-B048-85BDC9FD1C3A}</a:tableStyleId>
              </a:tblPr>
              <a:tblGrid>
                <a:gridCol w="1181806">
                  <a:extLst>
                    <a:ext uri="{9D8B030D-6E8A-4147-A177-3AD203B41FA5}">
                      <a16:colId xmlns:a16="http://schemas.microsoft.com/office/drawing/2014/main" val="570476699"/>
                    </a:ext>
                  </a:extLst>
                </a:gridCol>
                <a:gridCol w="6432939">
                  <a:extLst>
                    <a:ext uri="{9D8B030D-6E8A-4147-A177-3AD203B41FA5}">
                      <a16:colId xmlns:a16="http://schemas.microsoft.com/office/drawing/2014/main" val="2618836924"/>
                    </a:ext>
                  </a:extLst>
                </a:gridCol>
                <a:gridCol w="1340069">
                  <a:extLst>
                    <a:ext uri="{9D8B030D-6E8A-4147-A177-3AD203B41FA5}">
                      <a16:colId xmlns:a16="http://schemas.microsoft.com/office/drawing/2014/main" val="3016348962"/>
                    </a:ext>
                  </a:extLst>
                </a:gridCol>
                <a:gridCol w="1292772">
                  <a:extLst>
                    <a:ext uri="{9D8B030D-6E8A-4147-A177-3AD203B41FA5}">
                      <a16:colId xmlns:a16="http://schemas.microsoft.com/office/drawing/2014/main" val="3690116950"/>
                    </a:ext>
                  </a:extLst>
                </a:gridCol>
                <a:gridCol w="1403131">
                  <a:extLst>
                    <a:ext uri="{9D8B030D-6E8A-4147-A177-3AD203B41FA5}">
                      <a16:colId xmlns:a16="http://schemas.microsoft.com/office/drawing/2014/main"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465724">
                <a:tc>
                  <a:txBody>
                    <a:bodyPr/>
                    <a:lstStyle/>
                    <a:p>
                      <a:pPr marL="95250" indent="0"/>
                      <a:r>
                        <a:rPr lang="en-US" sz="1600" b="0" i="0" u="none" strike="noStrike" dirty="0" smtClean="0">
                          <a:effectLst/>
                          <a:latin typeface="Calibri" panose="020F0502020204030204" pitchFamily="34" charset="0"/>
                        </a:rPr>
                        <a:t>S5‑183462</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on completion of 5G trace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CT3, CT4, RAN3, SA2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5724">
                <a:tc>
                  <a:txBody>
                    <a:bodyPr/>
                    <a:lstStyle/>
                    <a:p>
                      <a:pPr marL="95250" indent="0" algn="l" defTabSz="1219170" rtl="0" eaLnBrk="1" latinLnBrk="0" hangingPunct="1">
                        <a:spcAft>
                          <a:spcPts val="0"/>
                        </a:spcAft>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S5‑183622</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on L2 measurement specification for NR in R15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 RAN3</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RAN1</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S5-182574</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S5-183626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to RAN2 on Bluetooth and WLAN measurement collection in MDT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S5-183251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13880414"/>
              </p:ext>
            </p:extLst>
          </p:nvPr>
        </p:nvGraphicFramePr>
        <p:xfrm>
          <a:off x="110359" y="2359209"/>
          <a:ext cx="11902966" cy="2861170"/>
        </p:xfrm>
        <a:graphic>
          <a:graphicData uri="http://schemas.openxmlformats.org/drawingml/2006/table">
            <a:tbl>
              <a:tblPr/>
              <a:tblGrid>
                <a:gridCol w="1346873">
                  <a:extLst>
                    <a:ext uri="{9D8B030D-6E8A-4147-A177-3AD203B41FA5}">
                      <a16:colId xmlns:a16="http://schemas.microsoft.com/office/drawing/2014/main" val="20000"/>
                    </a:ext>
                  </a:extLst>
                </a:gridCol>
                <a:gridCol w="1763640">
                  <a:extLst>
                    <a:ext uri="{9D8B030D-6E8A-4147-A177-3AD203B41FA5}">
                      <a16:colId xmlns:a16="http://schemas.microsoft.com/office/drawing/2014/main" val="20002"/>
                    </a:ext>
                  </a:extLst>
                </a:gridCol>
                <a:gridCol w="6634294">
                  <a:extLst>
                    <a:ext uri="{9D8B030D-6E8A-4147-A177-3AD203B41FA5}">
                      <a16:colId xmlns:a16="http://schemas.microsoft.com/office/drawing/2014/main" val="20001"/>
                    </a:ext>
                  </a:extLst>
                </a:gridCol>
                <a:gridCol w="2158159">
                  <a:extLst>
                    <a:ext uri="{9D8B030D-6E8A-4147-A177-3AD203B41FA5}">
                      <a16:colId xmlns:a16="http://schemas.microsoft.com/office/drawing/2014/main" val="20003"/>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S5-183627</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new</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New SID on management aspects of edge computing </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fr-FR" sz="1600" b="0" i="0" u="none" strike="noStrike" dirty="0" smtClean="0">
                          <a:solidFill>
                            <a:schemeClr val="tx1"/>
                          </a:solidFill>
                          <a:effectLst/>
                          <a:latin typeface="Arial"/>
                        </a:rPr>
                        <a:t>Intel</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S5-183391</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new</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New Study on protocol enhancement for real time communication </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fr-FR" sz="1600" b="0" i="0" u="none" strike="noStrike" dirty="0" smtClean="0">
                          <a:solidFill>
                            <a:schemeClr val="tx1"/>
                          </a:solidFill>
                          <a:effectLst/>
                          <a:latin typeface="Arial"/>
                        </a:rPr>
                        <a:t>Nokia</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S5-183392</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new</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New SID Study on integration of ONAP architecture and configuration mechanisms with 3GPP management architecture. </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fr-FR"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S5-183597</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revised</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Revised SID on integration of ONAP DCAE</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ctr"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a:ea typeface="+mn-ea"/>
                          <a:cs typeface="+mn-cs"/>
                        </a:rPr>
                        <a:t>AT&amp;T, Orange</a:t>
                      </a:r>
                    </a:p>
                    <a:p>
                      <a:pPr marL="95250" indent="0" algn="ctr" fontAlgn="t"/>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65646902"/>
              </p:ext>
            </p:extLst>
          </p:nvPr>
        </p:nvGraphicFramePr>
        <p:xfrm>
          <a:off x="450373" y="1690194"/>
          <a:ext cx="10972802" cy="4571363"/>
        </p:xfrm>
        <a:graphic>
          <a:graphicData uri="http://schemas.openxmlformats.org/drawingml/2006/table">
            <a:tbl>
              <a:tblPr/>
              <a:tblGrid>
                <a:gridCol w="1310188">
                  <a:extLst>
                    <a:ext uri="{9D8B030D-6E8A-4147-A177-3AD203B41FA5}">
                      <a16:colId xmlns:a16="http://schemas.microsoft.com/office/drawing/2014/main" val="20000"/>
                    </a:ext>
                  </a:extLst>
                </a:gridCol>
                <a:gridCol w="7870859">
                  <a:extLst>
                    <a:ext uri="{9D8B030D-6E8A-4147-A177-3AD203B41FA5}">
                      <a16:colId xmlns:a16="http://schemas.microsoft.com/office/drawing/2014/main" val="20001"/>
                    </a:ext>
                  </a:extLst>
                </a:gridCol>
                <a:gridCol w="1791755">
                  <a:extLst>
                    <a:ext uri="{9D8B030D-6E8A-4147-A177-3AD203B41FA5}">
                      <a16:colId xmlns:a16="http://schemas.microsoft.com/office/drawing/2014/main" val="20002"/>
                    </a:ext>
                  </a:extLst>
                </a:gridCol>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96541">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S5‑183279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Rel-11 CR 32156 Datatype </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6603">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S5‑183280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Rel-12 CR 32156 Datatype</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68235">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S5‑183308</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Rel-13 CR 32156 Datatype</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5293">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Rel-14 CR 32156 Datatype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Rel-11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Rel-12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Rel-13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Rel-14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Rel-15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Rel-11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Rel-12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Rel-13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S5‑183320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Rel-14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25747310"/>
              </p:ext>
            </p:extLst>
          </p:nvPr>
        </p:nvGraphicFramePr>
        <p:xfrm>
          <a:off x="450373" y="1471826"/>
          <a:ext cx="10972802" cy="4525463"/>
        </p:xfrm>
        <a:graphic>
          <a:graphicData uri="http://schemas.openxmlformats.org/drawingml/2006/table">
            <a:tbl>
              <a:tblPr/>
              <a:tblGrid>
                <a:gridCol w="1310188">
                  <a:extLst>
                    <a:ext uri="{9D8B030D-6E8A-4147-A177-3AD203B41FA5}">
                      <a16:colId xmlns:a16="http://schemas.microsoft.com/office/drawing/2014/main" val="20000"/>
                    </a:ext>
                  </a:extLst>
                </a:gridCol>
                <a:gridCol w="7870859">
                  <a:extLst>
                    <a:ext uri="{9D8B030D-6E8A-4147-A177-3AD203B41FA5}">
                      <a16:colId xmlns:a16="http://schemas.microsoft.com/office/drawing/2014/main" val="20001"/>
                    </a:ext>
                  </a:extLst>
                </a:gridCol>
                <a:gridCol w="1791755">
                  <a:extLst>
                    <a:ext uri="{9D8B030D-6E8A-4147-A177-3AD203B41FA5}">
                      <a16:colId xmlns:a16="http://schemas.microsoft.com/office/drawing/2014/main" val="20002"/>
                    </a:ext>
                  </a:extLst>
                </a:gridCol>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5559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Rel-11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Rel-12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r>
                        <a:rPr lang="fr-FR" sz="1400" b="0" i="0" u="none" strike="noStrike" kern="1200" dirty="0" smtClean="0">
                          <a:solidFill>
                            <a:srgbClr val="000000"/>
                          </a:solidFill>
                          <a:effectLst/>
                          <a:latin typeface="Arial"/>
                          <a:ea typeface="+mn-ea"/>
                          <a:cs typeface="+mn-cs"/>
                        </a:rPr>
                        <a:t>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Rel-13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r>
                        <a:rPr lang="fr-FR" sz="1400" b="0" i="0" u="none" strike="noStrike" kern="1200" dirty="0" smtClean="0">
                          <a:solidFill>
                            <a:srgbClr val="000000"/>
                          </a:solidFill>
                          <a:effectLst/>
                          <a:latin typeface="Arial"/>
                          <a:ea typeface="+mn-ea"/>
                          <a:cs typeface="+mn-cs"/>
                        </a:rPr>
                        <a:t>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Rel-14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r>
                        <a:rPr lang="fr-FR" sz="1400" b="0" i="0" u="none" strike="noStrike" kern="1200" dirty="0" smtClean="0">
                          <a:solidFill>
                            <a:srgbClr val="000000"/>
                          </a:solidFill>
                          <a:effectLst/>
                          <a:latin typeface="Arial"/>
                          <a:ea typeface="+mn-ea"/>
                          <a:cs typeface="+mn-cs"/>
                        </a:rPr>
                        <a:t>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S5-183394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CR Rel-15 TS 28622 remove references to </a:t>
                      </a:r>
                      <a:r>
                        <a:rPr lang="en-US" sz="1400" b="0" i="0" u="none" strike="noStrike" kern="1200" dirty="0" err="1" smtClean="0">
                          <a:solidFill>
                            <a:srgbClr val="000000"/>
                          </a:solidFill>
                          <a:effectLst/>
                          <a:latin typeface="Arial"/>
                          <a:ea typeface="+mn-ea"/>
                          <a:cs typeface="+mn-cs"/>
                        </a:rPr>
                        <a:t>Itf</a:t>
                      </a:r>
                      <a:r>
                        <a:rPr lang="en-US" sz="1400" b="0" i="0" u="none" strike="noStrike" kern="1200" dirty="0" smtClean="0">
                          <a:solidFill>
                            <a:srgbClr val="000000"/>
                          </a:solidFill>
                          <a:effectLst/>
                          <a:latin typeface="Arial"/>
                          <a:ea typeface="+mn-ea"/>
                          <a:cs typeface="+mn-cs"/>
                        </a:rPr>
                        <a:t>-N</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Rel-11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Rel-12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Rel-13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S5‑183398</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Rel-14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S5‑183399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Rel-11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S5‑183400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Rel-12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S5‑183401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Rel-13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S5‑183402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Rel-14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371007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415958671"/>
              </p:ext>
            </p:extLst>
          </p:nvPr>
        </p:nvGraphicFramePr>
        <p:xfrm>
          <a:off x="573206" y="1970458"/>
          <a:ext cx="10795378" cy="3592690"/>
        </p:xfrm>
        <a:graphic>
          <a:graphicData uri="http://schemas.openxmlformats.org/drawingml/2006/table">
            <a:tbl>
              <a:tblPr/>
              <a:tblGrid>
                <a:gridCol w="1183107">
                  <a:extLst>
                    <a:ext uri="{9D8B030D-6E8A-4147-A177-3AD203B41FA5}">
                      <a16:colId xmlns:a16="http://schemas.microsoft.com/office/drawing/2014/main" val="20000"/>
                    </a:ext>
                  </a:extLst>
                </a:gridCol>
                <a:gridCol w="6678003">
                  <a:extLst>
                    <a:ext uri="{9D8B030D-6E8A-4147-A177-3AD203B41FA5}">
                      <a16:colId xmlns:a16="http://schemas.microsoft.com/office/drawing/2014/main" val="20001"/>
                    </a:ext>
                  </a:extLst>
                </a:gridCol>
                <a:gridCol w="2934268">
                  <a:extLst>
                    <a:ext uri="{9D8B030D-6E8A-4147-A177-3AD203B41FA5}">
                      <a16:colId xmlns:a16="http://schemas.microsoft.com/office/drawing/2014/main"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marL="95250" indent="0" algn="ctr" fontAlgn="t"/>
                      <a:r>
                        <a:rPr lang="en-US" sz="1600" b="0" i="0" u="none" strike="noStrike" kern="1200" dirty="0" smtClean="0">
                          <a:solidFill>
                            <a:srgbClr val="000000"/>
                          </a:solidFill>
                          <a:effectLst/>
                          <a:latin typeface="Arial"/>
                          <a:ea typeface="+mn-ea"/>
                          <a:cs typeface="+mn-cs"/>
                        </a:rPr>
                        <a:t> S5‑183347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TD Rel-15 28541 one </a:t>
                      </a:r>
                      <a:r>
                        <a:rPr lang="en-US" sz="1600" b="0" i="0" u="none" strike="noStrike" kern="1200" dirty="0" err="1" smtClean="0">
                          <a:solidFill>
                            <a:schemeClr val="tx1"/>
                          </a:solidFill>
                          <a:effectLst/>
                          <a:latin typeface="Arial"/>
                          <a:ea typeface="+mn-ea"/>
                          <a:cs typeface="+mn-cs"/>
                        </a:rPr>
                        <a:t>gNB</a:t>
                      </a:r>
                      <a:r>
                        <a:rPr lang="en-US" sz="1600" b="0" i="0" u="none" strike="noStrike" kern="1200" dirty="0" smtClean="0">
                          <a:solidFill>
                            <a:schemeClr val="tx1"/>
                          </a:solidFill>
                          <a:effectLst/>
                          <a:latin typeface="Arial"/>
                          <a:ea typeface="+mn-ea"/>
                          <a:cs typeface="+mn-cs"/>
                        </a:rPr>
                        <a:t> and </a:t>
                      </a:r>
                      <a:r>
                        <a:rPr lang="en-US" sz="1600" b="0" i="0" u="none" strike="noStrike" kern="1200" dirty="0" err="1" smtClean="0">
                          <a:solidFill>
                            <a:schemeClr val="tx1"/>
                          </a:solidFill>
                          <a:effectLst/>
                          <a:latin typeface="Arial"/>
                          <a:ea typeface="+mn-ea"/>
                          <a:cs typeface="+mn-cs"/>
                        </a:rPr>
                        <a:t>en-gNB</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53883">
                <a:tc>
                  <a:txBody>
                    <a:bodyPr/>
                    <a:lstStyle/>
                    <a:p>
                      <a:pPr marL="95250" indent="0" algn="ctr" fontAlgn="t"/>
                      <a:r>
                        <a:rPr lang="en-US" sz="1600" b="0" i="0" u="none" strike="noStrike" kern="1200" dirty="0" smtClean="0">
                          <a:solidFill>
                            <a:schemeClr val="tx1"/>
                          </a:solidFill>
                          <a:effectLst/>
                          <a:latin typeface="Arial"/>
                          <a:ea typeface="+mn-ea"/>
                          <a:cs typeface="+mn-cs"/>
                        </a:rPr>
                        <a:t>S5‑183403</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Discussion paper on guidelines to referencing of existing specifications</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3883">
                <a:tc>
                  <a:txBody>
                    <a:bodyPr/>
                    <a:lstStyle/>
                    <a:p>
                      <a:pPr marL="95250" indent="0" algn="ctr" fontAlgn="t"/>
                      <a:r>
                        <a:rPr lang="en-US" sz="1600" b="0" i="0" u="none" strike="noStrike" kern="1200" dirty="0" smtClean="0">
                          <a:solidFill>
                            <a:schemeClr val="tx1"/>
                          </a:solidFill>
                          <a:effectLst/>
                          <a:latin typeface="Arial"/>
                          <a:ea typeface="+mn-ea"/>
                          <a:cs typeface="+mn-cs"/>
                        </a:rPr>
                        <a:t>S5‑183580</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Discussion paper on KPI categories for TS 28.554</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53883">
                <a:tc>
                  <a:txBody>
                    <a:bodyPr/>
                    <a:lstStyle/>
                    <a:p>
                      <a:pPr marL="95250" indent="0" algn="ctr" fontAlgn="t"/>
                      <a:r>
                        <a:rPr lang="fr-FR" sz="1600" b="0" i="0" u="none" strike="noStrike" kern="1200" dirty="0" smtClean="0">
                          <a:solidFill>
                            <a:srgbClr val="000000"/>
                          </a:solidFill>
                          <a:effectLst/>
                          <a:latin typeface="Arial"/>
                          <a:ea typeface="+mn-ea"/>
                          <a:cs typeface="+mn-cs"/>
                        </a:rPr>
                        <a:t>S5-183625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TD Rel-15 use of NR model for deployment scenarios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smtClean="0">
                          <a:solidFill>
                            <a:schemeClr val="tx1"/>
                          </a:solidFill>
                          <a:effectLst/>
                          <a:latin typeface="Arial"/>
                          <a:ea typeface="+mn-ea"/>
                          <a:cs typeface="+mn-cs"/>
                        </a:rPr>
                        <a:t>AT&amp;T, Ericsson, DT, NTT DOCOMO INC, Verizon UK Ltd, Vodafone</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53883">
                <a:tc>
                  <a:txBody>
                    <a:bodyPr/>
                    <a:lstStyle/>
                    <a:p>
                      <a:pPr marL="95250" indent="0" algn="ctr" fontAlgn="t"/>
                      <a:r>
                        <a:rPr lang="fr-FR" sz="1600" b="0" i="0" u="none" strike="noStrike" kern="1200" dirty="0" smtClean="0">
                          <a:solidFill>
                            <a:srgbClr val="000000"/>
                          </a:solidFill>
                          <a:effectLst/>
                          <a:latin typeface="Arial"/>
                          <a:ea typeface="+mn-ea"/>
                          <a:cs typeface="+mn-cs"/>
                        </a:rPr>
                        <a:t>S5-183628</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Re-organization of 5G management specifications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a:ea typeface="+mn-ea"/>
                          <a:cs typeface="+mn-cs"/>
                        </a:rPr>
                        <a:t>Huawei, Intel, NEC, Nokia</a:t>
                      </a:r>
                      <a:endParaRPr lang="fr-FR" sz="16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76697545"/>
              </p:ext>
            </p:extLst>
          </p:nvPr>
        </p:nvGraphicFramePr>
        <p:xfrm>
          <a:off x="31532" y="1101117"/>
          <a:ext cx="12050973" cy="5200892"/>
        </p:xfrm>
        <a:graphic>
          <a:graphicData uri="http://schemas.openxmlformats.org/drawingml/2006/table">
            <a:tbl>
              <a:tblPr/>
              <a:tblGrid>
                <a:gridCol w="1884319">
                  <a:extLst>
                    <a:ext uri="{9D8B030D-6E8A-4147-A177-3AD203B41FA5}">
                      <a16:colId xmlns:a16="http://schemas.microsoft.com/office/drawing/2014/main" val="20000"/>
                    </a:ext>
                  </a:extLst>
                </a:gridCol>
                <a:gridCol w="4124477">
                  <a:extLst>
                    <a:ext uri="{9D8B030D-6E8A-4147-A177-3AD203B41FA5}">
                      <a16:colId xmlns:a16="http://schemas.microsoft.com/office/drawing/2014/main" val="20001"/>
                    </a:ext>
                  </a:extLst>
                </a:gridCol>
                <a:gridCol w="3084093">
                  <a:extLst>
                    <a:ext uri="{9D8B030D-6E8A-4147-A177-3AD203B41FA5}">
                      <a16:colId xmlns:a16="http://schemas.microsoft.com/office/drawing/2014/main" val="20003"/>
                    </a:ext>
                  </a:extLst>
                </a:gridCol>
                <a:gridCol w="29580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85%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20 contributions: 2 non-technical, 1 discussion paper, 11 contributions on architecture and management concepts and 7 contributions on concept, use cases and requirements. All contributions were treated. The group discussed background, architecture, concepts, use cases and requirements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Focus on concepts, terminology and management service components, further refinement and clarifications in support of the other work items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Working agreement on terminology, naming and definitions for the management service-based architecture</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Deeper understanding of service based versus reference point architecture is evolving allowing contributors to concentrate on interface specifications.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Concepts, use cases and requirements are nearing 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7793717"/>
              </p:ext>
            </p:extLst>
          </p:nvPr>
        </p:nvGraphicFramePr>
        <p:xfrm>
          <a:off x="218364" y="1319480"/>
          <a:ext cx="11845081" cy="5118782"/>
        </p:xfrm>
        <a:graphic>
          <a:graphicData uri="http://schemas.openxmlformats.org/drawingml/2006/table">
            <a:tbl>
              <a:tblPr/>
              <a:tblGrid>
                <a:gridCol w="1852125">
                  <a:extLst>
                    <a:ext uri="{9D8B030D-6E8A-4147-A177-3AD203B41FA5}">
                      <a16:colId xmlns:a16="http://schemas.microsoft.com/office/drawing/2014/main" val="20000"/>
                    </a:ext>
                  </a:extLst>
                </a:gridCol>
                <a:gridCol w="4054010">
                  <a:extLst>
                    <a:ext uri="{9D8B030D-6E8A-4147-A177-3AD203B41FA5}">
                      <a16:colId xmlns:a16="http://schemas.microsoft.com/office/drawing/2014/main" val="20001"/>
                    </a:ext>
                  </a:extLst>
                </a:gridCol>
                <a:gridCol w="3031401">
                  <a:extLst>
                    <a:ext uri="{9D8B030D-6E8A-4147-A177-3AD203B41FA5}">
                      <a16:colId xmlns:a16="http://schemas.microsoft.com/office/drawing/2014/main" val="20003"/>
                    </a:ext>
                  </a:extLst>
                </a:gridCol>
                <a:gridCol w="290754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28.532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cases/requirements contributions about the provisioning of NSI/NSSI, NF and sub-network. The revisions need to be checked in OAM plenary. The stage 1 specification draft TS 28.531 is stable enough and is agreed by the group to send for SA information.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NSI/NSSI information modelling and some procedures contributions.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contributions for provisioning service operations. The revisions need to be checked in OAM plenary.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70719</TotalTime>
  <Words>3221</Words>
  <Application>Microsoft Office PowerPoint</Application>
  <PresentationFormat>Widescreen</PresentationFormat>
  <Paragraphs>686</Paragraphs>
  <Slides>28</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宋体</vt:lpstr>
      <vt:lpstr>Arial</vt:lpstr>
      <vt:lpstr>Calibri</vt:lpstr>
      <vt:lpstr>Gulim</vt:lpstr>
      <vt:lpstr>Times New Roman</vt:lpstr>
      <vt:lpstr>Office Theme</vt:lpstr>
      <vt:lpstr>    SA5 OAM&amp;P SWG Exec Report SA5#119, 14 – 18 May 2018 La Jolla, CA (US) </vt:lpstr>
      <vt:lpstr>Incoming LSs</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SA#80</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Christiantoche</cp:lastModifiedBy>
  <cp:revision>1614</cp:revision>
  <dcterms:created xsi:type="dcterms:W3CDTF">2008-08-30T09:32:10Z</dcterms:created>
  <dcterms:modified xsi:type="dcterms:W3CDTF">2018-05-18T21:18:45Z</dcterms:modified>
</cp:coreProperties>
</file>