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7"/>
  </p:notesMasterIdLst>
  <p:handoutMasterIdLst>
    <p:handoutMasterId r:id="rId18"/>
  </p:handoutMasterIdLst>
  <p:sldIdLst>
    <p:sldId id="303" r:id="rId2"/>
    <p:sldId id="726" r:id="rId3"/>
    <p:sldId id="668" r:id="rId4"/>
    <p:sldId id="670" r:id="rId5"/>
    <p:sldId id="636" r:id="rId6"/>
    <p:sldId id="716" r:id="rId7"/>
    <p:sldId id="728" r:id="rId8"/>
    <p:sldId id="729" r:id="rId9"/>
    <p:sldId id="722" r:id="rId10"/>
    <p:sldId id="730" r:id="rId11"/>
    <p:sldId id="731" r:id="rId12"/>
    <p:sldId id="732" r:id="rId13"/>
    <p:sldId id="725" r:id="rId14"/>
    <p:sldId id="717" r:id="rId15"/>
    <p:sldId id="704" r:id="rId1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1" autoAdjust="0"/>
    <p:restoredTop sz="98004" autoAdjust="0"/>
  </p:normalViewPr>
  <p:slideViewPr>
    <p:cSldViewPr snapToGrid="0">
      <p:cViewPr varScale="1">
        <p:scale>
          <a:sx n="79" d="100"/>
          <a:sy n="79" d="100"/>
        </p:scale>
        <p:origin x="547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5/18/2018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5/18/2018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768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639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898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269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3392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6211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735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364288"/>
            <a:ext cx="7950201" cy="372894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S5-183038, SA5#119, La Jolla,US 14– 18 Mai 2018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2018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19/Docs/S5-183252.zip" TargetMode="External"/><Relationship Id="rId2" Type="http://schemas.openxmlformats.org/officeDocument/2006/relationships/hyperlink" Target="http://www.3gpp.org/ftp/TSG_SA/WG5_TM/TSGS5_119/Docs/S5-183249.zip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SA5#119, 14- 18 Mai 2018</a:t>
            </a:r>
            <a:br>
              <a:rPr lang="fr-FR" sz="2400">
                <a:latin typeface="Arial" pitchFamily="34" charset="0"/>
              </a:rPr>
            </a:br>
            <a:r>
              <a:rPr lang="fr-FR" sz="2400">
                <a:latin typeface="Arial" pitchFamily="34" charset="0"/>
              </a:rPr>
              <a:t>La  Jolla, US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(4/6)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9052289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Forward compatibility for 3GPP Diameter Charging Applications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FWDCA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790016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TS 32.277, TS 32.299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supported feature generic mechanism description which will be used by all domain/sub-system/service charging from Rel-15, is introduced in TS 32.299, also with the corresponding AVPs (including Experimental-Result Code newly used over Ro and Rf).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PS charging Features introduced in Rel-15 (EDCE5-CH,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eFMSS_CH, WAEPC_CH_Untrusted, WAEPC_CH_trusted) are specified to support the mechanism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ProSe charging Rel-15 ProSe_WLAN_DD-CH Feature introduced in Rel-15 is specified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to support the mechanism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32.299 (S5-183079, S5-183356, S5-183357), CR TS 32.251 (S5-183358), CR TS 32.277 (S5-183359)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432899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(5/6)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2820456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Diameter Overload Control for Charging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DOCME_CH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790017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-&gt;  10%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32.299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input.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Exception sheet (S5-183362)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0810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(6/6)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917950"/>
              </p:ext>
            </p:extLst>
          </p:nvPr>
        </p:nvGraphicFramePr>
        <p:xfrm>
          <a:off x="163773" y="1005577"/>
          <a:ext cx="11900848" cy="5004760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WLAN access in EPC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WAEPC_CH 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UID_790018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80% -&gt; 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TS 32.260, TS 32.299, TS 32.298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description of location information for trusted and untrusted in IMS charging were introduced in TS 32.260, and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orresponding description for TS 32.299 AVPs and CDRs TS 32.298 CDR fields.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32.260 (S5-183042), CRs TS 32.299 (S5-183363), CRs TS 32.298 (S5-183364, S5-183365, S5-183366)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722619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5605535"/>
              </p:ext>
            </p:extLst>
          </p:nvPr>
        </p:nvGraphicFramePr>
        <p:xfrm>
          <a:off x="977812" y="1190659"/>
          <a:ext cx="9853684" cy="5128219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FS_VBCLTE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70% -&gt;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he study was concluded for: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- Support of the identifiers of caller and callee: standardize the solution clause 7.1;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Support of CAT: standardize the solution clause 7.2;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Support status of VoLTE service delivery: standardize the solution clause 7.4;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Support of 3PTY conference, HOLD and CW: standardize the solution clause 7.5. 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And a description of the corresponding normative work needed in SA5, and CT3 was provided.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9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TR 32.848, TR 32.848 sent for information and approval (S5-183567)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SA#80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052826906"/>
              </p:ext>
            </p:extLst>
          </p:nvPr>
        </p:nvGraphicFramePr>
        <p:xfrm>
          <a:off x="641446" y="1910693"/>
          <a:ext cx="10549718" cy="3164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573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S5-183355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 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</a:rPr>
                        <a:t>TS 32.254: "Exposure function Northbound Application Program Interfaces (APIs) charging"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 Technologies Co. Ltd.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 and Approval</a:t>
                      </a:r>
                    </a:p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06563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S5-183386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32.255: "5G Data connectivity domain charging"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Nokia, Nokia Shanghai Bell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6302322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S5-183490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32.290: "Services, operations and procedures of charging using Service Based Interface (SBI)"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Mobile, 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 Technologies Co. Ltd.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 and Approval</a:t>
                      </a:r>
                    </a:p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906821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S5-183567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 32.848: "Study on Volume based charging aspects for Voice Over LTE (VoLTE)"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Mobile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 and Approval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9006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72" indent="-457200"/>
            <a:r>
              <a:rPr lang="en-US" altLang="zh-CN" sz="2900"/>
              <a:t>Future meetings</a:t>
            </a:r>
          </a:p>
          <a:p>
            <a:pPr marL="914400" lvl="1" indent="-457200"/>
            <a:r>
              <a:rPr lang="en-US" sz="2000"/>
              <a:t>SWG CH group will start on Monday Q1 and use Friday Q1 morning for the coming SA5 meetings</a:t>
            </a:r>
          </a:p>
          <a:p>
            <a:pPr marL="914400" lvl="1" indent="-457200"/>
            <a:r>
              <a:rPr lang="en-US" sz="2000"/>
              <a:t>June ad-hoc organization to be clarified (deadlines for contributions, decision power/level (SWG or SA5).</a:t>
            </a:r>
          </a:p>
          <a:p>
            <a:pPr marL="457200" lvl="1" indent="0">
              <a:buNone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42038565"/>
              </p:ext>
            </p:extLst>
          </p:nvPr>
        </p:nvGraphicFramePr>
        <p:xfrm>
          <a:off x="222194" y="1031205"/>
          <a:ext cx="11600596" cy="19668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71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7429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854039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5808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S5-183249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Reply LS from CT4 cc SA5 on Differentiation of LTE-M (eMTC) traffic from other LTE data traffic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C4-183278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S5-183252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+mn-cs"/>
                        </a:rPr>
                        <a:t>Reply LS from RAN3 to SA5 on Differentiation of LTE-M (eMTC) traffic from other LTE data traffic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R3-182505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56547010"/>
              </p:ext>
            </p:extLst>
          </p:nvPr>
        </p:nvGraphicFramePr>
        <p:xfrm>
          <a:off x="835330" y="1692319"/>
          <a:ext cx="10304738" cy="1719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51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23917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6501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81471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46757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788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S5-183497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LS on Addition of AVP code definitions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CT4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7843231"/>
              </p:ext>
            </p:extLst>
          </p:nvPr>
        </p:nvGraphicFramePr>
        <p:xfrm>
          <a:off x="932536" y="1564964"/>
          <a:ext cx="10254142" cy="1346499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S5-183352</a:t>
                      </a:r>
                      <a:endParaRPr lang="en-US" sz="16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for IMS over 5G System Architecture Phase 1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Nokia, Nokia Shanghai Bell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676331"/>
                  </a:ext>
                </a:extLst>
              </a:tr>
            </a:tbl>
          </a:graphicData>
        </a:graphic>
      </p:graphicFrame>
      <p:graphicFrame>
        <p:nvGraphicFramePr>
          <p:cNvPr id="4" name="Group 76">
            <a:extLst>
              <a:ext uri="{FF2B5EF4-FFF2-40B4-BE49-F238E27FC236}">
                <a16:creationId xmlns:a16="http://schemas.microsoft.com/office/drawing/2014/main" id="{61D6AE8B-E9AD-4057-9138-C5AF043F03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7136120"/>
              </p:ext>
            </p:extLst>
          </p:nvPr>
        </p:nvGraphicFramePr>
        <p:xfrm>
          <a:off x="573206" y="3510190"/>
          <a:ext cx="10748339" cy="2478897"/>
        </p:xfrm>
        <a:graphic>
          <a:graphicData uri="http://schemas.openxmlformats.org/drawingml/2006/table">
            <a:tbl>
              <a:tblPr/>
              <a:tblGrid>
                <a:gridCol w="1151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3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93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0421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619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S5-183570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Rel-15 CR TS 32.240 Introduce IMS over 5G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533435"/>
                  </a:ext>
                </a:extLst>
              </a:tr>
              <a:tr h="469619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S5-183568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Rel-15 CR TS 32.260 Introduce IMS over 5GS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2814286"/>
                  </a:ext>
                </a:extLst>
              </a:tr>
              <a:tr h="469619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S5-183569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Rel-15 CR TS 32.299 Introduce IMS over 5GS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515598"/>
                  </a:ext>
                </a:extLst>
              </a:tr>
              <a:tr h="469619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S5-183571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Rel-15 CR TS 32.298 Introduce IMS over 5GS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66481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004816F6-35CF-415B-8FA3-8AB74DD6848D}"/>
              </a:ext>
            </a:extLst>
          </p:cNvPr>
          <p:cNvSpPr/>
          <p:nvPr/>
        </p:nvSpPr>
        <p:spPr>
          <a:xfrm>
            <a:off x="1118681" y="3056938"/>
            <a:ext cx="102626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72" indent="-457200"/>
            <a:r>
              <a:rPr lang="en-US" altLang="zh-CN" sz="1600">
                <a:solidFill>
                  <a:srgbClr val="FF0000"/>
                </a:solidFill>
              </a:rPr>
              <a:t>Preliminary agreed CRs "DUMMY" WI Code and WID 100% completed</a:t>
            </a:r>
          </a:p>
        </p:txBody>
      </p:sp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Rel-15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706833"/>
              </p:ext>
            </p:extLst>
          </p:nvPr>
        </p:nvGraphicFramePr>
        <p:xfrm>
          <a:off x="354839" y="1314647"/>
          <a:ext cx="10972802" cy="1228349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9251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533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(1/6)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1544726"/>
              </p:ext>
            </p:extLst>
          </p:nvPr>
        </p:nvGraphicFramePr>
        <p:xfrm>
          <a:off x="163773" y="1005577"/>
          <a:ext cx="11900848" cy="5710518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Charging in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5GS_Ph1-DCH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-&gt; 60%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32.255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for draft TS 32.255 5G data connectivity charging were approved on: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Improvement of triggers description for PDU session converged charging, and description on provisioning of these triggers.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Interworking with EPC: architecture, flows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Roaming Home Routed: architecture, flows, new "Qos based charging" for inter-Operator settlements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CDR description for 5G PDU session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information structure for quota management and usage reporting in converged charging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Service continuity (SSC modes 2 and 3)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CDRs generation by CHF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identifier (for correlation) description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CRs to TS 32.240 refinement on converged charging definition, and offline charging in converged charging system</a:t>
                      </a:r>
                      <a:endParaRPr kumimoji="0" lang="en-US" sz="1600" b="0" i="0" u="sng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32.240 (S5-185367, S5-185368), pCRs TS 32.255, S5-183482 (Exception sheet), TS 32.255 for information (S5-183386)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16346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(2/6)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3725717"/>
              </p:ext>
            </p:extLst>
          </p:nvPr>
        </p:nvGraphicFramePr>
        <p:xfrm>
          <a:off x="134590" y="869390"/>
          <a:ext cx="11900848" cy="5688572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Service Based Interface for 5G Charging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5GS_Ph1-SBI_CH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-&gt; 55%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32.290,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for TS 32.290 "Telecommunication management; Charging management; 5G system; Services, operations and procedures of charging using Service Based Interface (SBI)" :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Event based Charging scenario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Common Charging information struture for generic converged charging.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Nchf_ConvergedCharging_Notify service operation definition 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for TS 32.291"5G system; Charging Services, stage 3"expected to follow CT4/CT3 TS skeleton (based on current examples) introduced preliminary description on: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Bindings of CDR parameters, Information Element and Attributes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Notification API definition 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POST method selection for all cases, R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emoval use of PATCH method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Data types, also those re-used from CT4 TS 29.571  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to TS 32.290, pCRs TS 32.291, S5-183496 (Exception sheet), TS 32.290 sent for information and approval (S5-183490)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38138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(3/6)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648136"/>
              </p:ext>
            </p:extLst>
          </p:nvPr>
        </p:nvGraphicFramePr>
        <p:xfrm>
          <a:off x="163773" y="1005577"/>
          <a:ext cx="11900848" cy="5118782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Northbound APIs for SCEF-SCS/AS Interworking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NAPS-CH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-&gt; 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32.254, 32.240, 32.299, 32.298, 32.297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of supported-Feature mechanism in TS 32.254 as a new Rel-15 "NAPS-CH" service, and corresponding AVP is TS 32.299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 TS 32.254, CR TS 32.298 (S5-183353), CR TS 32.299 (S5-183361), TS 32.254 sent for information and approval (S5-183355)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0314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43107</TotalTime>
  <Words>1316</Words>
  <Application>Microsoft Office PowerPoint</Application>
  <PresentationFormat>Widescreen</PresentationFormat>
  <Paragraphs>243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DengXian</vt:lpstr>
      <vt:lpstr>Gulim</vt:lpstr>
      <vt:lpstr>宋体</vt:lpstr>
      <vt:lpstr>宋体</vt:lpstr>
      <vt:lpstr>Arial</vt:lpstr>
      <vt:lpstr>Calibri</vt:lpstr>
      <vt:lpstr>Times New Roman</vt:lpstr>
      <vt:lpstr>Office Theme</vt:lpstr>
      <vt:lpstr>    SA5 CH SWG Exec Report SA5#119, 14- 18 Mai 2018 La  Jolla, US </vt:lpstr>
      <vt:lpstr>Administrative aspects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SA#80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- mga1</cp:lastModifiedBy>
  <cp:revision>1119</cp:revision>
  <dcterms:created xsi:type="dcterms:W3CDTF">2008-08-30T09:32:10Z</dcterms:created>
  <dcterms:modified xsi:type="dcterms:W3CDTF">2018-05-18T19:45:29Z</dcterms:modified>
</cp:coreProperties>
</file>