
<file path=[Content_Types].xml><?xml version="1.0" encoding="utf-8"?>
<Types xmlns="http://schemas.openxmlformats.org/package/2006/content-types">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7"/>
  </p:notesMasterIdLst>
  <p:handoutMasterIdLst>
    <p:handoutMasterId r:id="rId38"/>
  </p:handoutMasterIdLst>
  <p:sldIdLst>
    <p:sldId id="303" r:id="rId2"/>
    <p:sldId id="706" r:id="rId3"/>
    <p:sldId id="879" r:id="rId4"/>
    <p:sldId id="893" r:id="rId5"/>
    <p:sldId id="894" r:id="rId6"/>
    <p:sldId id="886" r:id="rId7"/>
    <p:sldId id="887" r:id="rId8"/>
    <p:sldId id="892" r:id="rId9"/>
    <p:sldId id="898" r:id="rId10"/>
    <p:sldId id="895" r:id="rId11"/>
    <p:sldId id="897" r:id="rId12"/>
    <p:sldId id="812" r:id="rId13"/>
    <p:sldId id="781" r:id="rId14"/>
    <p:sldId id="877" r:id="rId15"/>
    <p:sldId id="826" r:id="rId16"/>
    <p:sldId id="889" r:id="rId17"/>
    <p:sldId id="899" r:id="rId18"/>
    <p:sldId id="842" r:id="rId19"/>
    <p:sldId id="870" r:id="rId20"/>
    <p:sldId id="871" r:id="rId21"/>
    <p:sldId id="872" r:id="rId22"/>
    <p:sldId id="873" r:id="rId23"/>
    <p:sldId id="900" r:id="rId24"/>
    <p:sldId id="789" r:id="rId25"/>
    <p:sldId id="882" r:id="rId26"/>
    <p:sldId id="883" r:id="rId27"/>
    <p:sldId id="901" r:id="rId28"/>
    <p:sldId id="792" r:id="rId29"/>
    <p:sldId id="851" r:id="rId30"/>
    <p:sldId id="760" r:id="rId31"/>
    <p:sldId id="902" r:id="rId32"/>
    <p:sldId id="890" r:id="rId33"/>
    <p:sldId id="891" r:id="rId34"/>
    <p:sldId id="865" r:id="rId35"/>
    <p:sldId id="878" r:id="rId36"/>
  </p:sldIdLst>
  <p:sldSz cx="9144000" cy="6858000" type="screen4x3"/>
  <p:notesSz cx="6669088" cy="9926638"/>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48" autoAdjust="0"/>
    <p:restoredTop sz="94568" autoAdjust="0"/>
  </p:normalViewPr>
  <p:slideViewPr>
    <p:cSldViewPr snapToGrid="0">
      <p:cViewPr>
        <p:scale>
          <a:sx n="70" d="100"/>
          <a:sy n="70" d="100"/>
        </p:scale>
        <p:origin x="-972" y="-7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51" d="100"/>
          <a:sy n="51" d="100"/>
        </p:scale>
        <p:origin x="-3030" y="-96"/>
      </p:cViewPr>
      <p:guideLst>
        <p:guide orient="horz" pos="3127"/>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28EB263-E94C-4EC3-A6FC-6771E856885E}" type="datetime1">
              <a:rPr lang="en-US"/>
              <a:pPr>
                <a:defRPr/>
              </a:pPr>
              <a:t>6/9/2016</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30D3E635-313E-4C93-A4DB-82D2B0768635}" type="slidenum">
              <a:rPr lang="en-GB"/>
              <a:pPr>
                <a:defRPr/>
              </a:pPr>
              <a:t>‹#›</a:t>
            </a:fld>
            <a:endParaRPr lang="en-GB" dirty="0"/>
          </a:p>
        </p:txBody>
      </p:sp>
    </p:spTree>
    <p:extLst>
      <p:ext uri="{BB962C8B-B14F-4D97-AF65-F5344CB8AC3E}">
        <p14:creationId xmlns:p14="http://schemas.microsoft.com/office/powerpoint/2010/main" val="39796883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BD0F1C5-7E3F-4D06-96C0-3D1918C201DC}" type="datetime1">
              <a:rPr lang="en-US"/>
              <a:pPr>
                <a:defRPr/>
              </a:pPr>
              <a:t>6/9/2016</a:t>
            </a:fld>
            <a:endParaRPr lang="en-US" dirty="0"/>
          </a:p>
        </p:txBody>
      </p:sp>
      <p:sp>
        <p:nvSpPr>
          <p:cNvPr id="46084"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DFA800-4638-4068-8377-F071EC2DE466}" type="slidenum">
              <a:rPr lang="en-GB"/>
              <a:pPr>
                <a:defRPr/>
              </a:pPr>
              <a:t>‹#›</a:t>
            </a:fld>
            <a:endParaRPr lang="en-GB" dirty="0"/>
          </a:p>
        </p:txBody>
      </p:sp>
    </p:spTree>
    <p:extLst>
      <p:ext uri="{BB962C8B-B14F-4D97-AF65-F5344CB8AC3E}">
        <p14:creationId xmlns:p14="http://schemas.microsoft.com/office/powerpoint/2010/main" val="15537992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pPr defTabSz="922338"/>
            <a:fld id="{0A3E123B-8046-4C0E-8E11-B5E82C3DC296}" type="slidenum">
              <a:rPr lang="en-GB" smtClean="0">
                <a:cs typeface="Arial" charset="0"/>
              </a:rPr>
              <a:pPr defTabSz="922338"/>
              <a:t>1</a:t>
            </a:fld>
            <a:endParaRPr lang="en-GB" dirty="0" smtClean="0">
              <a:cs typeface="Arial" charset="0"/>
            </a:endParaRPr>
          </a:p>
        </p:txBody>
      </p:sp>
      <p:sp>
        <p:nvSpPr>
          <p:cNvPr id="47107" name="Rectangle 2"/>
          <p:cNvSpPr>
            <a:spLocks noGrp="1" noRot="1" noChangeAspect="1" noChangeArrowheads="1" noTextEdit="1"/>
          </p:cNvSpPr>
          <p:nvPr>
            <p:ph type="sldImg"/>
          </p:nvPr>
        </p:nvSpPr>
        <p:spPr>
          <a:xfrm>
            <a:off x="852488" y="742950"/>
            <a:ext cx="4965700" cy="3725863"/>
          </a:xfrm>
          <a:ln/>
        </p:spPr>
      </p:sp>
      <p:sp>
        <p:nvSpPr>
          <p:cNvPr id="47108" name="Rectangle 3"/>
          <p:cNvSpPr>
            <a:spLocks noGrp="1" noChangeArrowheads="1"/>
          </p:cNvSpPr>
          <p:nvPr>
            <p:ph type="body" idx="1"/>
          </p:nvPr>
        </p:nvSpPr>
        <p:spPr>
          <a:xfrm>
            <a:off x="887413" y="4718050"/>
            <a:ext cx="4894262" cy="4465638"/>
          </a:xfrm>
          <a:noFill/>
          <a:ln/>
        </p:spPr>
        <p:txBody>
          <a:bodyPr/>
          <a:lstStyle/>
          <a:p>
            <a:pPr eaLnBrk="1" hangingPunct="1"/>
            <a:endParaRPr lang="en-US" dirty="0" smtClean="0"/>
          </a:p>
        </p:txBody>
      </p:sp>
    </p:spTree>
    <p:extLst>
      <p:ext uri="{BB962C8B-B14F-4D97-AF65-F5344CB8AC3E}">
        <p14:creationId xmlns:p14="http://schemas.microsoft.com/office/powerpoint/2010/main" val="33437479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120605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307826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714410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7657443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854075" y="744538"/>
            <a:ext cx="496570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smtClean="0"/>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16</a:t>
            </a:fld>
            <a:endParaRPr lang="en-GB" dirty="0"/>
          </a:p>
        </p:txBody>
      </p:sp>
    </p:spTree>
    <p:extLst>
      <p:ext uri="{BB962C8B-B14F-4D97-AF65-F5344CB8AC3E}">
        <p14:creationId xmlns:p14="http://schemas.microsoft.com/office/powerpoint/2010/main" val="3839778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264523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264523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064510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35753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367402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043316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805006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8050061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551466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1919713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487467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487467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6069042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1894846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6838604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683860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537305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854075" y="744538"/>
            <a:ext cx="496570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extLst>
      <p:ext uri="{BB962C8B-B14F-4D97-AF65-F5344CB8AC3E}">
        <p14:creationId xmlns:p14="http://schemas.microsoft.com/office/powerpoint/2010/main" val="10342816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extLst>
      <p:ext uri="{BB962C8B-B14F-4D97-AF65-F5344CB8AC3E}">
        <p14:creationId xmlns:p14="http://schemas.microsoft.com/office/powerpoint/2010/main" val="31431469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4311963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302640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865188" y="752475"/>
            <a:ext cx="4945062"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951597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865188" y="752475"/>
            <a:ext cx="4945062"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extLst>
      <p:ext uri="{BB962C8B-B14F-4D97-AF65-F5344CB8AC3E}">
        <p14:creationId xmlns:p14="http://schemas.microsoft.com/office/powerpoint/2010/main" val="29221179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865188" y="752475"/>
            <a:ext cx="4945062"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extLst>
      <p:ext uri="{BB962C8B-B14F-4D97-AF65-F5344CB8AC3E}">
        <p14:creationId xmlns:p14="http://schemas.microsoft.com/office/powerpoint/2010/main" val="124816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293095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293095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2930952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6457f717-5cc7-4642-bf79-5757fa040748" descr="88743BF8-158D-4A4E-81D4-0D9E5719ACAA"/>
          <p:cNvPicPr>
            <a:picLocks noChangeAspect="1" noChangeArrowheads="1"/>
          </p:cNvPicPr>
          <p:nvPr userDrawn="1"/>
        </p:nvPicPr>
        <p:blipFill>
          <a:blip r:embed="rId2" cstate="print"/>
          <a:srcRect/>
          <a:stretch>
            <a:fillRect/>
          </a:stretch>
        </p:blipFill>
        <p:spPr bwMode="auto">
          <a:xfrm>
            <a:off x="376238" y="169863"/>
            <a:ext cx="1531937" cy="1125537"/>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0200"/>
            <a:ext cx="8229600" cy="4525963"/>
          </a:xfrm>
        </p:spPr>
        <p:txBody>
          <a:bodyPr/>
          <a:lstStyle/>
          <a:p>
            <a:pPr lvl="0"/>
            <a:endParaRPr lang="en-IE" noProof="0" dirty="0" smtClean="0"/>
          </a:p>
        </p:txBody>
      </p:sp>
      <p:sp>
        <p:nvSpPr>
          <p:cNvPr id="4"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3274580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56334" name="AutoShape 14"/>
          <p:cNvSpPr>
            <a:spLocks noChangeArrowheads="1"/>
          </p:cNvSpPr>
          <p:nvPr userDrawn="1"/>
        </p:nvSpPr>
        <p:spPr bwMode="auto">
          <a:xfrm>
            <a:off x="590550" y="6373813"/>
            <a:ext cx="6642100" cy="314325"/>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cs typeface="+mn-cs"/>
            </a:endParaRPr>
          </a:p>
        </p:txBody>
      </p:sp>
      <p:sp>
        <p:nvSpPr>
          <p:cNvPr id="4100"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101"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4102" name="Picture 6" descr="3GPP_TM_RD.jpg"/>
          <p:cNvPicPr>
            <a:picLocks noChangeAspect="1"/>
          </p:cNvPicPr>
          <p:nvPr/>
        </p:nvPicPr>
        <p:blipFill>
          <a:blip r:embed="rId7" cstate="print"/>
          <a:srcRect/>
          <a:stretch>
            <a:fillRect/>
          </a:stretch>
        </p:blipFill>
        <p:spPr bwMode="auto">
          <a:xfrm>
            <a:off x="7383463" y="260350"/>
            <a:ext cx="1493837" cy="869950"/>
          </a:xfrm>
          <a:prstGeom prst="rect">
            <a:avLst/>
          </a:prstGeom>
          <a:noFill/>
          <a:ln w="9525">
            <a:noFill/>
            <a:miter lim="800000"/>
            <a:headEnd/>
            <a:tailEnd/>
          </a:ln>
        </p:spPr>
      </p:pic>
      <p:sp>
        <p:nvSpPr>
          <p:cNvPr id="14" name="TextBox 13"/>
          <p:cNvSpPr txBox="1"/>
          <p:nvPr userDrawn="1"/>
        </p:nvSpPr>
        <p:spPr>
          <a:xfrm>
            <a:off x="538163" y="6380163"/>
            <a:ext cx="6694487" cy="293687"/>
          </a:xfrm>
          <a:prstGeom prst="rect">
            <a:avLst/>
          </a:prstGeom>
          <a:noFill/>
        </p:spPr>
        <p:txBody>
          <a:bodyPr anchor="ctr"/>
          <a:lstStyle/>
          <a:p>
            <a:pPr eaLnBrk="0" hangingPunct="0">
              <a:defRPr/>
            </a:pPr>
            <a:r>
              <a:rPr lang="nb-NO" b="1" spc="300" dirty="0" smtClean="0">
                <a:latin typeface="Arial" pitchFamily="34" charset="0"/>
                <a:cs typeface="Arial" pitchFamily="34" charset="0"/>
              </a:rPr>
              <a:t>SP-160393 TSG </a:t>
            </a:r>
            <a:r>
              <a:rPr lang="nb-NO" b="1" spc="300" dirty="0">
                <a:latin typeface="Arial" pitchFamily="34" charset="0"/>
                <a:cs typeface="Arial" pitchFamily="34" charset="0"/>
              </a:rPr>
              <a:t>SA WG5 Report to TSG </a:t>
            </a:r>
            <a:r>
              <a:rPr lang="nb-NO" b="1" spc="300" dirty="0" smtClean="0">
                <a:latin typeface="Arial" pitchFamily="34" charset="0"/>
                <a:cs typeface="Arial" pitchFamily="34" charset="0"/>
              </a:rPr>
              <a:t>SA#72  15-17 June 2016</a:t>
            </a:r>
            <a:endParaRPr lang="nb-NO" b="1" spc="300" dirty="0">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AA25B9F3-25E7-4602-8B7F-69B9705AD394}"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latin typeface="Arial" pitchFamily="34" charset="0"/>
                <a:cs typeface="Arial" pitchFamily="34" charset="0"/>
              </a:rPr>
              <a:t>© 3GPP 2012</a:t>
            </a:r>
            <a:endParaRPr lang="en-GB" dirty="0">
              <a:latin typeface="Arial" pitchFamily="34" charset="0"/>
              <a:cs typeface="Arial" pitchFamily="34" charset="0"/>
            </a:endParaRPr>
          </a:p>
        </p:txBody>
      </p:sp>
      <p:sp>
        <p:nvSpPr>
          <p:cNvPr id="17" name="Rectangle 16"/>
          <p:cNvSpPr/>
          <p:nvPr userDrawn="1"/>
        </p:nvSpPr>
        <p:spPr>
          <a:xfrm>
            <a:off x="7439025" y="6461125"/>
            <a:ext cx="823913" cy="215900"/>
          </a:xfrm>
          <a:prstGeom prst="rect">
            <a:avLst/>
          </a:prstGeom>
        </p:spPr>
        <p:txBody>
          <a:bodyPr wrap="none">
            <a:spAutoFit/>
          </a:bodyPr>
          <a:lstStyle/>
          <a:p>
            <a:pPr>
              <a:defRPr/>
            </a:pPr>
            <a:r>
              <a:rPr lang="en-GB" sz="800" dirty="0">
                <a:latin typeface="Arial" pitchFamily="34" charset="0"/>
                <a:cs typeface="Arial" pitchFamily="34" charset="0"/>
              </a:rPr>
              <a:t>© 3GPP </a:t>
            </a:r>
            <a:r>
              <a:rPr lang="en-GB" sz="800" dirty="0" smtClean="0">
                <a:latin typeface="Arial" pitchFamily="34" charset="0"/>
                <a:cs typeface="Arial" pitchFamily="34" charset="0"/>
              </a:rPr>
              <a:t>2016</a:t>
            </a:r>
            <a:endParaRPr lang="en-GB" sz="800" dirty="0">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5478" r:id="rId1"/>
    <p:sldLayoutId id="2147485476" r:id="rId2"/>
    <p:sldLayoutId id="2147485477" r:id="rId3"/>
    <p:sldLayoutId id="2147485479" r:id="rId4"/>
    <p:sldLayoutId id="2147485480"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Microsoft_Excel_97-2003_Worksheet1.xls"/></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oleObject" Target="../embeddings/Microsoft_Excel_97-2003_Worksheet2.xls"/></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6.emf"/><Relationship Id="rId4" Type="http://schemas.openxmlformats.org/officeDocument/2006/relationships/oleObject" Target="../embeddings/Microsoft_Excel_97-2003_Worksheet3.xls"/></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201737"/>
            <a:ext cx="7772400" cy="3643217"/>
          </a:xfrm>
        </p:spPr>
        <p:txBody>
          <a:bodyPr>
            <a:normAutofit fontScale="90000"/>
          </a:bodyPr>
          <a:lstStyle/>
          <a:p>
            <a:pPr>
              <a:defRPr/>
            </a:pPr>
            <a:r>
              <a:rPr lang="en-GB" altLang="zh-CN" sz="5300" b="1" dirty="0" smtClean="0"/>
              <a:t>TSG SA WG5 Status Report</a:t>
            </a:r>
            <a:br>
              <a:rPr lang="en-GB" altLang="zh-CN" sz="5300" b="1" dirty="0" smtClean="0"/>
            </a:br>
            <a:r>
              <a:rPr lang="en-GB" altLang="zh-CN" sz="5300" b="1" dirty="0" smtClean="0"/>
              <a:t>to TSG SA#72</a:t>
            </a:r>
            <a:br>
              <a:rPr lang="en-GB" altLang="zh-CN" sz="5300" b="1" dirty="0" smtClean="0"/>
            </a:br>
            <a:r>
              <a:rPr lang="en-GB" altLang="zh-CN" sz="3100" b="1" dirty="0" smtClean="0"/>
              <a:t>Busan, Korea</a:t>
            </a:r>
            <a:br>
              <a:rPr lang="en-GB" altLang="zh-CN" sz="3100" b="1" dirty="0" smtClean="0"/>
            </a:br>
            <a:r>
              <a:rPr lang="en-GB" altLang="zh-CN" sz="3100" b="1" dirty="0" smtClean="0"/>
              <a:t>15-17 June 2016</a:t>
            </a:r>
            <a:br>
              <a:rPr lang="en-GB" altLang="zh-CN" sz="3100" b="1" dirty="0" smtClean="0"/>
            </a:br>
            <a:r>
              <a:rPr lang="en-GB" altLang="zh-CN" sz="3100" b="1" dirty="0" smtClean="0"/>
              <a:t/>
            </a:r>
            <a:br>
              <a:rPr lang="en-GB" altLang="zh-CN" sz="3100" b="1" dirty="0" smtClean="0"/>
            </a:br>
            <a:r>
              <a:rPr lang="en-GB" altLang="zh-CN" sz="2200" b="1" dirty="0" smtClean="0"/>
              <a:t>Charging Management (CH)</a:t>
            </a:r>
            <a:br>
              <a:rPr lang="en-GB" altLang="zh-CN" sz="2200" b="1" dirty="0" smtClean="0"/>
            </a:br>
            <a:r>
              <a:rPr lang="en-GB" altLang="zh-CN" sz="2200" b="1" dirty="0" smtClean="0"/>
              <a:t>Operation, Administration, Maintenance &amp; Provisioning (OAM&amp;P)</a:t>
            </a:r>
            <a:endParaRPr lang="en-GB" sz="2800" dirty="0" smtClean="0">
              <a:effectLst>
                <a:outerShdw blurRad="38100" dist="38100" dir="2700000" algn="tl">
                  <a:srgbClr val="C0C0C0"/>
                </a:outerShdw>
              </a:effectLst>
            </a:endParaRPr>
          </a:p>
        </p:txBody>
      </p:sp>
      <p:sp>
        <p:nvSpPr>
          <p:cNvPr id="8195" name="Subtitle 6"/>
          <p:cNvSpPr>
            <a:spLocks noGrp="1"/>
          </p:cNvSpPr>
          <p:nvPr>
            <p:ph type="subTitle" idx="1"/>
          </p:nvPr>
        </p:nvSpPr>
        <p:spPr>
          <a:xfrm>
            <a:off x="723331" y="5081137"/>
            <a:ext cx="7574507" cy="996288"/>
          </a:xfrm>
        </p:spPr>
        <p:txBody>
          <a:bodyPr/>
          <a:lstStyle/>
          <a:p>
            <a:pPr>
              <a:lnSpc>
                <a:spcPct val="80000"/>
              </a:lnSpc>
            </a:pPr>
            <a:r>
              <a:rPr lang="en-GB" sz="2000" dirty="0">
                <a:latin typeface="Arial" charset="0"/>
              </a:rPr>
              <a:t>Thomas TOVINGER, SA5 Chairman, Ericsson</a:t>
            </a:r>
          </a:p>
          <a:p>
            <a:pPr>
              <a:lnSpc>
                <a:spcPct val="80000"/>
              </a:lnSpc>
            </a:pPr>
            <a:r>
              <a:rPr lang="en-GB" sz="2000" dirty="0" smtClean="0">
                <a:latin typeface="Arial" charset="0"/>
              </a:rPr>
              <a:t>Mirko CANO SOVERI, SA5 Secretary,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(2/2</a:t>
            </a:r>
            <a:r>
              <a:rPr lang="en-GB" altLang="zh-CN" sz="3200" dirty="0" smtClean="0">
                <a:solidFill>
                  <a:srgbClr val="FF0000"/>
                </a:solidFill>
                <a:latin typeface="Calibri" pitchFamily="34" charset="0"/>
                <a:cs typeface="Times New Roman" pitchFamily="18" charset="0"/>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257308900"/>
              </p:ext>
            </p:extLst>
          </p:nvPr>
        </p:nvGraphicFramePr>
        <p:xfrm>
          <a:off x="323850" y="946150"/>
          <a:ext cx="8178706" cy="5460531"/>
        </p:xfrm>
        <a:graphic>
          <a:graphicData uri="http://schemas.openxmlformats.org/drawingml/2006/table">
            <a:tbl>
              <a:tblPr/>
              <a:tblGrid>
                <a:gridCol w="1313646"/>
                <a:gridCol w="4857478"/>
                <a:gridCol w="2007582"/>
              </a:tblGrid>
              <a:tr h="31397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Charging Aspects of Architecture enhancements for Cellular Internet of Things</a:t>
                      </a:r>
                      <a:endParaRPr kumimoji="0" lang="en-GB" altLang="zh-CN" sz="18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err="1" smtClean="0">
                          <a:solidFill>
                            <a:schemeClr val="tx1"/>
                          </a:solidFill>
                          <a:effectLst/>
                          <a:latin typeface="+mn-lt"/>
                          <a:ea typeface="+mn-ea"/>
                          <a:cs typeface="+mn-cs"/>
                        </a:rPr>
                        <a:t>CIoT</a:t>
                      </a:r>
                      <a:r>
                        <a:rPr lang="en-GB" sz="1800" b="1" kern="1200" dirty="0" smtClean="0">
                          <a:solidFill>
                            <a:schemeClr val="tx1"/>
                          </a:solidFill>
                          <a:effectLst/>
                          <a:latin typeface="+mn-lt"/>
                          <a:ea typeface="+mn-ea"/>
                          <a:cs typeface="+mn-cs"/>
                        </a:rPr>
                        <a:t>-CH</a:t>
                      </a:r>
                      <a:endPar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494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effectLst/>
                          <a:latin typeface="+mn-lt"/>
                          <a:ea typeface="+mn-ea"/>
                          <a:cs typeface="+mn-cs"/>
                        </a:rPr>
                        <a:t>No assigned UID (new WI)</a:t>
                      </a:r>
                      <a:endPar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13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dirty="0" smtClean="0">
                          <a:solidFill>
                            <a:schemeClr val="tx1"/>
                          </a:solidFill>
                          <a:effectLst/>
                          <a:latin typeface="+mn-lt"/>
                          <a:ea typeface="+mn-ea"/>
                          <a:cs typeface="+mn-cs"/>
                        </a:rPr>
                        <a:t>Nokia</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78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0% to 100%</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78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smtClean="0">
                          <a:solidFill>
                            <a:schemeClr val="tx1"/>
                          </a:solidFill>
                          <a:effectLst/>
                          <a:latin typeface="+mn-lt"/>
                          <a:ea typeface="+mn-ea"/>
                          <a:cs typeface="+mn-cs"/>
                        </a:rPr>
                        <a:t>SA#72 </a:t>
                      </a:r>
                      <a:r>
                        <a:rPr lang="en-GB" sz="1600" kern="1200" dirty="0" smtClean="0">
                          <a:solidFill>
                            <a:schemeClr val="tx1"/>
                          </a:solidFill>
                          <a:effectLst/>
                          <a:latin typeface="+mn-lt"/>
                          <a:ea typeface="+mn-ea"/>
                          <a:cs typeface="+mn-cs"/>
                        </a:rPr>
                        <a:t>(06/2016)</a:t>
                      </a:r>
                      <a:endParaRPr kumimoji="0" lang="en-GB" altLang="zh-CN" sz="16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3113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lvl="0" indent="-285750">
                        <a:buFontTx/>
                        <a:buChar char="-"/>
                      </a:pPr>
                      <a:r>
                        <a:rPr lang="en-GB" sz="1600" b="0" kern="1200" dirty="0" smtClean="0">
                          <a:solidFill>
                            <a:schemeClr val="tx1"/>
                          </a:solidFill>
                          <a:effectLst/>
                          <a:latin typeface="+mn-lt"/>
                          <a:ea typeface="+mn-ea"/>
                          <a:cs typeface="+mn-cs"/>
                        </a:rPr>
                        <a:t>Successful completion despite the big challenge. Some remaining adjustments may later be needed (e.g.</a:t>
                      </a:r>
                      <a:r>
                        <a:rPr lang="en-GB" sz="1600" b="0" kern="1200" baseline="0" dirty="0" smtClean="0">
                          <a:solidFill>
                            <a:schemeClr val="tx1"/>
                          </a:solidFill>
                          <a:effectLst/>
                          <a:latin typeface="+mn-lt"/>
                          <a:ea typeface="+mn-ea"/>
                          <a:cs typeface="+mn-cs"/>
                        </a:rPr>
                        <a:t> </a:t>
                      </a:r>
                      <a:r>
                        <a:rPr lang="en-GB" sz="1600" b="0" kern="1200" dirty="0" smtClean="0">
                          <a:solidFill>
                            <a:schemeClr val="tx1"/>
                          </a:solidFill>
                          <a:effectLst/>
                          <a:latin typeface="+mn-lt"/>
                          <a:ea typeface="+mn-ea"/>
                          <a:cs typeface="+mn-cs"/>
                        </a:rPr>
                        <a:t>due to SA2 and CT groups still working in parallel).  </a:t>
                      </a:r>
                      <a:endParaRPr lang="sv-SE" sz="1600" b="0" kern="1200" dirty="0" smtClean="0">
                        <a:solidFill>
                          <a:schemeClr val="tx1"/>
                        </a:solidFill>
                        <a:effectLst/>
                        <a:latin typeface="+mn-lt"/>
                        <a:ea typeface="+mn-ea"/>
                        <a:cs typeface="+mn-cs"/>
                      </a:endParaRPr>
                    </a:p>
                    <a:p>
                      <a:pPr marL="285750" lvl="0" indent="-285750">
                        <a:buFontTx/>
                        <a:buChar char="-"/>
                      </a:pPr>
                      <a:r>
                        <a:rPr lang="en-GB" sz="1600" b="0" kern="1200" dirty="0" smtClean="0">
                          <a:solidFill>
                            <a:schemeClr val="tx1"/>
                          </a:solidFill>
                          <a:effectLst/>
                          <a:latin typeface="+mn-lt"/>
                          <a:ea typeface="+mn-ea"/>
                          <a:cs typeface="+mn-cs"/>
                        </a:rPr>
                        <a:t>New TS 32.25x Telecommunication management; Charging management; Control Plane (CP) data transfer domain charging: charging </a:t>
                      </a:r>
                      <a:r>
                        <a:rPr lang="en-US" sz="1600" b="0" kern="1200" dirty="0" smtClean="0">
                          <a:solidFill>
                            <a:schemeClr val="tx1"/>
                          </a:solidFill>
                          <a:effectLst/>
                          <a:latin typeface="+mn-lt"/>
                          <a:ea typeface="+mn-ea"/>
                          <a:cs typeface="+mn-cs"/>
                        </a:rPr>
                        <a:t>for Data delivery using PDN connection towards SCEF</a:t>
                      </a:r>
                    </a:p>
                    <a:p>
                      <a:pPr marL="285750" lvl="0" indent="-285750">
                        <a:buFontTx/>
                        <a:buChar char="-"/>
                      </a:pPr>
                      <a:r>
                        <a:rPr lang="en-US" sz="1600" b="0" kern="1200" dirty="0" smtClean="0">
                          <a:solidFill>
                            <a:schemeClr val="tx1"/>
                          </a:solidFill>
                          <a:effectLst/>
                          <a:latin typeface="+mn-lt"/>
                          <a:ea typeface="+mn-ea"/>
                          <a:cs typeface="+mn-cs"/>
                        </a:rPr>
                        <a:t>Data delivery using PDN connection to PGW specified in TS 32.251</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1600" b="0" kern="1200" dirty="0" smtClean="0">
                          <a:solidFill>
                            <a:schemeClr val="tx1"/>
                          </a:solidFill>
                          <a:effectLst/>
                          <a:latin typeface="+mn-lt"/>
                          <a:ea typeface="+mn-ea"/>
                          <a:cs typeface="+mn-cs"/>
                        </a:rPr>
                        <a:t>Stage 3 covered for both mechanisms (delivery using PND connection to SCEF and delivery using PDN connection to PGW): new AVPs, new CPDT-information, PS-information extension, CDRs parameters and ASN.1.</a:t>
                      </a:r>
                      <a:endParaRPr lang="sv-SE" sz="1600" b="0"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2878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TS 32.25x for Information and Approval, Rel-13 CRs </a:t>
                      </a:r>
                      <a:r>
                        <a:rPr lang="en-GB" sz="1600" kern="1200" dirty="0" smtClean="0">
                          <a:solidFill>
                            <a:schemeClr val="tx1"/>
                          </a:solidFill>
                          <a:latin typeface="+mn-lt"/>
                          <a:ea typeface="+mn-ea"/>
                          <a:cs typeface="+mn-cs"/>
                        </a:rPr>
                        <a:t>(Agenda Item </a:t>
                      </a:r>
                      <a:r>
                        <a:rPr lang="en-GB" sz="1600" kern="1200" dirty="0" smtClean="0">
                          <a:solidFill>
                            <a:schemeClr val="tx1"/>
                          </a:solidFill>
                          <a:latin typeface="+mn-lt"/>
                          <a:ea typeface="+mn-ea"/>
                          <a:cs typeface="+mn-cs"/>
                        </a:rPr>
                        <a:t>14)</a:t>
                      </a:r>
                      <a:endParaRPr lang="en-US" sz="1600" b="1" i="0" u="none" strike="noStrike" dirty="0" smtClean="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2075075169"/>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Rel-14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(1/1)</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535596030"/>
              </p:ext>
            </p:extLst>
          </p:nvPr>
        </p:nvGraphicFramePr>
        <p:xfrm>
          <a:off x="323850" y="1167929"/>
          <a:ext cx="8311488" cy="4851703"/>
        </p:xfrm>
        <a:graphic>
          <a:graphicData uri="http://schemas.openxmlformats.org/drawingml/2006/table">
            <a:tbl>
              <a:tblPr/>
              <a:tblGrid>
                <a:gridCol w="1334973"/>
                <a:gridCol w="4936340"/>
                <a:gridCol w="2040175"/>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effectLst/>
                          <a:latin typeface="+mn-lt"/>
                          <a:ea typeface="+mn-ea"/>
                          <a:cs typeface="+mn-cs"/>
                        </a:rPr>
                        <a:t>Resource optimization for PS domain online charging sessions</a:t>
                      </a:r>
                      <a:endParaRPr kumimoji="0" lang="en-GB" altLang="zh-CN" sz="18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effectLst/>
                          <a:latin typeface="+mn-lt"/>
                          <a:ea typeface="+mn-ea"/>
                          <a:cs typeface="+mn-cs"/>
                        </a:rPr>
                        <a:t>CH14-ROPOCH</a:t>
                      </a:r>
                      <a:endPar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effectLst/>
                          <a:latin typeface="+mn-lt"/>
                          <a:ea typeface="+mn-ea"/>
                          <a:cs typeface="+mn-cs"/>
                        </a:rPr>
                        <a:t>710008</a:t>
                      </a:r>
                      <a:endPar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Ericsson</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0% to 10%</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smtClean="0">
                          <a:solidFill>
                            <a:schemeClr val="tx1"/>
                          </a:solidFill>
                          <a:effectLst/>
                          <a:latin typeface="+mn-lt"/>
                          <a:ea typeface="+mn-ea"/>
                          <a:cs typeface="+mn-cs"/>
                        </a:rPr>
                        <a:t>SA#73 </a:t>
                      </a:r>
                      <a:r>
                        <a:rPr lang="en-GB" sz="1600" kern="1200" dirty="0" smtClean="0">
                          <a:solidFill>
                            <a:schemeClr val="tx1"/>
                          </a:solidFill>
                          <a:effectLst/>
                          <a:latin typeface="+mn-lt"/>
                          <a:ea typeface="+mn-ea"/>
                          <a:cs typeface="+mn-cs"/>
                        </a:rPr>
                        <a:t>(</a:t>
                      </a:r>
                      <a:r>
                        <a:rPr lang="en-GB" sz="1600" kern="1200" dirty="0" smtClean="0">
                          <a:solidFill>
                            <a:schemeClr val="tx1"/>
                          </a:solidFill>
                          <a:effectLst/>
                          <a:latin typeface="+mn-lt"/>
                          <a:ea typeface="+mn-ea"/>
                          <a:cs typeface="+mn-cs"/>
                        </a:rPr>
                        <a:t>09/2016) -&gt; SA#75 (03/2017)</a:t>
                      </a:r>
                      <a:endParaRPr lang="en-GB" altLang="zh-CN" sz="1600"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GB" sz="1600" b="0" kern="1200" dirty="0" smtClean="0">
                          <a:solidFill>
                            <a:schemeClr val="tx1"/>
                          </a:solidFill>
                          <a:effectLst/>
                          <a:latin typeface="+mn-lt"/>
                          <a:ea typeface="+mn-ea"/>
                          <a:cs typeface="+mn-cs"/>
                        </a:rPr>
                        <a:t>- Two discussion papers introduced various options</a:t>
                      </a:r>
                      <a:endParaRPr lang="sv-SE" sz="1600" b="0" kern="1200" dirty="0" smtClean="0">
                        <a:solidFill>
                          <a:schemeClr val="tx1"/>
                        </a:solidFill>
                        <a:effectLst/>
                        <a:latin typeface="+mn-lt"/>
                        <a:ea typeface="+mn-ea"/>
                        <a:cs typeface="+mn-cs"/>
                      </a:endParaRPr>
                    </a:p>
                    <a:p>
                      <a:pPr marL="0" indent="0">
                        <a:buFontTx/>
                        <a:buNone/>
                      </a:pPr>
                      <a:r>
                        <a:rPr lang="en-GB" sz="1600" b="0" kern="1200" dirty="0" smtClean="0">
                          <a:solidFill>
                            <a:schemeClr val="tx1"/>
                          </a:solidFill>
                          <a:effectLst/>
                          <a:latin typeface="+mn-lt"/>
                          <a:ea typeface="+mn-ea"/>
                          <a:cs typeface="+mn-cs"/>
                        </a:rPr>
                        <a:t>- One input approved as a </a:t>
                      </a:r>
                      <a:r>
                        <a:rPr lang="en-GB" sz="1600" b="0" kern="1200" dirty="0" err="1" smtClean="0">
                          <a:solidFill>
                            <a:schemeClr val="tx1"/>
                          </a:solidFill>
                          <a:effectLst/>
                          <a:latin typeface="+mn-lt"/>
                          <a:ea typeface="+mn-ea"/>
                          <a:cs typeface="+mn-cs"/>
                        </a:rPr>
                        <a:t>draftCR</a:t>
                      </a:r>
                      <a:r>
                        <a:rPr lang="en-GB" sz="1600" b="0" kern="1200" dirty="0" smtClean="0">
                          <a:solidFill>
                            <a:schemeClr val="tx1"/>
                          </a:solidFill>
                          <a:effectLst/>
                          <a:latin typeface="+mn-lt"/>
                          <a:ea typeface="+mn-ea"/>
                          <a:cs typeface="+mn-cs"/>
                        </a:rPr>
                        <a:t> to specify:</a:t>
                      </a:r>
                      <a:endParaRPr lang="sv-SE" sz="1600" b="0" kern="1200" dirty="0" smtClean="0">
                        <a:solidFill>
                          <a:schemeClr val="tx1"/>
                        </a:solidFill>
                        <a:effectLst/>
                        <a:latin typeface="+mn-lt"/>
                        <a:ea typeface="+mn-ea"/>
                        <a:cs typeface="+mn-cs"/>
                      </a:endParaRPr>
                    </a:p>
                    <a:p>
                      <a:pPr marL="742950" lvl="1" indent="-285750">
                        <a:buFontTx/>
                        <a:buChar char="-"/>
                      </a:pPr>
                      <a:r>
                        <a:rPr lang="en-GB" sz="1600" b="0" kern="1200" dirty="0" smtClean="0">
                          <a:solidFill>
                            <a:schemeClr val="tx1"/>
                          </a:solidFill>
                          <a:effectLst/>
                          <a:latin typeface="+mn-lt"/>
                          <a:ea typeface="+mn-ea"/>
                          <a:cs typeface="+mn-cs"/>
                        </a:rPr>
                        <a:t>Delaying start of </a:t>
                      </a:r>
                      <a:r>
                        <a:rPr lang="en-GB" sz="1600" b="0" kern="1200" dirty="0" err="1" smtClean="0">
                          <a:solidFill>
                            <a:schemeClr val="tx1"/>
                          </a:solidFill>
                          <a:effectLst/>
                          <a:latin typeface="+mn-lt"/>
                          <a:ea typeface="+mn-ea"/>
                          <a:cs typeface="+mn-cs"/>
                        </a:rPr>
                        <a:t>Gy</a:t>
                      </a:r>
                      <a:r>
                        <a:rPr lang="en-GB" sz="1600" b="0" kern="1200" dirty="0" smtClean="0">
                          <a:solidFill>
                            <a:schemeClr val="tx1"/>
                          </a:solidFill>
                          <a:effectLst/>
                          <a:latin typeface="+mn-lt"/>
                          <a:ea typeface="+mn-ea"/>
                          <a:cs typeface="+mn-cs"/>
                        </a:rPr>
                        <a:t> session only upon start of service data flow</a:t>
                      </a:r>
                      <a:endParaRPr lang="sv-SE" sz="1600" b="0" kern="1200" dirty="0" smtClean="0">
                        <a:solidFill>
                          <a:schemeClr val="tx1"/>
                        </a:solidFill>
                        <a:effectLst/>
                        <a:latin typeface="+mn-lt"/>
                        <a:ea typeface="+mn-ea"/>
                        <a:cs typeface="+mn-cs"/>
                      </a:endParaRPr>
                    </a:p>
                    <a:p>
                      <a:pPr marL="742950" lvl="1" indent="-285750">
                        <a:buFontTx/>
                        <a:buChar char="-"/>
                      </a:pPr>
                      <a:r>
                        <a:rPr lang="en-GB" sz="1600" b="0" kern="1200" dirty="0" smtClean="0">
                          <a:solidFill>
                            <a:schemeClr val="tx1"/>
                          </a:solidFill>
                          <a:effectLst/>
                          <a:latin typeface="+mn-lt"/>
                          <a:ea typeface="+mn-ea"/>
                          <a:cs typeface="+mn-cs"/>
                        </a:rPr>
                        <a:t>Stop the </a:t>
                      </a:r>
                      <a:r>
                        <a:rPr lang="en-GB" sz="1600" b="0" kern="1200" dirty="0" err="1" smtClean="0">
                          <a:solidFill>
                            <a:schemeClr val="tx1"/>
                          </a:solidFill>
                          <a:effectLst/>
                          <a:latin typeface="+mn-lt"/>
                          <a:ea typeface="+mn-ea"/>
                          <a:cs typeface="+mn-cs"/>
                        </a:rPr>
                        <a:t>Gy</a:t>
                      </a:r>
                      <a:r>
                        <a:rPr lang="en-GB" sz="1600" b="0" kern="1200" dirty="0" smtClean="0">
                          <a:solidFill>
                            <a:schemeClr val="tx1"/>
                          </a:solidFill>
                          <a:effectLst/>
                          <a:latin typeface="+mn-lt"/>
                          <a:ea typeface="+mn-ea"/>
                          <a:cs typeface="+mn-cs"/>
                        </a:rPr>
                        <a:t> session in advance upon a period with no valid quota</a:t>
                      </a:r>
                      <a:endParaRPr kumimoji="0" lang="en-US"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600" b="0" i="0" u="none" strike="noStrike" dirty="0" smtClean="0">
                          <a:solidFill>
                            <a:schemeClr val="tx1"/>
                          </a:solidFill>
                          <a:latin typeface="+mn-lt"/>
                        </a:rPr>
                        <a:t>None</a:t>
                      </a:r>
                      <a:endParaRPr lang="en-US" sz="1600" b="0" i="0" u="none" strike="noStrike" dirty="0" smtClean="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375621944"/>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a:t>
            </a:r>
            <a:r>
              <a:rPr lang="en-GB" altLang="zh-CN" sz="3200" kern="0" dirty="0" smtClean="0">
                <a:solidFill>
                  <a:srgbClr val="FF0000"/>
                </a:solidFill>
                <a:latin typeface="Calibri"/>
                <a:cs typeface="+mj-cs"/>
              </a:rPr>
              <a:t>(</a:t>
            </a:r>
            <a:r>
              <a:rPr lang="en-GB" altLang="zh-CN" sz="3200" kern="0" dirty="0" smtClean="0">
                <a:solidFill>
                  <a:srgbClr val="FF0000"/>
                </a:solidFill>
                <a:latin typeface="Calibri"/>
                <a:cs typeface="+mj-cs"/>
              </a:rPr>
              <a:t>1/1</a:t>
            </a:r>
            <a:r>
              <a:rPr lang="en-GB" altLang="zh-CN" sz="3200" kern="0" dirty="0" smtClean="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86270659"/>
              </p:ext>
            </p:extLst>
          </p:nvPr>
        </p:nvGraphicFramePr>
        <p:xfrm>
          <a:off x="272956" y="1231592"/>
          <a:ext cx="8639032" cy="5006297"/>
        </p:xfrm>
        <a:graphic>
          <a:graphicData uri="http://schemas.openxmlformats.org/drawingml/2006/table">
            <a:tbl>
              <a:tblPr/>
              <a:tblGrid>
                <a:gridCol w="1372034"/>
                <a:gridCol w="4875453"/>
                <a:gridCol w="2391545"/>
              </a:tblGrid>
              <a:tr h="50167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Overload Control for Diameter Charging Applications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FS_DOCME_CH </a:t>
                      </a:r>
                    </a:p>
                  </a:txBody>
                  <a:tcPr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23080">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to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latin typeface="+mn-lt"/>
                          <a:ea typeface="+mn-ea"/>
                          <a:cs typeface="+mn-cs"/>
                        </a:rPr>
                        <a:t>SA#73 </a:t>
                      </a:r>
                      <a:r>
                        <a:rPr lang="en-GB" sz="1600" kern="1200" dirty="0" smtClean="0">
                          <a:solidFill>
                            <a:schemeClr val="tx1"/>
                          </a:solidFill>
                          <a:latin typeface="+mn-lt"/>
                          <a:ea typeface="+mn-ea"/>
                          <a:cs typeface="+mn-cs"/>
                        </a:rPr>
                        <a:t>(09/2016)</a:t>
                      </a:r>
                      <a:endPar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640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No progress due to higher priority for other Wis.</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2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600" b="0" i="0" u="none" strike="noStrike" dirty="0" smtClean="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05068276"/>
              </p:ext>
            </p:extLst>
          </p:nvPr>
        </p:nvGraphicFramePr>
        <p:xfrm>
          <a:off x="431800" y="1258884"/>
          <a:ext cx="8272812" cy="4318744"/>
        </p:xfrm>
        <a:graphic>
          <a:graphicData uri="http://schemas.openxmlformats.org/drawingml/2006/table">
            <a:tbl>
              <a:tblPr/>
              <a:tblGrid>
                <a:gridCol w="1313872"/>
                <a:gridCol w="6958940"/>
              </a:tblGrid>
              <a:tr h="6090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22485">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US" sz="1800" b="0" i="0" u="none" strike="noStrike" dirty="0" smtClean="0">
                          <a:solidFill>
                            <a:schemeClr val="tx1"/>
                          </a:solidFill>
                          <a:latin typeface="+mn-lt"/>
                        </a:rPr>
                        <a:t>SP-160410</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Rel-8 CRs on IMS Charging (CH8_IMS)</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smtClean="0">
                          <a:solidFill>
                            <a:schemeClr val="tx1"/>
                          </a:solidFill>
                          <a:latin typeface="+mn-lt"/>
                        </a:rPr>
                        <a:t>SP-160411</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Rel-13 CRs on Charging Aspects of Architecture enhancements for Cellular Internet of Things (</a:t>
                      </a:r>
                      <a:r>
                        <a:rPr lang="en-US" sz="1800" b="0" i="0" u="none" strike="noStrike" dirty="0" err="1" smtClean="0">
                          <a:solidFill>
                            <a:schemeClr val="tx1"/>
                          </a:solidFill>
                          <a:latin typeface="+mn-lt"/>
                        </a:rPr>
                        <a:t>CIoT</a:t>
                      </a:r>
                      <a:r>
                        <a:rPr lang="en-US" sz="1800" b="0" i="0" u="none" strike="noStrike" dirty="0" smtClean="0">
                          <a:solidFill>
                            <a:schemeClr val="tx1"/>
                          </a:solidFill>
                          <a:latin typeface="+mn-lt"/>
                        </a:rPr>
                        <a:t>-CH)</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smtClean="0">
                          <a:solidFill>
                            <a:schemeClr val="tx1"/>
                          </a:solidFill>
                          <a:effectLst/>
                          <a:latin typeface="+mn-lt"/>
                        </a:rPr>
                        <a:t>SP-160412</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Rel-13 CRs on Charging aspects of MONTE (MONTE-CH)</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smtClean="0">
                          <a:solidFill>
                            <a:schemeClr val="tx1"/>
                          </a:solidFill>
                          <a:effectLst/>
                          <a:latin typeface="+mn-lt"/>
                        </a:rPr>
                        <a:t>SP-160420</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Rel-13 CRs on Charging Aspects of IP Flow Mobility support for S2a and S2b Interfaces (NBIFOM-CH) </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smtClean="0">
                          <a:solidFill>
                            <a:schemeClr val="tx1"/>
                          </a:solidFill>
                          <a:effectLst/>
                          <a:latin typeface="+mn-lt"/>
                        </a:rPr>
                        <a:t>SP-160415</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Rel-12 CRs on Charging Management (CH12)</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smtClean="0">
                          <a:solidFill>
                            <a:schemeClr val="tx1"/>
                          </a:solidFill>
                          <a:effectLst/>
                          <a:latin typeface="+mn-lt"/>
                        </a:rPr>
                        <a:t>SP-160416</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Rel-13 CRs on Charging Management (CH13)</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US" sz="1800" b="0" i="0" u="none" strike="noStrike" dirty="0" smtClean="0">
                          <a:solidFill>
                            <a:schemeClr val="tx1"/>
                          </a:solidFill>
                          <a:effectLst/>
                          <a:latin typeface="+mn-lt"/>
                        </a:rPr>
                        <a:t>SP-160417</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Rel-14 CRs on Charging Management (CH14)</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smtClean="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72815148"/>
              </p:ext>
            </p:extLst>
          </p:nvPr>
        </p:nvGraphicFramePr>
        <p:xfrm>
          <a:off x="431800" y="1258889"/>
          <a:ext cx="8272812" cy="1093726"/>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SP-160406</a:t>
                      </a:r>
                      <a:endParaRPr lang="en-GB" sz="1800" b="0" i="0" u="none" strike="noStrike" dirty="0" smtClean="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smtClean="0">
                          <a:solidFill>
                            <a:schemeClr val="tx1"/>
                          </a:solidFill>
                          <a:latin typeface="+mn-lt"/>
                        </a:rPr>
                        <a:t>Draft TS 32.25x “Control Plane (CP) data transfer domain charging” for information and approval</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859647984"/>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smtClean="0">
                <a:solidFill>
                  <a:srgbClr val="FF0000"/>
                </a:solidFill>
                <a:latin typeface="Calibri"/>
                <a:cs typeface="+mj-cs"/>
              </a:rPr>
              <a:t>Charging WIDs and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79411559"/>
              </p:ext>
            </p:extLst>
          </p:nvPr>
        </p:nvGraphicFramePr>
        <p:xfrm>
          <a:off x="431800" y="1258888"/>
          <a:ext cx="8272812" cy="3788125"/>
        </p:xfrm>
        <a:graphic>
          <a:graphicData uri="http://schemas.openxmlformats.org/drawingml/2006/table">
            <a:tbl>
              <a:tblPr/>
              <a:tblGrid>
                <a:gridCol w="1192284"/>
                <a:gridCol w="7080528"/>
              </a:tblGrid>
              <a:tr h="5580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807522">
                <a:tc>
                  <a:txBody>
                    <a:bodyPr/>
                    <a:lstStyle/>
                    <a:p>
                      <a:pPr marL="72000" algn="l" fontAlgn="t"/>
                      <a:r>
                        <a:rPr lang="en-GB" sz="1800" b="0" i="0" u="none" strike="noStrike" dirty="0" smtClean="0">
                          <a:solidFill>
                            <a:schemeClr val="tx1"/>
                          </a:solidFill>
                          <a:latin typeface="+mn-lt"/>
                        </a:rPr>
                        <a:t>SP-160395</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latin typeface="+mn-lt"/>
                        </a:rPr>
                        <a:t>New WID Charging Aspects of Architecture enhancements for Cellular Internet of Things</a:t>
                      </a:r>
                      <a:endParaRPr lang="en-US" sz="1800" b="0" i="0" u="none" strike="noStrike"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GB" sz="1800" b="0" i="0" u="none" strike="noStrike" dirty="0" smtClean="0">
                          <a:solidFill>
                            <a:schemeClr val="tx1"/>
                          </a:solidFill>
                          <a:latin typeface="+mn-lt"/>
                        </a:rPr>
                        <a:t>SP-160398</a:t>
                      </a:r>
                      <a:endParaRPr lang="en-GB" sz="1800" b="0" i="0" u="none" strike="noStrike" dirty="0" smtClean="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latin typeface="+mn-lt"/>
                        </a:rPr>
                        <a:t>New WID Determination of Completeness of Charging Information in IMS</a:t>
                      </a:r>
                      <a:endParaRPr lang="en-US" sz="1800" b="0" i="0" u="none" strike="noStrike"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GB" sz="1800" b="0" i="0" u="none" strike="noStrike" dirty="0" smtClean="0">
                          <a:solidFill>
                            <a:schemeClr val="tx1"/>
                          </a:solidFill>
                          <a:latin typeface="+mn-lt"/>
                        </a:rPr>
                        <a:t>SP-160428</a:t>
                      </a:r>
                      <a:endParaRPr lang="en-GB" sz="1800" b="0" i="0" u="none" strike="noStrike" dirty="0" smtClean="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latin typeface="+mn-lt"/>
                        </a:rPr>
                        <a:t>New WID Charging Aspects of Enhanced Proximity-based Services</a:t>
                      </a:r>
                      <a:endParaRPr lang="en-US" sz="1800" b="0" i="0" u="none" strike="noStrike"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GB" sz="1800" b="0" i="0" u="none" strike="noStrike" dirty="0" smtClean="0">
                          <a:solidFill>
                            <a:schemeClr val="tx1"/>
                          </a:solidFill>
                          <a:latin typeface="+mn-lt"/>
                        </a:rPr>
                        <a:t>SP-160429</a:t>
                      </a:r>
                      <a:endParaRPr lang="en-GB" sz="1800" b="0" i="0" u="none" strike="noStrike" dirty="0" smtClean="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latin typeface="+mn-lt"/>
                        </a:rPr>
                        <a:t>New WID Charging Aspects of S8 Home Routing Architecture for </a:t>
                      </a:r>
                      <a:r>
                        <a:rPr lang="en-US" sz="1800" b="0" i="0" u="none" strike="noStrike" dirty="0" err="1" smtClean="0">
                          <a:latin typeface="+mn-lt"/>
                        </a:rPr>
                        <a:t>VoLTE</a:t>
                      </a:r>
                      <a:endParaRPr lang="en-US" sz="1800" b="0" i="0" u="none" strike="noStrike"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390238" y="1201003"/>
            <a:ext cx="8412565" cy="5104261"/>
          </a:xfrm>
        </p:spPr>
        <p:txBody>
          <a:bodyPr/>
          <a:lstStyle/>
          <a:p>
            <a:r>
              <a:rPr lang="en-GB" sz="2400" dirty="0" smtClean="0"/>
              <a:t> IETF DIME WG</a:t>
            </a:r>
            <a:endParaRPr lang="en-US" sz="2400" dirty="0"/>
          </a:p>
          <a:p>
            <a:pPr lvl="1">
              <a:lnSpc>
                <a:spcPct val="80000"/>
              </a:lnSpc>
              <a:defRPr/>
            </a:pPr>
            <a:r>
              <a:rPr lang="en-GB" sz="2000" dirty="0" smtClean="0"/>
              <a:t>SA5 liaised IETF DIME WG to seek clarification on the status of IETF RFC 4006 “</a:t>
            </a:r>
            <a:r>
              <a:rPr lang="en-US" sz="2000" dirty="0" smtClean="0"/>
              <a:t>Diameter Credit-Control Application” which is currently using </a:t>
            </a:r>
            <a:r>
              <a:rPr lang="en-GB" sz="2000" dirty="0" smtClean="0"/>
              <a:t>RFC 3588 </a:t>
            </a:r>
            <a:r>
              <a:rPr lang="en-US" sz="2000" dirty="0" smtClean="0"/>
              <a:t>as the </a:t>
            </a:r>
            <a:r>
              <a:rPr lang="en-GB" sz="2000" dirty="0" smtClean="0"/>
              <a:t>Diameter base protocol, based on IETF RFC 3588 that has been obsoleted by IETF RFC 6733.  </a:t>
            </a:r>
            <a:endParaRPr lang="en-GB" sz="2000" dirty="0"/>
          </a:p>
          <a:p>
            <a:pPr lvl="1">
              <a:lnSpc>
                <a:spcPct val="80000"/>
              </a:lnSpc>
              <a:buNone/>
              <a:defRPr/>
            </a:pPr>
            <a:endParaRPr lang="en-GB" altLang="zh-CN" dirty="0"/>
          </a:p>
          <a:p>
            <a:pPr>
              <a:lnSpc>
                <a:spcPct val="80000"/>
              </a:lnSpc>
              <a:defRPr/>
            </a:pPr>
            <a:r>
              <a:rPr lang="en-GB" altLang="zh-CN" dirty="0"/>
              <a:t> </a:t>
            </a:r>
            <a:r>
              <a:rPr lang="en-GB" altLang="zh-CN" dirty="0" smtClean="0"/>
              <a:t> </a:t>
            </a:r>
            <a:r>
              <a:rPr lang="en-GB" altLang="zh-CN" sz="2400" dirty="0" smtClean="0"/>
              <a:t>Open Mobile Alliance (OMA) </a:t>
            </a:r>
          </a:p>
          <a:p>
            <a:pPr lvl="1">
              <a:lnSpc>
                <a:spcPct val="80000"/>
              </a:lnSpc>
              <a:defRPr/>
            </a:pPr>
            <a:r>
              <a:rPr lang="en-GB" altLang="zh-CN" sz="2000" dirty="0" smtClean="0">
                <a:ea typeface="宋体" pitchFamily="2" charset="-122"/>
              </a:rPr>
              <a:t>OMA </a:t>
            </a:r>
            <a:r>
              <a:rPr lang="en-GB" altLang="zh-CN" sz="2000" dirty="0">
                <a:ea typeface="宋体" pitchFamily="2" charset="-122"/>
              </a:rPr>
              <a:t>ARC maintains the OMA Data Definition Specification (DDS) based on the SA5 specification for Diameter AVP code definitions (TS 32.299).</a:t>
            </a:r>
            <a:endParaRPr lang="en-GB" sz="1800" dirty="0"/>
          </a:p>
          <a:p>
            <a:pPr>
              <a:lnSpc>
                <a:spcPct val="80000"/>
              </a:lnSpc>
              <a:buNone/>
              <a:defRPr/>
            </a:pPr>
            <a:endParaRPr lang="en-GB" altLang="zh-CN" dirty="0" smtClean="0"/>
          </a:p>
        </p:txBody>
      </p:sp>
      <p:sp>
        <p:nvSpPr>
          <p:cNvPr id="5"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cooperation</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431260329"/>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a:t>
            </a:r>
            <a:r>
              <a:rPr lang="en-GB" altLang="zh-CN" sz="3200" dirty="0" smtClean="0">
                <a:solidFill>
                  <a:srgbClr val="FF0000"/>
                </a:solidFill>
                <a:latin typeface="Calibri" pitchFamily="34" charset="0"/>
                <a:cs typeface="Times New Roman" pitchFamily="18" charset="0"/>
              </a:rPr>
              <a:t>1/1)</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29207753"/>
              </p:ext>
            </p:extLst>
          </p:nvPr>
        </p:nvGraphicFramePr>
        <p:xfrm>
          <a:off x="191069" y="1180724"/>
          <a:ext cx="8775509" cy="5058638"/>
        </p:xfrm>
        <a:graphic>
          <a:graphicData uri="http://schemas.openxmlformats.org/drawingml/2006/table">
            <a:tbl>
              <a:tblPr/>
              <a:tblGrid>
                <a:gridCol w="1160059"/>
                <a:gridCol w="5310214"/>
                <a:gridCol w="2305236"/>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kern="1200" dirty="0" smtClean="0">
                          <a:solidFill>
                            <a:schemeClr val="tx1"/>
                          </a:solidFill>
                          <a:effectLst/>
                          <a:latin typeface="+mn-lt"/>
                          <a:ea typeface="+mn-ea"/>
                          <a:cs typeface="+mn-cs"/>
                        </a:rPr>
                        <a:t>NB-</a:t>
                      </a:r>
                      <a:r>
                        <a:rPr lang="en-GB" sz="1800" b="1" kern="1200" dirty="0" err="1" smtClean="0">
                          <a:solidFill>
                            <a:schemeClr val="tx1"/>
                          </a:solidFill>
                          <a:effectLst/>
                          <a:latin typeface="+mn-lt"/>
                          <a:ea typeface="+mn-ea"/>
                          <a:cs typeface="+mn-cs"/>
                        </a:rPr>
                        <a:t>IoT</a:t>
                      </a:r>
                      <a:r>
                        <a:rPr lang="en-GB" sz="1800" b="1" kern="1200" dirty="0" smtClean="0">
                          <a:solidFill>
                            <a:schemeClr val="tx1"/>
                          </a:solidFill>
                          <a:effectLst/>
                          <a:latin typeface="+mn-lt"/>
                          <a:ea typeface="+mn-ea"/>
                          <a:cs typeface="+mn-cs"/>
                        </a:rPr>
                        <a:t> Management</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effectLst/>
                          <a:latin typeface="+mn-lt"/>
                          <a:ea typeface="+mn-ea"/>
                          <a:cs typeface="+mn-cs"/>
                        </a:rPr>
                        <a:t>NB_IOT-OAM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effectLst/>
                          <a:latin typeface="+mn-lt"/>
                          <a:ea typeface="+mn-ea"/>
                          <a:cs typeface="+mn-cs"/>
                        </a:rPr>
                        <a:t>No assigned UID (new WI)</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to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100</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SA#72 (06/2016)</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US" sz="1600" kern="1200" dirty="0" smtClean="0">
                          <a:solidFill>
                            <a:schemeClr val="tx1"/>
                          </a:solidFill>
                          <a:effectLst/>
                          <a:latin typeface="+mn-lt"/>
                          <a:ea typeface="+mn-ea"/>
                          <a:cs typeface="+mn-cs"/>
                        </a:rPr>
                        <a:t>The WG has analyzed the needs for Fault Management, Configuration Management and Performance Management for NB-</a:t>
                      </a:r>
                      <a:r>
                        <a:rPr lang="en-US" sz="1600" kern="1200" dirty="0" err="1" smtClean="0">
                          <a:solidFill>
                            <a:schemeClr val="tx1"/>
                          </a:solidFill>
                          <a:effectLst/>
                          <a:latin typeface="+mn-lt"/>
                          <a:ea typeface="+mn-ea"/>
                          <a:cs typeface="+mn-cs"/>
                        </a:rPr>
                        <a:t>IoT</a:t>
                      </a:r>
                      <a:r>
                        <a:rPr lang="en-US" sz="1600" kern="1200" dirty="0" smtClean="0">
                          <a:solidFill>
                            <a:schemeClr val="tx1"/>
                          </a:solidFill>
                          <a:effectLst/>
                          <a:latin typeface="+mn-lt"/>
                          <a:ea typeface="+mn-ea"/>
                          <a:cs typeface="+mn-cs"/>
                        </a:rPr>
                        <a:t>, and as a result produced and agreed a number of Rel-13 CRs that provide a full solution for these needs.</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New WID, Rel-13 CRs </a:t>
                      </a:r>
                      <a:r>
                        <a:rPr lang="en-GB" sz="1600" b="0" i="0" u="none" strike="noStrike" dirty="0" smtClean="0">
                          <a:solidFill>
                            <a:schemeClr val="tx1"/>
                          </a:solidFill>
                          <a:latin typeface="Calibri" pitchFamily="34" charset="0"/>
                        </a:rPr>
                        <a:t>(Agenda Item </a:t>
                      </a:r>
                      <a:r>
                        <a:rPr lang="en-GB" sz="1600" b="0" i="0" u="none" strike="noStrike" dirty="0" smtClean="0">
                          <a:solidFill>
                            <a:schemeClr val="tx1"/>
                          </a:solidFill>
                          <a:latin typeface="Calibri" pitchFamily="34" charset="0"/>
                        </a:rPr>
                        <a:t>16)</a:t>
                      </a:r>
                      <a:endParaRPr lang="en-GB" sz="1600" b="0" i="0" u="none" strike="noStrike" dirty="0" smtClean="0">
                        <a:solidFill>
                          <a:schemeClr val="tx1"/>
                        </a:solidFill>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284931095"/>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Rel-14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a:t>
            </a:r>
            <a:r>
              <a:rPr lang="en-GB" altLang="zh-CN" sz="3200" dirty="0" smtClean="0">
                <a:solidFill>
                  <a:srgbClr val="FF0000"/>
                </a:solidFill>
                <a:latin typeface="Calibri" pitchFamily="34" charset="0"/>
                <a:cs typeface="Times New Roman" pitchFamily="18" charset="0"/>
              </a:rPr>
              <a:t>1/6)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26773892"/>
              </p:ext>
            </p:extLst>
          </p:nvPr>
        </p:nvGraphicFramePr>
        <p:xfrm>
          <a:off x="191069" y="1180724"/>
          <a:ext cx="8775509" cy="5134286"/>
        </p:xfrm>
        <a:graphic>
          <a:graphicData uri="http://schemas.openxmlformats.org/drawingml/2006/table">
            <a:tbl>
              <a:tblPr/>
              <a:tblGrid>
                <a:gridCol w="1160059"/>
                <a:gridCol w="5310214"/>
                <a:gridCol w="2305236"/>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Management concept, architecture and requirements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OAM14-MAMO_VNF-MCAR</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690036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to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70%</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SA#72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06/2016) - &gt; SA#73 (09/2016) </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600" kern="1200" dirty="0" smtClean="0">
                          <a:solidFill>
                            <a:schemeClr val="tx1"/>
                          </a:solidFill>
                          <a:effectLst/>
                          <a:latin typeface="+mn-lt"/>
                          <a:ea typeface="+mn-ea"/>
                          <a:cs typeface="+mn-cs"/>
                        </a:rPr>
                        <a:t>The WG made significant progress on management architecture, interface and use cases, and agreed</a:t>
                      </a:r>
                      <a:r>
                        <a:rPr lang="en-GB" sz="1600" kern="1200" baseline="0" dirty="0" smtClean="0">
                          <a:solidFill>
                            <a:schemeClr val="tx1"/>
                          </a:solidFill>
                          <a:effectLst/>
                          <a:latin typeface="+mn-lt"/>
                          <a:ea typeface="+mn-ea"/>
                          <a:cs typeface="+mn-cs"/>
                        </a:rPr>
                        <a:t> four pCRs which are included in the </a:t>
                      </a:r>
                      <a:r>
                        <a:rPr lang="en-GB" sz="1600" kern="1200" dirty="0" smtClean="0">
                          <a:solidFill>
                            <a:schemeClr val="tx1"/>
                          </a:solidFill>
                          <a:effectLst/>
                          <a:latin typeface="+mn-lt"/>
                          <a:ea typeface="+mn-ea"/>
                          <a:cs typeface="+mn-cs"/>
                        </a:rPr>
                        <a:t>Draft  TS 28.500 now ready to</a:t>
                      </a:r>
                      <a:r>
                        <a:rPr lang="en-GB" sz="1600" kern="1200" baseline="0" dirty="0" smtClean="0">
                          <a:solidFill>
                            <a:schemeClr val="tx1"/>
                          </a:solidFill>
                          <a:effectLst/>
                          <a:latin typeface="+mn-lt"/>
                          <a:ea typeface="+mn-ea"/>
                          <a:cs typeface="+mn-cs"/>
                        </a:rPr>
                        <a:t> be </a:t>
                      </a:r>
                      <a:r>
                        <a:rPr lang="en-GB" sz="1600" kern="1200" dirty="0" smtClean="0">
                          <a:solidFill>
                            <a:schemeClr val="tx1"/>
                          </a:solidFill>
                          <a:effectLst/>
                          <a:latin typeface="+mn-lt"/>
                          <a:ea typeface="+mn-ea"/>
                          <a:cs typeface="+mn-cs"/>
                        </a:rPr>
                        <a:t>presented for information </a:t>
                      </a:r>
                      <a:r>
                        <a:rPr lang="en-GB" sz="1600" kern="1200" baseline="0" dirty="0" smtClean="0">
                          <a:solidFill>
                            <a:schemeClr val="tx1"/>
                          </a:solidFill>
                          <a:effectLst/>
                          <a:latin typeface="+mn-lt"/>
                          <a:ea typeface="+mn-ea"/>
                          <a:cs typeface="+mn-cs"/>
                        </a:rPr>
                        <a:t> to SA.</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Draft  TS 28.500 for information </a:t>
                      </a:r>
                      <a:r>
                        <a:rPr lang="en-GB" sz="1600" b="0" i="0" u="none" strike="noStrike" dirty="0" smtClean="0">
                          <a:solidFill>
                            <a:schemeClr val="tx1"/>
                          </a:solidFill>
                          <a:latin typeface="Calibri" pitchFamily="34" charset="0"/>
                        </a:rPr>
                        <a:t> </a:t>
                      </a:r>
                      <a:r>
                        <a:rPr lang="en-GB" sz="1600" b="0" i="0" u="none" strike="noStrike" dirty="0" smtClean="0">
                          <a:solidFill>
                            <a:schemeClr val="tx1"/>
                          </a:solidFill>
                          <a:latin typeface="Calibri" pitchFamily="34" charset="0"/>
                        </a:rPr>
                        <a:t>(Agenda Item </a:t>
                      </a:r>
                      <a:r>
                        <a:rPr lang="en-GB" sz="1600" b="0" i="0" u="none" strike="noStrike" dirty="0" smtClean="0">
                          <a:solidFill>
                            <a:schemeClr val="tx1"/>
                          </a:solidFill>
                          <a:latin typeface="Calibri" pitchFamily="34" charset="0"/>
                        </a:rPr>
                        <a:t>14.23.1</a:t>
                      </a:r>
                      <a:r>
                        <a:rPr lang="en-GB" sz="1600" b="0" i="0" u="none" strike="noStrike" dirty="0" smtClean="0">
                          <a:solidFill>
                            <a:schemeClr val="tx1"/>
                          </a:solidFill>
                          <a:latin typeface="Calibri" pitchFamily="34"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a:t>
            </a:r>
            <a:r>
              <a:rPr lang="en-GB" altLang="zh-CN" sz="3200" dirty="0" smtClean="0">
                <a:solidFill>
                  <a:srgbClr val="FF0000"/>
                </a:solidFill>
                <a:latin typeface="Calibri" pitchFamily="34" charset="0"/>
                <a:cs typeface="Times New Roman" pitchFamily="18" charset="0"/>
              </a:rPr>
              <a:t>2/6)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36825584"/>
              </p:ext>
            </p:extLst>
          </p:nvPr>
        </p:nvGraphicFramePr>
        <p:xfrm>
          <a:off x="445448" y="946150"/>
          <a:ext cx="8272812" cy="5508059"/>
        </p:xfrm>
        <a:graphic>
          <a:graphicData uri="http://schemas.openxmlformats.org/drawingml/2006/table">
            <a:tbl>
              <a:tblPr/>
              <a:tblGrid>
                <a:gridCol w="1313872"/>
                <a:gridCol w="4928259"/>
                <a:gridCol w="2030681"/>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Configuration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OAM14-MAMO_VNF-CM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690039 </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to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GB" sz="1600" kern="1200" dirty="0" smtClean="0">
                          <a:solidFill>
                            <a:schemeClr val="tx1"/>
                          </a:solidFill>
                          <a:effectLst/>
                          <a:latin typeface="+mn-lt"/>
                          <a:ea typeface="+mn-ea"/>
                          <a:cs typeface="+mn-cs"/>
                        </a:rPr>
                        <a:t>9 contributions have been addressed during the sessions, and the discussed topics include:</a:t>
                      </a:r>
                      <a:endParaRPr lang="sv-SE" sz="1600" kern="1200" dirty="0" smtClean="0">
                        <a:solidFill>
                          <a:schemeClr val="tx1"/>
                        </a:solidFill>
                        <a:effectLst/>
                        <a:latin typeface="+mn-lt"/>
                        <a:ea typeface="+mn-ea"/>
                        <a:cs typeface="+mn-cs"/>
                      </a:endParaRPr>
                    </a:p>
                    <a:p>
                      <a:pPr marL="285750" lvl="0" indent="-285750">
                        <a:buFontTx/>
                        <a:buChar char="-"/>
                      </a:pPr>
                      <a:r>
                        <a:rPr lang="en-GB" sz="1600" kern="1200" dirty="0" smtClean="0">
                          <a:solidFill>
                            <a:schemeClr val="tx1"/>
                          </a:solidFill>
                          <a:effectLst/>
                          <a:latin typeface="+mn-lt"/>
                          <a:ea typeface="+mn-ea"/>
                          <a:cs typeface="+mn-cs"/>
                        </a:rPr>
                        <a:t>Use cases and requirements on VNF instance information modification and retrieving were discussed.</a:t>
                      </a:r>
                      <a:endParaRPr lang="sv-SE" sz="1600" kern="1200" dirty="0" smtClean="0">
                        <a:solidFill>
                          <a:schemeClr val="tx1"/>
                        </a:solidFill>
                        <a:effectLst/>
                        <a:latin typeface="+mn-lt"/>
                        <a:ea typeface="+mn-ea"/>
                        <a:cs typeface="+mn-cs"/>
                      </a:endParaRPr>
                    </a:p>
                    <a:p>
                      <a:pPr marL="285750" lvl="0" indent="-285750">
                        <a:buFontTx/>
                        <a:buChar char="-"/>
                      </a:pPr>
                      <a:r>
                        <a:rPr lang="en-GB" sz="1600" kern="1200" dirty="0" smtClean="0">
                          <a:solidFill>
                            <a:schemeClr val="tx1"/>
                          </a:solidFill>
                          <a:effectLst/>
                          <a:latin typeface="+mn-lt"/>
                          <a:ea typeface="+mn-ea"/>
                          <a:cs typeface="+mn-cs"/>
                        </a:rPr>
                        <a:t>Correlation of MO creation and VNF instantiation was discussed but no progress was reached.</a:t>
                      </a:r>
                      <a:endParaRPr lang="sv-SE" sz="1600" kern="1200" dirty="0" smtClean="0">
                        <a:solidFill>
                          <a:schemeClr val="tx1"/>
                        </a:solidFill>
                        <a:effectLst/>
                        <a:latin typeface="+mn-lt"/>
                        <a:ea typeface="+mn-ea"/>
                        <a:cs typeface="+mn-cs"/>
                      </a:endParaRPr>
                    </a:p>
                    <a:p>
                      <a:pPr marL="285750" lvl="0" indent="-285750">
                        <a:buFontTx/>
                        <a:buChar char="-"/>
                      </a:pPr>
                      <a:r>
                        <a:rPr lang="en-GB" sz="1600" kern="1200" dirty="0" smtClean="0">
                          <a:solidFill>
                            <a:schemeClr val="tx1"/>
                          </a:solidFill>
                          <a:effectLst/>
                          <a:latin typeface="+mn-lt"/>
                          <a:ea typeface="+mn-ea"/>
                          <a:cs typeface="+mn-cs"/>
                        </a:rPr>
                        <a:t>Procedure flows of MOI creating, deleting and updating were discussed, one was revised and others were postponed.</a:t>
                      </a:r>
                      <a:endParaRPr lang="sv-SE" sz="1600" kern="1200" dirty="0" smtClean="0">
                        <a:solidFill>
                          <a:schemeClr val="tx1"/>
                        </a:solidFill>
                        <a:effectLst/>
                        <a:latin typeface="+mn-lt"/>
                        <a:ea typeface="+mn-ea"/>
                        <a:cs typeface="+mn-cs"/>
                      </a:endParaRPr>
                    </a:p>
                    <a:p>
                      <a:pPr marL="285750" lvl="0" indent="-285750">
                        <a:buFontTx/>
                        <a:buChar char="-"/>
                      </a:pPr>
                      <a:r>
                        <a:rPr lang="en-GB" sz="1600" kern="1200" dirty="0" smtClean="0">
                          <a:solidFill>
                            <a:schemeClr val="tx1"/>
                          </a:solidFill>
                          <a:effectLst/>
                          <a:latin typeface="+mn-lt"/>
                          <a:ea typeface="+mn-ea"/>
                          <a:cs typeface="+mn-cs"/>
                        </a:rPr>
                        <a:t>Usage of VNF open interface was discussed.</a:t>
                      </a:r>
                    </a:p>
                    <a:p>
                      <a:pPr marL="285750" lvl="0" indent="-285750">
                        <a:buFontTx/>
                        <a:buChar cha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Revised WID to </a:t>
                      </a:r>
                      <a:r>
                        <a:rPr lang="en-GB" sz="1600" dirty="0" smtClean="0">
                          <a:ea typeface="宋体" pitchFamily="2" charset="-122"/>
                        </a:rPr>
                        <a:t>ensure full alignment with the SA5-ETSI NFV IFA cooperation guidelines</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Revised WID (</a:t>
                      </a:r>
                      <a:r>
                        <a:rPr lang="en-GB" sz="1600" b="0" i="0" u="none" strike="noStrike" dirty="0" smtClean="0">
                          <a:solidFill>
                            <a:schemeClr val="tx1"/>
                          </a:solidFill>
                          <a:latin typeface="Calibri" pitchFamily="34" charset="0"/>
                        </a:rPr>
                        <a:t>Agenda Item 14.23.2</a:t>
                      </a:r>
                      <a:r>
                        <a:rPr lang="en-GB" sz="1600" kern="1200" dirty="0" smtClean="0">
                          <a:solidFill>
                            <a:schemeClr val="tx1"/>
                          </a:solidFill>
                          <a:effectLst/>
                          <a:latin typeface="+mn-lt"/>
                          <a:ea typeface="+mn-ea"/>
                          <a:cs typeface="+mn-cs"/>
                        </a:rPr>
                        <a:t>)</a:t>
                      </a:r>
                      <a:endParaRPr lang="en-GB" sz="1600" b="0" i="0" u="none" strike="noStrike" dirty="0" smtClean="0">
                        <a:solidFill>
                          <a:schemeClr val="tx1"/>
                        </a:solidFill>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1963110239"/>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315913" y="979179"/>
            <a:ext cx="8505825" cy="5271496"/>
          </a:xfrm>
        </p:spPr>
        <p:txBody>
          <a:bodyPr/>
          <a:lstStyle/>
          <a:p>
            <a:pPr>
              <a:lnSpc>
                <a:spcPct val="90000"/>
              </a:lnSpc>
              <a:spcBef>
                <a:spcPct val="10000"/>
              </a:spcBef>
            </a:pPr>
            <a:r>
              <a:rPr lang="en-GB" altLang="zh-CN" sz="2400" dirty="0" smtClean="0">
                <a:cs typeface="Times New Roman" pitchFamily="18" charset="0"/>
              </a:rPr>
              <a:t>SA5		</a:t>
            </a:r>
            <a:endParaRPr lang="en-GB" altLang="zh-CN" sz="24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Thomas Tovinger (Ericsson) 			Chair 	since 08/2015</a:t>
            </a:r>
            <a:br>
              <a:rPr lang="en-GB" altLang="zh-CN" sz="2000" dirty="0" smtClean="0">
                <a:cs typeface="Times New Roman" pitchFamily="18" charset="0"/>
              </a:rPr>
            </a:br>
            <a:r>
              <a:rPr lang="en-GB" altLang="zh-CN" sz="2000" dirty="0" smtClean="0">
                <a:cs typeface="Times New Roman" pitchFamily="18" charset="0"/>
              </a:rPr>
              <a:t>Jean-Michel Cornily (Orange)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8/2013</a:t>
            </a:r>
            <a:br>
              <a:rPr lang="en-GB" altLang="zh-CN" sz="2000" dirty="0" smtClean="0">
                <a:cs typeface="Times New Roman" pitchFamily="18" charset="0"/>
              </a:rPr>
            </a:br>
            <a:r>
              <a:rPr lang="en-GB" altLang="zh-CN" sz="2000" dirty="0" smtClean="0">
                <a:cs typeface="Times New Roman" pitchFamily="18" charset="0"/>
              </a:rPr>
              <a:t>Christian Toche (Huawei)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8/2015</a:t>
            </a:r>
          </a:p>
          <a:p>
            <a:pPr>
              <a:lnSpc>
                <a:spcPct val="90000"/>
              </a:lnSpc>
              <a:buFontTx/>
              <a:buNone/>
            </a:pPr>
            <a:endParaRPr lang="en-GB" altLang="zh-CN" sz="8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Charging Sub-Working Group (SWG)</a:t>
            </a:r>
          </a:p>
          <a:p>
            <a:pPr>
              <a:lnSpc>
                <a:spcPct val="90000"/>
              </a:lnSpc>
              <a:buFontTx/>
              <a:buNone/>
            </a:pPr>
            <a:r>
              <a:rPr lang="en-GB" altLang="zh-CN" sz="2000" dirty="0" smtClean="0">
                <a:cs typeface="Times New Roman" pitchFamily="18" charset="0"/>
              </a:rPr>
              <a:t>	Maryse Gardella (Alcatel-Lucent)		Chair	since 08/2013</a:t>
            </a:r>
            <a:br>
              <a:rPr lang="en-GB" altLang="zh-CN" sz="2000" dirty="0" smtClean="0">
                <a:cs typeface="Times New Roman" pitchFamily="18" charset="0"/>
              </a:rPr>
            </a:br>
            <a:r>
              <a:rPr lang="en-GB" altLang="zh-CN" sz="2000" dirty="0" smtClean="0">
                <a:cs typeface="Times New Roman" pitchFamily="18" charset="0"/>
              </a:rPr>
              <a:t>Robert </a:t>
            </a:r>
            <a:r>
              <a:rPr lang="en-GB" altLang="zh-CN" sz="2000" dirty="0" smtClean="0">
                <a:cs typeface="Times New Roman" pitchFamily="18" charset="0"/>
              </a:rPr>
              <a:t>Törnkvist </a:t>
            </a:r>
            <a:r>
              <a:rPr lang="en-GB" altLang="zh-CN" sz="2000" dirty="0" smtClean="0">
                <a:cs typeface="Times New Roman" pitchFamily="18" charset="0"/>
              </a:rPr>
              <a:t>(Ericsson)			VC	</a:t>
            </a:r>
            <a:r>
              <a:rPr lang="en-GB" altLang="zh-CN" sz="2000" b="1" dirty="0" smtClean="0">
                <a:cs typeface="Times New Roman" pitchFamily="18" charset="0"/>
              </a:rPr>
              <a:t>since 05/2016</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Chen Shan (Huawei)				VC	</a:t>
            </a:r>
            <a:r>
              <a:rPr lang="en-GB" altLang="zh-CN" sz="2000" b="1" dirty="0" smtClean="0">
                <a:cs typeface="Times New Roman" pitchFamily="18" charset="0"/>
              </a:rPr>
              <a:t>since 05/2016</a:t>
            </a:r>
          </a:p>
          <a:p>
            <a:pPr>
              <a:lnSpc>
                <a:spcPct val="90000"/>
              </a:lnSpc>
              <a:buFontTx/>
              <a:buNone/>
            </a:pPr>
            <a:r>
              <a:rPr lang="en-GB" altLang="zh-CN" sz="2000" dirty="0" smtClean="0">
                <a:solidFill>
                  <a:srgbClr val="FF0000"/>
                </a:solidFill>
                <a:cs typeface="Times New Roman" pitchFamily="18" charset="0"/>
              </a:rPr>
              <a:t>	Thanks </a:t>
            </a:r>
            <a:r>
              <a:rPr lang="en-GB" altLang="zh-CN" sz="2000" dirty="0">
                <a:solidFill>
                  <a:srgbClr val="FF0000"/>
                </a:solidFill>
                <a:cs typeface="Times New Roman" pitchFamily="18" charset="0"/>
              </a:rPr>
              <a:t>to David </a:t>
            </a:r>
            <a:r>
              <a:rPr lang="en-GB" altLang="zh-CN" sz="2000" dirty="0" err="1">
                <a:solidFill>
                  <a:srgbClr val="FF0000"/>
                </a:solidFill>
                <a:cs typeface="Times New Roman" pitchFamily="18" charset="0"/>
              </a:rPr>
              <a:t>Shrader</a:t>
            </a:r>
            <a:r>
              <a:rPr lang="en-GB" altLang="zh-CN" sz="2000" dirty="0">
                <a:solidFill>
                  <a:srgbClr val="FF0000"/>
                </a:solidFill>
                <a:cs typeface="Times New Roman" pitchFamily="18" charset="0"/>
              </a:rPr>
              <a:t> (Ericsson</a:t>
            </a:r>
            <a:r>
              <a:rPr lang="en-GB" altLang="zh-CN" sz="2000" dirty="0" smtClean="0">
                <a:solidFill>
                  <a:srgbClr val="FF0000"/>
                </a:solidFill>
                <a:cs typeface="Times New Roman" pitchFamily="18" charset="0"/>
              </a:rPr>
              <a:t>) - VC from </a:t>
            </a:r>
            <a:r>
              <a:rPr lang="en-GB" altLang="zh-CN" sz="2000" dirty="0">
                <a:solidFill>
                  <a:srgbClr val="FF0000"/>
                </a:solidFill>
                <a:cs typeface="Times New Roman" pitchFamily="18" charset="0"/>
              </a:rPr>
              <a:t>08/2013 </a:t>
            </a:r>
            <a:r>
              <a:rPr lang="en-GB" altLang="zh-CN" sz="2000" dirty="0" smtClean="0">
                <a:solidFill>
                  <a:srgbClr val="FF0000"/>
                </a:solidFill>
                <a:cs typeface="Times New Roman" pitchFamily="18" charset="0"/>
              </a:rPr>
              <a:t>to 05/2016</a:t>
            </a:r>
          </a:p>
          <a:p>
            <a:pPr>
              <a:lnSpc>
                <a:spcPct val="90000"/>
              </a:lnSpc>
              <a:buFontTx/>
              <a:buNone/>
            </a:pPr>
            <a:r>
              <a:rPr lang="en-GB" altLang="zh-CN" sz="2000" dirty="0" smtClean="0">
                <a:solidFill>
                  <a:srgbClr val="FF0000"/>
                </a:solidFill>
                <a:cs typeface="Times New Roman" pitchFamily="18" charset="0"/>
              </a:rPr>
              <a:t>	Thanks </a:t>
            </a:r>
            <a:r>
              <a:rPr lang="en-GB" altLang="zh-CN" sz="2000" dirty="0">
                <a:solidFill>
                  <a:srgbClr val="FF0000"/>
                </a:solidFill>
                <a:cs typeface="Times New Roman" pitchFamily="18" charset="0"/>
              </a:rPr>
              <a:t>to Li </a:t>
            </a:r>
            <a:r>
              <a:rPr lang="en-GB" altLang="zh-CN" sz="2000" dirty="0" err="1">
                <a:solidFill>
                  <a:srgbClr val="FF0000"/>
                </a:solidFill>
                <a:cs typeface="Times New Roman" pitchFamily="18" charset="0"/>
              </a:rPr>
              <a:t>Li</a:t>
            </a:r>
            <a:r>
              <a:rPr lang="en-GB" altLang="zh-CN" sz="2000" dirty="0">
                <a:solidFill>
                  <a:srgbClr val="FF0000"/>
                </a:solidFill>
                <a:cs typeface="Times New Roman" pitchFamily="18" charset="0"/>
              </a:rPr>
              <a:t> (Huawei)</a:t>
            </a:r>
            <a:r>
              <a:rPr lang="en-GB" altLang="zh-CN" sz="2000" dirty="0" smtClean="0">
                <a:solidFill>
                  <a:srgbClr val="FF0000"/>
                </a:solidFill>
                <a:cs typeface="Times New Roman" pitchFamily="18" charset="0"/>
              </a:rPr>
              <a:t> </a:t>
            </a:r>
            <a:r>
              <a:rPr lang="en-GB" altLang="zh-CN" sz="2000" dirty="0">
                <a:solidFill>
                  <a:srgbClr val="FF0000"/>
                </a:solidFill>
                <a:cs typeface="Times New Roman" pitchFamily="18" charset="0"/>
              </a:rPr>
              <a:t>- VC from </a:t>
            </a:r>
            <a:r>
              <a:rPr lang="en-GB" altLang="zh-CN" sz="2000" dirty="0" smtClean="0">
                <a:solidFill>
                  <a:srgbClr val="FF0000"/>
                </a:solidFill>
                <a:cs typeface="Times New Roman" pitchFamily="18" charset="0"/>
              </a:rPr>
              <a:t>08/2014 </a:t>
            </a:r>
            <a:r>
              <a:rPr lang="en-GB" altLang="zh-CN" sz="2000" dirty="0">
                <a:solidFill>
                  <a:srgbClr val="FF0000"/>
                </a:solidFill>
                <a:cs typeface="Times New Roman" pitchFamily="18" charset="0"/>
              </a:rPr>
              <a:t>to </a:t>
            </a:r>
            <a:r>
              <a:rPr lang="en-GB" altLang="zh-CN" sz="2000" dirty="0" smtClean="0">
                <a:solidFill>
                  <a:srgbClr val="FF0000"/>
                </a:solidFill>
                <a:cs typeface="Times New Roman" pitchFamily="18" charset="0"/>
              </a:rPr>
              <a:t>05/2016</a:t>
            </a:r>
            <a:endParaRPr lang="en-GB" altLang="zh-CN" sz="2000" dirty="0" smtClean="0">
              <a:cs typeface="Times New Roman" pitchFamily="18" charset="0"/>
            </a:endParaRPr>
          </a:p>
          <a:p>
            <a:pPr>
              <a:lnSpc>
                <a:spcPct val="90000"/>
              </a:lnSpc>
              <a:buFontTx/>
              <a:buNone/>
            </a:pPr>
            <a:endParaRPr lang="en-GB" altLang="zh-CN" sz="20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OAM&amp;P Sub-Working Group (SWG)</a:t>
            </a:r>
            <a:r>
              <a:rPr lang="en-GB" altLang="zh-CN" sz="2000" dirty="0" smtClean="0">
                <a:cs typeface="Times New Roman" pitchFamily="18" charset="0"/>
              </a:rPr>
              <a:t/>
            </a:r>
            <a:br>
              <a:rPr lang="en-GB" altLang="zh-CN" sz="2000" dirty="0" smtClean="0">
                <a:cs typeface="Times New Roman" pitchFamily="18" charset="0"/>
              </a:rPr>
            </a:br>
            <a:r>
              <a:rPr lang="en-GB" altLang="zh-CN" sz="2000" dirty="0">
                <a:cs typeface="Times New Roman" pitchFamily="18" charset="0"/>
              </a:rPr>
              <a:t>Christian Toche (Huawei) 			</a:t>
            </a:r>
            <a:r>
              <a:rPr lang="en-GB" altLang="zh-CN" sz="2000" dirty="0" smtClean="0">
                <a:cs typeface="Times New Roman" pitchFamily="18" charset="0"/>
              </a:rPr>
              <a:t>Chair 	s</a:t>
            </a:r>
            <a:r>
              <a:rPr lang="en-GB" sz="2000" dirty="0" smtClean="0">
                <a:ea typeface="宋体" pitchFamily="2" charset="-122"/>
                <a:cs typeface="Times New Roman" pitchFamily="18" charset="0"/>
              </a:rPr>
              <a:t>ince 01</a:t>
            </a:r>
            <a:r>
              <a:rPr lang="en-GB" altLang="zh-CN" sz="2000" dirty="0" smtClean="0">
                <a:cs typeface="Times New Roman" pitchFamily="18" charset="0"/>
              </a:rPr>
              <a:t>/2016</a:t>
            </a:r>
            <a:br>
              <a:rPr lang="en-GB" altLang="zh-CN" sz="2000" dirty="0" smtClean="0">
                <a:cs typeface="Times New Roman" pitchFamily="18" charset="0"/>
              </a:rPr>
            </a:br>
            <a:endParaRPr lang="en-GB" altLang="zh-CN" sz="2400" dirty="0" smtClean="0">
              <a:cs typeface="Times New Roman" pitchFamily="18" charset="0"/>
            </a:endParaRPr>
          </a:p>
          <a:p>
            <a:pPr marL="0" indent="0">
              <a:lnSpc>
                <a:spcPct val="90000"/>
              </a:lnSpc>
              <a:buNone/>
            </a:pPr>
            <a:r>
              <a:rPr lang="en-GB" altLang="zh-CN" sz="1600" dirty="0" smtClean="0">
                <a:cs typeface="Times New Roman" pitchFamily="18" charset="0"/>
              </a:rPr>
              <a:t/>
            </a:r>
            <a:br>
              <a:rPr lang="en-GB" altLang="zh-CN" sz="1600" dirty="0" smtClean="0">
                <a:cs typeface="Times New Roman" pitchFamily="18" charset="0"/>
              </a:rPr>
            </a:br>
            <a:endParaRPr lang="en-AU" sz="1600" dirty="0" smtClean="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457200" y="252413"/>
            <a:ext cx="6834188" cy="692150"/>
          </a:xfrm>
        </p:spPr>
        <p:txBody>
          <a:bodyPr/>
          <a:lstStyle/>
          <a:p>
            <a:r>
              <a:rPr lang="en-GB" dirty="0" smtClean="0"/>
              <a:t>SA5 leadership</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a:t>
            </a:r>
            <a:r>
              <a:rPr lang="en-GB" altLang="zh-CN" sz="3200" dirty="0" smtClean="0">
                <a:solidFill>
                  <a:srgbClr val="FF0000"/>
                </a:solidFill>
                <a:latin typeface="Calibri" pitchFamily="34" charset="0"/>
                <a:cs typeface="Times New Roman" pitchFamily="18" charset="0"/>
              </a:rPr>
              <a:t>3/6)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10690011"/>
              </p:ext>
            </p:extLst>
          </p:nvPr>
        </p:nvGraphicFramePr>
        <p:xfrm>
          <a:off x="323850" y="1250855"/>
          <a:ext cx="8272812" cy="5052281"/>
        </p:xfrm>
        <a:graphic>
          <a:graphicData uri="http://schemas.openxmlformats.org/drawingml/2006/table">
            <a:tbl>
              <a:tblPr/>
              <a:tblGrid>
                <a:gridCol w="1313872"/>
                <a:gridCol w="4928259"/>
                <a:gridCol w="2030681"/>
              </a:tblGrid>
              <a:tr h="62721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OAM14-MAMO_VNF-FM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9483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690040 </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84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62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to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53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516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lvl="0" indent="-285750">
                        <a:buFontTx/>
                        <a:buChar char="-"/>
                      </a:pPr>
                      <a:r>
                        <a:rPr lang="en-US" sz="1600" kern="1200" dirty="0" smtClean="0">
                          <a:solidFill>
                            <a:schemeClr val="tx1"/>
                          </a:solidFill>
                          <a:effectLst/>
                          <a:latin typeface="+mn-lt"/>
                          <a:ea typeface="+mn-ea"/>
                          <a:cs typeface="+mn-cs"/>
                        </a:rPr>
                        <a:t>Discussed business level use case on NFVI maintenance coordination and use case for alarm handling in the context of NFV.</a:t>
                      </a:r>
                      <a:endParaRPr lang="sv-SE" sz="1600" kern="1200" dirty="0" smtClean="0">
                        <a:solidFill>
                          <a:schemeClr val="tx1"/>
                        </a:solidFill>
                        <a:effectLst/>
                        <a:latin typeface="+mn-lt"/>
                        <a:ea typeface="+mn-ea"/>
                        <a:cs typeface="+mn-cs"/>
                      </a:endParaRPr>
                    </a:p>
                    <a:p>
                      <a:pPr marL="285750" lvl="0" indent="-285750">
                        <a:buFontTx/>
                        <a:buChar char="-"/>
                      </a:pPr>
                      <a:r>
                        <a:rPr lang="en-US" sz="1600" kern="1200" dirty="0" smtClean="0">
                          <a:solidFill>
                            <a:schemeClr val="tx1"/>
                          </a:solidFill>
                          <a:effectLst/>
                          <a:latin typeface="+mn-lt"/>
                          <a:ea typeface="+mn-ea"/>
                          <a:cs typeface="+mn-cs"/>
                        </a:rPr>
                        <a:t>Discussed several procedure flow proposals on NE alarm correlation in the context of NFV, virtualization-specific aspect failure detection and notification, and VNF healing through operation request to VNFM by EM.</a:t>
                      </a:r>
                      <a:endParaRPr lang="sv-SE" sz="1600" kern="1200" dirty="0" smtClean="0">
                        <a:solidFill>
                          <a:schemeClr val="tx1"/>
                        </a:solidFill>
                        <a:effectLst/>
                        <a:latin typeface="+mn-lt"/>
                        <a:ea typeface="+mn-ea"/>
                        <a:cs typeface="+mn-cs"/>
                      </a:endParaRPr>
                    </a:p>
                    <a:p>
                      <a:pPr marL="285750" lvl="0" indent="-285750">
                        <a:buFontTx/>
                        <a:buChar char="-"/>
                      </a:pPr>
                      <a:r>
                        <a:rPr lang="en-US" sz="1600" kern="1200" dirty="0" smtClean="0">
                          <a:solidFill>
                            <a:schemeClr val="tx1"/>
                          </a:solidFill>
                          <a:effectLst/>
                          <a:latin typeface="+mn-lt"/>
                          <a:ea typeface="+mn-ea"/>
                          <a:cs typeface="+mn-cs"/>
                        </a:rPr>
                        <a:t>Agreed the skeleton of stage 2 specification.</a:t>
                      </a:r>
                      <a:endParaRPr lang="sv-SE" sz="1600" kern="1200" dirty="0" smtClean="0">
                        <a:solidFill>
                          <a:schemeClr val="tx1"/>
                        </a:solidFill>
                        <a:effectLst/>
                        <a:latin typeface="+mn-lt"/>
                        <a:ea typeface="+mn-ea"/>
                        <a:cs typeface="+mn-cs"/>
                      </a:endParaRPr>
                    </a:p>
                    <a:p>
                      <a:pPr marL="285750" lvl="0" indent="-285750">
                        <a:buFontTx/>
                        <a:buChar char="-"/>
                      </a:pPr>
                      <a:r>
                        <a:rPr lang="en-US" sz="1600" kern="1200" dirty="0" smtClean="0">
                          <a:solidFill>
                            <a:schemeClr val="tx1"/>
                          </a:solidFill>
                          <a:effectLst/>
                          <a:latin typeface="+mn-lt"/>
                          <a:ea typeface="+mn-ea"/>
                          <a:cs typeface="+mn-cs"/>
                        </a:rPr>
                        <a:t>Discussed the VNF alarm reporting stage 2 description on Itf-N.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Revised WID to </a:t>
                      </a:r>
                      <a:r>
                        <a:rPr lang="en-GB" sz="1600" dirty="0" smtClean="0">
                          <a:ea typeface="宋体" pitchFamily="2" charset="-122"/>
                        </a:rPr>
                        <a:t>ensure full alignment with the SA5-ETSI NFV IFA cooperation guidelines</a:t>
                      </a:r>
                      <a:endParaRPr kumimoji="0" lang="en-US" altLang="zh-CN" sz="1600" b="0" i="0" u="none" strike="noStrike" cap="none" normalizeH="0" baseline="0" dirty="0" smtClean="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557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Revised WID (</a:t>
                      </a:r>
                      <a:r>
                        <a:rPr lang="en-GB" sz="1600" b="0" i="0" u="none" strike="noStrike" dirty="0" smtClean="0">
                          <a:solidFill>
                            <a:schemeClr val="tx1"/>
                          </a:solidFill>
                          <a:latin typeface="Calibri" pitchFamily="34" charset="0"/>
                        </a:rPr>
                        <a:t>Agenda Item 14.23.3</a:t>
                      </a:r>
                      <a:r>
                        <a:rPr lang="en-GB" sz="1600" kern="1200" dirty="0" smtClean="0">
                          <a:solidFill>
                            <a:schemeClr val="tx1"/>
                          </a:solidFill>
                          <a:effectLst/>
                          <a:latin typeface="+mn-lt"/>
                          <a:ea typeface="+mn-ea"/>
                          <a:cs typeface="+mn-cs"/>
                        </a:rPr>
                        <a:t>)</a:t>
                      </a:r>
                      <a:endParaRPr lang="en-GB" sz="1600" b="0"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351783954"/>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a:t>
            </a:r>
            <a:r>
              <a:rPr lang="en-GB" altLang="zh-CN" sz="3200" dirty="0" smtClean="0">
                <a:solidFill>
                  <a:srgbClr val="FF0000"/>
                </a:solidFill>
                <a:latin typeface="Calibri" pitchFamily="34" charset="0"/>
                <a:cs typeface="Times New Roman" pitchFamily="18" charset="0"/>
              </a:rPr>
              <a:t>4/6)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96702185"/>
              </p:ext>
            </p:extLst>
          </p:nvPr>
        </p:nvGraphicFramePr>
        <p:xfrm>
          <a:off x="431800" y="946150"/>
          <a:ext cx="8272812" cy="5508059"/>
        </p:xfrm>
        <a:graphic>
          <a:graphicData uri="http://schemas.openxmlformats.org/drawingml/2006/table">
            <a:tbl>
              <a:tblPr/>
              <a:tblGrid>
                <a:gridCol w="1313872"/>
                <a:gridCol w="4928259"/>
                <a:gridCol w="2030681"/>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i="0" kern="1200" dirty="0" smtClean="0">
                          <a:solidFill>
                            <a:schemeClr val="tx1"/>
                          </a:solidFill>
                          <a:effectLst/>
                          <a:latin typeface="+mn-lt"/>
                          <a:ea typeface="+mn-ea"/>
                          <a:cs typeface="+mn-cs"/>
                        </a:rPr>
                        <a:t>Performance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OAM14-MAMO_VNF-PM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690041</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to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altLang="zh-CN" sz="1600" b="0" i="0" u="none" strike="noStrike" kern="1200" cap="none" normalizeH="0" baseline="0" dirty="0" smtClean="0">
                          <a:ln>
                            <a:noFill/>
                          </a:ln>
                          <a:solidFill>
                            <a:schemeClr val="tx1"/>
                          </a:solidFill>
                          <a:effectLst/>
                          <a:latin typeface="+mn-lt"/>
                          <a:ea typeface="+mn-ea"/>
                          <a:cs typeface="+mn-cs"/>
                        </a:rPr>
                        <a:t>- </a:t>
                      </a:r>
                      <a:r>
                        <a:rPr lang="en-GB" sz="1600" kern="1200" dirty="0" smtClean="0">
                          <a:solidFill>
                            <a:schemeClr val="tx1"/>
                          </a:solidFill>
                          <a:effectLst/>
                          <a:latin typeface="+mn-lt"/>
                          <a:ea typeface="+mn-ea"/>
                          <a:cs typeface="+mn-cs"/>
                        </a:rPr>
                        <a:t>The group discussed the following topics: </a:t>
                      </a:r>
                      <a:endParaRPr lang="sv-SE" sz="1600" kern="1200" dirty="0" smtClean="0">
                        <a:solidFill>
                          <a:schemeClr val="tx1"/>
                        </a:solidFill>
                        <a:effectLst/>
                        <a:latin typeface="+mn-lt"/>
                        <a:ea typeface="+mn-ea"/>
                        <a:cs typeface="+mn-cs"/>
                      </a:endParaRPr>
                    </a:p>
                    <a:p>
                      <a:pPr marL="900113" lvl="1" indent="-442913"/>
                      <a:r>
                        <a:rPr lang="en-GB" sz="1600" kern="1200" dirty="0" smtClean="0">
                          <a:solidFill>
                            <a:schemeClr val="tx1"/>
                          </a:solidFill>
                          <a:effectLst/>
                          <a:latin typeface="+mn-lt"/>
                          <a:ea typeface="+mn-ea"/>
                          <a:cs typeface="+mn-cs"/>
                        </a:rPr>
                        <a:t>•	Requirements related to use cases for PM job/threshold operation and notifications.</a:t>
                      </a:r>
                      <a:endParaRPr lang="sv-SE" sz="1600" kern="1200" dirty="0" smtClean="0">
                        <a:solidFill>
                          <a:schemeClr val="tx1"/>
                        </a:solidFill>
                        <a:effectLst/>
                        <a:latin typeface="+mn-lt"/>
                        <a:ea typeface="+mn-ea"/>
                        <a:cs typeface="+mn-cs"/>
                      </a:endParaRPr>
                    </a:p>
                    <a:p>
                      <a:pPr lvl="1"/>
                      <a:r>
                        <a:rPr lang="en-GB" sz="1600" kern="1200" dirty="0" smtClean="0">
                          <a:solidFill>
                            <a:schemeClr val="tx1"/>
                          </a:solidFill>
                          <a:effectLst/>
                          <a:latin typeface="+mn-lt"/>
                          <a:ea typeface="+mn-ea"/>
                          <a:cs typeface="+mn-cs"/>
                        </a:rPr>
                        <a:t>•	PM data and threshold crossing notification procedure.</a:t>
                      </a:r>
                      <a:endParaRPr lang="sv-SE" sz="1600" kern="1200" dirty="0" smtClean="0">
                        <a:solidFill>
                          <a:schemeClr val="tx1"/>
                        </a:solidFill>
                        <a:effectLst/>
                        <a:latin typeface="+mn-lt"/>
                        <a:ea typeface="+mn-ea"/>
                        <a:cs typeface="+mn-cs"/>
                      </a:endParaRPr>
                    </a:p>
                    <a:p>
                      <a:pPr lvl="1"/>
                      <a:r>
                        <a:rPr lang="en-GB" sz="1600" kern="1200" dirty="0" smtClean="0">
                          <a:solidFill>
                            <a:schemeClr val="tx1"/>
                          </a:solidFill>
                          <a:effectLst/>
                          <a:latin typeface="+mn-lt"/>
                          <a:ea typeface="+mn-ea"/>
                          <a:cs typeface="+mn-cs"/>
                        </a:rPr>
                        <a:t>•	PM updating the threshold value procedure.</a:t>
                      </a:r>
                    </a:p>
                    <a:p>
                      <a:pPr lvl="1"/>
                      <a:endParaRPr lang="sv-SE" sz="1600" kern="1200" dirty="0" smtClean="0">
                        <a:solidFill>
                          <a:schemeClr val="tx1"/>
                        </a:solidFill>
                        <a:effectLst/>
                        <a:latin typeface="+mn-lt"/>
                        <a:ea typeface="+mn-ea"/>
                        <a:cs typeface="+mn-cs"/>
                      </a:endParaRPr>
                    </a:p>
                    <a:p>
                      <a:pPr marL="285750" indent="-285750">
                        <a:buFontTx/>
                        <a:buChar char="-"/>
                      </a:pPr>
                      <a:r>
                        <a:rPr lang="en-GB" sz="1600" kern="1200" dirty="0" smtClean="0">
                          <a:solidFill>
                            <a:schemeClr val="tx1"/>
                          </a:solidFill>
                          <a:effectLst/>
                          <a:latin typeface="+mn-lt"/>
                          <a:ea typeface="+mn-ea"/>
                          <a:cs typeface="+mn-cs"/>
                        </a:rPr>
                        <a:t>The group discussed the binding issues related to the procedure flows. One option is to add a sentence at the introduction clause to state the procedure flows are not meant to be exhaustive.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Revised WID to </a:t>
                      </a:r>
                      <a:r>
                        <a:rPr lang="en-GB" sz="1600" dirty="0" smtClean="0">
                          <a:ea typeface="宋体" pitchFamily="2" charset="-122"/>
                        </a:rPr>
                        <a:t>ensure full alignment with the SA5-ETSI NFV IFA cooperation guidelines</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Revised WID (</a:t>
                      </a:r>
                      <a:r>
                        <a:rPr lang="en-GB" sz="1600" b="0" i="0" u="none" strike="noStrike" dirty="0" smtClean="0">
                          <a:solidFill>
                            <a:schemeClr val="tx1"/>
                          </a:solidFill>
                          <a:latin typeface="Calibri" pitchFamily="34" charset="0"/>
                        </a:rPr>
                        <a:t>Agenda Item 14.23.4</a:t>
                      </a:r>
                      <a:r>
                        <a:rPr lang="en-GB" sz="1600" kern="1200" dirty="0" smtClean="0">
                          <a:solidFill>
                            <a:schemeClr val="tx1"/>
                          </a:solidFill>
                          <a:effectLst/>
                          <a:latin typeface="+mn-lt"/>
                          <a:ea typeface="+mn-ea"/>
                          <a:cs typeface="+mn-cs"/>
                        </a:rPr>
                        <a:t>)</a:t>
                      </a:r>
                      <a:endParaRPr lang="en-GB" sz="1600" b="0" i="0" u="none" strike="noStrike" dirty="0" smtClean="0">
                        <a:solidFill>
                          <a:schemeClr val="tx1"/>
                        </a:solidFill>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351783954"/>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a:t>
            </a:r>
            <a:r>
              <a:rPr lang="en-GB" altLang="zh-CN" sz="3200" dirty="0" smtClean="0">
                <a:solidFill>
                  <a:srgbClr val="FF0000"/>
                </a:solidFill>
                <a:latin typeface="Calibri" pitchFamily="34" charset="0"/>
                <a:cs typeface="Times New Roman" pitchFamily="18" charset="0"/>
              </a:rPr>
              <a:t>5/6)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24411172"/>
              </p:ext>
            </p:extLst>
          </p:nvPr>
        </p:nvGraphicFramePr>
        <p:xfrm>
          <a:off x="191068" y="1183187"/>
          <a:ext cx="8802807" cy="5168574"/>
        </p:xfrm>
        <a:graphic>
          <a:graphicData uri="http://schemas.openxmlformats.org/drawingml/2006/table">
            <a:tbl>
              <a:tblPr/>
              <a:tblGrid>
                <a:gridCol w="1160060"/>
                <a:gridCol w="5435857"/>
                <a:gridCol w="2206890"/>
              </a:tblGrid>
              <a:tr h="57359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Lifecycle management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OAM14-MAMO_VNF-LCM</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89886">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690042</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004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04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to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36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4855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base" latinLnBrk="0" hangingPunct="1">
                        <a:lnSpc>
                          <a:spcPct val="100000"/>
                        </a:lnSpc>
                        <a:spcBef>
                          <a:spcPct val="0"/>
                        </a:spcBef>
                        <a:spcAft>
                          <a:spcPct val="0"/>
                        </a:spcAft>
                        <a:buClrTx/>
                        <a:buSzTx/>
                        <a:buFontTx/>
                        <a:buChar char="-"/>
                        <a:tabLst/>
                        <a:defRPr/>
                      </a:pPr>
                      <a:r>
                        <a:rPr lang="en-GB" sz="1600" kern="1200" dirty="0" smtClean="0">
                          <a:solidFill>
                            <a:schemeClr val="tx1"/>
                          </a:solidFill>
                          <a:effectLst/>
                          <a:latin typeface="+mn-lt"/>
                          <a:ea typeface="+mn-ea"/>
                          <a:cs typeface="+mn-cs"/>
                        </a:rPr>
                        <a:t>Discussed (not yet agreed) the use cases for VNF package deletion and NSD enabling/disabling. The need for minor revisions improving the alignment with IFA specifications was identified. The requirements traceability for the new UCs need to be addressed. Discussed (not yet agreed) the VNF instantiation and termination use cases and requirements. A significant misalignment with the latest draft of IFA013 specification has been identified.</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lang="en-GB" sz="1600" kern="1200" dirty="0" smtClean="0">
                          <a:solidFill>
                            <a:schemeClr val="tx1"/>
                          </a:solidFill>
                          <a:effectLst/>
                          <a:latin typeface="+mn-lt"/>
                          <a:ea typeface="+mn-ea"/>
                          <a:cs typeface="+mn-cs"/>
                        </a:rPr>
                        <a:t>Discussed the issues related to the use cases for application software update use cases. Discussed (not yet agreed) the use case and requirements for NS instantiation.</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lang="en-GB" sz="1600" kern="1200" dirty="0" smtClean="0">
                          <a:solidFill>
                            <a:schemeClr val="tx1"/>
                          </a:solidFill>
                          <a:effectLst/>
                          <a:latin typeface="+mn-lt"/>
                          <a:ea typeface="+mn-ea"/>
                          <a:cs typeface="+mn-cs"/>
                        </a:rPr>
                        <a:t>Agreed requirements on re-tagging and a missing requirement for NSD on-boarding.</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lang="en-GB" sz="1600" kern="1200" dirty="0" smtClean="0">
                          <a:solidFill>
                            <a:schemeClr val="tx1"/>
                          </a:solidFill>
                          <a:effectLst/>
                          <a:latin typeface="+mn-lt"/>
                          <a:ea typeface="+mn-ea"/>
                          <a:cs typeface="+mn-cs"/>
                        </a:rPr>
                        <a:t>Discussed a relatively new topic of affinity and anti-affinity.</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Revised WID to </a:t>
                      </a:r>
                      <a:r>
                        <a:rPr lang="en-GB" sz="1600" dirty="0" smtClean="0">
                          <a:ea typeface="宋体" pitchFamily="2" charset="-122"/>
                        </a:rPr>
                        <a:t>ensure full alignment with the SA5-ETSI NFV IFA cooperation guidelines</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Revised WID (</a:t>
                      </a:r>
                      <a:r>
                        <a:rPr lang="en-GB" sz="1600" b="0" i="0" u="none" strike="noStrike" dirty="0" smtClean="0">
                          <a:solidFill>
                            <a:schemeClr val="tx1"/>
                          </a:solidFill>
                          <a:latin typeface="Calibri" pitchFamily="34" charset="0"/>
                        </a:rPr>
                        <a:t>Agenda Item 14.23.5</a:t>
                      </a:r>
                      <a:r>
                        <a:rPr lang="en-GB" sz="1600" kern="1200" dirty="0" smtClean="0">
                          <a:solidFill>
                            <a:schemeClr val="tx1"/>
                          </a:solidFill>
                          <a:effectLst/>
                          <a:latin typeface="+mn-lt"/>
                          <a:ea typeface="+mn-ea"/>
                          <a:cs typeface="+mn-cs"/>
                        </a:rPr>
                        <a:t>)</a:t>
                      </a:r>
                      <a:endParaRPr lang="en-GB" sz="1600" b="0" i="0" u="none" strike="noStrike" dirty="0" smtClean="0">
                        <a:solidFill>
                          <a:schemeClr val="tx1"/>
                        </a:solidFill>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351783954"/>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a:t>
            </a:r>
            <a:r>
              <a:rPr lang="en-GB" altLang="zh-CN" sz="3200" dirty="0" smtClean="0">
                <a:solidFill>
                  <a:srgbClr val="FF0000"/>
                </a:solidFill>
                <a:latin typeface="Calibri" pitchFamily="34" charset="0"/>
                <a:cs typeface="Times New Roman" pitchFamily="18" charset="0"/>
              </a:rPr>
              <a:t>(</a:t>
            </a:r>
            <a:r>
              <a:rPr lang="en-GB" altLang="zh-CN" sz="3200" dirty="0" smtClean="0">
                <a:solidFill>
                  <a:srgbClr val="FF0000"/>
                </a:solidFill>
                <a:latin typeface="Calibri" pitchFamily="34" charset="0"/>
                <a:cs typeface="Times New Roman" pitchFamily="18" charset="0"/>
              </a:rPr>
              <a:t>6/6</a:t>
            </a:r>
            <a:r>
              <a:rPr lang="en-GB" altLang="zh-CN" sz="3200" dirty="0" smtClean="0">
                <a:solidFill>
                  <a:srgbClr val="FF0000"/>
                </a:solidFill>
                <a:latin typeface="Calibri" pitchFamily="34" charset="0"/>
                <a:cs typeface="Times New Roman" pitchFamily="18" charset="0"/>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39862067"/>
              </p:ext>
            </p:extLst>
          </p:nvPr>
        </p:nvGraphicFramePr>
        <p:xfrm>
          <a:off x="191068" y="1183187"/>
          <a:ext cx="8802807" cy="4813961"/>
        </p:xfrm>
        <a:graphic>
          <a:graphicData uri="http://schemas.openxmlformats.org/drawingml/2006/table">
            <a:tbl>
              <a:tblPr/>
              <a:tblGrid>
                <a:gridCol w="1160060"/>
                <a:gridCol w="5435857"/>
                <a:gridCol w="2206890"/>
              </a:tblGrid>
              <a:tr h="57359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kern="1200" dirty="0" smtClean="0">
                          <a:solidFill>
                            <a:schemeClr val="tx1"/>
                          </a:solidFill>
                          <a:effectLst/>
                          <a:latin typeface="+mn-lt"/>
                          <a:ea typeface="+mn-ea"/>
                          <a:cs typeface="+mn-cs"/>
                        </a:rPr>
                        <a:t>Filtering of PM measurements and data volume measurements for shared networks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effectLst/>
                          <a:latin typeface="+mn-lt"/>
                          <a:ea typeface="+mn-ea"/>
                          <a:cs typeface="+mn-cs"/>
                        </a:rPr>
                        <a:t>OAM14-FILMEAS</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89886">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effectLst/>
                          <a:latin typeface="+mn-lt"/>
                          <a:ea typeface="+mn-ea"/>
                          <a:cs typeface="+mn-cs"/>
                        </a:rPr>
                        <a:t>710009</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004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04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to 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36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SA#74 (12/2016)</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4855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Business and specification use cases and requirements for using measurements for cross operator accounting were discussed.</a:t>
                      </a:r>
                      <a:endPar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1724768950"/>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a:t>
            </a:r>
            <a:r>
              <a:rPr lang="en-GB" altLang="zh-CN" sz="3200" kern="0" dirty="0" smtClean="0">
                <a:solidFill>
                  <a:srgbClr val="FF0000"/>
                </a:solidFill>
                <a:latin typeface="Calibri"/>
                <a:cs typeface="+mj-cs"/>
              </a:rPr>
              <a:t>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9518113"/>
              </p:ext>
            </p:extLst>
          </p:nvPr>
        </p:nvGraphicFramePr>
        <p:xfrm>
          <a:off x="286605" y="1177006"/>
          <a:ext cx="8611738" cy="5058287"/>
        </p:xfrm>
        <a:graphic>
          <a:graphicData uri="http://schemas.openxmlformats.org/drawingml/2006/table">
            <a:tbl>
              <a:tblPr/>
              <a:tblGrid>
                <a:gridCol w="1325893"/>
                <a:gridCol w="5414924"/>
                <a:gridCol w="1870921"/>
              </a:tblGrid>
              <a:tr h="38185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Enhancements of OAM aspects of Distributed Mobility Load Balancing SON function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FS_D_SON_OAM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8185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610045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203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Cisco</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367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50% </a:t>
                      </a: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to </a:t>
                      </a: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100%</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18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SA#72 (06/2016)</a:t>
                      </a:r>
                      <a:endParaRPr kumimoji="0" lang="en-GB" altLang="zh-CN" sz="16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874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endParaRPr lang="en-US" sz="1600" b="0" kern="1200" dirty="0" smtClean="0">
                        <a:solidFill>
                          <a:schemeClr val="tx1"/>
                        </a:solidFill>
                        <a:latin typeface="+mn-lt"/>
                        <a:ea typeface="+mn-ea"/>
                        <a:cs typeface="+mn-cs"/>
                      </a:endParaRPr>
                    </a:p>
                    <a:p>
                      <a:r>
                        <a:rPr lang="en-US" sz="1600" b="0" kern="1200" dirty="0" smtClean="0">
                          <a:solidFill>
                            <a:schemeClr val="tx1"/>
                          </a:solidFill>
                          <a:latin typeface="+mn-lt"/>
                          <a:ea typeface="+mn-ea"/>
                          <a:cs typeface="+mn-cs"/>
                        </a:rPr>
                        <a:t>One pCR</a:t>
                      </a:r>
                      <a:r>
                        <a:rPr lang="en-US" sz="1600" b="0" kern="1200" baseline="0" dirty="0" smtClean="0">
                          <a:solidFill>
                            <a:schemeClr val="tx1"/>
                          </a:solidFill>
                          <a:latin typeface="+mn-lt"/>
                          <a:ea typeface="+mn-ea"/>
                          <a:cs typeface="+mn-cs"/>
                        </a:rPr>
                        <a:t> for additional conclusions in the TR was agreed, which meant that finally this TR could be agreed to be sent for SA approval and the study is completed.</a:t>
                      </a:r>
                      <a:endParaRPr lang="en-US" sz="1600" b="0" kern="1200" dirty="0" smtClean="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682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Draft TR 32.860 for SA Approval  (Agenda Item 15.2.34)</a:t>
                      </a:r>
                      <a:endParaRPr lang="en-GB" sz="1600" b="0" i="0" u="none" strike="noStrike" dirty="0" smtClean="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a:t>
            </a:r>
            <a:r>
              <a:rPr lang="en-GB" altLang="zh-CN" sz="3200" kern="0" dirty="0" smtClean="0">
                <a:solidFill>
                  <a:srgbClr val="FF0000"/>
                </a:solidFill>
                <a:latin typeface="Calibri"/>
                <a:cs typeface="+mj-cs"/>
              </a:rPr>
              <a:t>2/4</a:t>
            </a:r>
            <a:r>
              <a:rPr lang="en-GB" altLang="zh-CN" sz="3200" kern="0" dirty="0" smtClean="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57922122"/>
              </p:ext>
            </p:extLst>
          </p:nvPr>
        </p:nvGraphicFramePr>
        <p:xfrm>
          <a:off x="323850" y="1043708"/>
          <a:ext cx="8284191" cy="5303520"/>
        </p:xfrm>
        <a:graphic>
          <a:graphicData uri="http://schemas.openxmlformats.org/drawingml/2006/table">
            <a:tbl>
              <a:tblPr/>
              <a:tblGrid>
                <a:gridCol w="1419367"/>
                <a:gridCol w="5195624"/>
                <a:gridCol w="1669200"/>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mn-ea"/>
                          <a:cs typeface="Arial" charset="0"/>
                        </a:rPr>
                        <a:t>Study on OAM support for assessment of energy efficiency in mobile access networks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FS_OAM_EE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700047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Orange</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10% </a:t>
                      </a: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to </a:t>
                      </a: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55%</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mn-lt"/>
                          <a:ea typeface="+mn-ea"/>
                          <a:cs typeface="+mn-cs"/>
                        </a:rPr>
                        <a:t>SA#73 (09/2016)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lvl="0" indent="-285750">
                        <a:buFontTx/>
                        <a:buChar char="-"/>
                      </a:pPr>
                      <a:r>
                        <a:rPr lang="en-GB" sz="1800" kern="1200" dirty="0" smtClean="0">
                          <a:solidFill>
                            <a:schemeClr val="tx1"/>
                          </a:solidFill>
                          <a:effectLst/>
                          <a:latin typeface="+mn-lt"/>
                          <a:ea typeface="+mn-ea"/>
                          <a:cs typeface="+mn-cs"/>
                        </a:rPr>
                        <a:t>Gap analysis between ETSI EE 203 228 and 3GPP TSs has started</a:t>
                      </a:r>
                      <a:r>
                        <a:rPr lang="en-GB" sz="1800" kern="1200" baseline="0" dirty="0" smtClean="0">
                          <a:solidFill>
                            <a:schemeClr val="tx1"/>
                          </a:solidFill>
                          <a:effectLst/>
                          <a:latin typeface="+mn-lt"/>
                          <a:ea typeface="+mn-ea"/>
                          <a:cs typeface="+mn-cs"/>
                        </a:rPr>
                        <a:t> </a:t>
                      </a:r>
                      <a:r>
                        <a:rPr lang="en-GB" sz="1800" kern="1200" dirty="0" smtClean="0">
                          <a:solidFill>
                            <a:schemeClr val="tx1"/>
                          </a:solidFill>
                          <a:effectLst/>
                          <a:latin typeface="+mn-lt"/>
                          <a:ea typeface="+mn-ea"/>
                          <a:cs typeface="+mn-cs"/>
                        </a:rPr>
                        <a:t>and an LS has</a:t>
                      </a:r>
                      <a:r>
                        <a:rPr lang="en-GB" sz="1800" kern="1200" baseline="0" dirty="0" smtClean="0">
                          <a:solidFill>
                            <a:schemeClr val="tx1"/>
                          </a:solidFill>
                          <a:effectLst/>
                          <a:latin typeface="+mn-lt"/>
                          <a:ea typeface="+mn-ea"/>
                          <a:cs typeface="+mn-cs"/>
                        </a:rPr>
                        <a:t> been sent </a:t>
                      </a:r>
                      <a:r>
                        <a:rPr lang="en-GB" sz="1800" kern="1200" dirty="0" smtClean="0">
                          <a:solidFill>
                            <a:schemeClr val="tx1"/>
                          </a:solidFill>
                          <a:effectLst/>
                          <a:latin typeface="+mn-lt"/>
                          <a:ea typeface="+mn-ea"/>
                          <a:cs typeface="+mn-cs"/>
                        </a:rPr>
                        <a:t>to ETSI EE PS, asking for clarifications.</a:t>
                      </a:r>
                    </a:p>
                    <a:p>
                      <a:pPr marL="285750" lvl="0" indent="-285750">
                        <a:buFontTx/>
                        <a:buChar char="-"/>
                      </a:pPr>
                      <a:r>
                        <a:rPr lang="en-GB" sz="1800" kern="1200" dirty="0" smtClean="0">
                          <a:solidFill>
                            <a:schemeClr val="tx1"/>
                          </a:solidFill>
                          <a:effectLst/>
                          <a:latin typeface="+mn-lt"/>
                          <a:ea typeface="+mn-ea"/>
                          <a:cs typeface="+mn-cs"/>
                        </a:rPr>
                        <a:t>LS from ETSI EE 02 on energy consumption metrics (ETSI ES 202 336-12) has been analysed and a reply LS has been sent asking more questions for clarification.</a:t>
                      </a:r>
                    </a:p>
                    <a:p>
                      <a:pPr marL="285750" lvl="0" indent="-285750">
                        <a:buFontTx/>
                        <a:buChar char="-"/>
                      </a:pPr>
                      <a:r>
                        <a:rPr lang="en-GB" sz="1800" kern="1200" dirty="0" smtClean="0">
                          <a:solidFill>
                            <a:schemeClr val="tx1"/>
                          </a:solidFill>
                          <a:effectLst/>
                          <a:latin typeface="+mn-lt"/>
                          <a:ea typeface="+mn-ea"/>
                          <a:cs typeface="+mn-cs"/>
                        </a:rPr>
                        <a:t>A number of pCRs with draft text for the TR have also been agreed.</a:t>
                      </a:r>
                    </a:p>
                    <a:p>
                      <a:pPr marL="285750" lvl="0" indent="-285750">
                        <a:buFontTx/>
                        <a:buChar char="-"/>
                      </a:pPr>
                      <a:r>
                        <a:rPr lang="en-GB" sz="1800" kern="1200" dirty="0" smtClean="0">
                          <a:solidFill>
                            <a:schemeClr val="tx1"/>
                          </a:solidFill>
                          <a:effectLst/>
                          <a:latin typeface="+mn-lt"/>
                          <a:ea typeface="+mn-ea"/>
                          <a:cs typeface="+mn-cs"/>
                        </a:rPr>
                        <a:t>Small progress at the</a:t>
                      </a:r>
                      <a:r>
                        <a:rPr lang="en-GB" sz="1800" kern="1200" baseline="0" dirty="0" smtClean="0">
                          <a:solidFill>
                            <a:schemeClr val="tx1"/>
                          </a:solidFill>
                          <a:effectLst/>
                          <a:latin typeface="+mn-lt"/>
                          <a:ea typeface="+mn-ea"/>
                          <a:cs typeface="+mn-cs"/>
                        </a:rPr>
                        <a:t> last SA5</a:t>
                      </a:r>
                      <a:r>
                        <a:rPr lang="en-GB" sz="1800" kern="1200" dirty="0" smtClean="0">
                          <a:solidFill>
                            <a:schemeClr val="tx1"/>
                          </a:solidFill>
                          <a:effectLst/>
                          <a:latin typeface="+mn-lt"/>
                          <a:ea typeface="+mn-ea"/>
                          <a:cs typeface="+mn-cs"/>
                        </a:rPr>
                        <a:t> meeting since the group is waiting for replies to the two LSs sent out from SA5#106 to ETSI EE PS (S5-162239) ETSI EE 02 (S5-162240). </a:t>
                      </a:r>
                    </a:p>
                    <a:p>
                      <a:pPr marL="285750" lvl="0" indent="-285750">
                        <a:buFontTx/>
                        <a:buChar char="-"/>
                      </a:pPr>
                      <a:r>
                        <a:rPr lang="en-GB" sz="1800" b="0" kern="1200" dirty="0" smtClean="0">
                          <a:solidFill>
                            <a:schemeClr val="tx1"/>
                          </a:solidFill>
                          <a:effectLst/>
                          <a:latin typeface="+mn-lt"/>
                          <a:ea typeface="+mn-ea"/>
                          <a:cs typeface="+mn-cs"/>
                        </a:rPr>
                        <a:t>Revised WID to extend the Objective to</a:t>
                      </a:r>
                      <a:r>
                        <a:rPr lang="en-GB" sz="1800" b="0" kern="1200" baseline="0" dirty="0" smtClean="0">
                          <a:solidFill>
                            <a:schemeClr val="tx1"/>
                          </a:solidFill>
                          <a:effectLst/>
                          <a:latin typeface="+mn-lt"/>
                          <a:ea typeface="+mn-ea"/>
                          <a:cs typeface="+mn-cs"/>
                        </a:rPr>
                        <a:t> also consider the ETSI EE 02 </a:t>
                      </a:r>
                      <a:r>
                        <a:rPr lang="en-GB" sz="1800" kern="1200" dirty="0" smtClean="0">
                          <a:solidFill>
                            <a:schemeClr val="tx1"/>
                          </a:solidFill>
                          <a:effectLst/>
                          <a:latin typeface="+mn-lt"/>
                          <a:ea typeface="+mn-ea"/>
                          <a:cs typeface="+mn-cs"/>
                        </a:rPr>
                        <a:t>architecture and information model specified in ETSI ES 202 336-12.</a:t>
                      </a:r>
                      <a:endParaRPr lang="en-US" sz="1800" b="0" kern="1200" dirty="0" smtClean="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effectLst/>
                          <a:latin typeface="+mn-lt"/>
                          <a:ea typeface="+mn-ea"/>
                          <a:cs typeface="+mn-cs"/>
                        </a:rPr>
                        <a:t>Revised WID (</a:t>
                      </a:r>
                      <a:r>
                        <a:rPr lang="en-GB" sz="1800" b="0" i="0" u="none" strike="noStrike" dirty="0" smtClean="0">
                          <a:solidFill>
                            <a:schemeClr val="tx1"/>
                          </a:solidFill>
                          <a:latin typeface="Calibri" pitchFamily="34" charset="0"/>
                        </a:rPr>
                        <a:t>Agenda Item 15.2.35</a:t>
                      </a:r>
                      <a:r>
                        <a:rPr lang="en-GB" sz="1800" kern="1200" dirty="0" smtClean="0">
                          <a:solidFill>
                            <a:schemeClr val="tx1"/>
                          </a:solidFill>
                          <a:effectLst/>
                          <a:latin typeface="+mn-lt"/>
                          <a:ea typeface="+mn-ea"/>
                          <a:cs typeface="+mn-cs"/>
                        </a:rPr>
                        <a:t>)</a:t>
                      </a:r>
                      <a:endParaRPr lang="en-GB" sz="1800" b="0" i="0" u="none" strike="noStrike" dirty="0" smtClean="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1233172257"/>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a:t>
            </a:r>
            <a:r>
              <a:rPr lang="en-GB" altLang="zh-CN" sz="3200" kern="0" dirty="0" smtClean="0">
                <a:solidFill>
                  <a:srgbClr val="FF0000"/>
                </a:solidFill>
                <a:latin typeface="Calibri"/>
                <a:cs typeface="+mj-cs"/>
              </a:rPr>
              <a:t>3/4</a:t>
            </a:r>
            <a:r>
              <a:rPr lang="en-GB" altLang="zh-CN" sz="3200" kern="0" dirty="0" smtClean="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29775698"/>
              </p:ext>
            </p:extLst>
          </p:nvPr>
        </p:nvGraphicFramePr>
        <p:xfrm>
          <a:off x="436729" y="1166538"/>
          <a:ext cx="8352430" cy="5090961"/>
        </p:xfrm>
        <a:graphic>
          <a:graphicData uri="http://schemas.openxmlformats.org/drawingml/2006/table">
            <a:tbl>
              <a:tblPr/>
              <a:tblGrid>
                <a:gridCol w="1364775"/>
                <a:gridCol w="4830492"/>
                <a:gridCol w="2157163"/>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mn-ea"/>
                          <a:cs typeface="Arial" charset="0"/>
                        </a:rPr>
                        <a:t>Study on OAM aspects of SON for AAS-based deployments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FS_OAM_SON_AAS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700048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Nokia Networks</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10% </a:t>
                      </a: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to </a:t>
                      </a: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40</a:t>
                      </a: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mn-lt"/>
                          <a:ea typeface="+mn-ea"/>
                          <a:cs typeface="+mn-cs"/>
                        </a:rPr>
                        <a:t>SA#73 (09/2016)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lvl="0" indent="-285750">
                        <a:buFontTx/>
                        <a:buChar char="-"/>
                      </a:pPr>
                      <a:r>
                        <a:rPr lang="en-GB" sz="1800" kern="1200" dirty="0" smtClean="0">
                          <a:solidFill>
                            <a:schemeClr val="tx1"/>
                          </a:solidFill>
                          <a:effectLst/>
                          <a:latin typeface="+mn-lt"/>
                          <a:ea typeface="+mn-ea"/>
                          <a:cs typeface="+mn-cs"/>
                        </a:rPr>
                        <a:t>The architecture options were discussed. </a:t>
                      </a:r>
                      <a:endParaRPr lang="sv-SE" sz="1800" kern="1200" dirty="0" smtClean="0">
                        <a:solidFill>
                          <a:schemeClr val="tx1"/>
                        </a:solidFill>
                        <a:effectLst/>
                        <a:latin typeface="+mn-lt"/>
                        <a:ea typeface="+mn-ea"/>
                        <a:cs typeface="+mn-cs"/>
                      </a:endParaRPr>
                    </a:p>
                    <a:p>
                      <a:pPr marL="285750" lvl="0" indent="-285750">
                        <a:buFontTx/>
                        <a:buChar char="-"/>
                      </a:pPr>
                      <a:r>
                        <a:rPr lang="en-GB" sz="1800" kern="1200" dirty="0" smtClean="0">
                          <a:solidFill>
                            <a:schemeClr val="tx1"/>
                          </a:solidFill>
                          <a:effectLst/>
                          <a:latin typeface="+mn-lt"/>
                          <a:ea typeface="+mn-ea"/>
                          <a:cs typeface="+mn-cs"/>
                        </a:rPr>
                        <a:t>Requirements on management of Cell Splitting</a:t>
                      </a:r>
                      <a:r>
                        <a:rPr lang="en-GB" sz="1800" kern="1200" baseline="0" dirty="0" smtClean="0">
                          <a:solidFill>
                            <a:schemeClr val="tx1"/>
                          </a:solidFill>
                          <a:effectLst/>
                          <a:latin typeface="+mn-lt"/>
                          <a:ea typeface="+mn-ea"/>
                          <a:cs typeface="+mn-cs"/>
                        </a:rPr>
                        <a:t> </a:t>
                      </a:r>
                      <a:r>
                        <a:rPr lang="en-GB" sz="1800" kern="1200" dirty="0" smtClean="0">
                          <a:solidFill>
                            <a:schemeClr val="tx1"/>
                          </a:solidFill>
                          <a:effectLst/>
                          <a:latin typeface="+mn-lt"/>
                          <a:ea typeface="+mn-ea"/>
                          <a:cs typeface="+mn-cs"/>
                        </a:rPr>
                        <a:t>were agreed</a:t>
                      </a:r>
                    </a:p>
                    <a:p>
                      <a:pPr marL="285750" lvl="0" indent="-285750">
                        <a:buFontTx/>
                        <a:buChar char="-"/>
                      </a:pPr>
                      <a:r>
                        <a:rPr lang="en-GB" sz="1800" kern="1200" dirty="0" smtClean="0">
                          <a:solidFill>
                            <a:schemeClr val="tx1"/>
                          </a:solidFill>
                          <a:effectLst/>
                          <a:latin typeface="+mn-lt"/>
                          <a:ea typeface="+mn-ea"/>
                          <a:cs typeface="+mn-cs"/>
                        </a:rPr>
                        <a:t>Requirements on management of Cell Merging were agreed</a:t>
                      </a:r>
                    </a:p>
                    <a:p>
                      <a:pPr marL="285750" lvl="0" indent="-285750">
                        <a:buFontTx/>
                        <a:buChar char="-"/>
                      </a:pPr>
                      <a:r>
                        <a:rPr lang="en-GB" sz="1800" kern="1200" dirty="0" smtClean="0">
                          <a:solidFill>
                            <a:schemeClr val="tx1"/>
                          </a:solidFill>
                          <a:effectLst/>
                          <a:latin typeface="+mn-lt"/>
                          <a:ea typeface="+mn-ea"/>
                          <a:cs typeface="+mn-cs"/>
                        </a:rPr>
                        <a:t>Requirements on management of Cell Shaping were agreed</a:t>
                      </a:r>
                      <a:endParaRPr lang="en-US" sz="1800" kern="1200" dirty="0" smtClean="0">
                        <a:solidFill>
                          <a:schemeClr val="tx1"/>
                        </a:solidFill>
                        <a:latin typeface="+mn-lt"/>
                        <a:ea typeface="+mn-ea"/>
                        <a:cs typeface="+mn-cs"/>
                      </a:endParaRPr>
                    </a:p>
                    <a:p>
                      <a:pPr lvl="0"/>
                      <a:endParaRPr lang="en-GB" sz="1800" kern="1200" dirty="0" smtClean="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4096397047"/>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a:t>
            </a:r>
            <a:r>
              <a:rPr lang="en-GB" altLang="zh-CN" sz="3200" kern="0" dirty="0">
                <a:solidFill>
                  <a:srgbClr val="FF0000"/>
                </a:solidFill>
                <a:latin typeface="Calibri"/>
                <a:cs typeface="+mj-cs"/>
              </a:rPr>
              <a:t>4</a:t>
            </a:r>
            <a:r>
              <a:rPr lang="en-GB" altLang="zh-CN" sz="3200" kern="0" dirty="0" smtClean="0">
                <a:solidFill>
                  <a:srgbClr val="FF0000"/>
                </a:solidFill>
                <a:latin typeface="Calibri"/>
                <a:cs typeface="+mj-cs"/>
              </a:rPr>
              <a:t>/4</a:t>
            </a:r>
            <a:r>
              <a:rPr lang="en-GB" altLang="zh-CN" sz="3200" kern="0" dirty="0" smtClean="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22793648"/>
              </p:ext>
            </p:extLst>
          </p:nvPr>
        </p:nvGraphicFramePr>
        <p:xfrm>
          <a:off x="436729" y="1166538"/>
          <a:ext cx="8352430" cy="5090961"/>
        </p:xfrm>
        <a:graphic>
          <a:graphicData uri="http://schemas.openxmlformats.org/drawingml/2006/table">
            <a:tbl>
              <a:tblPr/>
              <a:tblGrid>
                <a:gridCol w="1364775"/>
                <a:gridCol w="4830492"/>
                <a:gridCol w="2157163"/>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kern="1200" dirty="0" smtClean="0">
                          <a:solidFill>
                            <a:schemeClr val="tx1"/>
                          </a:solidFill>
                          <a:effectLst/>
                          <a:latin typeface="+mn-lt"/>
                          <a:ea typeface="+mn-ea"/>
                          <a:cs typeface="+mn-cs"/>
                        </a:rPr>
                        <a:t>Study on Implementation for the Partitioning of Itf-N</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effectLst/>
                          <a:latin typeface="+mn-lt"/>
                          <a:ea typeface="+mn-ea"/>
                          <a:cs typeface="+mn-cs"/>
                        </a:rPr>
                        <a:t>FS_IMP_ITFN</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effectLst/>
                          <a:latin typeface="+mn-lt"/>
                          <a:ea typeface="+mn-ea"/>
                          <a:cs typeface="+mn-cs"/>
                        </a:rPr>
                        <a:t>710007</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China Mobile</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0% to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mn-lt"/>
                          <a:ea typeface="+mn-ea"/>
                          <a:cs typeface="+mn-cs"/>
                        </a:rPr>
                        <a:t>SA#75 </a:t>
                      </a:r>
                      <a:r>
                        <a:rPr kumimoji="0" lang="en-GB" sz="1800" b="0" i="0" u="none" strike="noStrike" kern="1200" cap="none" normalizeH="0" baseline="0" dirty="0" smtClean="0">
                          <a:ln>
                            <a:noFill/>
                          </a:ln>
                          <a:solidFill>
                            <a:schemeClr val="tx1"/>
                          </a:solidFill>
                          <a:effectLst/>
                          <a:latin typeface="+mn-lt"/>
                          <a:ea typeface="+mn-ea"/>
                          <a:cs typeface="+mn-cs"/>
                        </a:rPr>
                        <a:t>(</a:t>
                      </a:r>
                      <a:r>
                        <a:rPr kumimoji="0" lang="en-GB" sz="1800" b="0" i="0" u="none" strike="noStrike" kern="1200" cap="none" normalizeH="0" baseline="0" dirty="0" smtClean="0">
                          <a:ln>
                            <a:noFill/>
                          </a:ln>
                          <a:solidFill>
                            <a:schemeClr val="tx1"/>
                          </a:solidFill>
                          <a:effectLst/>
                          <a:latin typeface="+mn-lt"/>
                          <a:ea typeface="+mn-ea"/>
                          <a:cs typeface="+mn-cs"/>
                        </a:rPr>
                        <a:t>03/2017)</a:t>
                      </a:r>
                      <a:endParaRPr kumimoji="0" lang="en-GB" sz="1800" b="0" i="0" u="none" strike="noStrike" kern="1200" cap="none" normalizeH="0" baseline="0" dirty="0" smtClean="0">
                        <a:ln>
                          <a:noFill/>
                        </a:ln>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800" kern="1200" dirty="0" smtClean="0">
                          <a:solidFill>
                            <a:schemeClr val="tx1"/>
                          </a:solidFill>
                          <a:effectLst/>
                          <a:latin typeface="+mn-lt"/>
                          <a:ea typeface="+mn-ea"/>
                          <a:cs typeface="+mn-cs"/>
                        </a:rPr>
                        <a:t>One pCR about the grouping of IRP functionality has been agreed.</a:t>
                      </a:r>
                      <a:endParaRPr lang="en-US" sz="1800" kern="1200" dirty="0" smtClean="0">
                        <a:solidFill>
                          <a:schemeClr val="tx1"/>
                        </a:solidFill>
                        <a:latin typeface="+mn-lt"/>
                        <a:ea typeface="+mn-ea"/>
                        <a:cs typeface="+mn-cs"/>
                      </a:endParaRPr>
                    </a:p>
                    <a:p>
                      <a:pPr lvl="0"/>
                      <a:endParaRPr lang="en-GB" sz="1800" kern="1200" dirty="0" smtClean="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3764800644"/>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3740135"/>
              </p:ext>
            </p:extLst>
          </p:nvPr>
        </p:nvGraphicFramePr>
        <p:xfrm>
          <a:off x="431800" y="1258888"/>
          <a:ext cx="8272812" cy="4332565"/>
        </p:xfrm>
        <a:graphic>
          <a:graphicData uri="http://schemas.openxmlformats.org/drawingml/2006/table">
            <a:tbl>
              <a:tblPr/>
              <a:tblGrid>
                <a:gridCol w="1313872"/>
                <a:gridCol w="6958940"/>
              </a:tblGrid>
              <a:tr h="704791">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04629">
                <a:tc>
                  <a:txBody>
                    <a:bodyPr/>
                    <a:lstStyle/>
                    <a:p>
                      <a:pPr marL="72000" algn="l" fontAlgn="t"/>
                      <a:r>
                        <a:rPr lang="en-US" sz="1800" b="0" i="0" u="none" strike="noStrike" dirty="0" smtClean="0">
                          <a:solidFill>
                            <a:schemeClr val="tx1"/>
                          </a:solidFill>
                          <a:effectLst/>
                          <a:latin typeface="+mn-lt"/>
                        </a:rPr>
                        <a:t>SP-160418</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Rel-9 CRs on 3G HNB and LTE </a:t>
                      </a:r>
                      <a:r>
                        <a:rPr lang="en-US" sz="1800" b="0" i="0" u="none" strike="noStrike" dirty="0" err="1" smtClean="0">
                          <a:solidFill>
                            <a:schemeClr val="tx1"/>
                          </a:solidFill>
                          <a:effectLst/>
                          <a:latin typeface="+mn-lt"/>
                        </a:rPr>
                        <a:t>HeNB</a:t>
                      </a:r>
                      <a:r>
                        <a:rPr lang="en-US" sz="1800" b="0" i="0" u="none" strike="noStrike" dirty="0" smtClean="0">
                          <a:solidFill>
                            <a:schemeClr val="tx1"/>
                          </a:solidFill>
                          <a:effectLst/>
                          <a:latin typeface="+mn-lt"/>
                        </a:rPr>
                        <a:t> OAM&amp;P Type 1 Interface (HNB_eHNB-OAM_Type1)</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smtClean="0">
                          <a:solidFill>
                            <a:schemeClr val="tx1"/>
                          </a:solidFill>
                          <a:effectLst/>
                          <a:latin typeface="+mn-lt"/>
                        </a:rPr>
                        <a:t>SP-160409</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Rel-10 CRs on OAM Maintenance and small Enhancements  (OAM10)</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smtClean="0">
                          <a:solidFill>
                            <a:schemeClr val="tx1"/>
                          </a:solidFill>
                          <a:effectLst/>
                          <a:latin typeface="+mn-lt"/>
                        </a:rPr>
                        <a:t>SP-160408</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Rel-11 CRs on OAM Maintenance and small Enhancements  (OAM11)</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smtClean="0">
                          <a:solidFill>
                            <a:schemeClr val="tx1"/>
                          </a:solidFill>
                          <a:effectLst/>
                          <a:latin typeface="+mn-lt"/>
                        </a:rPr>
                        <a:t>SP-160407</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Rel-13 CRs on OAM Maintenance and small Enhancements  (OAM13)</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smtClean="0">
                          <a:solidFill>
                            <a:schemeClr val="tx1"/>
                          </a:solidFill>
                          <a:effectLst/>
                          <a:latin typeface="+mn-lt"/>
                        </a:rPr>
                        <a:t>SP-160413</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Rel-13 CRs on Compliance of 3GPP SA5 specifications to the NGMN Top Operational Efficiency (OPE) Recommendations (OAM-NGMN-OPE)</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04629">
                <a:tc>
                  <a:txBody>
                    <a:bodyPr/>
                    <a:lstStyle/>
                    <a:p>
                      <a:pPr marL="72000" algn="l" fontAlgn="t"/>
                      <a:r>
                        <a:rPr lang="en-US" sz="1800" b="0" i="0" u="none" strike="noStrike" dirty="0" smtClean="0">
                          <a:solidFill>
                            <a:schemeClr val="tx1"/>
                          </a:solidFill>
                          <a:effectLst/>
                          <a:latin typeface="+mn-lt"/>
                        </a:rPr>
                        <a:t>SP-160419</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effectLst/>
                          <a:latin typeface="+mn-lt"/>
                        </a:rPr>
                        <a:t>Rel-13 CRs on Management for NB-</a:t>
                      </a:r>
                      <a:r>
                        <a:rPr lang="en-US" sz="1800" b="0" i="0" u="none" strike="noStrike" dirty="0" err="1" smtClean="0">
                          <a:solidFill>
                            <a:schemeClr val="tx1"/>
                          </a:solidFill>
                          <a:effectLst/>
                          <a:latin typeface="+mn-lt"/>
                        </a:rPr>
                        <a:t>IoT</a:t>
                      </a:r>
                      <a:r>
                        <a:rPr lang="en-US" sz="1800" b="0" i="0" u="none" strike="noStrike" dirty="0" smtClean="0">
                          <a:solidFill>
                            <a:schemeClr val="tx1"/>
                          </a:solidFill>
                          <a:effectLst/>
                          <a:latin typeface="+mn-lt"/>
                        </a:rPr>
                        <a:t> (NB_IOT-OAM)</a:t>
                      </a:r>
                      <a:endParaRPr lang="en-US" sz="1800" b="0" i="0" u="none" strike="noStrike" dirty="0">
                        <a:solidFill>
                          <a:schemeClr val="tx1"/>
                        </a:solidFill>
                        <a:effectLst/>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58318923"/>
              </p:ext>
            </p:extLst>
          </p:nvPr>
        </p:nvGraphicFramePr>
        <p:xfrm>
          <a:off x="431800" y="1258889"/>
          <a:ext cx="8272812" cy="1916686"/>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algn="l" fontAlgn="t"/>
                      <a:r>
                        <a:rPr lang="en-US" sz="1800" b="0" i="0" u="none" strike="noStrike" kern="1200" dirty="0" smtClean="0">
                          <a:solidFill>
                            <a:schemeClr val="tx1"/>
                          </a:solidFill>
                          <a:latin typeface="+mn-lt"/>
                          <a:ea typeface="+mn-ea"/>
                          <a:cs typeface="+mn-cs"/>
                        </a:rPr>
                        <a:t>SP-160404</a:t>
                      </a:r>
                      <a:endParaRPr lang="en-US" sz="1800" b="0" i="0" u="none" strike="noStrike" kern="1200" dirty="0">
                        <a:solidFill>
                          <a:schemeClr val="tx1"/>
                        </a:solidFill>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7313" indent="-87313" algn="l" fontAlgn="t"/>
                      <a:r>
                        <a:rPr lang="en-US" sz="1800" b="0" i="0" u="none" strike="noStrike" kern="1200" dirty="0" smtClean="0">
                          <a:solidFill>
                            <a:schemeClr val="tx1"/>
                          </a:solidFill>
                          <a:latin typeface="+mn-lt"/>
                          <a:ea typeface="+mn-ea"/>
                          <a:cs typeface="+mn-cs"/>
                        </a:rPr>
                        <a:t> Draft TS 28.500 "Management concept, architecture and requirements for mobile networks that include virtualized network functions“ for information</a:t>
                      </a:r>
                      <a:endParaRPr lang="en-US" sz="1800" b="0" i="0" u="none" strike="noStrike" kern="1200" dirty="0">
                        <a:solidFill>
                          <a:schemeClr val="tx1"/>
                        </a:solidFill>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algn="l" fontAlgn="t"/>
                      <a:r>
                        <a:rPr lang="en-US" sz="1800" b="0" i="0" u="none" strike="noStrike" kern="1200" dirty="0" smtClean="0">
                          <a:solidFill>
                            <a:schemeClr val="tx1"/>
                          </a:solidFill>
                          <a:latin typeface="+mn-lt"/>
                          <a:ea typeface="+mn-ea"/>
                          <a:cs typeface="+mn-cs"/>
                        </a:rPr>
                        <a:t>SP-160443</a:t>
                      </a:r>
                      <a:endParaRPr lang="en-US" sz="1800" b="0" i="0" u="none" strike="noStrike" kern="1200" dirty="0">
                        <a:solidFill>
                          <a:schemeClr val="tx1"/>
                        </a:solidFill>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7313" indent="-87313" algn="l" fontAlgn="t"/>
                      <a:r>
                        <a:rPr lang="en-US" sz="1800" b="0" i="0" u="none" strike="noStrike" kern="1200" dirty="0" smtClean="0">
                          <a:solidFill>
                            <a:schemeClr val="tx1"/>
                          </a:solidFill>
                          <a:latin typeface="+mn-lt"/>
                          <a:ea typeface="+mn-ea"/>
                          <a:cs typeface="+mn-cs"/>
                        </a:rPr>
                        <a:t> Draft TR 32.860 “Study on enhancement of OAM aspects of distributed Self-Organizing Network (SON) functions” for</a:t>
                      </a:r>
                      <a:r>
                        <a:rPr lang="en-US" sz="1800" b="0" i="0" u="none" strike="noStrike" kern="1200" baseline="0" dirty="0" smtClean="0">
                          <a:solidFill>
                            <a:schemeClr val="tx1"/>
                          </a:solidFill>
                          <a:latin typeface="+mn-lt"/>
                          <a:ea typeface="+mn-ea"/>
                          <a:cs typeface="+mn-cs"/>
                        </a:rPr>
                        <a:t> information and approval</a:t>
                      </a:r>
                      <a:endParaRPr lang="en-US" sz="1800" b="0" i="0" u="none" strike="noStrike" kern="1200" dirty="0">
                        <a:solidFill>
                          <a:schemeClr val="tx1"/>
                        </a:solidFill>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433845886"/>
              </p:ext>
            </p:extLst>
          </p:nvPr>
        </p:nvGraphicFramePr>
        <p:xfrm>
          <a:off x="232011" y="1217943"/>
          <a:ext cx="8570795" cy="5045691"/>
        </p:xfrm>
        <a:graphic>
          <a:graphicData uri="http://schemas.openxmlformats.org/drawingml/2006/table">
            <a:tbl>
              <a:tblPr/>
              <a:tblGrid>
                <a:gridCol w="1144325"/>
                <a:gridCol w="2213025"/>
                <a:gridCol w="1583140"/>
                <a:gridCol w="1282890"/>
                <a:gridCol w="1037230"/>
                <a:gridCol w="1310185"/>
              </a:tblGrid>
              <a:tr h="7159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584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SA5#105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25-29 Jan 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Bratislava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Slovakia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802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SA5#106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11-15 Apr 2016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Kanazawa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Japan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JF3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938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SA5#107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23-27 May </a:t>
                      </a: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Tenerife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Spain</a:t>
                      </a:r>
                      <a:endPar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465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SA5#108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11-15 Jul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Harbin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China Mobile, Huawei</a:t>
                      </a: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203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29 Aug-2 Sep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San Francisco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624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14-18 Nov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2016 meeting calendar</a:t>
            </a:r>
          </a:p>
        </p:txBody>
      </p:sp>
    </p:spTree>
    <p:extLst>
      <p:ext uri="{BB962C8B-B14F-4D97-AF65-F5344CB8AC3E}">
        <p14:creationId xmlns:p14="http://schemas.microsoft.com/office/powerpoint/2010/main" val="1361968944"/>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WIDs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009766057"/>
              </p:ext>
            </p:extLst>
          </p:nvPr>
        </p:nvGraphicFramePr>
        <p:xfrm>
          <a:off x="431800" y="1258889"/>
          <a:ext cx="8272812" cy="3665138"/>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algn="l" fontAlgn="t"/>
                      <a:r>
                        <a:rPr lang="en-GB" sz="1800" b="0" i="0" u="none" strike="noStrike" dirty="0" smtClean="0">
                          <a:solidFill>
                            <a:schemeClr val="tx1"/>
                          </a:solidFill>
                          <a:latin typeface="+mn-lt"/>
                        </a:rPr>
                        <a:t>SP-160396</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New WID NB-</a:t>
                      </a:r>
                      <a:r>
                        <a:rPr lang="en-US" sz="1800" b="0" i="0" u="none" strike="noStrike" dirty="0" err="1" smtClean="0">
                          <a:solidFill>
                            <a:schemeClr val="tx1"/>
                          </a:solidFill>
                          <a:latin typeface="+mn-lt"/>
                        </a:rPr>
                        <a:t>IoT</a:t>
                      </a:r>
                      <a:r>
                        <a:rPr lang="en-US" sz="1800" b="0" i="0" u="none" strike="noStrike" dirty="0" smtClean="0">
                          <a:solidFill>
                            <a:schemeClr val="tx1"/>
                          </a:solidFill>
                          <a:latin typeface="+mn-lt"/>
                        </a:rPr>
                        <a:t> Management</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SP-160400</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New SID Study on Management and Orchestration Architecture of Next Generation Network and Service</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SP-160399</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New SID Study on management aspects of next generation network architecture and features</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SP-160394</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New SID </a:t>
                      </a:r>
                      <a:r>
                        <a:rPr lang="en-US" sz="1800" b="0" i="0" u="none" strike="noStrike" dirty="0" smtClean="0">
                          <a:solidFill>
                            <a:schemeClr val="tx1"/>
                          </a:solidFill>
                          <a:latin typeface="+mn-lt"/>
                        </a:rPr>
                        <a:t>Study </a:t>
                      </a:r>
                      <a:r>
                        <a:rPr lang="en-US" sz="1800" b="0" i="0" u="none" strike="noStrike" dirty="0" smtClean="0">
                          <a:solidFill>
                            <a:schemeClr val="tx1"/>
                          </a:solidFill>
                          <a:latin typeface="+mn-lt"/>
                        </a:rPr>
                        <a:t>on Management and Orchestration of Network Slicing</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SP-160397</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New WID OAM support for Licensed Shared Access (LSA)</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WIDs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27708592"/>
              </p:ext>
            </p:extLst>
          </p:nvPr>
        </p:nvGraphicFramePr>
        <p:xfrm>
          <a:off x="431800" y="1258889"/>
          <a:ext cx="8272812" cy="3665138"/>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algn="l" fontAlgn="t"/>
                      <a:r>
                        <a:rPr lang="en-GB" sz="1800" b="0" i="0" u="none" strike="noStrike" dirty="0" smtClean="0">
                          <a:solidFill>
                            <a:schemeClr val="tx1"/>
                          </a:solidFill>
                          <a:latin typeface="+mn-lt"/>
                        </a:rPr>
                        <a:t>SP-160401</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Revised WID Configuration Management for mobile networks that include virtualized network functions</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SP-160402</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Revised WID Performance management for mobile networks that include virtualized network functions</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SP-160403</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Revised WID Fault Management for mobile networks that include virtualized network functions</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SP-160427</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Revised WID Lifecycle Management for mobile networks that include virtualized network functions</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SP-160430</a:t>
                      </a:r>
                      <a:endParaRPr lang="en-GB"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Revised SID Study on OAM support for assessment of energy efficiency in mobile access networks</a:t>
                      </a:r>
                      <a:endParaRPr lang="en-US" sz="1800" b="0" i="0" u="none" strike="noStrike"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26743566"/>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9388" y="258763"/>
            <a:ext cx="7272337" cy="649287"/>
          </a:xfrm>
        </p:spPr>
        <p:txBody>
          <a:bodyPr/>
          <a:lstStyle/>
          <a:p>
            <a:r>
              <a:rPr lang="en-GB" altLang="zh-CN" dirty="0" smtClean="0"/>
              <a:t>OAM&amp;P cooperation (1/2)</a:t>
            </a:r>
          </a:p>
        </p:txBody>
      </p:sp>
      <p:sp>
        <p:nvSpPr>
          <p:cNvPr id="43011" name="Rectangle 3"/>
          <p:cNvSpPr>
            <a:spLocks noGrp="1"/>
          </p:cNvSpPr>
          <p:nvPr>
            <p:ph type="body" idx="1"/>
          </p:nvPr>
        </p:nvSpPr>
        <p:spPr>
          <a:xfrm>
            <a:off x="136811" y="977215"/>
            <a:ext cx="8802474" cy="5328051"/>
          </a:xfrm>
        </p:spPr>
        <p:txBody>
          <a:bodyPr/>
          <a:lstStyle/>
          <a:p>
            <a:pPr marL="533400" indent="-533400"/>
            <a:r>
              <a:rPr lang="en-GB" altLang="zh-CN" sz="2400" dirty="0"/>
              <a:t>ETSI ISG NFV IFA</a:t>
            </a:r>
          </a:p>
          <a:p>
            <a:pPr marL="914400" lvl="1" indent="-457200"/>
            <a:r>
              <a:rPr lang="en-GB" sz="2000" dirty="0" smtClean="0">
                <a:ea typeface="宋体" pitchFamily="2" charset="-122"/>
              </a:rPr>
              <a:t>Cooperation guidelines between SA5 and ETSI ISG NFV have been agreed.</a:t>
            </a:r>
          </a:p>
          <a:p>
            <a:pPr marL="914400" lvl="1" indent="-457200"/>
            <a:r>
              <a:rPr lang="en-GB" sz="2000" dirty="0" smtClean="0">
                <a:ea typeface="宋体" pitchFamily="2" charset="-122"/>
              </a:rPr>
              <a:t>SA5 has checked and revised when needed the existing Rel-14 WIDs related to NFV to ensure full alignment with the cooperation guidelines. </a:t>
            </a:r>
          </a:p>
          <a:p>
            <a:pPr marL="914400" lvl="1" indent="-457200"/>
            <a:r>
              <a:rPr lang="en-GB" sz="2000" dirty="0" smtClean="0">
                <a:ea typeface="宋体" pitchFamily="2" charset="-122"/>
              </a:rPr>
              <a:t>SA5 is also in the process of aligning new Rel-14 draft TSs related to NFV to ensure compliance with the cooperation guidelines, notably by referencing ETSI specifications whenever needed. </a:t>
            </a:r>
          </a:p>
          <a:p>
            <a:pPr marL="914400" lvl="1" indent="-457200"/>
            <a:r>
              <a:rPr lang="en-GB" sz="2000" dirty="0" smtClean="0">
                <a:ea typeface="宋体" pitchFamily="2" charset="-122"/>
              </a:rPr>
              <a:t>Ongoing </a:t>
            </a:r>
            <a:r>
              <a:rPr lang="en-GB" sz="2000" dirty="0">
                <a:ea typeface="宋体" pitchFamily="2" charset="-122"/>
              </a:rPr>
              <a:t>communication is done via </a:t>
            </a:r>
            <a:r>
              <a:rPr lang="en-GB" sz="2000" dirty="0" smtClean="0">
                <a:ea typeface="宋体" pitchFamily="2" charset="-122"/>
              </a:rPr>
              <a:t>LS, calls may be set up on </a:t>
            </a:r>
            <a:r>
              <a:rPr lang="en-GB" sz="2000" dirty="0">
                <a:ea typeface="宋体" pitchFamily="2" charset="-122"/>
              </a:rPr>
              <a:t>specific topics if needed </a:t>
            </a:r>
            <a:r>
              <a:rPr lang="en-GB" sz="2000" dirty="0" smtClean="0">
                <a:ea typeface="宋体" pitchFamily="2" charset="-122"/>
              </a:rPr>
              <a:t>e.g</a:t>
            </a:r>
            <a:r>
              <a:rPr lang="en-GB" sz="2000" dirty="0">
                <a:ea typeface="宋体" pitchFamily="2" charset="-122"/>
              </a:rPr>
              <a:t>. NFV </a:t>
            </a:r>
            <a:r>
              <a:rPr lang="en-GB" sz="2000" dirty="0" smtClean="0">
                <a:ea typeface="宋体" pitchFamily="2" charset="-122"/>
              </a:rPr>
              <a:t>modelling. </a:t>
            </a:r>
            <a:endParaRPr lang="en-GB" altLang="zh-CN" sz="2400" dirty="0" smtClean="0"/>
          </a:p>
          <a:p>
            <a:pPr marL="514350" indent="-457200"/>
            <a:r>
              <a:rPr lang="en-GB" altLang="zh-CN" sz="2400" dirty="0" smtClean="0"/>
              <a:t>NFV information modeling </a:t>
            </a:r>
          </a:p>
          <a:p>
            <a:pPr marL="914400" lvl="1" indent="-457200"/>
            <a:r>
              <a:rPr lang="en-US" sz="2000" dirty="0" smtClean="0">
                <a:ea typeface="宋体" pitchFamily="2" charset="-122"/>
              </a:rPr>
              <a:t>SA5 attended the ETSI workshop on NFV Information Modeling Jan 13-14 2016 in Louisville. </a:t>
            </a:r>
          </a:p>
          <a:p>
            <a:pPr marL="914400" lvl="1" indent="-457200"/>
            <a:r>
              <a:rPr lang="en-US" altLang="zh-CN" sz="2000" dirty="0" smtClean="0">
                <a:ea typeface="宋体" pitchFamily="2" charset="-122"/>
              </a:rPr>
              <a:t>A call was held at the end of March 2016 and SA5 has reported progress on the NFV modeling work currently ongoing in SA5. </a:t>
            </a:r>
          </a:p>
          <a:p>
            <a:pPr marL="914400" lvl="1" indent="-457200"/>
            <a:r>
              <a:rPr lang="en-US" altLang="zh-CN" sz="2000" dirty="0" smtClean="0">
                <a:ea typeface="宋体" pitchFamily="2" charset="-122"/>
              </a:rPr>
              <a:t>Next meeting is planned at the end of July (call or F2F TBC).</a:t>
            </a:r>
          </a:p>
          <a:p>
            <a:pPr marL="914400" lvl="1" indent="-457200"/>
            <a:endParaRPr lang="en-US" altLang="zh-CN" sz="2000" dirty="0">
              <a:ea typeface="宋体" pitchFamily="2" charset="-122"/>
            </a:endParaRPr>
          </a:p>
          <a:p>
            <a:pPr marL="914400" lvl="1" indent="-457200"/>
            <a:endParaRPr lang="en-US" sz="2000" dirty="0">
              <a:ea typeface="宋体" pitchFamily="2" charset="-122"/>
            </a:endParaRPr>
          </a:p>
          <a:p>
            <a:pPr marL="514350" indent="-457200"/>
            <a:endParaRPr lang="en-GB" altLang="zh-CN" sz="2600" dirty="0"/>
          </a:p>
          <a:p>
            <a:pPr marL="1314450" lvl="2" indent="-457200"/>
            <a:endParaRPr lang="en-GB" altLang="zh-CN" sz="1800" dirty="0" smtClean="0"/>
          </a:p>
          <a:p>
            <a:pPr marL="914400" lvl="1" indent="-457200">
              <a:defRPr/>
            </a:pPr>
            <a:endParaRPr lang="en-GB" altLang="zh-CN" sz="1800" dirty="0" smtClean="0">
              <a:ea typeface="宋体" pitchFamily="2" charset="-122"/>
            </a:endParaRPr>
          </a:p>
          <a:p>
            <a:pPr marL="914400" lvl="1" indent="-457200">
              <a:defRPr/>
            </a:pPr>
            <a:endParaRPr lang="en-GB" altLang="zh-CN" sz="1800" dirty="0" smtClean="0">
              <a:ea typeface="宋体" pitchFamily="2" charset="-122"/>
            </a:endParaRPr>
          </a:p>
          <a:p>
            <a:pPr marL="914400" lvl="1" indent="-457200">
              <a:defRPr/>
            </a:pPr>
            <a:endParaRPr lang="en-GB" altLang="zh-CN" sz="1800" dirty="0" smtClean="0">
              <a:ea typeface="宋体" pitchFamily="2" charset="-122"/>
            </a:endParaRPr>
          </a:p>
          <a:p>
            <a:pPr marL="914400" lvl="1" indent="-457200">
              <a:defRPr/>
            </a:pPr>
            <a:endParaRPr lang="en-GB" altLang="zh-CN" sz="1800" dirty="0" smtClean="0">
              <a:ea typeface="宋体" pitchFamily="2" charset="-122"/>
            </a:endParaRPr>
          </a:p>
          <a:p>
            <a:pPr marL="914400" lvl="1" indent="-457200">
              <a:lnSpc>
                <a:spcPct val="90000"/>
              </a:lnSpc>
              <a:defRPr/>
            </a:pPr>
            <a:endParaRPr lang="en-GB" altLang="zh-CN" sz="1800" dirty="0" smtClean="0">
              <a:ea typeface="宋体" pitchFamily="2" charset="-122"/>
            </a:endParaRPr>
          </a:p>
        </p:txBody>
      </p:sp>
    </p:spTree>
    <p:extLst>
      <p:ext uri="{BB962C8B-B14F-4D97-AF65-F5344CB8AC3E}">
        <p14:creationId xmlns:p14="http://schemas.microsoft.com/office/powerpoint/2010/main" val="2362494759"/>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a:t>OAM&amp;P cooperation </a:t>
            </a:r>
            <a:r>
              <a:rPr lang="en-GB" altLang="zh-CN" dirty="0" smtClean="0"/>
              <a:t>(2/2</a:t>
            </a:r>
            <a:r>
              <a:rPr lang="en-GB" altLang="zh-CN" dirty="0"/>
              <a:t>)</a:t>
            </a:r>
            <a:endParaRPr lang="en-GB" altLang="zh-CN" dirty="0" smtClean="0"/>
          </a:p>
        </p:txBody>
      </p:sp>
      <p:sp>
        <p:nvSpPr>
          <p:cNvPr id="43011" name="Rectangle 3"/>
          <p:cNvSpPr>
            <a:spLocks noGrp="1"/>
          </p:cNvSpPr>
          <p:nvPr>
            <p:ph type="body" idx="1"/>
          </p:nvPr>
        </p:nvSpPr>
        <p:spPr>
          <a:xfrm>
            <a:off x="328036" y="925942"/>
            <a:ext cx="8570458" cy="5108976"/>
          </a:xfrm>
        </p:spPr>
        <p:txBody>
          <a:bodyPr/>
          <a:lstStyle/>
          <a:p>
            <a:pPr marL="533400" indent="-533400">
              <a:lnSpc>
                <a:spcPct val="90000"/>
              </a:lnSpc>
            </a:pPr>
            <a:r>
              <a:rPr lang="en-GB" altLang="zh-CN" sz="2400" dirty="0" smtClean="0"/>
              <a:t>Multi-SDO (SA5, TM Forum, NGMN)</a:t>
            </a:r>
          </a:p>
          <a:p>
            <a:pPr marL="914400" lvl="1" indent="-457200">
              <a:lnSpc>
                <a:spcPct val="90000"/>
              </a:lnSpc>
            </a:pPr>
            <a:r>
              <a:rPr lang="en-GB" altLang="zh-CN" sz="2000" dirty="0" smtClean="0">
                <a:ea typeface="宋体" pitchFamily="2" charset="-122"/>
              </a:rPr>
              <a:t>Ongoing LS exchange with TM Forum on </a:t>
            </a:r>
            <a:r>
              <a:rPr lang="en-US" altLang="zh-CN" sz="2000" dirty="0" smtClean="0">
                <a:ea typeface="宋体" pitchFamily="2" charset="-122"/>
              </a:rPr>
              <a:t>maintaining alignment on Fixed Mobile Convergence (FMC) Model Repertoire. </a:t>
            </a:r>
          </a:p>
          <a:p>
            <a:pPr marL="914400" lvl="1" indent="-457200">
              <a:lnSpc>
                <a:spcPct val="90000"/>
              </a:lnSpc>
            </a:pPr>
            <a:r>
              <a:rPr lang="en-GB" altLang="zh-CN" sz="2000" dirty="0" smtClean="0">
                <a:ea typeface="宋体" pitchFamily="2" charset="-122"/>
              </a:rPr>
              <a:t>The JWG on Converged Performance Management is still active. It is likely to be replaced by traditional LS exchange. </a:t>
            </a:r>
          </a:p>
          <a:p>
            <a:pPr marL="914400" lvl="1" indent="-457200">
              <a:lnSpc>
                <a:spcPct val="90000"/>
              </a:lnSpc>
            </a:pPr>
            <a:r>
              <a:rPr lang="en-GB" altLang="zh-CN" sz="2000" dirty="0" smtClean="0">
                <a:ea typeface="宋体" pitchFamily="2" charset="-122"/>
              </a:rPr>
              <a:t>Agreed to maintain the Multi-SDO steering committee until end of 2016 to estimate whether more common work is needed. </a:t>
            </a:r>
          </a:p>
          <a:p>
            <a:pPr marL="533400" indent="-533400">
              <a:lnSpc>
                <a:spcPct val="90000"/>
              </a:lnSpc>
              <a:defRPr/>
            </a:pPr>
            <a:r>
              <a:rPr lang="en-GB" altLang="zh-CN" sz="2400" dirty="0" smtClean="0"/>
              <a:t>BBF/SCF </a:t>
            </a:r>
            <a:r>
              <a:rPr lang="en-GB" altLang="zh-CN" sz="2400" dirty="0"/>
              <a:t>- HNB/</a:t>
            </a:r>
            <a:r>
              <a:rPr lang="en-GB" altLang="zh-CN" sz="2400" dirty="0" err="1"/>
              <a:t>HeNB</a:t>
            </a:r>
            <a:endParaRPr lang="en-GB" altLang="zh-CN" sz="2400" dirty="0"/>
          </a:p>
          <a:p>
            <a:pPr marL="914400" lvl="1" indent="-457200">
              <a:lnSpc>
                <a:spcPct val="90000"/>
              </a:lnSpc>
              <a:defRPr/>
            </a:pPr>
            <a:r>
              <a:rPr lang="en-GB" altLang="zh-CN" sz="2000" dirty="0">
                <a:ea typeface="宋体" pitchFamily="2" charset="-122"/>
              </a:rPr>
              <a:t>SA5 is the 3GPP focal point to BBF for HNB and </a:t>
            </a:r>
            <a:r>
              <a:rPr lang="en-GB" altLang="zh-CN" sz="2000" dirty="0" err="1">
                <a:ea typeface="宋体" pitchFamily="2" charset="-122"/>
              </a:rPr>
              <a:t>HeNB</a:t>
            </a:r>
            <a:r>
              <a:rPr lang="en-GB" altLang="zh-CN" sz="2000" dirty="0">
                <a:ea typeface="宋体" pitchFamily="2" charset="-122"/>
              </a:rPr>
              <a:t> data models.</a:t>
            </a:r>
          </a:p>
          <a:p>
            <a:pPr marL="914400" lvl="1" indent="-457200">
              <a:lnSpc>
                <a:spcPct val="90000"/>
              </a:lnSpc>
              <a:defRPr/>
            </a:pPr>
            <a:r>
              <a:rPr lang="en-GB" altLang="zh-CN" sz="2000" dirty="0">
                <a:ea typeface="宋体" pitchFamily="2" charset="-122"/>
              </a:rPr>
              <a:t>BBF maintains the HNB/</a:t>
            </a:r>
            <a:r>
              <a:rPr lang="en-GB" altLang="zh-CN" sz="2000" dirty="0" err="1">
                <a:ea typeface="宋体" pitchFamily="2" charset="-122"/>
              </a:rPr>
              <a:t>HeNB</a:t>
            </a:r>
            <a:r>
              <a:rPr lang="en-GB" altLang="zh-CN" sz="2000" dirty="0">
                <a:ea typeface="宋体" pitchFamily="2" charset="-122"/>
              </a:rPr>
              <a:t> data models based on SA5 requirements</a:t>
            </a:r>
            <a:r>
              <a:rPr lang="en-GB" altLang="zh-CN" sz="2000" dirty="0" smtClean="0">
                <a:ea typeface="宋体" pitchFamily="2" charset="-122"/>
              </a:rPr>
              <a:t>.</a:t>
            </a:r>
          </a:p>
          <a:p>
            <a:pPr marL="914400" lvl="1" indent="-457200">
              <a:lnSpc>
                <a:spcPct val="90000"/>
              </a:lnSpc>
              <a:defRPr/>
            </a:pPr>
            <a:r>
              <a:rPr lang="en-US" sz="2000" dirty="0"/>
              <a:t>SCF has requested SA5 and BBF to add more detailed cell parameters in the </a:t>
            </a:r>
            <a:r>
              <a:rPr lang="en-GB" altLang="zh-CN" sz="2000" dirty="0">
                <a:ea typeface="宋体" pitchFamily="2" charset="-122"/>
              </a:rPr>
              <a:t>HNB/</a:t>
            </a:r>
            <a:r>
              <a:rPr lang="en-GB" altLang="zh-CN" sz="2000" dirty="0" err="1">
                <a:ea typeface="宋体" pitchFamily="2" charset="-122"/>
              </a:rPr>
              <a:t>HeNB</a:t>
            </a:r>
            <a:r>
              <a:rPr lang="en-GB" altLang="zh-CN" sz="2000" dirty="0">
                <a:ea typeface="宋体" pitchFamily="2" charset="-122"/>
              </a:rPr>
              <a:t> data models </a:t>
            </a:r>
            <a:r>
              <a:rPr lang="en-GB" altLang="zh-CN" sz="2000" dirty="0" smtClean="0">
                <a:ea typeface="宋体" pitchFamily="2" charset="-122"/>
              </a:rPr>
              <a:t>(BBF </a:t>
            </a:r>
            <a:r>
              <a:rPr lang="en-US" sz="2000" dirty="0" smtClean="0"/>
              <a:t>TR196).</a:t>
            </a:r>
            <a:endParaRPr lang="en-GB" altLang="zh-CN" sz="2000" dirty="0">
              <a:ea typeface="宋体" pitchFamily="2" charset="-122"/>
            </a:endParaRPr>
          </a:p>
          <a:p>
            <a:pPr marL="533400" lvl="1" indent="-533400">
              <a:lnSpc>
                <a:spcPct val="90000"/>
              </a:lnSpc>
              <a:buClrTx/>
              <a:buBlip>
                <a:blip r:embed="rId3"/>
              </a:buBlip>
              <a:defRPr/>
            </a:pPr>
            <a:r>
              <a:rPr lang="en-GB" altLang="zh-CN" dirty="0"/>
              <a:t>ITU-T SG2 - Management Interface Methodology</a:t>
            </a:r>
          </a:p>
          <a:p>
            <a:pPr marL="914400" lvl="1" indent="-457200">
              <a:defRPr/>
            </a:pPr>
            <a:r>
              <a:rPr lang="en-GB" altLang="zh-CN" sz="2000" dirty="0">
                <a:ea typeface="宋体" pitchFamily="2" charset="-122"/>
              </a:rPr>
              <a:t>Interface specification methodology and templates on Requirements and Analysis/Information Service level kept 100% aligned.</a:t>
            </a:r>
          </a:p>
          <a:p>
            <a:pPr marL="914400" lvl="1" indent="-457200">
              <a:defRPr/>
            </a:pPr>
            <a:r>
              <a:rPr lang="en-GB" altLang="zh-CN" sz="2000" dirty="0">
                <a:ea typeface="宋体" pitchFamily="2" charset="-122"/>
              </a:rPr>
              <a:t>Regular conference calls with ITU-T SG2 to maintain this alignment.</a:t>
            </a:r>
          </a:p>
          <a:p>
            <a:pPr marL="514350" indent="-457200">
              <a:lnSpc>
                <a:spcPct val="90000"/>
              </a:lnSpc>
            </a:pPr>
            <a:endParaRPr lang="en-GB" altLang="zh-CN" sz="2400" dirty="0"/>
          </a:p>
          <a:p>
            <a:pPr marL="914400" lvl="1" indent="-457200">
              <a:lnSpc>
                <a:spcPct val="90000"/>
              </a:lnSpc>
            </a:pPr>
            <a:endParaRPr lang="en-GB" altLang="zh-CN" sz="2000" dirty="0" smtClean="0">
              <a:ea typeface="宋体" pitchFamily="2" charset="-122"/>
            </a:endParaRPr>
          </a:p>
          <a:p>
            <a:pPr marL="914400" lvl="1" indent="-457200">
              <a:lnSpc>
                <a:spcPct val="90000"/>
              </a:lnSpc>
            </a:pPr>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extLst>
      <p:ext uri="{BB962C8B-B14F-4D97-AF65-F5344CB8AC3E}">
        <p14:creationId xmlns:p14="http://schemas.microsoft.com/office/powerpoint/2010/main" val="4059873270"/>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610914812"/>
              </p:ext>
            </p:extLst>
          </p:nvPr>
        </p:nvGraphicFramePr>
        <p:xfrm>
          <a:off x="232011" y="1217944"/>
          <a:ext cx="8570795" cy="4688370"/>
        </p:xfrm>
        <a:graphic>
          <a:graphicData uri="http://schemas.openxmlformats.org/drawingml/2006/table">
            <a:tbl>
              <a:tblPr/>
              <a:tblGrid>
                <a:gridCol w="1144325"/>
                <a:gridCol w="2062900"/>
                <a:gridCol w="1760561"/>
                <a:gridCol w="1105469"/>
                <a:gridCol w="1187355"/>
                <a:gridCol w="1310185"/>
              </a:tblGrid>
              <a:tr h="70972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652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16-20 Jan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Porto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Portugal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6742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27-31 Mar 2017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886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SA5#113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08-12 May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North America</a:t>
                      </a: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418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SA5#114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21-25 Aug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140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16-20 Oct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2017</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Asia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75574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27 Nov-1 Dec </a:t>
                      </a:r>
                      <a:r>
                        <a:rPr kumimoji="0" lang="en-GB" altLang="zh-CN" sz="1800" b="0" i="0" u="none" strike="noStrike" kern="1200" cap="none" normalizeH="0" baseline="0" dirty="0" smtClean="0">
                          <a:ln>
                            <a:noFill/>
                          </a:ln>
                          <a:solidFill>
                            <a:schemeClr val="tx1"/>
                          </a:solidFill>
                          <a:effectLst/>
                          <a:latin typeface="Calibri" pitchFamily="34" charset="0"/>
                          <a:ea typeface="宋体" pitchFamily="2" charset="-122"/>
                          <a:cs typeface="Arial" charset="0"/>
                        </a:rPr>
                        <a:t>2017</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2017 meeting calendar</a:t>
            </a:r>
          </a:p>
        </p:txBody>
      </p:sp>
    </p:spTree>
    <p:extLst>
      <p:ext uri="{BB962C8B-B14F-4D97-AF65-F5344CB8AC3E}">
        <p14:creationId xmlns:p14="http://schemas.microsoft.com/office/powerpoint/2010/main" val="265139292"/>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92" name="Rectangle 64"/>
          <p:cNvSpPr>
            <a:spLocks noGrp="1"/>
          </p:cNvSpPr>
          <p:nvPr>
            <p:ph type="title"/>
          </p:nvPr>
        </p:nvSpPr>
        <p:spPr>
          <a:xfrm>
            <a:off x="1084943" y="2745696"/>
            <a:ext cx="6834188" cy="628650"/>
          </a:xfrm>
        </p:spPr>
        <p:txBody>
          <a:bodyPr/>
          <a:lstStyle/>
          <a:p>
            <a:r>
              <a:rPr lang="en-GB" sz="8000" b="1" dirty="0" smtClean="0"/>
              <a:t>Thank you!</a:t>
            </a:r>
          </a:p>
        </p:txBody>
      </p:sp>
    </p:spTree>
    <p:extLst>
      <p:ext uri="{BB962C8B-B14F-4D97-AF65-F5344CB8AC3E}">
        <p14:creationId xmlns:p14="http://schemas.microsoft.com/office/powerpoint/2010/main" val="979642831"/>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457200" y="219075"/>
            <a:ext cx="6858000" cy="635000"/>
          </a:xfrm>
        </p:spPr>
        <p:txBody>
          <a:bodyPr/>
          <a:lstStyle/>
          <a:p>
            <a:r>
              <a:rPr lang="en-GB" dirty="0" smtClean="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164142638"/>
              </p:ext>
            </p:extLst>
          </p:nvPr>
        </p:nvGraphicFramePr>
        <p:xfrm>
          <a:off x="418492" y="1199066"/>
          <a:ext cx="8289925" cy="4885375"/>
        </p:xfrm>
        <a:graphic>
          <a:graphicData uri="http://schemas.openxmlformats.org/drawingml/2006/table">
            <a:tbl>
              <a:tblPr/>
              <a:tblGrid>
                <a:gridCol w="2079625"/>
                <a:gridCol w="817562"/>
                <a:gridCol w="819150"/>
                <a:gridCol w="773113"/>
                <a:gridCol w="744537"/>
                <a:gridCol w="728663"/>
                <a:gridCol w="669138"/>
                <a:gridCol w="786213"/>
                <a:gridCol w="871924"/>
              </a:tblGrid>
              <a:tr h="6858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101</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mn-ea"/>
                          <a:cs typeface="Arial" charset="0"/>
                        </a:rPr>
                        <a:t>102</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kern="1200" cap="none" normalizeH="0" baseline="0" dirty="0" smtClean="0">
                          <a:ln>
                            <a:noFill/>
                          </a:ln>
                          <a:solidFill>
                            <a:schemeClr val="tx1"/>
                          </a:solidFill>
                          <a:effectLst/>
                          <a:latin typeface="Calibri" pitchFamily="34" charset="0"/>
                          <a:ea typeface="+mn-ea"/>
                          <a:cs typeface="Arial" charset="0"/>
                        </a:rPr>
                        <a:t>107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3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Delegates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36</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61</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38</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57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30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1" kern="1200" dirty="0" smtClean="0">
                          <a:solidFill>
                            <a:schemeClr val="tx1"/>
                          </a:solidFill>
                          <a:latin typeface="Calibri" pitchFamily="34" charset="0"/>
                          <a:ea typeface="Batang"/>
                          <a:cs typeface="Times New Roman"/>
                        </a:rPr>
                        <a:t>37</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1" kern="1200" dirty="0" smtClean="0">
                          <a:solidFill>
                            <a:schemeClr val="tx1"/>
                          </a:solidFill>
                          <a:latin typeface="Calibri" pitchFamily="34" charset="0"/>
                          <a:ea typeface="Batang"/>
                          <a:cs typeface="Times New Roman"/>
                        </a:rPr>
                        <a:t>36</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start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244</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207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264</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195</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181</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205</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194</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232</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end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Calibri" pitchFamily="34" charset="0"/>
                          <a:ea typeface="Batang"/>
                          <a:cs typeface="Times New Roman"/>
                        </a:rPr>
                        <a:t>373</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360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446</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378</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397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361</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314</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401</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CH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26</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58</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46</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19</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17</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OAM&amp;P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5</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13</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18</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38</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18</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54</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7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15</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9</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14</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14</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7</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out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12</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5</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9</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4</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249473799"/>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531813" y="260350"/>
            <a:ext cx="6759575" cy="619125"/>
          </a:xfrm>
        </p:spPr>
        <p:txBody>
          <a:bodyPr/>
          <a:lstStyle/>
          <a:p>
            <a:r>
              <a:rPr lang="en-GB" altLang="zh-CN" dirty="0" err="1" smtClean="0"/>
              <a:t>Tdoc</a:t>
            </a:r>
            <a:r>
              <a:rPr lang="en-GB" altLang="zh-CN" dirty="0" smtClean="0"/>
              <a:t> history </a:t>
            </a:r>
          </a:p>
        </p:txBody>
      </p:sp>
      <p:sp>
        <p:nvSpPr>
          <p:cNvPr id="1028" name="Rectangle 3"/>
          <p:cNvSpPr>
            <a:spLocks noChangeArrowheads="1"/>
          </p:cNvSpPr>
          <p:nvPr/>
        </p:nvSpPr>
        <p:spPr bwMode="auto">
          <a:xfrm>
            <a:off x="396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ext uri="{D42A27DB-BD31-4B8C-83A1-F6EECF244321}">
                <p14:modId xmlns:p14="http://schemas.microsoft.com/office/powerpoint/2010/main" val="386240173"/>
              </p:ext>
            </p:extLst>
          </p:nvPr>
        </p:nvGraphicFramePr>
        <p:xfrm>
          <a:off x="15237" y="839788"/>
          <a:ext cx="9046878" cy="5465477"/>
        </p:xfrm>
        <a:graphic>
          <a:graphicData uri="http://schemas.openxmlformats.org/presentationml/2006/ole">
            <mc:AlternateContent xmlns:mc="http://schemas.openxmlformats.org/markup-compatibility/2006">
              <mc:Choice xmlns:v="urn:schemas-microsoft-com:vml" Requires="v">
                <p:oleObj spid="_x0000_s32807" name="Worksheet" r:id="rId4" imgW="9305942" imgH="5629195" progId="Excel.Sheet.8">
                  <p:embed/>
                </p:oleObj>
              </mc:Choice>
              <mc:Fallback>
                <p:oleObj name="Worksheet" r:id="rId4" imgW="9305942" imgH="5629195" progId="Excel.Sheet.8">
                  <p:embed/>
                  <p:pic>
                    <p:nvPicPr>
                      <p:cNvPr id="0" name=""/>
                      <p:cNvPicPr>
                        <a:picLocks noGrp="1" noChangeAspect="1" noChangeArrowheads="1"/>
                      </p:cNvPicPr>
                      <p:nvPr/>
                    </p:nvPicPr>
                    <p:blipFill>
                      <a:blip r:embed="rId5"/>
                      <a:srcRect/>
                      <a:stretch>
                        <a:fillRect/>
                      </a:stretch>
                    </p:blipFill>
                    <p:spPr bwMode="auto">
                      <a:xfrm>
                        <a:off x="15237" y="839788"/>
                        <a:ext cx="9046878" cy="5465477"/>
                      </a:xfrm>
                      <a:prstGeom prst="rect">
                        <a:avLst/>
                      </a:prstGeom>
                      <a:noFill/>
                      <a:extLst/>
                    </p:spPr>
                  </p:pic>
                </p:oleObj>
              </mc:Fallback>
            </mc:AlternateContent>
          </a:graphicData>
        </a:graphic>
      </p:graphicFrame>
    </p:spTree>
    <p:extLst>
      <p:ext uri="{BB962C8B-B14F-4D97-AF65-F5344CB8AC3E}">
        <p14:creationId xmlns:p14="http://schemas.microsoft.com/office/powerpoint/2010/main" val="1727184132"/>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1719070570"/>
              </p:ext>
            </p:extLst>
          </p:nvPr>
        </p:nvGraphicFramePr>
        <p:xfrm>
          <a:off x="427038" y="1258888"/>
          <a:ext cx="8288337" cy="4757740"/>
        </p:xfrm>
        <a:graphic>
          <a:graphicData uri="http://schemas.openxmlformats.org/drawingml/2006/table">
            <a:tbl>
              <a:tblPr/>
              <a:tblGrid>
                <a:gridCol w="1531937"/>
                <a:gridCol w="784225"/>
                <a:gridCol w="830263"/>
                <a:gridCol w="855662"/>
                <a:gridCol w="866775"/>
                <a:gridCol w="866775"/>
                <a:gridCol w="890588"/>
                <a:gridCol w="842962"/>
                <a:gridCol w="819150"/>
              </a:tblGrid>
              <a:tr h="6302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SA#70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SA#71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SA#72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429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141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67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70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62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92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108</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5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information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solidFill>
                            <a:schemeClr val="tx1"/>
                          </a:solidFill>
                          <a:latin typeface="Calibri" pitchFamily="34" charset="0"/>
                          <a:ea typeface="Batang"/>
                          <a:cs typeface="Times New Roman"/>
                        </a:rPr>
                        <a:t>1</a:t>
                      </a:r>
                      <a:endParaRPr lang="en-US" sz="1800" b="1"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67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approval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9</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solidFill>
                            <a:schemeClr val="tx1"/>
                          </a:solidFill>
                          <a:latin typeface="Calibri" pitchFamily="34" charset="0"/>
                          <a:ea typeface="Batang"/>
                          <a:cs typeface="Times New Roman"/>
                        </a:rPr>
                        <a:t>2</a:t>
                      </a:r>
                      <a:endParaRPr lang="en-US" sz="1800" b="1"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56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New or updated WIDs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solidFill>
                            <a:schemeClr val="tx1"/>
                          </a:solidFill>
                          <a:latin typeface="Calibri" pitchFamily="34" charset="0"/>
                          <a:ea typeface="Batang"/>
                          <a:cs typeface="Times New Roman"/>
                        </a:rPr>
                        <a:t>14</a:t>
                      </a:r>
                      <a:endParaRPr lang="en-US" sz="1800" b="1"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67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 exploder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382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363</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338" name="Rectangle 64"/>
          <p:cNvSpPr>
            <a:spLocks/>
          </p:cNvSpPr>
          <p:nvPr/>
        </p:nvSpPr>
        <p:spPr bwMode="auto">
          <a:xfrm>
            <a:off x="457200" y="227013"/>
            <a:ext cx="6916738" cy="722312"/>
          </a:xfrm>
          <a:prstGeom prst="rect">
            <a:avLst/>
          </a:prstGeom>
          <a:noFill/>
          <a:ln w="9525">
            <a:noFill/>
            <a:miter lim="800000"/>
            <a:headEnd/>
            <a:tailEnd/>
          </a:ln>
        </p:spPr>
        <p:txBody>
          <a:bodyPr anchor="ctr"/>
          <a:lstStyle/>
          <a:p>
            <a:pPr algn="ctr" eaLnBrk="0" hangingPunct="0">
              <a:defRPr/>
            </a:pPr>
            <a:r>
              <a:rPr lang="en-GB" sz="3200" dirty="0">
                <a:solidFill>
                  <a:srgbClr val="FF0000"/>
                </a:solidFill>
                <a:latin typeface="+mj-lt"/>
              </a:rPr>
              <a:t>Statistics at SA level</a:t>
            </a:r>
          </a:p>
        </p:txBody>
      </p:sp>
    </p:spTree>
    <p:extLst>
      <p:ext uri="{BB962C8B-B14F-4D97-AF65-F5344CB8AC3E}">
        <p14:creationId xmlns:p14="http://schemas.microsoft.com/office/powerpoint/2010/main" val="2780851339"/>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ext uri="{D42A27DB-BD31-4B8C-83A1-F6EECF244321}">
                <p14:modId xmlns:p14="http://schemas.microsoft.com/office/powerpoint/2010/main" val="3229828989"/>
              </p:ext>
            </p:extLst>
          </p:nvPr>
        </p:nvGraphicFramePr>
        <p:xfrm>
          <a:off x="109538" y="395288"/>
          <a:ext cx="9898062" cy="6851650"/>
        </p:xfrm>
        <a:graphic>
          <a:graphicData uri="http://schemas.openxmlformats.org/presentationml/2006/ole">
            <mc:AlternateContent xmlns:mc="http://schemas.openxmlformats.org/markup-compatibility/2006">
              <mc:Choice xmlns:v="urn:schemas-microsoft-com:vml" Requires="v">
                <p:oleObj spid="_x0000_s28734" name="Worksheet" r:id="rId4" imgW="8515401" imgH="5286443" progId="Excel.Sheet.8">
                  <p:embed/>
                </p:oleObj>
              </mc:Choice>
              <mc:Fallback>
                <p:oleObj name="Worksheet" r:id="rId4" imgW="8515401" imgH="5286443" progId="Excel.Sheet.8">
                  <p:embed/>
                  <p:pic>
                    <p:nvPicPr>
                      <p:cNvPr id="0" name=""/>
                      <p:cNvPicPr>
                        <a:picLocks noGrp="1" noChangeAspect="1" noChangeArrowheads="1"/>
                      </p:cNvPicPr>
                      <p:nvPr/>
                    </p:nvPicPr>
                    <p:blipFill>
                      <a:blip r:embed="rId5"/>
                      <a:srcRect/>
                      <a:stretch>
                        <a:fillRect/>
                      </a:stretch>
                    </p:blipFill>
                    <p:spPr bwMode="auto">
                      <a:xfrm>
                        <a:off x="109538" y="395288"/>
                        <a:ext cx="9898062" cy="6851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544513" y="269875"/>
            <a:ext cx="7019925" cy="735013"/>
          </a:xfrm>
        </p:spPr>
        <p:txBody>
          <a:bodyPr/>
          <a:lstStyle/>
          <a:p>
            <a:r>
              <a:rPr lang="en-GB" altLang="zh-CN" dirty="0" smtClean="0"/>
              <a:t>CR history</a:t>
            </a:r>
          </a:p>
        </p:txBody>
      </p:sp>
      <p:sp>
        <p:nvSpPr>
          <p:cNvPr id="2052"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3280725284"/>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544513" y="269875"/>
            <a:ext cx="7019925" cy="735013"/>
          </a:xfrm>
        </p:spPr>
        <p:txBody>
          <a:bodyPr/>
          <a:lstStyle/>
          <a:p>
            <a:r>
              <a:rPr lang="en-GB" altLang="zh-CN" dirty="0" smtClean="0"/>
              <a:t>WI history</a:t>
            </a:r>
          </a:p>
        </p:txBody>
      </p:sp>
      <p:sp>
        <p:nvSpPr>
          <p:cNvPr id="3076"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ext uri="{D42A27DB-BD31-4B8C-83A1-F6EECF244321}">
                <p14:modId xmlns:p14="http://schemas.microsoft.com/office/powerpoint/2010/main" val="1880268975"/>
              </p:ext>
            </p:extLst>
          </p:nvPr>
        </p:nvGraphicFramePr>
        <p:xfrm>
          <a:off x="246063" y="519113"/>
          <a:ext cx="8672512" cy="5775325"/>
        </p:xfrm>
        <a:graphic>
          <a:graphicData uri="http://schemas.openxmlformats.org/presentationml/2006/ole">
            <mc:AlternateContent xmlns:mc="http://schemas.openxmlformats.org/markup-compatibility/2006">
              <mc:Choice xmlns:v="urn:schemas-microsoft-com:vml" Requires="v">
                <p:oleObj spid="_x0000_s30769" name="Worksheet" r:id="rId4" imgW="7886592" imgH="6019789" progId="Excel.Sheet.8">
                  <p:embed/>
                </p:oleObj>
              </mc:Choice>
              <mc:Fallback>
                <p:oleObj name="Worksheet" r:id="rId4" imgW="7886592" imgH="6019789" progId="Excel.Sheet.8">
                  <p:embed/>
                  <p:pic>
                    <p:nvPicPr>
                      <p:cNvPr id="0" name=""/>
                      <p:cNvPicPr>
                        <a:picLocks noGrp="1" noChangeAspect="1" noChangeArrowheads="1"/>
                      </p:cNvPicPr>
                      <p:nvPr/>
                    </p:nvPicPr>
                    <p:blipFill>
                      <a:blip r:embed="rId5"/>
                      <a:srcRect/>
                      <a:stretch>
                        <a:fillRect/>
                      </a:stretch>
                    </p:blipFill>
                    <p:spPr bwMode="auto">
                      <a:xfrm>
                        <a:off x="246063" y="519113"/>
                        <a:ext cx="8672512" cy="5775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99099081"/>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18965029"/>
              </p:ext>
            </p:extLst>
          </p:nvPr>
        </p:nvGraphicFramePr>
        <p:xfrm>
          <a:off x="323850" y="1318054"/>
          <a:ext cx="8311488" cy="4851703"/>
        </p:xfrm>
        <a:graphic>
          <a:graphicData uri="http://schemas.openxmlformats.org/drawingml/2006/table">
            <a:tbl>
              <a:tblPr/>
              <a:tblGrid>
                <a:gridCol w="1334973"/>
                <a:gridCol w="4936340"/>
                <a:gridCol w="2040175"/>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Charging Aspects of IP Flow Mobility support for S2a and S2b Interfaces</a:t>
                      </a:r>
                      <a:endParaRPr kumimoji="0" lang="en-GB" altLang="zh-CN" sz="1800" b="1"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NBIFOM-CH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smtClean="0">
                          <a:ln>
                            <a:noFill/>
                          </a:ln>
                          <a:solidFill>
                            <a:schemeClr val="tx1"/>
                          </a:solidFill>
                          <a:effectLst/>
                          <a:latin typeface="Calibri" pitchFamily="34" charset="0"/>
                          <a:ea typeface="宋体" pitchFamily="2" charset="-122"/>
                          <a:cs typeface="Arial" charset="0"/>
                        </a:rPr>
                        <a:t>690043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85% to 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smtClean="0">
                          <a:solidFill>
                            <a:schemeClr val="tx1"/>
                          </a:solidFill>
                          <a:effectLst/>
                          <a:latin typeface="+mn-lt"/>
                          <a:ea typeface="+mn-ea"/>
                          <a:cs typeface="+mn-cs"/>
                        </a:rPr>
                        <a:t>SA#72 (06/2016)</a:t>
                      </a:r>
                      <a:endParaRPr kumimoji="0" lang="en-GB" altLang="zh-CN" sz="16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1600" b="0" kern="1200" dirty="0" smtClean="0">
                          <a:solidFill>
                            <a:schemeClr val="tx1"/>
                          </a:solidFill>
                          <a:effectLst/>
                          <a:latin typeface="+mn-lt"/>
                          <a:ea typeface="+mn-ea"/>
                          <a:cs typeface="+mn-cs"/>
                        </a:rPr>
                        <a:t>Charging Id description for TDF was made more generic to fit to NBIFOM as well.</a:t>
                      </a:r>
                      <a:endParaRPr lang="en-GB" sz="1600" b="0" kern="1200" dirty="0" smtClean="0">
                        <a:solidFill>
                          <a:schemeClr val="tx1"/>
                        </a:solidFill>
                        <a:effectLst/>
                        <a:latin typeface="+mn-lt"/>
                        <a:ea typeface="+mn-ea"/>
                        <a:cs typeface="+mn-cs"/>
                      </a:endParaRPr>
                    </a:p>
                    <a:p>
                      <a:pPr marL="285750" lvl="0" indent="-285750">
                        <a:buFontTx/>
                        <a:buChar char="-"/>
                      </a:pPr>
                      <a:r>
                        <a:rPr lang="en-GB" sz="1600" b="0" kern="1200" dirty="0" smtClean="0">
                          <a:solidFill>
                            <a:schemeClr val="tx1"/>
                          </a:solidFill>
                          <a:effectLst/>
                          <a:latin typeface="+mn-lt"/>
                          <a:ea typeface="+mn-ea"/>
                          <a:cs typeface="+mn-cs"/>
                        </a:rPr>
                        <a:t>Flow Based Charging: definition of access change of service data flow event and action upon encountering this event, were introduced.</a:t>
                      </a:r>
                      <a:endParaRPr lang="sv-SE" sz="1600" b="0" kern="1200" dirty="0" smtClean="0">
                        <a:solidFill>
                          <a:schemeClr val="tx1"/>
                        </a:solidFill>
                        <a:effectLst/>
                        <a:latin typeface="+mn-lt"/>
                        <a:ea typeface="+mn-ea"/>
                        <a:cs typeface="+mn-cs"/>
                      </a:endParaRPr>
                    </a:p>
                    <a:p>
                      <a:pPr marL="285750" lvl="0" indent="-285750">
                        <a:buFontTx/>
                        <a:buChar char="-"/>
                      </a:pPr>
                      <a:r>
                        <a:rPr lang="en-US" sz="1600" b="0" kern="1200" dirty="0" smtClean="0">
                          <a:solidFill>
                            <a:schemeClr val="tx1"/>
                          </a:solidFill>
                          <a:effectLst/>
                          <a:latin typeface="+mn-lt"/>
                          <a:ea typeface="+mn-ea"/>
                          <a:cs typeface="+mn-cs"/>
                        </a:rPr>
                        <a:t>Individual events (e.g. user location change) affecting one access are specified as also indirectly affecting the other access </a:t>
                      </a:r>
                      <a:r>
                        <a:rPr lang="en-GB" sz="1600" b="0" kern="1200" dirty="0" smtClean="0">
                          <a:solidFill>
                            <a:schemeClr val="tx1"/>
                          </a:solidFill>
                          <a:effectLst/>
                          <a:latin typeface="+mn-lt"/>
                          <a:ea typeface="+mn-ea"/>
                          <a:cs typeface="+mn-cs"/>
                        </a:rPr>
                        <a:t>in the context of NBIFOM</a:t>
                      </a:r>
                      <a:r>
                        <a:rPr lang="en-US" sz="1600" b="0" kern="1200" dirty="0" smtClean="0">
                          <a:solidFill>
                            <a:schemeClr val="tx1"/>
                          </a:solidFill>
                          <a:effectLst/>
                          <a:latin typeface="+mn-lt"/>
                          <a:ea typeface="+mn-ea"/>
                          <a:cs typeface="+mn-cs"/>
                        </a:rPr>
                        <a:t>. </a:t>
                      </a:r>
                      <a:endParaRPr kumimoji="0" lang="en-US"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effectLst/>
                          <a:latin typeface="+mn-lt"/>
                          <a:ea typeface="+mn-ea"/>
                          <a:cs typeface="+mn-cs"/>
                        </a:rPr>
                        <a:t>Rel-13 CRs </a:t>
                      </a:r>
                      <a:r>
                        <a:rPr lang="en-GB" sz="1600" kern="1200" dirty="0" smtClean="0">
                          <a:solidFill>
                            <a:schemeClr val="tx1"/>
                          </a:solidFill>
                          <a:latin typeface="+mn-lt"/>
                          <a:ea typeface="+mn-ea"/>
                          <a:cs typeface="+mn-cs"/>
                        </a:rPr>
                        <a:t>(Agenda Item 13E)</a:t>
                      </a:r>
                      <a:endParaRPr lang="en-US" sz="1600" b="1" i="0" u="none" strike="noStrike" dirty="0" smtClean="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extLst>
      <p:ext uri="{BB962C8B-B14F-4D97-AF65-F5344CB8AC3E}">
        <p14:creationId xmlns:p14="http://schemas.microsoft.com/office/powerpoint/2010/main" val="555269468"/>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34252</TotalTime>
  <Words>2480</Words>
  <Application>Microsoft Office PowerPoint</Application>
  <PresentationFormat>On-screen Show (4:3)</PresentationFormat>
  <Paragraphs>611</Paragraphs>
  <Slides>35</Slides>
  <Notes>33</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35</vt:i4>
      </vt:variant>
    </vt:vector>
  </HeadingPairs>
  <TitlesOfParts>
    <vt:vector size="38" baseType="lpstr">
      <vt:lpstr>Office Theme</vt:lpstr>
      <vt:lpstr>Microsoft Excel 97-2003 Worksheet</vt:lpstr>
      <vt:lpstr>Worksheet</vt:lpstr>
      <vt:lpstr>TSG SA WG5 Status Report to TSG SA#72 Busan, Korea 15-17 June 2016  Charging Management (CH) Operation, Administration, Maintenance &amp; Provisioning (OAM&amp;P)</vt:lpstr>
      <vt:lpstr>SA5 leadership</vt:lpstr>
      <vt:lpstr>2016 meeting calendar</vt:lpstr>
      <vt:lpstr>Statistics at SA5 level</vt:lpstr>
      <vt:lpstr>Tdoc history </vt:lpstr>
      <vt:lpstr>PowerPoint Presentation</vt:lpstr>
      <vt:lpstr>CR history</vt:lpstr>
      <vt:lpstr>WI history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 (1/2)</vt:lpstr>
      <vt:lpstr>OAM&amp;P cooperation (2/2)</vt:lpstr>
      <vt:lpstr>2017 meeting calendar</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dc:title>
  <dc:creator>SA5 chairman</dc:creator>
  <cp:lastModifiedBy>Thomas Tovinger</cp:lastModifiedBy>
  <cp:revision>1868</cp:revision>
  <dcterms:created xsi:type="dcterms:W3CDTF">2008-08-30T09:32:10Z</dcterms:created>
  <dcterms:modified xsi:type="dcterms:W3CDTF">2016-06-10T17:20:49Z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(14)WAQ64niKuh66HLdFXzq3YjKQFvL4mJl37BzsqJSPOyc3oXmvWiXXCHgvW4zFpQlMQcBt3rap_x000d_
nzK24qZZ/Eo1KWf51K2YBKpdLH4yZdNtB7tv4uxkHiezoL7s2voZbXxxvgpXaJ+wiVFl8MHi_x000d_
CaePkTdBd23qzxyglbBmXQxpcRQ/cZP7xI6pOJHZw95msOzTXLtFl0sSw7bnv1yPr63xIKAB_x000d_
MhKd3W+JW323HA6St8</vt:lpwstr>
  </property>
  <property fmtid="{D5CDD505-2E9C-101B-9397-08002B2CF9AE}" pid="3" name="_ms_pID_725343_00">
    <vt:lpwstr>_ms_pID_725343</vt:lpwstr>
  </property>
  <property fmtid="{D5CDD505-2E9C-101B-9397-08002B2CF9AE}" pid="4" name="_ms_pID_7253431">
    <vt:lpwstr>JwZeK7x/CQoj/MSKuAubVGazlcG+Nr2/8B42qp2pTiAMwL+6JEUZi1_x000d_
HQFvsdVBCfFZq3P37v4c1VRvePH7F5dOubDw0FvL292o9gAMk8i61SXqP+7efy753wrjgWWE_x000d_
g2sxR2eUl6FIREVrcVNVrdz3xwCBtWRrWzy+t3PdcQj70EPpoY29oLO4TaPd5SEgfxgeNxAU_x000d_
fX7yIXU8gjizhzWvy7sGMgnA7GuXEw63tLF1</vt:lpwstr>
  </property>
  <property fmtid="{D5CDD505-2E9C-101B-9397-08002B2CF9AE}" pid="5" name="_ms_pID_7253431_00">
    <vt:lpwstr>_ms_pID_7253431</vt:lpwstr>
  </property>
  <property fmtid="{D5CDD505-2E9C-101B-9397-08002B2CF9AE}" pid="6" name="_ms_pID_7253432">
    <vt:lpwstr>sTB+46PnB9W9Z27x12557U+KXzIQhdSM+CDR_x000d_
PhjEvRyyZKgCixXuMgRd/wgC85UoOO8A6MO4FwsRFyLOTe5GllSf50tDyU6ag7zeEMvZueEB_x000d_
drvBfr0PWfuKWJS0Tj+mcXsL8KQZJC/2YqQ+LPCn/LCXlJdtjuiAbBRlinNoJ2XvxO/KP9+X_x000d_
iZ9mO3Q7Ql+O0KrIOXdGOti+0lFvchlkJEmaC0MtAas+Amh64oGEla</vt:lpwstr>
  </property>
  <property fmtid="{D5CDD505-2E9C-101B-9397-08002B2CF9AE}" pid="7" name="_ms_pID_7253433">
    <vt:lpwstr>tkHwC4CE0CI2IrXzgy_x000d_
tNiqBQvP1gY8e64Rs0YhlEFj6nWX3zIT3+y+KQov9dI4OCGcjwR4YMRAicNWBu5zSWQQp3tO_x000d_
VExIunYnSS6YjE5sdoRKDqkcLMrafwF5kZplXr8QRCnKZ+wz5ERn5ye3RYOQpvtCl4hNPpv2_x000d_
qRYJWn1Q2hRtzLBhjSZpvt/rLQNrUNtfBiRTKguGqSVFFxtWOB1nPEVm7xU9u62oWeBN8G+q</vt:lpwstr>
  </property>
  <property fmtid="{D5CDD505-2E9C-101B-9397-08002B2CF9AE}" pid="8" name="_ms_pID_7253434">
    <vt:lpwstr>_x000d_
Y4MXfq9GBg7aamL7/TDIjiBcHTVv48NmtfdPma52vOlF2QzPM+i+L6epRXdPyIl46V05/v3M_x000d_
V+75nqMHmrmtKxk1OhsRz+Xaxx7K2I7VM0a/OYkRPcK86NxrnPDixi/u/5K6dtCYhVik10b9_x000d_
xccVU4uHRNOyfVemKUtkvTKjJZtmQbRgPN0/1ciNEnIu6VqtTjSIKC4tUtY5VKE9s3sNxRrs_x000d_
yp1aAr/vRXjbq33F</vt:lpwstr>
  </property>
  <property fmtid="{D5CDD505-2E9C-101B-9397-08002B2CF9AE}" pid="9" name="_ms_pID_7253435">
    <vt:lpwstr>ekvlzvvOcsJ3nSOjJAl/Dyi4vnvOkhg4l0bWb51IZbgSQar70sTPGL9J_x000d_
FhgrOG1893RFDdP0ocpPOMB0u5hzUptzi/oBv8gHyZ0sxFjpBEJE42tujBCQlqPusGL5OwAU_x000d_
25re9whAPA3VvB0+WrbzGe8WmRVJ8/BA+ER1vS1aQCJUlXpjgeOH0ea3mfzsyEMlMp6pzW0j_x000d_
SJ6nCJdK8j6nXjg7UGlowIBcWRTXruaoHl</vt:lpwstr>
  </property>
  <property fmtid="{D5CDD505-2E9C-101B-9397-08002B2CF9AE}" pid="10" name="_ms_pID_7253436">
    <vt:lpwstr>mrlY2sYZtXXR4o/Ursq6wx2lmFD+yu46OaGkoV_x000d_
IJNq5mZqqwK/IK0MA4lSNM0H3bNePkU3H6/cGDByJ8pNOXChB3R8EsWAcWIHF2cM5SXg1HgK_x000d_
SC9SU/oQLDd6NsTj5wXKR0X/fPZ3oEvEkzvu0j+hWdrRkHxR2Fq4GeetJiSJtCi8rDFiN7Na_x000d_
nDaK+uLQMQx56ov9fCFi/Y8qkN12MeW5TRXuK2a4TEShZvMFOv44</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rjCcuJgj9ncffjS0U1Kt_x000d_
RdElunvZeOnvZn29zWtPXbjvOS3gp1EsItqRhApyLOJPPayhbr2FGsKyBPtexDDCoWTToIG5_x000d_
HG6duJHgJCssB+tp2G6dE8AmjkSqIHuJsmjCpWym4ra1rZlI7zeZxG/bKadGuXtS8N+CxQp2_x000d_
GNDjc0Mw6xLNrS08dmxAJQ/QpG8K+RMj4Gvjz/wrxmzw+nXuACzk+hm4vlHto4ImVsAHX0</vt:lpwstr>
  </property>
  <property fmtid="{D5CDD505-2E9C-101B-9397-08002B2CF9AE}" pid="17" name="_ms_pID_7253437_00">
    <vt:lpwstr>_ms_pID_7253437</vt:lpwstr>
  </property>
  <property fmtid="{D5CDD505-2E9C-101B-9397-08002B2CF9AE}" pid="18" name="_ms_pID_7253438">
    <vt:lpwstr>Nr_x000d_
WkEfgJLbs9GuOeIi2sIWSKyS8u70w4ZPsJ9TcCNc8/lVstsDc133lJ9T007J9B5xfpz6fYqT_x000d_
n/Gjva4aUlAVbZgHYwYOUKY8uHle9yfDhCDMU3brm0af64O1Wg0MgIPnYf59dmiyqtFi9CbY_x000d_
ZUkKLlMxNRVspOWhqwC6OaZcUuEAfZIVXfw2vv7Z5s4O0OM4CCCUCBNVHYwODO4GxTyZ17XT_x000d_
W4+av4o0C/ZFGb</vt:lpwstr>
  </property>
  <property fmtid="{D5CDD505-2E9C-101B-9397-08002B2CF9AE}" pid="19" name="_ms_pID_7253438_00">
    <vt:lpwstr>_ms_pID_7253438</vt:lpwstr>
  </property>
  <property fmtid="{D5CDD505-2E9C-101B-9397-08002B2CF9AE}" pid="20" name="_ms_pID_7253439">
    <vt:lpwstr>rPSDmgaslubwKxa4cryiK36/VMxB7VNOZHkREuVUaPPie7rtoe/j4vUIYE_x000d_
Ir8FW7U6wLoBBUf6CO4XB8/hpBQNMVqurdgLWYbr1oOV2wiA3xnOtfqPFPCizkze14SU4Dk7_x000d_
I4XwRFD77Oxi8j8QHNWWZRhMcMtvakeYUQXpjK/gQj4MSJMJ5GbBDPPvuzmxVo/DkTvIDWkY_x000d_
Wu17z8loyxubQdK4WNc4BBzfJSnOQQDf</vt:lpwstr>
  </property>
  <property fmtid="{D5CDD505-2E9C-101B-9397-08002B2CF9AE}" pid="21" name="_ms_pID_7253439_00">
    <vt:lpwstr>_ms_pID_7253439</vt:lpwstr>
  </property>
  <property fmtid="{D5CDD505-2E9C-101B-9397-08002B2CF9AE}" pid="22" name="_ms_pID_72534310">
    <vt:lpwstr>lKcWkm2dxdaahuxQ6FaX0YSP0L84pXl795to1Mzm_x000d_
7/O7ofENwbAvCF2Twan4Z0x5MP+/TdigVfAFuTcx5oQMz9CTTc2l3HlJ0jFn//T0afaeIv71_x000d_
0hp1FtoeBAePV5bOyWFEje4YyCgEoDRwWA6JFSldlV1SixPb4PfTJ5ktRb13+WvI3L/8elP8_x000d_
ZL2rT3JMm79rN8OqRPSnj9ZwOAiBA5mNBPlv0XNsl4J5iZHI3n</vt:lpwstr>
  </property>
  <property fmtid="{D5CDD505-2E9C-101B-9397-08002B2CF9AE}" pid="23" name="_ms_pID_72534310_00">
    <vt:lpwstr>_ms_pID_72534310</vt:lpwstr>
  </property>
  <property fmtid="{D5CDD505-2E9C-101B-9397-08002B2CF9AE}" pid="24" name="_ms_pID_72534311">
    <vt:lpwstr>jSqYpK4SD0/IkYexRTtGlN_x000d_
j7iwBrp8PFW83Ke7G+Vuh5ULQQlZ7rOx7YoZUanwaNtJo6r3/PRDc6B+JSicUgnx4logkOY9_x000d_
XatBvXrC0oQR/TmuhTAihHjhOucNcFMQUGsQdOO8X83tAw1uApYtUyYOx6UBezFwIKjTolc3_x000d_
gkyU5SicEL9TNV9tGikerfNsoNIjdWAvmin9j2dDysH+uvMRkyWAxM/P+IT9fn8UO1tH</vt:lpwstr>
  </property>
  <property fmtid="{D5CDD505-2E9C-101B-9397-08002B2CF9AE}" pid="25" name="_ms_pID_72534311_00">
    <vt:lpwstr>_ms_pID_72534311</vt:lpwstr>
  </property>
  <property fmtid="{D5CDD505-2E9C-101B-9397-08002B2CF9AE}" pid="26" name="_ms_pID_72534312">
    <vt:lpwstr>ea2y_x000d_
AjVvYWb3h7sBWWU5R4BbsVhzWKkzFI6kTJf2A05CYo5f3zGbHIBlK9LS2n5asgt/3yd2nikw_x000d_
JmvTCuTjQfyCZheU2Hwws6nfVxgHM3rfaIQXAC4qKgYlUi8BkH7d4jOZxi7LngISW9+dtTtv_x000d_
ZnBn13fDPLmPUu/QFGyBupPjpdQNpC9z9FVypTdROoD0Xt+jkCiNHalNrRnfmb7Yu5/Mzg1x_x000d_
thOF+zRiD3Kt</vt:lpwstr>
  </property>
  <property fmtid="{D5CDD505-2E9C-101B-9397-08002B2CF9AE}" pid="27" name="_ms_pID_72534312_00">
    <vt:lpwstr>_ms_pID_72534312</vt:lpwstr>
  </property>
  <property fmtid="{D5CDD505-2E9C-101B-9397-08002B2CF9AE}" pid="28" name="_ms_pID_72534313">
    <vt:lpwstr>Loc1iQmy2kWMQ2poRz4lXf8iDtsBYSzd+1AKsCvybqco4FPJDbGEwiGz27eO_x000d_
EGAFzD7zT6+dvR3eclvv46gZejPUYtObZHox469MHt7RuYTN/oHw6aojFkjEPkkxCRXnDD8g_x000d_
zz16ZqalCwYwyufpJPHaaLYXws5uRHf2ssWBlWjXZGU7pw6GlPGo9w==</vt:lpwstr>
  </property>
  <property fmtid="{D5CDD505-2E9C-101B-9397-08002B2CF9AE}" pid="29" name="_ms_pID_72534313_00">
    <vt:lpwstr>_ms_pID_72534313</vt:lpwstr>
  </property>
  <property fmtid="{D5CDD505-2E9C-101B-9397-08002B2CF9AE}" pid="30" name="_new_ms_pID_72543">
    <vt:lpwstr>(3)8imstwOgBWmTX/lgMCkxMB29EOjjkEGN7iteU9CUrhVAlsWEmcbXsgWHy+XlmUwlYttzNXKL
WkoXy64u2tCup/KiETTKPmaGwxfmzLGWLwXsUpXzac5ITBc5U/hIzIO22ZGAbA+xFOGWetJE
uNDjI4UK+iLyOkMX6U8ewwzgM1TdHVv8ePj5z2/SPFeuvO8MN2nCoOsc7hGM0OG8lxamgzmd
e2F4e5z1KuD1gmV9hA</vt:lpwstr>
  </property>
  <property fmtid="{D5CDD505-2E9C-101B-9397-08002B2CF9AE}" pid="31" name="_new_ms_pID_72543_00">
    <vt:lpwstr>_new_ms_pID_72543</vt:lpwstr>
  </property>
  <property fmtid="{D5CDD505-2E9C-101B-9397-08002B2CF9AE}" pid="32" name="_new_ms_pID_725431">
    <vt:lpwstr>f2RP/K41wFxuuEIp7B9oaDD7QgLFzHiO1BsHxLHo6iTy1/wNN67fVT
hM5r8hr+UzCol3MzZJdI5stSZ+CYAFGF3qo+YVvUzhh4IA2WpHYL5C2LOdVHUndS/jUqKH5K
lg4OM2u05bJyixe6oNjpQJUnnjizWRnpOx0yySeWFLe+wHvXCRFrbAAnWH9OT+36jGlviA1N
tW6APxCT+/ctLCKCBi/iuCuVpDaa+vknqzse</vt:lpwstr>
  </property>
  <property fmtid="{D5CDD505-2E9C-101B-9397-08002B2CF9AE}" pid="33" name="_new_ms_pID_725431_00">
    <vt:lpwstr>_new_ms_pID_725431</vt:lpwstr>
  </property>
  <property fmtid="{D5CDD505-2E9C-101B-9397-08002B2CF9AE}" pid="34" name="_new_ms_pID_725432">
    <vt:lpwstr>i0QidNjmia0CswXFrva+92HY3t3jW9UWGTiB
VmyoIZFA651VUXemZNApM3DP4vxmmCqbdC/GS66qtCjAtrQB06s=</vt:lpwstr>
  </property>
  <property fmtid="{D5CDD505-2E9C-101B-9397-08002B2CF9AE}" pid="35" name="_new_ms_pID_725432_00">
    <vt:lpwstr>_new_ms_pID_725432</vt:lpwstr>
  </property>
  <property fmtid="{D5CDD505-2E9C-101B-9397-08002B2CF9AE}" pid="36" name="_NewReviewCycle">
    <vt:lpwstr/>
  </property>
  <property fmtid="{D5CDD505-2E9C-101B-9397-08002B2CF9AE}" pid="37" name="_readonly">
    <vt:lpwstr/>
  </property>
  <property fmtid="{D5CDD505-2E9C-101B-9397-08002B2CF9AE}" pid="38" name="_change">
    <vt:lpwstr/>
  </property>
  <property fmtid="{D5CDD505-2E9C-101B-9397-08002B2CF9AE}" pid="39" name="_full-control">
    <vt:lpwstr/>
  </property>
  <property fmtid="{D5CDD505-2E9C-101B-9397-08002B2CF9AE}" pid="40" name="sflag">
    <vt:lpwstr>1457425898</vt:lpwstr>
  </property>
</Properties>
</file>