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28"/>
  </p:notesMasterIdLst>
  <p:handoutMasterIdLst>
    <p:handoutMasterId r:id="rId29"/>
  </p:handoutMasterIdLst>
  <p:sldIdLst>
    <p:sldId id="594" r:id="rId2"/>
    <p:sldId id="596" r:id="rId3"/>
    <p:sldId id="651" r:id="rId4"/>
    <p:sldId id="631" r:id="rId5"/>
    <p:sldId id="660" r:id="rId6"/>
    <p:sldId id="655" r:id="rId7"/>
    <p:sldId id="656" r:id="rId8"/>
    <p:sldId id="657" r:id="rId9"/>
    <p:sldId id="661" r:id="rId10"/>
    <p:sldId id="652" r:id="rId11"/>
    <p:sldId id="653" r:id="rId12"/>
    <p:sldId id="654" r:id="rId13"/>
    <p:sldId id="642" r:id="rId14"/>
    <p:sldId id="644" r:id="rId15"/>
    <p:sldId id="643" r:id="rId16"/>
    <p:sldId id="634" r:id="rId17"/>
    <p:sldId id="645" r:id="rId18"/>
    <p:sldId id="662" r:id="rId19"/>
    <p:sldId id="648" r:id="rId20"/>
    <p:sldId id="664" r:id="rId21"/>
    <p:sldId id="665" r:id="rId22"/>
    <p:sldId id="666" r:id="rId23"/>
    <p:sldId id="663" r:id="rId24"/>
    <p:sldId id="649" r:id="rId25"/>
    <p:sldId id="650" r:id="rId26"/>
    <p:sldId id="639" r:id="rId27"/>
  </p:sldIdLst>
  <p:sldSz cx="9144000" cy="6858000" type="screen4x3"/>
  <p:notesSz cx="6858000" cy="1005998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197">
          <p15:clr>
            <a:srgbClr val="A4A3A4"/>
          </p15:clr>
        </p15:guide>
        <p15:guide id="2" pos="5556">
          <p15:clr>
            <a:srgbClr val="A4A3A4"/>
          </p15:clr>
        </p15:guide>
      </p15:sldGuideLst>
    </p:ext>
    <p:ext uri="{2D200454-40CA-4A62-9FC3-DE9A4176ACB9}">
      <p15:notesGuideLst xmlns:p15="http://schemas.microsoft.com/office/powerpoint/2012/main">
        <p15:guide id="1" orient="horz" pos="3169" userDrawn="1">
          <p15:clr>
            <a:srgbClr val="A4A3A4"/>
          </p15:clr>
        </p15:guide>
        <p15:guide id="2" pos="2160"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reso Bilan 0.21" initials="KB" lastIdx="3" clrIdx="0"/>
</p:cmAuthorLst>
</file>

<file path=ppt/presProps.xml><?xml version="1.0" encoding="utf-8"?>
<p:presentationPr xmlns:a="http://schemas.openxmlformats.org/drawingml/2006/main" xmlns:r="http://schemas.openxmlformats.org/officeDocument/2006/relationships" xmlns:p="http://schemas.openxmlformats.org/presentationml/2006/main">
  <p:prnPr prnWhat="handouts4" clrMode="gray" frameSlides="1"/>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CC"/>
    <a:srgbClr val="FF9933"/>
    <a:srgbClr val="7F7F7F"/>
    <a:srgbClr val="000000"/>
    <a:srgbClr val="FFFFFF"/>
    <a:srgbClr val="FFD5B3"/>
    <a:srgbClr val="FF6600"/>
    <a:srgbClr val="333333"/>
    <a:srgbClr val="FFC82E"/>
    <a:srgbClr val="F1F1F9"/>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971" autoAdjust="0"/>
    <p:restoredTop sz="89608" autoAdjust="0"/>
  </p:normalViewPr>
  <p:slideViewPr>
    <p:cSldViewPr snapToGrid="0" snapToObjects="1">
      <p:cViewPr varScale="1">
        <p:scale>
          <a:sx n="80" d="100"/>
          <a:sy n="80" d="100"/>
        </p:scale>
        <p:origin x="2011" y="53"/>
      </p:cViewPr>
      <p:guideLst>
        <p:guide orient="horz" pos="3197"/>
        <p:guide pos="5556"/>
      </p:guideLst>
    </p:cSldViewPr>
  </p:slideViewPr>
  <p:outlineViewPr>
    <p:cViewPr>
      <p:scale>
        <a:sx n="33" d="100"/>
        <a:sy n="33" d="100"/>
      </p:scale>
      <p:origin x="0" y="65168"/>
    </p:cViewPr>
  </p:outlineViewPr>
  <p:notesTextViewPr>
    <p:cViewPr>
      <p:scale>
        <a:sx n="100" d="100"/>
        <a:sy n="100" d="100"/>
      </p:scale>
      <p:origin x="0" y="0"/>
    </p:cViewPr>
  </p:notesTextViewPr>
  <p:sorterViewPr>
    <p:cViewPr>
      <p:scale>
        <a:sx n="100" d="100"/>
        <a:sy n="100" d="100"/>
      </p:scale>
      <p:origin x="0" y="0"/>
    </p:cViewPr>
  </p:sorterViewPr>
  <p:notesViewPr>
    <p:cSldViewPr snapToGrid="0" snapToObjects="1">
      <p:cViewPr varScale="1">
        <p:scale>
          <a:sx n="102" d="100"/>
          <a:sy n="102" d="100"/>
        </p:scale>
        <p:origin x="-3474" y="-96"/>
      </p:cViewPr>
      <p:guideLst>
        <p:guide orient="horz" pos="3169"/>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502999"/>
          </a:xfrm>
          <a:prstGeom prst="rect">
            <a:avLst/>
          </a:prstGeom>
        </p:spPr>
        <p:txBody>
          <a:bodyPr vert="horz" lIns="91440" tIns="45720" rIns="91440" bIns="45720" rtlCol="0"/>
          <a:lstStyle>
            <a:lvl1pPr algn="l">
              <a:defRPr sz="1200"/>
            </a:lvl1pPr>
          </a:lstStyle>
          <a:p>
            <a:endParaRPr lang="en-US" dirty="0">
              <a:latin typeface="Verdana"/>
            </a:endParaRPr>
          </a:p>
        </p:txBody>
      </p:sp>
      <p:sp>
        <p:nvSpPr>
          <p:cNvPr id="3" name="Date Placeholder 2"/>
          <p:cNvSpPr>
            <a:spLocks noGrp="1"/>
          </p:cNvSpPr>
          <p:nvPr>
            <p:ph type="dt" sz="quarter" idx="1"/>
          </p:nvPr>
        </p:nvSpPr>
        <p:spPr>
          <a:xfrm>
            <a:off x="3884613" y="0"/>
            <a:ext cx="2971800" cy="502999"/>
          </a:xfrm>
          <a:prstGeom prst="rect">
            <a:avLst/>
          </a:prstGeom>
        </p:spPr>
        <p:txBody>
          <a:bodyPr vert="horz" lIns="91440" tIns="45720" rIns="91440" bIns="45720" rtlCol="0"/>
          <a:lstStyle>
            <a:lvl1pPr algn="r">
              <a:defRPr sz="1200"/>
            </a:lvl1pPr>
          </a:lstStyle>
          <a:p>
            <a:fld id="{7821BF3E-4F14-FA45-A7DB-A2F0721B27FC}" type="datetimeFigureOut">
              <a:rPr lang="en-US" smtClean="0">
                <a:latin typeface="Verdana"/>
              </a:rPr>
              <a:pPr/>
              <a:t>5/5/2016</a:t>
            </a:fld>
            <a:endParaRPr lang="en-US" dirty="0">
              <a:latin typeface="Verdana"/>
            </a:endParaRPr>
          </a:p>
        </p:txBody>
      </p:sp>
      <p:sp>
        <p:nvSpPr>
          <p:cNvPr id="4" name="Footer Placeholder 3"/>
          <p:cNvSpPr>
            <a:spLocks noGrp="1"/>
          </p:cNvSpPr>
          <p:nvPr>
            <p:ph type="ftr" sz="quarter" idx="2"/>
          </p:nvPr>
        </p:nvSpPr>
        <p:spPr>
          <a:xfrm>
            <a:off x="0" y="9555243"/>
            <a:ext cx="2971800" cy="502999"/>
          </a:xfrm>
          <a:prstGeom prst="rect">
            <a:avLst/>
          </a:prstGeom>
        </p:spPr>
        <p:txBody>
          <a:bodyPr vert="horz" lIns="91440" tIns="45720" rIns="91440" bIns="45720" rtlCol="0" anchor="b"/>
          <a:lstStyle>
            <a:lvl1pPr algn="l">
              <a:defRPr sz="1200"/>
            </a:lvl1pPr>
          </a:lstStyle>
          <a:p>
            <a:endParaRPr lang="en-US" dirty="0">
              <a:latin typeface="Verdana"/>
            </a:endParaRPr>
          </a:p>
        </p:txBody>
      </p:sp>
      <p:sp>
        <p:nvSpPr>
          <p:cNvPr id="5" name="Slide Number Placeholder 4"/>
          <p:cNvSpPr>
            <a:spLocks noGrp="1"/>
          </p:cNvSpPr>
          <p:nvPr>
            <p:ph type="sldNum" sz="quarter" idx="3"/>
          </p:nvPr>
        </p:nvSpPr>
        <p:spPr>
          <a:xfrm>
            <a:off x="3884613" y="9555243"/>
            <a:ext cx="2971800" cy="502999"/>
          </a:xfrm>
          <a:prstGeom prst="rect">
            <a:avLst/>
          </a:prstGeom>
        </p:spPr>
        <p:txBody>
          <a:bodyPr vert="horz" lIns="91440" tIns="45720" rIns="91440" bIns="45720" rtlCol="0" anchor="b"/>
          <a:lstStyle>
            <a:lvl1pPr algn="r">
              <a:defRPr sz="1200"/>
            </a:lvl1pPr>
          </a:lstStyle>
          <a:p>
            <a:fld id="{44A4C41B-E27A-064B-AD4A-35E2282BBF4A}" type="slidenum">
              <a:rPr lang="en-US" smtClean="0">
                <a:latin typeface="Verdana"/>
              </a:rPr>
              <a:pPr/>
              <a:t>‹#›</a:t>
            </a:fld>
            <a:endParaRPr lang="en-US" dirty="0">
              <a:latin typeface="Verdana"/>
            </a:endParaRPr>
          </a:p>
        </p:txBody>
      </p:sp>
    </p:spTree>
    <p:extLst>
      <p:ext uri="{BB962C8B-B14F-4D97-AF65-F5344CB8AC3E}">
        <p14:creationId xmlns:p14="http://schemas.microsoft.com/office/powerpoint/2010/main" val="392879543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502999"/>
          </a:xfrm>
          <a:prstGeom prst="rect">
            <a:avLst/>
          </a:prstGeom>
        </p:spPr>
        <p:txBody>
          <a:bodyPr vert="horz" lIns="91440" tIns="45720" rIns="91440" bIns="45720" rtlCol="0"/>
          <a:lstStyle>
            <a:lvl1pPr algn="l">
              <a:defRPr sz="1200">
                <a:latin typeface="Verdana"/>
              </a:defRPr>
            </a:lvl1pPr>
          </a:lstStyle>
          <a:p>
            <a:endParaRPr lang="en-US" dirty="0"/>
          </a:p>
        </p:txBody>
      </p:sp>
      <p:sp>
        <p:nvSpPr>
          <p:cNvPr id="3" name="Date Placeholder 2"/>
          <p:cNvSpPr>
            <a:spLocks noGrp="1"/>
          </p:cNvSpPr>
          <p:nvPr>
            <p:ph type="dt" idx="1"/>
          </p:nvPr>
        </p:nvSpPr>
        <p:spPr>
          <a:xfrm>
            <a:off x="3884613" y="0"/>
            <a:ext cx="2971800" cy="502999"/>
          </a:xfrm>
          <a:prstGeom prst="rect">
            <a:avLst/>
          </a:prstGeom>
        </p:spPr>
        <p:txBody>
          <a:bodyPr vert="horz" lIns="91440" tIns="45720" rIns="91440" bIns="45720" rtlCol="0"/>
          <a:lstStyle>
            <a:lvl1pPr algn="r">
              <a:defRPr sz="1200">
                <a:latin typeface="Verdana"/>
              </a:defRPr>
            </a:lvl1pPr>
          </a:lstStyle>
          <a:p>
            <a:fld id="{EA3D705A-D5B0-3D40-9E39-915C6B96C897}" type="datetimeFigureOut">
              <a:rPr lang="en-US" smtClean="0"/>
              <a:pPr/>
              <a:t>5/5/2016</a:t>
            </a:fld>
            <a:endParaRPr lang="en-US" dirty="0"/>
          </a:p>
        </p:txBody>
      </p:sp>
      <p:sp>
        <p:nvSpPr>
          <p:cNvPr id="4" name="Slide Image Placeholder 3"/>
          <p:cNvSpPr>
            <a:spLocks noGrp="1" noRot="1" noChangeAspect="1"/>
          </p:cNvSpPr>
          <p:nvPr>
            <p:ph type="sldImg" idx="2"/>
          </p:nvPr>
        </p:nvSpPr>
        <p:spPr>
          <a:xfrm>
            <a:off x="914400" y="754063"/>
            <a:ext cx="5029200" cy="3773487"/>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778494"/>
            <a:ext cx="5486400" cy="4526995"/>
          </a:xfrm>
          <a:prstGeom prst="rect">
            <a:avLst/>
          </a:prstGeom>
        </p:spPr>
        <p:txBody>
          <a:bodyPr vert="horz" lIns="91440" tIns="45720" rIns="91440" bIns="45720" rtlCol="0"/>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6" name="Footer Placeholder 5"/>
          <p:cNvSpPr>
            <a:spLocks noGrp="1"/>
          </p:cNvSpPr>
          <p:nvPr>
            <p:ph type="ftr" sz="quarter" idx="4"/>
          </p:nvPr>
        </p:nvSpPr>
        <p:spPr>
          <a:xfrm>
            <a:off x="0" y="9555243"/>
            <a:ext cx="2971800" cy="502999"/>
          </a:xfrm>
          <a:prstGeom prst="rect">
            <a:avLst/>
          </a:prstGeom>
        </p:spPr>
        <p:txBody>
          <a:bodyPr vert="horz" lIns="91440" tIns="45720" rIns="91440" bIns="45720" rtlCol="0" anchor="b"/>
          <a:lstStyle>
            <a:lvl1pPr algn="l">
              <a:defRPr sz="1200">
                <a:latin typeface="Verdana"/>
              </a:defRPr>
            </a:lvl1pPr>
          </a:lstStyle>
          <a:p>
            <a:endParaRPr lang="en-US" dirty="0"/>
          </a:p>
        </p:txBody>
      </p:sp>
      <p:sp>
        <p:nvSpPr>
          <p:cNvPr id="7" name="Slide Number Placeholder 6"/>
          <p:cNvSpPr>
            <a:spLocks noGrp="1"/>
          </p:cNvSpPr>
          <p:nvPr>
            <p:ph type="sldNum" sz="quarter" idx="5"/>
          </p:nvPr>
        </p:nvSpPr>
        <p:spPr>
          <a:xfrm>
            <a:off x="3884613" y="9555243"/>
            <a:ext cx="2971800" cy="502999"/>
          </a:xfrm>
          <a:prstGeom prst="rect">
            <a:avLst/>
          </a:prstGeom>
        </p:spPr>
        <p:txBody>
          <a:bodyPr vert="horz" lIns="91440" tIns="45720" rIns="91440" bIns="45720" rtlCol="0" anchor="b"/>
          <a:lstStyle>
            <a:lvl1pPr algn="r">
              <a:defRPr sz="1200">
                <a:latin typeface="Verdana"/>
              </a:defRPr>
            </a:lvl1pPr>
          </a:lstStyle>
          <a:p>
            <a:fld id="{FF53AD6E-38BA-3C41-92B5-9C73D4A69BF8}" type="slidenum">
              <a:rPr lang="en-US" smtClean="0"/>
              <a:pPr/>
              <a:t>‹#›</a:t>
            </a:fld>
            <a:endParaRPr lang="en-US" dirty="0"/>
          </a:p>
        </p:txBody>
      </p:sp>
    </p:spTree>
    <p:extLst>
      <p:ext uri="{BB962C8B-B14F-4D97-AF65-F5344CB8AC3E}">
        <p14:creationId xmlns:p14="http://schemas.microsoft.com/office/powerpoint/2010/main" val="3894590550"/>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Verdana"/>
        <a:ea typeface="+mn-ea"/>
        <a:cs typeface="+mn-cs"/>
      </a:defRPr>
    </a:lvl1pPr>
    <a:lvl2pPr marL="457200" algn="l" defTabSz="457200" rtl="0" eaLnBrk="1" latinLnBrk="0" hangingPunct="1">
      <a:defRPr sz="1200" kern="1200">
        <a:solidFill>
          <a:schemeClr val="tx1"/>
        </a:solidFill>
        <a:latin typeface="Verdana"/>
        <a:ea typeface="+mn-ea"/>
        <a:cs typeface="+mn-cs"/>
      </a:defRPr>
    </a:lvl2pPr>
    <a:lvl3pPr marL="914400" algn="l" defTabSz="457200" rtl="0" eaLnBrk="1" latinLnBrk="0" hangingPunct="1">
      <a:defRPr sz="1200" kern="1200">
        <a:solidFill>
          <a:schemeClr val="tx1"/>
        </a:solidFill>
        <a:latin typeface="Verdana"/>
        <a:ea typeface="+mn-ea"/>
        <a:cs typeface="+mn-cs"/>
      </a:defRPr>
    </a:lvl3pPr>
    <a:lvl4pPr marL="1371600" algn="l" defTabSz="457200" rtl="0" eaLnBrk="1" latinLnBrk="0" hangingPunct="1">
      <a:defRPr sz="1200" kern="1200">
        <a:solidFill>
          <a:schemeClr val="tx1"/>
        </a:solidFill>
        <a:latin typeface="Verdana"/>
        <a:ea typeface="+mn-ea"/>
        <a:cs typeface="+mn-cs"/>
      </a:defRPr>
    </a:lvl4pPr>
    <a:lvl5pPr marL="1828800" algn="l" defTabSz="457200" rtl="0" eaLnBrk="1" latinLnBrk="0" hangingPunct="1">
      <a:defRPr sz="1200" kern="1200">
        <a:solidFill>
          <a:schemeClr val="tx1"/>
        </a:solidFill>
        <a:latin typeface="Verdana"/>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stretch>
            <a:fillRect/>
          </a:stretch>
        </p:blipFill>
        <p:spPr>
          <a:xfrm>
            <a:off x="0" y="0"/>
            <a:ext cx="9144000" cy="6858000"/>
          </a:xfrm>
          <a:prstGeom prst="rect">
            <a:avLst/>
          </a:prstGeom>
        </p:spPr>
      </p:pic>
      <p:sp>
        <p:nvSpPr>
          <p:cNvPr id="8" name="Rectangle 7"/>
          <p:cNvSpPr/>
          <p:nvPr userDrawn="1"/>
        </p:nvSpPr>
        <p:spPr>
          <a:xfrm>
            <a:off x="1" y="5405293"/>
            <a:ext cx="9144000" cy="145270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Verdana"/>
            </a:endParaRPr>
          </a:p>
        </p:txBody>
      </p:sp>
      <p:sp>
        <p:nvSpPr>
          <p:cNvPr id="2" name="Title 1"/>
          <p:cNvSpPr>
            <a:spLocks noGrp="1"/>
          </p:cNvSpPr>
          <p:nvPr>
            <p:ph type="ctrTitle"/>
          </p:nvPr>
        </p:nvSpPr>
        <p:spPr>
          <a:xfrm>
            <a:off x="450669" y="1106226"/>
            <a:ext cx="6463025" cy="1470025"/>
          </a:xfrm>
        </p:spPr>
        <p:txBody>
          <a:bodyPr>
            <a:normAutofit/>
          </a:bodyPr>
          <a:lstStyle>
            <a:lvl1pPr>
              <a:defRPr sz="3000">
                <a:solidFill>
                  <a:schemeClr val="bg1"/>
                </a:solidFill>
              </a:defRPr>
            </a:lvl1pPr>
          </a:lstStyle>
          <a:p>
            <a:r>
              <a:rPr lang="en-GB" dirty="0"/>
              <a:t>Click to edit Master title style</a:t>
            </a:r>
            <a:endParaRPr lang="en-US" dirty="0"/>
          </a:p>
        </p:txBody>
      </p:sp>
      <p:sp>
        <p:nvSpPr>
          <p:cNvPr id="3" name="Subtitle 2"/>
          <p:cNvSpPr>
            <a:spLocks noGrp="1"/>
          </p:cNvSpPr>
          <p:nvPr>
            <p:ph type="subTitle" idx="1"/>
          </p:nvPr>
        </p:nvSpPr>
        <p:spPr>
          <a:xfrm>
            <a:off x="450669" y="2646919"/>
            <a:ext cx="6463025" cy="1752600"/>
          </a:xfrm>
        </p:spPr>
        <p:txBody>
          <a:bodyPr>
            <a:normAutofit/>
          </a:bodyPr>
          <a:lstStyle>
            <a:lvl1pPr marL="0" indent="0" algn="l">
              <a:buNone/>
              <a:defRPr sz="2100" b="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dirty="0"/>
              <a:t>Click to edit Master subtitle style</a:t>
            </a:r>
            <a:endParaRPr lang="en-US" dirty="0"/>
          </a:p>
        </p:txBody>
      </p:sp>
      <p:pic>
        <p:nvPicPr>
          <p:cNvPr id="9" name="Picture 8"/>
          <p:cNvPicPr>
            <a:picLocks noChangeAspect="1"/>
          </p:cNvPicPr>
          <p:nvPr userDrawn="1"/>
        </p:nvPicPr>
        <p:blipFill>
          <a:blip r:embed="rId3"/>
          <a:stretch>
            <a:fillRect/>
          </a:stretch>
        </p:blipFill>
        <p:spPr>
          <a:xfrm>
            <a:off x="6386809" y="5405292"/>
            <a:ext cx="2321157" cy="1113120"/>
          </a:xfrm>
          <a:prstGeom prst="rect">
            <a:avLst/>
          </a:prstGeom>
        </p:spPr>
      </p:pic>
    </p:spTree>
    <p:extLst>
      <p:ext uri="{BB962C8B-B14F-4D97-AF65-F5344CB8AC3E}">
        <p14:creationId xmlns:p14="http://schemas.microsoft.com/office/powerpoint/2010/main" val="20554174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2739572" y="1600199"/>
            <a:ext cx="5947229" cy="4483284"/>
          </a:xfrm>
        </p:spPr>
        <p:txBody>
          <a:bodyPr>
            <a:normAutofit/>
          </a:bodyPr>
          <a:lstStyle>
            <a:lvl1pPr>
              <a:defRPr sz="1400"/>
            </a:lvl1pPr>
            <a:lvl2pPr>
              <a:defRPr sz="1400"/>
            </a:lvl2pPr>
            <a:lvl3pPr>
              <a:defRPr sz="1400"/>
            </a:lvl3pPr>
            <a:lvl4pPr>
              <a:defRPr sz="1400"/>
            </a:lvl4pPr>
            <a:lvl5pPr>
              <a:defRPr sz="1400"/>
            </a:lvl5pPr>
            <a:lvl6pPr>
              <a:defRPr sz="2000"/>
            </a:lvl6pPr>
            <a:lvl7pPr>
              <a:defRPr sz="2000"/>
            </a:lvl7pPr>
            <a:lvl8pPr>
              <a:defRPr sz="2000"/>
            </a:lvl8pPr>
            <a:lvl9pPr>
              <a:defRPr sz="2000"/>
            </a:lvl9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4" name="Text Placeholder 3"/>
          <p:cNvSpPr>
            <a:spLocks noGrp="1"/>
          </p:cNvSpPr>
          <p:nvPr>
            <p:ph type="body" sz="half" idx="2"/>
          </p:nvPr>
        </p:nvSpPr>
        <p:spPr>
          <a:xfrm>
            <a:off x="457201" y="1600199"/>
            <a:ext cx="2133600" cy="4483284"/>
          </a:xfrm>
        </p:spPr>
        <p:txBody>
          <a:bodyPr>
            <a:normAutofit/>
          </a:bodyPr>
          <a:lstStyle>
            <a:lvl1pPr marL="0" indent="0">
              <a:buNone/>
              <a:defRPr sz="1800" b="0">
                <a:solidFill>
                  <a:srgbClr val="6E69B0"/>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dirty="0"/>
              <a:t>Click to edit Master text styles</a:t>
            </a:r>
          </a:p>
        </p:txBody>
      </p:sp>
      <p:sp>
        <p:nvSpPr>
          <p:cNvPr id="8" name="Date Placeholder 3"/>
          <p:cNvSpPr>
            <a:spLocks noGrp="1"/>
          </p:cNvSpPr>
          <p:nvPr>
            <p:ph type="dt" sz="half" idx="10"/>
          </p:nvPr>
        </p:nvSpPr>
        <p:spPr>
          <a:xfrm>
            <a:off x="457200" y="6452179"/>
            <a:ext cx="2133600" cy="248813"/>
          </a:xfrm>
          <a:prstGeom prst="rect">
            <a:avLst/>
          </a:prstGeom>
        </p:spPr>
        <p:txBody>
          <a:bodyPr anchor="ctr"/>
          <a:lstStyle>
            <a:lvl1pPr>
              <a:defRPr sz="1000">
                <a:latin typeface="Verdana"/>
                <a:cs typeface="Verdana"/>
              </a:defRPr>
            </a:lvl1pPr>
          </a:lstStyle>
          <a:p>
            <a:fld id="{A5B84364-9B2F-1248-A029-3E681483C1AB}" type="datetime1">
              <a:rPr lang="en-GB" smtClean="0"/>
              <a:t>05/05/2016</a:t>
            </a:fld>
            <a:endParaRPr lang="en-US" dirty="0"/>
          </a:p>
        </p:txBody>
      </p:sp>
      <p:sp>
        <p:nvSpPr>
          <p:cNvPr id="9" name="Footer Placeholder 4"/>
          <p:cNvSpPr>
            <a:spLocks noGrp="1"/>
          </p:cNvSpPr>
          <p:nvPr>
            <p:ph type="ftr" sz="quarter" idx="11"/>
          </p:nvPr>
        </p:nvSpPr>
        <p:spPr>
          <a:xfrm>
            <a:off x="3124200" y="6452179"/>
            <a:ext cx="2895600" cy="248813"/>
          </a:xfrm>
          <a:prstGeom prst="rect">
            <a:avLst/>
          </a:prstGeom>
        </p:spPr>
        <p:txBody>
          <a:bodyPr anchor="ctr"/>
          <a:lstStyle>
            <a:lvl1pPr algn="ctr">
              <a:defRPr sz="1000">
                <a:latin typeface="Verdana"/>
                <a:cs typeface="Verdana"/>
              </a:defRPr>
            </a:lvl1pPr>
          </a:lstStyle>
          <a:p>
            <a:r>
              <a:rPr lang="en-GB" dirty="0"/>
              <a:t>Small Cell Forum </a:t>
            </a:r>
            <a:r>
              <a:rPr lang="en-GB" dirty="0">
                <a:solidFill>
                  <a:srgbClr val="FF0000"/>
                </a:solidFill>
              </a:rPr>
              <a:t>INTERNAL</a:t>
            </a:r>
            <a:endParaRPr lang="en-US" dirty="0">
              <a:solidFill>
                <a:srgbClr val="FF0000"/>
              </a:solidFill>
            </a:endParaRPr>
          </a:p>
        </p:txBody>
      </p:sp>
      <p:cxnSp>
        <p:nvCxnSpPr>
          <p:cNvPr id="10" name="Straight Connector 9"/>
          <p:cNvCxnSpPr/>
          <p:nvPr userDrawn="1"/>
        </p:nvCxnSpPr>
        <p:spPr>
          <a:xfrm flipV="1">
            <a:off x="457200" y="6278072"/>
            <a:ext cx="8229600" cy="10243"/>
          </a:xfrm>
          <a:prstGeom prst="line">
            <a:avLst/>
          </a:prstGeom>
          <a:ln w="12700">
            <a:solidFill>
              <a:schemeClr val="accent2"/>
            </a:solidFill>
          </a:ln>
          <a:effectLst/>
        </p:spPr>
        <p:style>
          <a:lnRef idx="2">
            <a:schemeClr val="accent1"/>
          </a:lnRef>
          <a:fillRef idx="0">
            <a:schemeClr val="accent1"/>
          </a:fillRef>
          <a:effectRef idx="1">
            <a:schemeClr val="accent1"/>
          </a:effectRef>
          <a:fontRef idx="minor">
            <a:schemeClr val="tx1"/>
          </a:fontRef>
        </p:style>
      </p:cxnSp>
      <p:sp>
        <p:nvSpPr>
          <p:cNvPr id="12" name="Title Placeholder 1"/>
          <p:cNvSpPr>
            <a:spLocks noGrp="1"/>
          </p:cNvSpPr>
          <p:nvPr>
            <p:ph type="title"/>
          </p:nvPr>
        </p:nvSpPr>
        <p:spPr>
          <a:xfrm>
            <a:off x="457200" y="429305"/>
            <a:ext cx="6227418" cy="872055"/>
          </a:xfrm>
          <a:prstGeom prst="rect">
            <a:avLst/>
          </a:prstGeom>
        </p:spPr>
        <p:txBody>
          <a:bodyPr vert="horz" lIns="91440" tIns="45720" rIns="91440" bIns="45720" rtlCol="0" anchor="b">
            <a:normAutofit/>
          </a:bodyPr>
          <a:lstStyle/>
          <a:p>
            <a:r>
              <a:rPr lang="en-GB" dirty="0"/>
              <a:t>Click to edit Master title style</a:t>
            </a:r>
            <a:endParaRPr lang="en-US" dirty="0"/>
          </a:p>
        </p:txBody>
      </p:sp>
    </p:spTree>
    <p:extLst>
      <p:ext uri="{BB962C8B-B14F-4D97-AF65-F5344CB8AC3E}">
        <p14:creationId xmlns:p14="http://schemas.microsoft.com/office/powerpoint/2010/main" val="29493500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Picture">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A738B325-738C-D74B-9ADB-558A0F9BBEF4}" type="datetime1">
              <a:rPr lang="en-GB" smtClean="0"/>
              <a:t>05/05/2016</a:t>
            </a:fld>
            <a:endParaRPr lang="en-US" dirty="0"/>
          </a:p>
        </p:txBody>
      </p:sp>
      <p:sp>
        <p:nvSpPr>
          <p:cNvPr id="4" name="Footer Placeholder 3"/>
          <p:cNvSpPr>
            <a:spLocks noGrp="1"/>
          </p:cNvSpPr>
          <p:nvPr>
            <p:ph type="ftr" sz="quarter" idx="11"/>
          </p:nvPr>
        </p:nvSpPr>
        <p:spPr/>
        <p:txBody>
          <a:bodyPr/>
          <a:lstStyle/>
          <a:p>
            <a:r>
              <a:rPr lang="en-GB" dirty="0"/>
              <a:t>Small Cell Forum </a:t>
            </a:r>
            <a:r>
              <a:rPr lang="en-GB" dirty="0">
                <a:solidFill>
                  <a:srgbClr val="FF0000"/>
                </a:solidFill>
              </a:rPr>
              <a:t>INTERNAL</a:t>
            </a:r>
            <a:endParaRPr lang="en-US" dirty="0">
              <a:solidFill>
                <a:srgbClr val="FF0000"/>
              </a:solidFill>
            </a:endParaRPr>
          </a:p>
        </p:txBody>
      </p:sp>
      <p:sp>
        <p:nvSpPr>
          <p:cNvPr id="8" name="Text Placeholder 7"/>
          <p:cNvSpPr>
            <a:spLocks noGrp="1"/>
          </p:cNvSpPr>
          <p:nvPr>
            <p:ph type="body" sz="quarter" idx="15"/>
          </p:nvPr>
        </p:nvSpPr>
        <p:spPr>
          <a:xfrm>
            <a:off x="457200" y="4727576"/>
            <a:ext cx="6227418" cy="1065213"/>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10" name="Picture Placeholder 9"/>
          <p:cNvSpPr>
            <a:spLocks noGrp="1"/>
          </p:cNvSpPr>
          <p:nvPr>
            <p:ph type="pic" sz="quarter" idx="16"/>
          </p:nvPr>
        </p:nvSpPr>
        <p:spPr>
          <a:xfrm>
            <a:off x="457200" y="446357"/>
            <a:ext cx="6227418" cy="4179619"/>
          </a:xfrm>
        </p:spPr>
        <p:txBody>
          <a:bodyPr/>
          <a:lstStyle/>
          <a:p>
            <a:endParaRPr lang="en-US"/>
          </a:p>
        </p:txBody>
      </p:sp>
      <p:cxnSp>
        <p:nvCxnSpPr>
          <p:cNvPr id="11" name="Straight Connector 10"/>
          <p:cNvCxnSpPr/>
          <p:nvPr userDrawn="1"/>
        </p:nvCxnSpPr>
        <p:spPr>
          <a:xfrm flipV="1">
            <a:off x="457200" y="6278072"/>
            <a:ext cx="8229600" cy="10243"/>
          </a:xfrm>
          <a:prstGeom prst="line">
            <a:avLst/>
          </a:prstGeom>
          <a:ln w="12700">
            <a:solidFill>
              <a:schemeClr val="accent2"/>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410061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3" name="Content Placeholder 12"/>
          <p:cNvSpPr>
            <a:spLocks noGrp="1"/>
          </p:cNvSpPr>
          <p:nvPr>
            <p:ph sz="quarter" idx="12" hasCustomPrompt="1"/>
          </p:nvPr>
        </p:nvSpPr>
        <p:spPr>
          <a:xfrm>
            <a:off x="457200" y="1600200"/>
            <a:ext cx="8229600" cy="4483283"/>
          </a:xfrm>
        </p:spPr>
        <p:txBody>
          <a:bodyPr/>
          <a:lstStyle>
            <a:lvl1pPr marL="285750" indent="-285750">
              <a:buFont typeface="Arial" pitchFamily="34" charset="0"/>
              <a:buChar char="•"/>
              <a:defRPr sz="1800" b="0">
                <a:solidFill>
                  <a:schemeClr val="tx1"/>
                </a:solidFill>
              </a:defRPr>
            </a:lvl1pPr>
            <a:lvl2pPr marL="285750" indent="-285750">
              <a:buFont typeface="Arial" pitchFamily="34" charset="0"/>
              <a:buChar char="•"/>
              <a:defRPr/>
            </a:lvl2pPr>
            <a:lvl3pPr>
              <a:defRPr sz="1800"/>
            </a:lvl3pPr>
            <a:lvl4pPr>
              <a:defRPr sz="1800"/>
            </a:lvl4pPr>
            <a:lvl5pPr>
              <a:defRPr sz="1800"/>
            </a:lvl5pPr>
          </a:lstStyle>
          <a:p>
            <a:pPr lvl="2"/>
            <a:r>
              <a:rPr lang="en-GB" dirty="0"/>
              <a:t>Third level</a:t>
            </a:r>
          </a:p>
          <a:p>
            <a:pPr lvl="3"/>
            <a:r>
              <a:rPr lang="en-GB" dirty="0"/>
              <a:t>Fourth level</a:t>
            </a:r>
          </a:p>
          <a:p>
            <a:pPr lvl="4"/>
            <a:r>
              <a:rPr lang="en-GB" dirty="0"/>
              <a:t>Fifth level</a:t>
            </a:r>
            <a:endParaRPr lang="en-US" dirty="0"/>
          </a:p>
        </p:txBody>
      </p:sp>
      <p:sp>
        <p:nvSpPr>
          <p:cNvPr id="2" name="Title 1"/>
          <p:cNvSpPr>
            <a:spLocks noGrp="1"/>
          </p:cNvSpPr>
          <p:nvPr>
            <p:ph type="title"/>
          </p:nvPr>
        </p:nvSpPr>
        <p:spPr/>
        <p:txBody>
          <a:bodyPr/>
          <a:lstStyle/>
          <a:p>
            <a:r>
              <a:rPr lang="en-GB"/>
              <a:t>Click to edit Master title style</a:t>
            </a:r>
            <a:endParaRPr lang="en-US"/>
          </a:p>
        </p:txBody>
      </p:sp>
      <p:sp>
        <p:nvSpPr>
          <p:cNvPr id="4" name="Date Placeholder 3"/>
          <p:cNvSpPr>
            <a:spLocks noGrp="1"/>
          </p:cNvSpPr>
          <p:nvPr>
            <p:ph type="dt" sz="half" idx="10"/>
          </p:nvPr>
        </p:nvSpPr>
        <p:spPr>
          <a:xfrm>
            <a:off x="457200" y="6506459"/>
            <a:ext cx="2133600" cy="248813"/>
          </a:xfrm>
          <a:prstGeom prst="rect">
            <a:avLst/>
          </a:prstGeom>
        </p:spPr>
        <p:txBody>
          <a:bodyPr anchor="ctr"/>
          <a:lstStyle>
            <a:lvl1pPr>
              <a:defRPr sz="1000">
                <a:latin typeface="Verdana"/>
                <a:cs typeface="Verdana"/>
              </a:defRPr>
            </a:lvl1pPr>
          </a:lstStyle>
          <a:p>
            <a:fld id="{7E0AE795-0DB5-6946-9056-1B0B45FEA2A4}" type="datetime1">
              <a:rPr lang="en-GB" smtClean="0"/>
              <a:t>05/05/2016</a:t>
            </a:fld>
            <a:endParaRPr lang="en-US" dirty="0"/>
          </a:p>
        </p:txBody>
      </p:sp>
      <p:sp>
        <p:nvSpPr>
          <p:cNvPr id="5" name="Footer Placeholder 4"/>
          <p:cNvSpPr>
            <a:spLocks noGrp="1"/>
          </p:cNvSpPr>
          <p:nvPr>
            <p:ph type="ftr" sz="quarter" idx="11"/>
          </p:nvPr>
        </p:nvSpPr>
        <p:spPr>
          <a:xfrm>
            <a:off x="2688495" y="6506459"/>
            <a:ext cx="2155412" cy="248813"/>
          </a:xfrm>
          <a:prstGeom prst="rect">
            <a:avLst/>
          </a:prstGeom>
        </p:spPr>
        <p:txBody>
          <a:bodyPr anchor="ctr"/>
          <a:lstStyle>
            <a:lvl1pPr algn="ctr">
              <a:defRPr sz="1000">
                <a:latin typeface="Verdana"/>
                <a:cs typeface="Verdana"/>
              </a:defRPr>
            </a:lvl1pPr>
          </a:lstStyle>
          <a:p>
            <a:r>
              <a:rPr lang="en-GB" dirty="0"/>
              <a:t>Small Cell Forum </a:t>
            </a:r>
            <a:r>
              <a:rPr lang="en-GB" dirty="0">
                <a:solidFill>
                  <a:srgbClr val="FF0000"/>
                </a:solidFill>
              </a:rPr>
              <a:t>INTERNAL</a:t>
            </a:r>
            <a:endParaRPr lang="en-US" dirty="0">
              <a:solidFill>
                <a:srgbClr val="FF0000"/>
              </a:solidFill>
            </a:endParaRPr>
          </a:p>
        </p:txBody>
      </p:sp>
      <p:cxnSp>
        <p:nvCxnSpPr>
          <p:cNvPr id="9" name="Straight Connector 8"/>
          <p:cNvCxnSpPr/>
          <p:nvPr userDrawn="1"/>
        </p:nvCxnSpPr>
        <p:spPr>
          <a:xfrm flipV="1">
            <a:off x="457200" y="6278072"/>
            <a:ext cx="8229600" cy="10243"/>
          </a:xfrm>
          <a:prstGeom prst="line">
            <a:avLst/>
          </a:prstGeom>
          <a:ln w="12700">
            <a:solidFill>
              <a:schemeClr val="accent2"/>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8475680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2">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stretch>
            <a:fillRect/>
          </a:stretch>
        </p:blipFill>
        <p:spPr>
          <a:xfrm>
            <a:off x="0" y="5753101"/>
            <a:ext cx="9144000" cy="1104900"/>
          </a:xfrm>
          <a:prstGeom prst="rect">
            <a:avLst/>
          </a:prstGeom>
        </p:spPr>
      </p:pic>
      <p:sp>
        <p:nvSpPr>
          <p:cNvPr id="2" name="Title 1"/>
          <p:cNvSpPr>
            <a:spLocks noGrp="1"/>
          </p:cNvSpPr>
          <p:nvPr>
            <p:ph type="title"/>
          </p:nvPr>
        </p:nvSpPr>
        <p:spPr/>
        <p:txBody>
          <a:bodyPr/>
          <a:lstStyle/>
          <a:p>
            <a:r>
              <a:rPr lang="en-GB" dirty="0"/>
              <a:t>Click to edit Master title style</a:t>
            </a:r>
            <a:endParaRPr lang="en-US" dirty="0"/>
          </a:p>
        </p:txBody>
      </p:sp>
      <p:sp>
        <p:nvSpPr>
          <p:cNvPr id="6" name="Content Placeholder 2"/>
          <p:cNvSpPr>
            <a:spLocks noGrp="1"/>
          </p:cNvSpPr>
          <p:nvPr>
            <p:ph idx="1"/>
          </p:nvPr>
        </p:nvSpPr>
        <p:spPr>
          <a:xfrm>
            <a:off x="457200" y="1600200"/>
            <a:ext cx="8229600" cy="4152901"/>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8" name="Date Placeholder 3"/>
          <p:cNvSpPr>
            <a:spLocks noGrp="1"/>
          </p:cNvSpPr>
          <p:nvPr>
            <p:ph type="dt" sz="half" idx="10"/>
          </p:nvPr>
        </p:nvSpPr>
        <p:spPr>
          <a:xfrm>
            <a:off x="457200" y="6506459"/>
            <a:ext cx="2133600" cy="248813"/>
          </a:xfrm>
          <a:prstGeom prst="rect">
            <a:avLst/>
          </a:prstGeom>
        </p:spPr>
        <p:txBody>
          <a:bodyPr anchor="ctr"/>
          <a:lstStyle>
            <a:lvl1pPr>
              <a:defRPr sz="1000">
                <a:latin typeface="Verdana"/>
                <a:cs typeface="Verdana"/>
              </a:defRPr>
            </a:lvl1pPr>
          </a:lstStyle>
          <a:p>
            <a:fld id="{CDC5098C-9743-B341-BA2D-25FBC2F71526}" type="datetime1">
              <a:rPr lang="en-GB" smtClean="0"/>
              <a:t>05/05/2016</a:t>
            </a:fld>
            <a:endParaRPr lang="en-US" dirty="0"/>
          </a:p>
        </p:txBody>
      </p:sp>
      <p:sp>
        <p:nvSpPr>
          <p:cNvPr id="9" name="Footer Placeholder 4"/>
          <p:cNvSpPr>
            <a:spLocks noGrp="1"/>
          </p:cNvSpPr>
          <p:nvPr>
            <p:ph type="ftr" sz="quarter" idx="11"/>
          </p:nvPr>
        </p:nvSpPr>
        <p:spPr>
          <a:xfrm>
            <a:off x="2688495" y="6506459"/>
            <a:ext cx="2155412" cy="248813"/>
          </a:xfrm>
          <a:prstGeom prst="rect">
            <a:avLst/>
          </a:prstGeom>
        </p:spPr>
        <p:txBody>
          <a:bodyPr anchor="ctr"/>
          <a:lstStyle>
            <a:lvl1pPr algn="ctr">
              <a:defRPr sz="1000">
                <a:latin typeface="Verdana"/>
                <a:cs typeface="Verdana"/>
              </a:defRPr>
            </a:lvl1pPr>
          </a:lstStyle>
          <a:p>
            <a:r>
              <a:rPr lang="en-GB" dirty="0"/>
              <a:t>Small Cell Forum </a:t>
            </a:r>
            <a:r>
              <a:rPr lang="en-GB" dirty="0">
                <a:solidFill>
                  <a:srgbClr val="FF0000"/>
                </a:solidFill>
              </a:rPr>
              <a:t>INTERNAL</a:t>
            </a:r>
            <a:endParaRPr lang="en-US" dirty="0">
              <a:solidFill>
                <a:srgbClr val="FF0000"/>
              </a:solidFill>
            </a:endParaRPr>
          </a:p>
        </p:txBody>
      </p:sp>
    </p:spTree>
    <p:extLst>
      <p:ext uri="{BB962C8B-B14F-4D97-AF65-F5344CB8AC3E}">
        <p14:creationId xmlns:p14="http://schemas.microsoft.com/office/powerpoint/2010/main" val="17297029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14" name="Picture 13"/>
          <p:cNvPicPr>
            <a:picLocks noChangeAspect="1"/>
          </p:cNvPicPr>
          <p:nvPr userDrawn="1"/>
        </p:nvPicPr>
        <p:blipFill rotWithShape="1">
          <a:blip r:embed="rId2"/>
          <a:srcRect l="14153" t="52018" r="63088" b="16381"/>
          <a:stretch/>
        </p:blipFill>
        <p:spPr>
          <a:xfrm>
            <a:off x="0" y="0"/>
            <a:ext cx="8440049" cy="6858000"/>
          </a:xfrm>
          <a:prstGeom prst="rect">
            <a:avLst/>
          </a:prstGeom>
        </p:spPr>
      </p:pic>
      <p:pic>
        <p:nvPicPr>
          <p:cNvPr id="11" name="Picture 10"/>
          <p:cNvPicPr>
            <a:picLocks noChangeAspect="1"/>
          </p:cNvPicPr>
          <p:nvPr userDrawn="1"/>
        </p:nvPicPr>
        <p:blipFill>
          <a:blip r:embed="rId3"/>
          <a:stretch>
            <a:fillRect/>
          </a:stretch>
        </p:blipFill>
        <p:spPr>
          <a:xfrm>
            <a:off x="0" y="5753101"/>
            <a:ext cx="9144000" cy="1104900"/>
          </a:xfrm>
          <a:prstGeom prst="rect">
            <a:avLst/>
          </a:prstGeom>
        </p:spPr>
      </p:pic>
      <p:sp>
        <p:nvSpPr>
          <p:cNvPr id="2" name="Title 1"/>
          <p:cNvSpPr>
            <a:spLocks noGrp="1"/>
          </p:cNvSpPr>
          <p:nvPr>
            <p:ph type="title" hasCustomPrompt="1"/>
          </p:nvPr>
        </p:nvSpPr>
        <p:spPr>
          <a:xfrm>
            <a:off x="722313" y="2909291"/>
            <a:ext cx="7772400" cy="1377743"/>
          </a:xfrm>
        </p:spPr>
        <p:txBody>
          <a:bodyPr anchor="b">
            <a:normAutofit/>
          </a:bodyPr>
          <a:lstStyle>
            <a:lvl1pPr algn="l">
              <a:defRPr sz="3000" b="1" cap="none"/>
            </a:lvl1pPr>
          </a:lstStyle>
          <a:p>
            <a:r>
              <a:rPr lang="en-GB" dirty="0"/>
              <a:t>Click to edit master title style</a:t>
            </a:r>
            <a:endParaRPr lang="en-US" dirty="0"/>
          </a:p>
        </p:txBody>
      </p:sp>
      <p:sp>
        <p:nvSpPr>
          <p:cNvPr id="3" name="Text Placeholder 2"/>
          <p:cNvSpPr>
            <a:spLocks noGrp="1"/>
          </p:cNvSpPr>
          <p:nvPr>
            <p:ph type="body" idx="1"/>
          </p:nvPr>
        </p:nvSpPr>
        <p:spPr>
          <a:xfrm>
            <a:off x="722313" y="4406445"/>
            <a:ext cx="7772400" cy="771659"/>
          </a:xfrm>
        </p:spPr>
        <p:txBody>
          <a:bodyPr anchor="t">
            <a:normAutofit/>
          </a:bodyPr>
          <a:lstStyle>
            <a:lvl1pPr marL="0" indent="0">
              <a:buNone/>
              <a:defRPr sz="2100" b="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dirty="0"/>
              <a:t>Click to edit Master text styles</a:t>
            </a:r>
          </a:p>
        </p:txBody>
      </p:sp>
      <p:sp>
        <p:nvSpPr>
          <p:cNvPr id="12" name="Date Placeholder 3"/>
          <p:cNvSpPr>
            <a:spLocks noGrp="1"/>
          </p:cNvSpPr>
          <p:nvPr>
            <p:ph type="dt" sz="half" idx="10"/>
          </p:nvPr>
        </p:nvSpPr>
        <p:spPr>
          <a:xfrm>
            <a:off x="457200" y="6506459"/>
            <a:ext cx="2133600" cy="248813"/>
          </a:xfrm>
          <a:prstGeom prst="rect">
            <a:avLst/>
          </a:prstGeom>
        </p:spPr>
        <p:txBody>
          <a:bodyPr anchor="ctr"/>
          <a:lstStyle>
            <a:lvl1pPr>
              <a:defRPr sz="1000">
                <a:latin typeface="Verdana"/>
                <a:cs typeface="Verdana"/>
              </a:defRPr>
            </a:lvl1pPr>
          </a:lstStyle>
          <a:p>
            <a:fld id="{68E377E0-328F-214A-98C2-CDC8050C3C78}" type="datetime1">
              <a:rPr lang="en-GB" smtClean="0"/>
              <a:t>05/05/2016</a:t>
            </a:fld>
            <a:endParaRPr lang="en-US" dirty="0"/>
          </a:p>
        </p:txBody>
      </p:sp>
      <p:sp>
        <p:nvSpPr>
          <p:cNvPr id="13" name="Footer Placeholder 4"/>
          <p:cNvSpPr>
            <a:spLocks noGrp="1"/>
          </p:cNvSpPr>
          <p:nvPr>
            <p:ph type="ftr" sz="quarter" idx="11"/>
          </p:nvPr>
        </p:nvSpPr>
        <p:spPr>
          <a:xfrm>
            <a:off x="2688495" y="6506459"/>
            <a:ext cx="2155412" cy="248813"/>
          </a:xfrm>
          <a:prstGeom prst="rect">
            <a:avLst/>
          </a:prstGeom>
        </p:spPr>
        <p:txBody>
          <a:bodyPr anchor="ctr"/>
          <a:lstStyle>
            <a:lvl1pPr algn="ctr">
              <a:defRPr sz="1000">
                <a:latin typeface="Verdana"/>
                <a:cs typeface="Verdana"/>
              </a:defRPr>
            </a:lvl1pPr>
          </a:lstStyle>
          <a:p>
            <a:r>
              <a:rPr lang="en-GB" dirty="0"/>
              <a:t>Small Cell Forum </a:t>
            </a:r>
            <a:r>
              <a:rPr lang="en-GB" dirty="0">
                <a:solidFill>
                  <a:srgbClr val="FF0000"/>
                </a:solidFill>
              </a:rPr>
              <a:t>INTERNAL</a:t>
            </a:r>
            <a:endParaRPr lang="en-US" dirty="0">
              <a:solidFill>
                <a:srgbClr val="FF0000"/>
              </a:solidFill>
            </a:endParaRPr>
          </a:p>
        </p:txBody>
      </p:sp>
    </p:spTree>
    <p:extLst>
      <p:ext uri="{BB962C8B-B14F-4D97-AF65-F5344CB8AC3E}">
        <p14:creationId xmlns:p14="http://schemas.microsoft.com/office/powerpoint/2010/main" val="23249760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CF logo">
    <p:spTree>
      <p:nvGrpSpPr>
        <p:cNvPr id="1" name=""/>
        <p:cNvGrpSpPr/>
        <p:nvPr/>
      </p:nvGrpSpPr>
      <p:grpSpPr>
        <a:xfrm>
          <a:off x="0" y="0"/>
          <a:ext cx="0" cy="0"/>
          <a:chOff x="0" y="0"/>
          <a:chExt cx="0" cy="0"/>
        </a:xfrm>
      </p:grpSpPr>
      <p:sp>
        <p:nvSpPr>
          <p:cNvPr id="7" name="Rectangle 6"/>
          <p:cNvSpPr/>
          <p:nvPr userDrawn="1"/>
        </p:nvSpPr>
        <p:spPr>
          <a:xfrm>
            <a:off x="6912429" y="254001"/>
            <a:ext cx="1905000" cy="150585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Verdana"/>
            </a:endParaRPr>
          </a:p>
        </p:txBody>
      </p:sp>
    </p:spTree>
    <p:extLst>
      <p:ext uri="{BB962C8B-B14F-4D97-AF65-F5344CB8AC3E}">
        <p14:creationId xmlns:p14="http://schemas.microsoft.com/office/powerpoint/2010/main" val="26429888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457200" y="1600201"/>
            <a:ext cx="4038600" cy="4525963"/>
          </a:xfrm>
        </p:spPr>
        <p:txBody>
          <a:bodyPr/>
          <a:lstStyle>
            <a:lvl1pPr>
              <a:defRPr sz="1400"/>
            </a:lvl1pPr>
            <a:lvl2pPr>
              <a:defRPr sz="1400"/>
            </a:lvl2pPr>
            <a:lvl3pPr>
              <a:defRPr sz="1400"/>
            </a:lvl3pPr>
            <a:lvl4pPr>
              <a:defRPr sz="1400"/>
            </a:lvl4pPr>
            <a:lvl5pPr>
              <a:defRPr sz="1400"/>
            </a:lvl5pPr>
            <a:lvl6pPr>
              <a:defRPr sz="1800"/>
            </a:lvl6pPr>
            <a:lvl7pPr>
              <a:defRPr sz="1800"/>
            </a:lvl7pPr>
            <a:lvl8pPr>
              <a:defRPr sz="1800"/>
            </a:lvl8pPr>
            <a:lvl9pPr>
              <a:defRPr sz="1800"/>
            </a:lvl9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4" name="Content Placeholder 3"/>
          <p:cNvSpPr>
            <a:spLocks noGrp="1"/>
          </p:cNvSpPr>
          <p:nvPr>
            <p:ph sz="half" idx="2"/>
          </p:nvPr>
        </p:nvSpPr>
        <p:spPr>
          <a:xfrm>
            <a:off x="4648200" y="1600201"/>
            <a:ext cx="4038600" cy="4525963"/>
          </a:xfrm>
        </p:spPr>
        <p:txBody>
          <a:bodyPr>
            <a:normAutofit/>
          </a:bodyPr>
          <a:lstStyle>
            <a:lvl1pPr>
              <a:defRPr sz="1400"/>
            </a:lvl1pPr>
            <a:lvl2pPr>
              <a:defRPr sz="1400"/>
            </a:lvl2pPr>
            <a:lvl3pPr>
              <a:defRPr sz="1400"/>
            </a:lvl3pPr>
            <a:lvl4pPr>
              <a:defRPr sz="1400"/>
            </a:lvl4pPr>
            <a:lvl5pPr>
              <a:defRPr sz="1400"/>
            </a:lvl5pPr>
            <a:lvl6pPr>
              <a:defRPr sz="1800"/>
            </a:lvl6pPr>
            <a:lvl7pPr>
              <a:defRPr sz="1800"/>
            </a:lvl7pPr>
            <a:lvl8pPr>
              <a:defRPr sz="1800"/>
            </a:lvl8pPr>
            <a:lvl9pPr>
              <a:defRPr sz="1800"/>
            </a:lvl9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13" name="Date Placeholder 3"/>
          <p:cNvSpPr>
            <a:spLocks noGrp="1"/>
          </p:cNvSpPr>
          <p:nvPr>
            <p:ph type="dt" sz="half" idx="10"/>
          </p:nvPr>
        </p:nvSpPr>
        <p:spPr>
          <a:xfrm>
            <a:off x="457200" y="6452179"/>
            <a:ext cx="2133600" cy="248813"/>
          </a:xfrm>
          <a:prstGeom prst="rect">
            <a:avLst/>
          </a:prstGeom>
        </p:spPr>
        <p:txBody>
          <a:bodyPr anchor="ctr"/>
          <a:lstStyle>
            <a:lvl1pPr>
              <a:defRPr sz="1000">
                <a:latin typeface="Verdana"/>
                <a:cs typeface="Verdana"/>
              </a:defRPr>
            </a:lvl1pPr>
          </a:lstStyle>
          <a:p>
            <a:fld id="{27C37ABD-CF50-544F-823C-5AB02B388763}" type="datetime1">
              <a:rPr lang="en-GB" smtClean="0"/>
              <a:t>05/05/2016</a:t>
            </a:fld>
            <a:endParaRPr lang="en-US" dirty="0"/>
          </a:p>
        </p:txBody>
      </p:sp>
      <p:sp>
        <p:nvSpPr>
          <p:cNvPr id="14" name="Footer Placeholder 4"/>
          <p:cNvSpPr>
            <a:spLocks noGrp="1"/>
          </p:cNvSpPr>
          <p:nvPr>
            <p:ph type="ftr" sz="quarter" idx="11"/>
          </p:nvPr>
        </p:nvSpPr>
        <p:spPr>
          <a:xfrm>
            <a:off x="3124200" y="6452179"/>
            <a:ext cx="2895600" cy="248813"/>
          </a:xfrm>
          <a:prstGeom prst="rect">
            <a:avLst/>
          </a:prstGeom>
        </p:spPr>
        <p:txBody>
          <a:bodyPr anchor="ctr"/>
          <a:lstStyle>
            <a:lvl1pPr algn="ctr">
              <a:defRPr sz="1000">
                <a:latin typeface="Verdana"/>
                <a:cs typeface="Verdana"/>
              </a:defRPr>
            </a:lvl1pPr>
          </a:lstStyle>
          <a:p>
            <a:r>
              <a:rPr lang="en-GB" dirty="0"/>
              <a:t>Small Cell Forum </a:t>
            </a:r>
            <a:r>
              <a:rPr lang="en-GB" dirty="0">
                <a:solidFill>
                  <a:srgbClr val="FF0000"/>
                </a:solidFill>
              </a:rPr>
              <a:t>INTERNAL</a:t>
            </a:r>
            <a:endParaRPr lang="en-US" dirty="0">
              <a:solidFill>
                <a:srgbClr val="FF0000"/>
              </a:solidFill>
            </a:endParaRPr>
          </a:p>
        </p:txBody>
      </p:sp>
      <p:cxnSp>
        <p:nvCxnSpPr>
          <p:cNvPr id="15" name="Straight Connector 14"/>
          <p:cNvCxnSpPr/>
          <p:nvPr userDrawn="1"/>
        </p:nvCxnSpPr>
        <p:spPr>
          <a:xfrm flipV="1">
            <a:off x="457200" y="6278072"/>
            <a:ext cx="8229600" cy="10243"/>
          </a:xfrm>
          <a:prstGeom prst="line">
            <a:avLst/>
          </a:prstGeom>
          <a:ln w="12700">
            <a:solidFill>
              <a:schemeClr val="accent2"/>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0379642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457200" y="1600199"/>
            <a:ext cx="4040188" cy="574676"/>
          </a:xfrm>
        </p:spPr>
        <p:txBody>
          <a:bodyPr anchor="b">
            <a:noAutofit/>
          </a:bodyPr>
          <a:lstStyle>
            <a:lvl1pPr marL="0" indent="0">
              <a:buNone/>
              <a:defRPr sz="1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dirty="0"/>
              <a:t>Click to edit Master text styles</a:t>
            </a:r>
          </a:p>
        </p:txBody>
      </p:sp>
      <p:sp>
        <p:nvSpPr>
          <p:cNvPr id="4" name="Content Placeholder 3"/>
          <p:cNvSpPr>
            <a:spLocks noGrp="1"/>
          </p:cNvSpPr>
          <p:nvPr>
            <p:ph sz="half" idx="2"/>
          </p:nvPr>
        </p:nvSpPr>
        <p:spPr>
          <a:xfrm>
            <a:off x="457200" y="2174875"/>
            <a:ext cx="4040188" cy="3908608"/>
          </a:xfrm>
        </p:spPr>
        <p:txBody>
          <a:bodyPr>
            <a:normAutofit/>
          </a:bodyPr>
          <a:lstStyle>
            <a:lvl1pPr>
              <a:defRPr sz="1400"/>
            </a:lvl1pPr>
            <a:lvl2pPr>
              <a:defRPr sz="1400"/>
            </a:lvl2pPr>
            <a:lvl3pPr>
              <a:defRPr sz="1400"/>
            </a:lvl3pPr>
            <a:lvl4pPr>
              <a:defRPr sz="1400"/>
            </a:lvl4pPr>
            <a:lvl5pPr>
              <a:defRPr sz="1400"/>
            </a:lvl5pPr>
            <a:lvl6pPr>
              <a:defRPr sz="1600"/>
            </a:lvl6pPr>
            <a:lvl7pPr>
              <a:defRPr sz="1600"/>
            </a:lvl7pPr>
            <a:lvl8pPr>
              <a:defRPr sz="1600"/>
            </a:lvl8pPr>
            <a:lvl9pPr>
              <a:defRPr sz="1600"/>
            </a:lvl9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5" name="Text Placeholder 4"/>
          <p:cNvSpPr>
            <a:spLocks noGrp="1"/>
          </p:cNvSpPr>
          <p:nvPr>
            <p:ph type="body" sz="quarter" idx="3"/>
          </p:nvPr>
        </p:nvSpPr>
        <p:spPr>
          <a:xfrm>
            <a:off x="4645027" y="1600199"/>
            <a:ext cx="4041775" cy="574676"/>
          </a:xfrm>
        </p:spPr>
        <p:txBody>
          <a:bodyPr anchor="b">
            <a:noAutofit/>
          </a:bodyPr>
          <a:lstStyle>
            <a:lvl1pPr marL="0" indent="0">
              <a:buNone/>
              <a:defRPr sz="1800" b="0">
                <a:solidFill>
                  <a:srgbClr val="6E69B0"/>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dirty="0"/>
              <a:t>Click to edit Master text styles</a:t>
            </a:r>
          </a:p>
        </p:txBody>
      </p:sp>
      <p:sp>
        <p:nvSpPr>
          <p:cNvPr id="6" name="Content Placeholder 5"/>
          <p:cNvSpPr>
            <a:spLocks noGrp="1"/>
          </p:cNvSpPr>
          <p:nvPr>
            <p:ph sz="quarter" idx="4"/>
          </p:nvPr>
        </p:nvSpPr>
        <p:spPr>
          <a:xfrm>
            <a:off x="4645027" y="2174875"/>
            <a:ext cx="4041775" cy="3908608"/>
          </a:xfrm>
        </p:spPr>
        <p:txBody>
          <a:bodyPr>
            <a:normAutofit/>
          </a:bodyPr>
          <a:lstStyle>
            <a:lvl1pPr>
              <a:defRPr sz="1400"/>
            </a:lvl1pPr>
            <a:lvl2pPr>
              <a:defRPr sz="1400"/>
            </a:lvl2pPr>
            <a:lvl3pPr>
              <a:defRPr sz="1400"/>
            </a:lvl3pPr>
            <a:lvl4pPr>
              <a:defRPr sz="1400"/>
            </a:lvl4pPr>
            <a:lvl5pPr>
              <a:defRPr sz="1400"/>
            </a:lvl5pPr>
            <a:lvl6pPr>
              <a:defRPr sz="1600"/>
            </a:lvl6pPr>
            <a:lvl7pPr>
              <a:defRPr sz="1600"/>
            </a:lvl7pPr>
            <a:lvl8pPr>
              <a:defRPr sz="1600"/>
            </a:lvl8pPr>
            <a:lvl9pPr>
              <a:defRPr sz="1600"/>
            </a:lvl9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10" name="Date Placeholder 3"/>
          <p:cNvSpPr>
            <a:spLocks noGrp="1"/>
          </p:cNvSpPr>
          <p:nvPr>
            <p:ph type="dt" sz="half" idx="10"/>
          </p:nvPr>
        </p:nvSpPr>
        <p:spPr>
          <a:xfrm>
            <a:off x="457200" y="6452179"/>
            <a:ext cx="2133600" cy="248813"/>
          </a:xfrm>
          <a:prstGeom prst="rect">
            <a:avLst/>
          </a:prstGeom>
        </p:spPr>
        <p:txBody>
          <a:bodyPr anchor="ctr"/>
          <a:lstStyle>
            <a:lvl1pPr>
              <a:defRPr sz="1000">
                <a:latin typeface="Verdana"/>
                <a:cs typeface="Verdana"/>
              </a:defRPr>
            </a:lvl1pPr>
          </a:lstStyle>
          <a:p>
            <a:fld id="{5746204A-01DB-1C43-B520-2E8A90C37B58}" type="datetime1">
              <a:rPr lang="en-GB" smtClean="0"/>
              <a:t>05/05/2016</a:t>
            </a:fld>
            <a:endParaRPr lang="en-US" dirty="0"/>
          </a:p>
        </p:txBody>
      </p:sp>
      <p:sp>
        <p:nvSpPr>
          <p:cNvPr id="11" name="Footer Placeholder 4"/>
          <p:cNvSpPr>
            <a:spLocks noGrp="1"/>
          </p:cNvSpPr>
          <p:nvPr>
            <p:ph type="ftr" sz="quarter" idx="11"/>
          </p:nvPr>
        </p:nvSpPr>
        <p:spPr>
          <a:xfrm>
            <a:off x="3124200" y="6452179"/>
            <a:ext cx="2895600" cy="248813"/>
          </a:xfrm>
          <a:prstGeom prst="rect">
            <a:avLst/>
          </a:prstGeom>
        </p:spPr>
        <p:txBody>
          <a:bodyPr anchor="ctr"/>
          <a:lstStyle>
            <a:lvl1pPr algn="ctr">
              <a:defRPr sz="1000">
                <a:latin typeface="Verdana"/>
                <a:cs typeface="Verdana"/>
              </a:defRPr>
            </a:lvl1pPr>
          </a:lstStyle>
          <a:p>
            <a:r>
              <a:rPr lang="en-GB" dirty="0"/>
              <a:t>Small Cell Forum </a:t>
            </a:r>
            <a:r>
              <a:rPr lang="en-GB" dirty="0">
                <a:solidFill>
                  <a:srgbClr val="FF0000"/>
                </a:solidFill>
              </a:rPr>
              <a:t>INTERNAL</a:t>
            </a:r>
            <a:endParaRPr lang="en-US" dirty="0">
              <a:solidFill>
                <a:srgbClr val="FF0000"/>
              </a:solidFill>
            </a:endParaRPr>
          </a:p>
        </p:txBody>
      </p:sp>
      <p:cxnSp>
        <p:nvCxnSpPr>
          <p:cNvPr id="12" name="Straight Connector 11"/>
          <p:cNvCxnSpPr/>
          <p:nvPr userDrawn="1"/>
        </p:nvCxnSpPr>
        <p:spPr>
          <a:xfrm flipV="1">
            <a:off x="457200" y="6278072"/>
            <a:ext cx="8229600" cy="10243"/>
          </a:xfrm>
          <a:prstGeom prst="line">
            <a:avLst/>
          </a:prstGeom>
          <a:ln w="12700">
            <a:solidFill>
              <a:schemeClr val="accent2"/>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529412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6" name="Date Placeholder 3"/>
          <p:cNvSpPr>
            <a:spLocks noGrp="1"/>
          </p:cNvSpPr>
          <p:nvPr>
            <p:ph type="dt" sz="half" idx="10"/>
          </p:nvPr>
        </p:nvSpPr>
        <p:spPr>
          <a:xfrm>
            <a:off x="457200" y="6452179"/>
            <a:ext cx="2133600" cy="248813"/>
          </a:xfrm>
          <a:prstGeom prst="rect">
            <a:avLst/>
          </a:prstGeom>
        </p:spPr>
        <p:txBody>
          <a:bodyPr anchor="ctr"/>
          <a:lstStyle>
            <a:lvl1pPr>
              <a:defRPr sz="1000">
                <a:latin typeface="Verdana"/>
                <a:cs typeface="Verdana"/>
              </a:defRPr>
            </a:lvl1pPr>
          </a:lstStyle>
          <a:p>
            <a:fld id="{947E8DF1-6F3F-EF40-B664-EB9581D4F70A}" type="datetime1">
              <a:rPr lang="en-GB" smtClean="0"/>
              <a:t>05/05/2016</a:t>
            </a:fld>
            <a:endParaRPr lang="en-US" dirty="0"/>
          </a:p>
        </p:txBody>
      </p:sp>
      <p:sp>
        <p:nvSpPr>
          <p:cNvPr id="7" name="Footer Placeholder 4"/>
          <p:cNvSpPr>
            <a:spLocks noGrp="1"/>
          </p:cNvSpPr>
          <p:nvPr>
            <p:ph type="ftr" sz="quarter" idx="11"/>
          </p:nvPr>
        </p:nvSpPr>
        <p:spPr>
          <a:xfrm>
            <a:off x="3124200" y="6452179"/>
            <a:ext cx="2895600" cy="248813"/>
          </a:xfrm>
          <a:prstGeom prst="rect">
            <a:avLst/>
          </a:prstGeom>
        </p:spPr>
        <p:txBody>
          <a:bodyPr anchor="ctr"/>
          <a:lstStyle>
            <a:lvl1pPr algn="ctr">
              <a:defRPr sz="1000">
                <a:latin typeface="Verdana"/>
                <a:cs typeface="Verdana"/>
              </a:defRPr>
            </a:lvl1pPr>
          </a:lstStyle>
          <a:p>
            <a:r>
              <a:rPr lang="en-GB" dirty="0"/>
              <a:t>Small Cell Forum </a:t>
            </a:r>
            <a:r>
              <a:rPr lang="en-GB" dirty="0">
                <a:solidFill>
                  <a:srgbClr val="FF0000"/>
                </a:solidFill>
              </a:rPr>
              <a:t>INTERNAL</a:t>
            </a:r>
            <a:endParaRPr lang="en-US" dirty="0">
              <a:solidFill>
                <a:srgbClr val="FF0000"/>
              </a:solidFill>
            </a:endParaRPr>
          </a:p>
        </p:txBody>
      </p:sp>
      <p:cxnSp>
        <p:nvCxnSpPr>
          <p:cNvPr id="8" name="Straight Connector 7"/>
          <p:cNvCxnSpPr/>
          <p:nvPr userDrawn="1"/>
        </p:nvCxnSpPr>
        <p:spPr>
          <a:xfrm flipV="1">
            <a:off x="457200" y="6278072"/>
            <a:ext cx="8229600" cy="10243"/>
          </a:xfrm>
          <a:prstGeom prst="line">
            <a:avLst/>
          </a:prstGeom>
          <a:ln w="12700">
            <a:solidFill>
              <a:schemeClr val="accent2"/>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3680532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Date Placeholder 3"/>
          <p:cNvSpPr>
            <a:spLocks noGrp="1"/>
          </p:cNvSpPr>
          <p:nvPr>
            <p:ph type="dt" sz="half" idx="10"/>
          </p:nvPr>
        </p:nvSpPr>
        <p:spPr>
          <a:xfrm>
            <a:off x="457200" y="6452179"/>
            <a:ext cx="2133600" cy="248813"/>
          </a:xfrm>
          <a:prstGeom prst="rect">
            <a:avLst/>
          </a:prstGeom>
        </p:spPr>
        <p:txBody>
          <a:bodyPr anchor="ctr"/>
          <a:lstStyle>
            <a:lvl1pPr>
              <a:defRPr sz="1000">
                <a:latin typeface="Verdana"/>
                <a:cs typeface="Verdana"/>
              </a:defRPr>
            </a:lvl1pPr>
          </a:lstStyle>
          <a:p>
            <a:fld id="{52B91E33-A411-8D42-BCEF-46965199B851}" type="datetime1">
              <a:rPr lang="en-GB" smtClean="0"/>
              <a:t>05/05/2016</a:t>
            </a:fld>
            <a:endParaRPr lang="en-US" dirty="0"/>
          </a:p>
        </p:txBody>
      </p:sp>
      <p:sp>
        <p:nvSpPr>
          <p:cNvPr id="6" name="Footer Placeholder 4"/>
          <p:cNvSpPr>
            <a:spLocks noGrp="1"/>
          </p:cNvSpPr>
          <p:nvPr>
            <p:ph type="ftr" sz="quarter" idx="11"/>
          </p:nvPr>
        </p:nvSpPr>
        <p:spPr>
          <a:xfrm>
            <a:off x="3124200" y="6452179"/>
            <a:ext cx="2895600" cy="248813"/>
          </a:xfrm>
          <a:prstGeom prst="rect">
            <a:avLst/>
          </a:prstGeom>
        </p:spPr>
        <p:txBody>
          <a:bodyPr anchor="ctr"/>
          <a:lstStyle>
            <a:lvl1pPr algn="ctr">
              <a:defRPr sz="1000">
                <a:latin typeface="Verdana"/>
                <a:cs typeface="Verdana"/>
              </a:defRPr>
            </a:lvl1pPr>
          </a:lstStyle>
          <a:p>
            <a:r>
              <a:rPr lang="en-GB" dirty="0"/>
              <a:t>Small Cell Forum </a:t>
            </a:r>
            <a:r>
              <a:rPr lang="en-GB" dirty="0">
                <a:solidFill>
                  <a:srgbClr val="FF0000"/>
                </a:solidFill>
              </a:rPr>
              <a:t>INTERNAL</a:t>
            </a:r>
            <a:endParaRPr lang="en-US" dirty="0">
              <a:solidFill>
                <a:srgbClr val="FF0000"/>
              </a:solidFill>
            </a:endParaRPr>
          </a:p>
        </p:txBody>
      </p:sp>
      <p:cxnSp>
        <p:nvCxnSpPr>
          <p:cNvPr id="7" name="Straight Connector 6"/>
          <p:cNvCxnSpPr/>
          <p:nvPr userDrawn="1"/>
        </p:nvCxnSpPr>
        <p:spPr>
          <a:xfrm flipV="1">
            <a:off x="457200" y="6278072"/>
            <a:ext cx="8229600" cy="10243"/>
          </a:xfrm>
          <a:prstGeom prst="line">
            <a:avLst/>
          </a:prstGeom>
          <a:ln w="12700">
            <a:solidFill>
              <a:schemeClr val="accent2"/>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390483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8" name="Picture 17"/>
          <p:cNvPicPr>
            <a:picLocks noChangeAspect="1"/>
          </p:cNvPicPr>
          <p:nvPr userDrawn="1"/>
        </p:nvPicPr>
        <p:blipFill>
          <a:blip r:embed="rId13"/>
          <a:stretch>
            <a:fillRect/>
          </a:stretch>
        </p:blipFill>
        <p:spPr>
          <a:xfrm>
            <a:off x="7085695" y="446358"/>
            <a:ext cx="1601104" cy="767815"/>
          </a:xfrm>
          <a:prstGeom prst="rect">
            <a:avLst/>
          </a:prstGeom>
        </p:spPr>
      </p:pic>
      <p:sp>
        <p:nvSpPr>
          <p:cNvPr id="2" name="Title Placeholder 1"/>
          <p:cNvSpPr>
            <a:spLocks noGrp="1"/>
          </p:cNvSpPr>
          <p:nvPr>
            <p:ph type="title"/>
          </p:nvPr>
        </p:nvSpPr>
        <p:spPr>
          <a:xfrm>
            <a:off x="457200" y="446358"/>
            <a:ext cx="6227418" cy="855001"/>
          </a:xfrm>
          <a:prstGeom prst="rect">
            <a:avLst/>
          </a:prstGeom>
        </p:spPr>
        <p:txBody>
          <a:bodyPr vert="horz" lIns="91440" tIns="45720" rIns="91440" bIns="45720" rtlCol="0" anchor="b">
            <a:normAutofit/>
          </a:bodyPr>
          <a:lstStyle/>
          <a:p>
            <a:r>
              <a:rPr lang="en-GB" dirty="0"/>
              <a:t>Click to edit Master title style</a:t>
            </a:r>
            <a:endParaRPr lang="en-US" dirty="0"/>
          </a:p>
        </p:txBody>
      </p:sp>
      <p:sp>
        <p:nvSpPr>
          <p:cNvPr id="3" name="Text Placeholder 2"/>
          <p:cNvSpPr>
            <a:spLocks noGrp="1"/>
          </p:cNvSpPr>
          <p:nvPr>
            <p:ph type="body" idx="1"/>
          </p:nvPr>
        </p:nvSpPr>
        <p:spPr>
          <a:xfrm>
            <a:off x="457200" y="1600199"/>
            <a:ext cx="8229600" cy="4483284"/>
          </a:xfrm>
          <a:prstGeom prst="rect">
            <a:avLst/>
          </a:prstGeom>
        </p:spPr>
        <p:txBody>
          <a:bodyPr vert="horz" lIns="91440" tIns="45720" rIns="91440" bIns="45720" rtlCol="0">
            <a:normAutofit/>
          </a:bodyPr>
          <a:lstStyle/>
          <a:p>
            <a:pPr lvl="2"/>
            <a:r>
              <a:rPr lang="en-GB" dirty="0"/>
              <a:t>Third level</a:t>
            </a:r>
          </a:p>
          <a:p>
            <a:pPr lvl="3"/>
            <a:r>
              <a:rPr lang="en-GB" dirty="0"/>
              <a:t>Fourth level</a:t>
            </a:r>
          </a:p>
          <a:p>
            <a:pPr lvl="4"/>
            <a:r>
              <a:rPr lang="en-GB" dirty="0"/>
              <a:t>Fifth level</a:t>
            </a:r>
            <a:endParaRPr lang="en-US" dirty="0"/>
          </a:p>
        </p:txBody>
      </p:sp>
      <p:sp>
        <p:nvSpPr>
          <p:cNvPr id="15" name="Date Placeholder 3"/>
          <p:cNvSpPr>
            <a:spLocks noGrp="1"/>
          </p:cNvSpPr>
          <p:nvPr>
            <p:ph type="dt" sz="half" idx="2"/>
          </p:nvPr>
        </p:nvSpPr>
        <p:spPr>
          <a:xfrm>
            <a:off x="457200" y="6452179"/>
            <a:ext cx="2133600" cy="248813"/>
          </a:xfrm>
          <a:prstGeom prst="rect">
            <a:avLst/>
          </a:prstGeom>
        </p:spPr>
        <p:txBody>
          <a:bodyPr anchor="ctr"/>
          <a:lstStyle>
            <a:lvl1pPr>
              <a:defRPr sz="1000">
                <a:latin typeface="Verdana"/>
                <a:cs typeface="Verdana"/>
              </a:defRPr>
            </a:lvl1pPr>
          </a:lstStyle>
          <a:p>
            <a:fld id="{F6C3D1FA-62F5-414E-A690-6A6D4EB3CC62}" type="datetime1">
              <a:rPr lang="en-GB" smtClean="0"/>
              <a:t>05/05/2016</a:t>
            </a:fld>
            <a:endParaRPr lang="en-US" dirty="0"/>
          </a:p>
        </p:txBody>
      </p:sp>
      <p:sp>
        <p:nvSpPr>
          <p:cNvPr id="16" name="Footer Placeholder 4"/>
          <p:cNvSpPr>
            <a:spLocks noGrp="1"/>
          </p:cNvSpPr>
          <p:nvPr>
            <p:ph type="ftr" sz="quarter" idx="3"/>
          </p:nvPr>
        </p:nvSpPr>
        <p:spPr>
          <a:xfrm>
            <a:off x="3124200" y="6452179"/>
            <a:ext cx="2895600" cy="248813"/>
          </a:xfrm>
          <a:prstGeom prst="rect">
            <a:avLst/>
          </a:prstGeom>
        </p:spPr>
        <p:txBody>
          <a:bodyPr anchor="ctr"/>
          <a:lstStyle>
            <a:lvl1pPr algn="ctr">
              <a:defRPr sz="1000">
                <a:latin typeface="Verdana"/>
                <a:cs typeface="Verdana"/>
              </a:defRPr>
            </a:lvl1pPr>
          </a:lstStyle>
          <a:p>
            <a:r>
              <a:rPr lang="en-GB" dirty="0"/>
              <a:t>Small Cell Forum </a:t>
            </a:r>
            <a:r>
              <a:rPr lang="en-GB" dirty="0">
                <a:solidFill>
                  <a:srgbClr val="FF0000"/>
                </a:solidFill>
              </a:rPr>
              <a:t>INTERNAL</a:t>
            </a:r>
            <a:endParaRPr lang="en-US" dirty="0">
              <a:solidFill>
                <a:srgbClr val="FF0000"/>
              </a:solidFill>
            </a:endParaRPr>
          </a:p>
        </p:txBody>
      </p:sp>
    </p:spTree>
    <p:extLst>
      <p:ext uri="{BB962C8B-B14F-4D97-AF65-F5344CB8AC3E}">
        <p14:creationId xmlns:p14="http://schemas.microsoft.com/office/powerpoint/2010/main" val="399954296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7" r:id="rId3"/>
    <p:sldLayoutId id="2147483651" r:id="rId4"/>
    <p:sldLayoutId id="2147483658" r:id="rId5"/>
    <p:sldLayoutId id="2147483652" r:id="rId6"/>
    <p:sldLayoutId id="2147483653" r:id="rId7"/>
    <p:sldLayoutId id="2147483654" r:id="rId8"/>
    <p:sldLayoutId id="2147483655" r:id="rId9"/>
    <p:sldLayoutId id="2147483656" r:id="rId10"/>
    <p:sldLayoutId id="2147483659" r:id="rId11"/>
  </p:sldLayoutIdLst>
  <p:hf sldNum="0" hdr="0"/>
  <p:txStyles>
    <p:titleStyle>
      <a:lvl1pPr algn="l" defTabSz="457200" rtl="0" eaLnBrk="1" latinLnBrk="0" hangingPunct="1">
        <a:lnSpc>
          <a:spcPts val="3200"/>
        </a:lnSpc>
        <a:spcBef>
          <a:spcPct val="0"/>
        </a:spcBef>
        <a:buNone/>
        <a:defRPr sz="2400" b="1" kern="1200">
          <a:solidFill>
            <a:schemeClr val="tx1"/>
          </a:solidFill>
          <a:latin typeface="Verdana"/>
          <a:ea typeface="+mj-ea"/>
          <a:cs typeface="Verdana"/>
        </a:defRPr>
      </a:lvl1pPr>
    </p:titleStyle>
    <p:bodyStyle>
      <a:lvl1pPr marL="0" indent="0" algn="l" defTabSz="457200" rtl="0" eaLnBrk="1" latinLnBrk="0" hangingPunct="1">
        <a:spcBef>
          <a:spcPct val="20000"/>
        </a:spcBef>
        <a:buFont typeface="Arial"/>
        <a:buNone/>
        <a:defRPr sz="1400" b="1" kern="1200">
          <a:solidFill>
            <a:srgbClr val="807F83"/>
          </a:solidFill>
          <a:latin typeface="Verdana"/>
          <a:ea typeface="+mn-ea"/>
          <a:cs typeface="Verdana"/>
        </a:defRPr>
      </a:lvl1pPr>
      <a:lvl2pPr marL="0" indent="0" algn="l" defTabSz="457200" rtl="0" eaLnBrk="1" latinLnBrk="0" hangingPunct="1">
        <a:spcBef>
          <a:spcPct val="20000"/>
        </a:spcBef>
        <a:buFont typeface="Arial"/>
        <a:buNone/>
        <a:defRPr sz="1400" kern="1200">
          <a:solidFill>
            <a:schemeClr val="tx1"/>
          </a:solidFill>
          <a:latin typeface="Verdana"/>
          <a:ea typeface="+mn-ea"/>
          <a:cs typeface="Verdana"/>
        </a:defRPr>
      </a:lvl2pPr>
      <a:lvl3pPr marL="0" indent="-180000" algn="l" defTabSz="457200" rtl="0" eaLnBrk="1" latinLnBrk="0" hangingPunct="1">
        <a:spcBef>
          <a:spcPct val="20000"/>
        </a:spcBef>
        <a:buClr>
          <a:schemeClr val="accent2"/>
        </a:buClr>
        <a:buFont typeface="Arial"/>
        <a:buChar char="•"/>
        <a:defRPr sz="1800" kern="1200">
          <a:solidFill>
            <a:schemeClr val="tx1"/>
          </a:solidFill>
          <a:latin typeface="Verdana"/>
          <a:ea typeface="+mn-ea"/>
          <a:cs typeface="Verdana"/>
        </a:defRPr>
      </a:lvl3pPr>
      <a:lvl4pPr marL="360000" indent="-180000" algn="l" defTabSz="457200" rtl="0" eaLnBrk="1" latinLnBrk="0" hangingPunct="1">
        <a:spcBef>
          <a:spcPct val="20000"/>
        </a:spcBef>
        <a:buClr>
          <a:schemeClr val="accent1"/>
        </a:buClr>
        <a:buFont typeface="Arial"/>
        <a:buChar char="•"/>
        <a:defRPr sz="1800" kern="1200">
          <a:solidFill>
            <a:schemeClr val="tx1"/>
          </a:solidFill>
          <a:latin typeface="Verdana"/>
          <a:ea typeface="+mn-ea"/>
          <a:cs typeface="Verdana"/>
        </a:defRPr>
      </a:lvl4pPr>
      <a:lvl5pPr marL="540000" indent="-180000" algn="l" defTabSz="457200" rtl="0" eaLnBrk="1" latinLnBrk="0" hangingPunct="1">
        <a:spcBef>
          <a:spcPct val="20000"/>
        </a:spcBef>
        <a:buClr>
          <a:schemeClr val="accent3"/>
        </a:buClr>
        <a:buFont typeface="Arial"/>
        <a:buChar char="•"/>
        <a:defRPr sz="1800" kern="1200">
          <a:solidFill>
            <a:schemeClr val="tx1"/>
          </a:solidFill>
          <a:latin typeface="Verdana"/>
          <a:ea typeface="+mn-ea"/>
          <a:cs typeface="Verdana"/>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hyperlink" Target="http://www.scf.io/"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a:xfrm>
            <a:off x="450669" y="1106226"/>
            <a:ext cx="7984414" cy="1470025"/>
          </a:xfrm>
        </p:spPr>
        <p:txBody>
          <a:bodyPr>
            <a:normAutofit/>
          </a:bodyPr>
          <a:lstStyle/>
          <a:p>
            <a:r>
              <a:rPr lang="en-US" dirty="0"/>
              <a:t>TR196 Enhancements</a:t>
            </a:r>
            <a:br>
              <a:rPr lang="en-US" dirty="0"/>
            </a:br>
            <a:r>
              <a:rPr lang="en-US" dirty="0"/>
              <a:t>Presentation to SA5 &amp; BBF</a:t>
            </a:r>
          </a:p>
        </p:txBody>
      </p:sp>
      <p:sp>
        <p:nvSpPr>
          <p:cNvPr id="7" name="Subtitle 6"/>
          <p:cNvSpPr>
            <a:spLocks noGrp="1"/>
          </p:cNvSpPr>
          <p:nvPr>
            <p:ph type="subTitle" idx="1"/>
          </p:nvPr>
        </p:nvSpPr>
        <p:spPr/>
        <p:txBody>
          <a:bodyPr>
            <a:normAutofit fontScale="55000" lnSpcReduction="20000"/>
          </a:bodyPr>
          <a:lstStyle/>
          <a:p>
            <a:endParaRPr lang="en-US" dirty="0"/>
          </a:p>
          <a:p>
            <a:r>
              <a:rPr lang="en-US" dirty="0" smtClean="0"/>
              <a:t>2016-05-05</a:t>
            </a:r>
            <a:endParaRPr lang="en-US" dirty="0"/>
          </a:p>
          <a:p>
            <a:r>
              <a:rPr lang="en-US" dirty="0"/>
              <a:t>SCF Team: </a:t>
            </a:r>
          </a:p>
          <a:p>
            <a:r>
              <a:rPr lang="en-US" dirty="0"/>
              <a:t>Prabhakar </a:t>
            </a:r>
            <a:r>
              <a:rPr lang="en-US" dirty="0" err="1"/>
              <a:t>Chitrapu,</a:t>
            </a:r>
            <a:r>
              <a:rPr lang="en-US" dirty="0"/>
              <a:t> David Smith (AT&amp;T) </a:t>
            </a:r>
          </a:p>
          <a:p>
            <a:r>
              <a:rPr lang="en-US" dirty="0"/>
              <a:t>Mark Grayson, Vladimir Yanover (Cisco) </a:t>
            </a:r>
          </a:p>
          <a:p>
            <a:r>
              <a:rPr lang="en-US" dirty="0"/>
              <a:t>Neil Piercy (</a:t>
            </a:r>
            <a:r>
              <a:rPr lang="en-US" dirty="0" err="1"/>
              <a:t>ipAccess</a:t>
            </a:r>
            <a:r>
              <a:rPr lang="en-US" dirty="0"/>
              <a:t>)</a:t>
            </a:r>
          </a:p>
          <a:p>
            <a:r>
              <a:rPr lang="en-US" dirty="0"/>
              <a:t>Antonio Garcia (</a:t>
            </a:r>
            <a:r>
              <a:rPr lang="en-US" dirty="0" err="1" smtClean="0"/>
              <a:t>Accelleran</a:t>
            </a:r>
            <a:r>
              <a:rPr lang="en-US" dirty="0"/>
              <a:t>) </a:t>
            </a:r>
          </a:p>
          <a:p>
            <a:r>
              <a:rPr lang="en-US" dirty="0"/>
              <a:t>Tim Carey (Nokia)   </a:t>
            </a:r>
            <a:endParaRPr lang="en-US" dirty="0" smtClean="0"/>
          </a:p>
          <a:p>
            <a:r>
              <a:rPr lang="en-US" dirty="0" smtClean="0"/>
              <a:t>Ray Williamson (Huawei)</a:t>
            </a:r>
            <a:endParaRPr lang="en-US" dirty="0"/>
          </a:p>
        </p:txBody>
      </p:sp>
      <p:sp>
        <p:nvSpPr>
          <p:cNvPr id="4" name="Date Placeholder 3"/>
          <p:cNvSpPr>
            <a:spLocks noGrp="1"/>
          </p:cNvSpPr>
          <p:nvPr>
            <p:ph type="dt" sz="half" idx="4294967295"/>
          </p:nvPr>
        </p:nvSpPr>
        <p:spPr>
          <a:xfrm>
            <a:off x="0" y="6507163"/>
            <a:ext cx="2133600" cy="247650"/>
          </a:xfrm>
        </p:spPr>
        <p:txBody>
          <a:bodyPr/>
          <a:lstStyle/>
          <a:p>
            <a:fld id="{7E0AE795-0DB5-6946-9056-1B0B45FEA2A4}" type="datetime1">
              <a:rPr lang="en-GB" smtClean="0"/>
              <a:t>05/05/2016</a:t>
            </a:fld>
            <a:endParaRPr lang="en-US" dirty="0"/>
          </a:p>
        </p:txBody>
      </p:sp>
    </p:spTree>
    <p:extLst>
      <p:ext uri="{BB962C8B-B14F-4D97-AF65-F5344CB8AC3E}">
        <p14:creationId xmlns:p14="http://schemas.microsoft.com/office/powerpoint/2010/main" val="2203625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2"/>
          </p:nvPr>
        </p:nvSpPr>
        <p:spPr>
          <a:xfrm>
            <a:off x="363571" y="1982118"/>
            <a:ext cx="5167741" cy="3548734"/>
          </a:xfrm>
        </p:spPr>
        <p:txBody>
          <a:bodyPr/>
          <a:lstStyle/>
          <a:p>
            <a:pPr>
              <a:buFont typeface="Arial"/>
              <a:buChar char="•"/>
            </a:pPr>
            <a:r>
              <a:rPr lang="en-US" sz="1500" dirty="0">
                <a:solidFill>
                  <a:srgbClr val="000000"/>
                </a:solidFill>
              </a:rPr>
              <a:t>Recognition that one of the greatest successes of the Forum has been around already defining a small cell RAN decomposition based on SC-API</a:t>
            </a:r>
          </a:p>
          <a:p>
            <a:pPr>
              <a:buFont typeface="Arial"/>
              <a:buChar char="•"/>
            </a:pPr>
            <a:r>
              <a:rPr lang="en-US" sz="1500" dirty="0">
                <a:solidFill>
                  <a:srgbClr val="000000"/>
                </a:solidFill>
              </a:rPr>
              <a:t>The key question which initiated these discussion was whether existing FAPI functional decomposition and associated multi-vendor ecosystem can be evolved to be able to support virtualization</a:t>
            </a:r>
          </a:p>
          <a:p>
            <a:pPr>
              <a:buFont typeface="Arial"/>
              <a:buChar char="•"/>
            </a:pPr>
            <a:r>
              <a:rPr lang="en-US" sz="1500" dirty="0">
                <a:solidFill>
                  <a:srgbClr val="000000"/>
                </a:solidFill>
              </a:rPr>
              <a:t>SCF published study (SCF106) in June 2014 which recommended a MAC/PHY based approach</a:t>
            </a:r>
          </a:p>
          <a:p>
            <a:pPr>
              <a:buFont typeface="Arial"/>
              <a:buChar char="•"/>
            </a:pPr>
            <a:r>
              <a:rPr lang="en-US" sz="1500" dirty="0">
                <a:solidFill>
                  <a:srgbClr val="000000"/>
                </a:solidFill>
              </a:rPr>
              <a:t>Operator Group of SCF triggered formalization on “networked FAPI” (nFAPI) interface </a:t>
            </a:r>
          </a:p>
        </p:txBody>
      </p:sp>
      <p:sp>
        <p:nvSpPr>
          <p:cNvPr id="3" name="Title 2"/>
          <p:cNvSpPr>
            <a:spLocks noGrp="1"/>
          </p:cNvSpPr>
          <p:nvPr>
            <p:ph type="title"/>
          </p:nvPr>
        </p:nvSpPr>
        <p:spPr/>
        <p:txBody>
          <a:bodyPr>
            <a:normAutofit fontScale="90000"/>
          </a:bodyPr>
          <a:lstStyle/>
          <a:p>
            <a:r>
              <a:rPr lang="en-US" b="1" dirty="0" smtClean="0"/>
              <a:t>Existing SCF Multi-vendor RAN Decomposition</a:t>
            </a:r>
            <a:endParaRPr lang="en-US" b="1" dirty="0"/>
          </a:p>
        </p:txBody>
      </p:sp>
      <p:sp>
        <p:nvSpPr>
          <p:cNvPr id="4" name="Footer Placeholder 3"/>
          <p:cNvSpPr>
            <a:spLocks noGrp="1"/>
          </p:cNvSpPr>
          <p:nvPr>
            <p:ph type="ftr" sz="quarter" idx="4294967295"/>
          </p:nvPr>
        </p:nvSpPr>
        <p:spPr>
          <a:xfrm>
            <a:off x="5870575" y="5696385"/>
            <a:ext cx="2895600" cy="186610"/>
          </a:xfrm>
          <a:prstGeom prst="rect">
            <a:avLst/>
          </a:prstGeom>
        </p:spPr>
        <p:txBody>
          <a:bodyPr/>
          <a:lstStyle/>
          <a:p>
            <a:pPr algn="r"/>
            <a:r>
              <a:rPr lang="en-US" smtClean="0"/>
              <a:t>© Small Cell Forum Ltd 2015</a:t>
            </a:r>
            <a:endParaRPr lang="en-US" dirty="0"/>
          </a:p>
        </p:txBody>
      </p:sp>
      <p:grpSp>
        <p:nvGrpSpPr>
          <p:cNvPr id="23" name="Group 22"/>
          <p:cNvGrpSpPr/>
          <p:nvPr/>
        </p:nvGrpSpPr>
        <p:grpSpPr>
          <a:xfrm>
            <a:off x="5737402" y="2157685"/>
            <a:ext cx="2991648" cy="3722805"/>
            <a:chOff x="465519" y="1529666"/>
            <a:chExt cx="3449320" cy="4292333"/>
          </a:xfrm>
        </p:grpSpPr>
        <p:sp>
          <p:nvSpPr>
            <p:cNvPr id="5" name="Rounded Rectangle 4"/>
            <p:cNvSpPr/>
            <p:nvPr/>
          </p:nvSpPr>
          <p:spPr>
            <a:xfrm>
              <a:off x="529578" y="1529666"/>
              <a:ext cx="3381945" cy="4292333"/>
            </a:xfrm>
            <a:prstGeom prst="roundRect">
              <a:avLst>
                <a:gd name="adj" fmla="val 4357"/>
              </a:avLst>
            </a:prstGeom>
            <a:solidFill>
              <a:schemeClr val="bg1">
                <a:lumMod val="85000"/>
              </a:schemeClr>
            </a:solidFill>
            <a:ln>
              <a:solidFill>
                <a:schemeClr val="accent4">
                  <a:lumMod val="50000"/>
                </a:schemeClr>
              </a:solidFill>
            </a:ln>
            <a:effectLst>
              <a:outerShdw blurRad="76200" dist="50800" dir="5400000" algn="ctr" rotWithShape="0">
                <a:srgbClr val="000000">
                  <a:alpha val="2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
          <p:nvSpPr>
            <p:cNvPr id="6" name="Rounded Rectangle 5"/>
            <p:cNvSpPr/>
            <p:nvPr/>
          </p:nvSpPr>
          <p:spPr>
            <a:xfrm>
              <a:off x="1486976" y="2831595"/>
              <a:ext cx="685979" cy="914400"/>
            </a:xfrm>
            <a:prstGeom prst="roundRect">
              <a:avLst/>
            </a:prstGeom>
            <a:solidFill>
              <a:srgbClr val="FFC82E"/>
            </a:solidFill>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sz="1200" dirty="0"/>
            </a:p>
          </p:txBody>
        </p:sp>
        <p:sp>
          <p:nvSpPr>
            <p:cNvPr id="7" name="Rounded Rectangle 6"/>
            <p:cNvSpPr/>
            <p:nvPr/>
          </p:nvSpPr>
          <p:spPr>
            <a:xfrm>
              <a:off x="2318365" y="4394608"/>
              <a:ext cx="1486287" cy="914400"/>
            </a:xfrm>
            <a:prstGeom prst="roundRect">
              <a:avLst/>
            </a:prstGeom>
            <a:solidFill>
              <a:srgbClr val="FFC82E"/>
            </a:solidFill>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sz="1400" dirty="0"/>
                <a:t>PHY/RF</a:t>
              </a:r>
            </a:p>
          </p:txBody>
        </p:sp>
        <p:sp>
          <p:nvSpPr>
            <p:cNvPr id="8" name="Rounded Rectangle 7"/>
            <p:cNvSpPr/>
            <p:nvPr/>
          </p:nvSpPr>
          <p:spPr>
            <a:xfrm>
              <a:off x="2318365" y="2831595"/>
              <a:ext cx="1486287" cy="914400"/>
            </a:xfrm>
            <a:prstGeom prst="roundRect">
              <a:avLst/>
            </a:prstGeom>
            <a:solidFill>
              <a:srgbClr val="85992A"/>
            </a:solidFill>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sz="1400" dirty="0"/>
                <a:t>RLC/MAC</a:t>
              </a:r>
            </a:p>
          </p:txBody>
        </p:sp>
        <p:sp>
          <p:nvSpPr>
            <p:cNvPr id="9" name="Rounded Rectangle 8"/>
            <p:cNvSpPr/>
            <p:nvPr/>
          </p:nvSpPr>
          <p:spPr>
            <a:xfrm>
              <a:off x="2318364" y="1743219"/>
              <a:ext cx="685979" cy="914400"/>
            </a:xfrm>
            <a:prstGeom prst="roundRect">
              <a:avLst/>
            </a:prstGeom>
            <a:solidFill>
              <a:srgbClr val="807F83"/>
            </a:solidFill>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sz="1200" dirty="0"/>
            </a:p>
          </p:txBody>
        </p:sp>
        <p:sp>
          <p:nvSpPr>
            <p:cNvPr id="10" name="Rounded Rectangle 9"/>
            <p:cNvSpPr/>
            <p:nvPr/>
          </p:nvSpPr>
          <p:spPr>
            <a:xfrm>
              <a:off x="3118673" y="1731917"/>
              <a:ext cx="685979" cy="914400"/>
            </a:xfrm>
            <a:prstGeom prst="roundRect">
              <a:avLst/>
            </a:prstGeom>
            <a:solidFill>
              <a:srgbClr val="913E76"/>
            </a:solidFill>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sz="1200" dirty="0"/>
            </a:p>
          </p:txBody>
        </p:sp>
        <p:sp>
          <p:nvSpPr>
            <p:cNvPr id="11" name="Rounded Rectangle 10"/>
            <p:cNvSpPr/>
            <p:nvPr/>
          </p:nvSpPr>
          <p:spPr>
            <a:xfrm>
              <a:off x="2406024" y="3448045"/>
              <a:ext cx="838457" cy="273292"/>
            </a:xfrm>
            <a:prstGeom prst="roundRect">
              <a:avLst/>
            </a:prstGeom>
            <a:solidFill>
              <a:srgbClr val="FFC82E"/>
            </a:solidFill>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sz="800" dirty="0"/>
            </a:p>
          </p:txBody>
        </p:sp>
        <p:sp>
          <p:nvSpPr>
            <p:cNvPr id="12" name="Rounded Rectangle 11"/>
            <p:cNvSpPr/>
            <p:nvPr/>
          </p:nvSpPr>
          <p:spPr>
            <a:xfrm>
              <a:off x="1486976" y="1743220"/>
              <a:ext cx="685979" cy="914399"/>
            </a:xfrm>
            <a:prstGeom prst="roundRect">
              <a:avLst/>
            </a:prstGeom>
            <a:solidFill>
              <a:srgbClr val="2A2B8D"/>
            </a:solidFill>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sz="1200" dirty="0"/>
            </a:p>
            <a:p>
              <a:pPr algn="ctr"/>
              <a:endParaRPr lang="en-US" sz="1200" dirty="0"/>
            </a:p>
          </p:txBody>
        </p:sp>
        <p:cxnSp>
          <p:nvCxnSpPr>
            <p:cNvPr id="13" name="Straight Connector 12"/>
            <p:cNvCxnSpPr/>
            <p:nvPr/>
          </p:nvCxnSpPr>
          <p:spPr>
            <a:xfrm>
              <a:off x="1403728" y="4113810"/>
              <a:ext cx="2400924" cy="0"/>
            </a:xfrm>
            <a:prstGeom prst="line">
              <a:avLst/>
            </a:prstGeom>
            <a:ln>
              <a:solidFill>
                <a:schemeClr val="accent1"/>
              </a:solidFill>
              <a:prstDash val="dash"/>
            </a:ln>
          </p:spPr>
          <p:style>
            <a:lnRef idx="2">
              <a:schemeClr val="accent1"/>
            </a:lnRef>
            <a:fillRef idx="0">
              <a:schemeClr val="accent1"/>
            </a:fillRef>
            <a:effectRef idx="1">
              <a:schemeClr val="accent1"/>
            </a:effectRef>
            <a:fontRef idx="minor">
              <a:schemeClr val="tx1"/>
            </a:fontRef>
          </p:style>
        </p:cxnSp>
        <p:sp>
          <p:nvSpPr>
            <p:cNvPr id="14" name="TextBox 13"/>
            <p:cNvSpPr txBox="1"/>
            <p:nvPr/>
          </p:nvSpPr>
          <p:spPr>
            <a:xfrm>
              <a:off x="2089706" y="3943956"/>
              <a:ext cx="504937" cy="301632"/>
            </a:xfrm>
            <a:prstGeom prst="rect">
              <a:avLst/>
            </a:prstGeom>
            <a:solidFill>
              <a:schemeClr val="bg1">
                <a:lumMod val="85000"/>
              </a:schemeClr>
            </a:solidFill>
          </p:spPr>
          <p:txBody>
            <a:bodyPr wrap="non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100" dirty="0">
                  <a:solidFill>
                    <a:schemeClr val="accent1"/>
                  </a:solidFill>
                </a:rPr>
                <a:t>FAPI</a:t>
              </a:r>
            </a:p>
          </p:txBody>
        </p:sp>
        <p:sp>
          <p:nvSpPr>
            <p:cNvPr id="15" name="Right Arrow 14"/>
            <p:cNvSpPr/>
            <p:nvPr/>
          </p:nvSpPr>
          <p:spPr>
            <a:xfrm rot="16200000">
              <a:off x="22418" y="2447886"/>
              <a:ext cx="1886477" cy="477146"/>
            </a:xfrm>
            <a:prstGeom prst="rightArrow">
              <a:avLst/>
            </a:prstGeom>
            <a:solidFill>
              <a:srgbClr val="6E69B0"/>
            </a:solidFill>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sz="1200" dirty="0"/>
                <a:t>Vendor B</a:t>
              </a:r>
            </a:p>
          </p:txBody>
        </p:sp>
        <p:sp>
          <p:nvSpPr>
            <p:cNvPr id="16" name="Right Arrow 15"/>
            <p:cNvSpPr/>
            <p:nvPr/>
          </p:nvSpPr>
          <p:spPr>
            <a:xfrm rot="5400000" flipV="1">
              <a:off x="366008" y="4875843"/>
              <a:ext cx="1220638" cy="477149"/>
            </a:xfrm>
            <a:prstGeom prst="rightArrow">
              <a:avLst/>
            </a:prstGeom>
            <a:solidFill>
              <a:srgbClr val="6E69B0"/>
            </a:solidFill>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sz="1200" dirty="0"/>
                <a:t>Vendor A</a:t>
              </a:r>
            </a:p>
          </p:txBody>
        </p:sp>
        <p:sp>
          <p:nvSpPr>
            <p:cNvPr id="17" name="TextBox 16"/>
            <p:cNvSpPr txBox="1"/>
            <p:nvPr/>
          </p:nvSpPr>
          <p:spPr>
            <a:xfrm>
              <a:off x="526587" y="3729793"/>
              <a:ext cx="806199" cy="691979"/>
            </a:xfrm>
            <a:prstGeom prst="rect">
              <a:avLst/>
            </a:prstGeom>
            <a:noFill/>
          </p:spPr>
          <p:txBody>
            <a:bodyPr wrap="non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1100" dirty="0">
                  <a:solidFill>
                    <a:schemeClr val="accent1"/>
                  </a:solidFill>
                </a:rPr>
                <a:t>Shared </a:t>
              </a:r>
            </a:p>
            <a:p>
              <a:pPr algn="ctr"/>
              <a:r>
                <a:rPr lang="en-US" sz="1100" dirty="0">
                  <a:solidFill>
                    <a:schemeClr val="accent1"/>
                  </a:solidFill>
                </a:rPr>
                <a:t>memory </a:t>
              </a:r>
            </a:p>
            <a:p>
              <a:pPr algn="ctr"/>
              <a:r>
                <a:rPr lang="en-US" sz="1100" dirty="0">
                  <a:solidFill>
                    <a:schemeClr val="accent1"/>
                  </a:solidFill>
                </a:rPr>
                <a:t>Access </a:t>
              </a:r>
            </a:p>
          </p:txBody>
        </p:sp>
        <p:sp>
          <p:nvSpPr>
            <p:cNvPr id="18" name="TextBox 17"/>
            <p:cNvSpPr txBox="1"/>
            <p:nvPr/>
          </p:nvSpPr>
          <p:spPr>
            <a:xfrm>
              <a:off x="465519" y="5517112"/>
              <a:ext cx="3449320" cy="301632"/>
            </a:xfrm>
            <a:prstGeom prst="rect">
              <a:avLst/>
            </a:prstGeom>
            <a:noFill/>
          </p:spPr>
          <p:txBody>
            <a:bodyPr wrap="squar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sz="1100" dirty="0">
                  <a:solidFill>
                    <a:schemeClr val="accent1"/>
                  </a:solidFill>
                </a:rPr>
                <a:t>Physical Base Station</a:t>
              </a:r>
            </a:p>
          </p:txBody>
        </p:sp>
        <p:sp>
          <p:nvSpPr>
            <p:cNvPr id="19" name="TextBox 18"/>
            <p:cNvSpPr txBox="1"/>
            <p:nvPr/>
          </p:nvSpPr>
          <p:spPr>
            <a:xfrm>
              <a:off x="2316084" y="2030602"/>
              <a:ext cx="665735" cy="354862"/>
            </a:xfrm>
            <a:prstGeom prst="rect">
              <a:avLst/>
            </a:prstGeom>
            <a:noFill/>
          </p:spPr>
          <p:txBody>
            <a:bodyPr wrap="none" rtlCol="0">
              <a:spAutoFit/>
            </a:bodyPr>
            <a:lstStyle/>
            <a:p>
              <a:r>
                <a:rPr lang="en-US" sz="1400" dirty="0">
                  <a:solidFill>
                    <a:schemeClr val="bg1"/>
                  </a:solidFill>
                </a:rPr>
                <a:t>PDCP</a:t>
              </a:r>
            </a:p>
          </p:txBody>
        </p:sp>
        <p:sp>
          <p:nvSpPr>
            <p:cNvPr id="20" name="TextBox 19"/>
            <p:cNvSpPr txBox="1"/>
            <p:nvPr/>
          </p:nvSpPr>
          <p:spPr>
            <a:xfrm>
              <a:off x="3118673" y="2039726"/>
              <a:ext cx="685979" cy="354862"/>
            </a:xfrm>
            <a:prstGeom prst="rect">
              <a:avLst/>
            </a:prstGeom>
            <a:noFill/>
          </p:spPr>
          <p:txBody>
            <a:bodyPr wrap="square" rtlCol="0">
              <a:spAutoFit/>
            </a:bodyPr>
            <a:lstStyle/>
            <a:p>
              <a:pPr algn="ctr"/>
              <a:r>
                <a:rPr lang="en-US" sz="1400" dirty="0">
                  <a:solidFill>
                    <a:schemeClr val="bg1"/>
                  </a:solidFill>
                </a:rPr>
                <a:t>RRC</a:t>
              </a:r>
            </a:p>
          </p:txBody>
        </p:sp>
        <p:sp>
          <p:nvSpPr>
            <p:cNvPr id="21" name="TextBox 20"/>
            <p:cNvSpPr txBox="1"/>
            <p:nvPr/>
          </p:nvSpPr>
          <p:spPr>
            <a:xfrm>
              <a:off x="1486976" y="1908338"/>
              <a:ext cx="685979" cy="603264"/>
            </a:xfrm>
            <a:prstGeom prst="rect">
              <a:avLst/>
            </a:prstGeom>
            <a:noFill/>
          </p:spPr>
          <p:txBody>
            <a:bodyPr wrap="square" rtlCol="0">
              <a:spAutoFit/>
            </a:bodyPr>
            <a:lstStyle/>
            <a:p>
              <a:pPr algn="ctr"/>
              <a:r>
                <a:rPr lang="en-US" sz="1400" dirty="0">
                  <a:solidFill>
                    <a:schemeClr val="bg1"/>
                  </a:solidFill>
                </a:rPr>
                <a:t>TR-</a:t>
              </a:r>
            </a:p>
            <a:p>
              <a:pPr algn="ctr"/>
              <a:r>
                <a:rPr lang="en-US" sz="1400" dirty="0">
                  <a:solidFill>
                    <a:schemeClr val="bg1"/>
                  </a:solidFill>
                </a:rPr>
                <a:t>069</a:t>
              </a:r>
            </a:p>
          </p:txBody>
        </p:sp>
        <p:sp>
          <p:nvSpPr>
            <p:cNvPr id="22" name="TextBox 21"/>
            <p:cNvSpPr txBox="1"/>
            <p:nvPr/>
          </p:nvSpPr>
          <p:spPr>
            <a:xfrm>
              <a:off x="1458075" y="2983366"/>
              <a:ext cx="754366" cy="603264"/>
            </a:xfrm>
            <a:prstGeom prst="rect">
              <a:avLst/>
            </a:prstGeom>
            <a:noFill/>
          </p:spPr>
          <p:txBody>
            <a:bodyPr wrap="square" rtlCol="0">
              <a:spAutoFit/>
            </a:bodyPr>
            <a:lstStyle/>
            <a:p>
              <a:pPr algn="ctr"/>
              <a:r>
                <a:rPr lang="en-US" sz="1400" dirty="0">
                  <a:solidFill>
                    <a:schemeClr val="bg1"/>
                  </a:solidFill>
                </a:rPr>
                <a:t>PHY</a:t>
              </a:r>
            </a:p>
            <a:p>
              <a:pPr algn="ctr"/>
              <a:r>
                <a:rPr lang="en-US" sz="1400" dirty="0">
                  <a:solidFill>
                    <a:schemeClr val="bg1"/>
                  </a:solidFill>
                </a:rPr>
                <a:t>CTRL</a:t>
              </a:r>
            </a:p>
          </p:txBody>
        </p:sp>
      </p:grpSp>
      <p:sp>
        <p:nvSpPr>
          <p:cNvPr id="24" name="Rounded Rectangle 23"/>
          <p:cNvSpPr/>
          <p:nvPr/>
        </p:nvSpPr>
        <p:spPr>
          <a:xfrm>
            <a:off x="7358672" y="3827138"/>
            <a:ext cx="863250" cy="237030"/>
          </a:xfrm>
          <a:prstGeom prst="roundRect">
            <a:avLst/>
          </a:prstGeom>
          <a:noFill/>
          <a:ln>
            <a:no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sz="800" dirty="0"/>
              <a:t>SCHEDULER</a:t>
            </a:r>
          </a:p>
        </p:txBody>
      </p:sp>
    </p:spTree>
    <p:extLst>
      <p:ext uri="{BB962C8B-B14F-4D97-AF65-F5344CB8AC3E}">
        <p14:creationId xmlns:p14="http://schemas.microsoft.com/office/powerpoint/2010/main" val="20724835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a:xfrm>
            <a:off x="376238" y="3195207"/>
            <a:ext cx="2604527" cy="2246074"/>
          </a:xfrm>
          <a:prstGeom prst="rect">
            <a:avLst/>
          </a:prstGeom>
          <a:solidFill>
            <a:schemeClr val="accent2">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r>
              <a:rPr lang="en-GB" sz="1000" dirty="0">
                <a:solidFill>
                  <a:schemeClr val="tx1"/>
                </a:solidFill>
              </a:rPr>
              <a:t>Conventional Small Cell</a:t>
            </a:r>
          </a:p>
        </p:txBody>
      </p:sp>
      <p:sp>
        <p:nvSpPr>
          <p:cNvPr id="5" name="Rectangle 4"/>
          <p:cNvSpPr/>
          <p:nvPr/>
        </p:nvSpPr>
        <p:spPr>
          <a:xfrm>
            <a:off x="524695" y="4760117"/>
            <a:ext cx="1062865" cy="270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000" dirty="0">
                <a:solidFill>
                  <a:schemeClr val="tx1"/>
                </a:solidFill>
                <a:latin typeface="Arial Narrow"/>
                <a:cs typeface="Arial Narrow"/>
              </a:rPr>
              <a:t>PHY / RF</a:t>
            </a:r>
          </a:p>
        </p:txBody>
      </p:sp>
      <p:sp>
        <p:nvSpPr>
          <p:cNvPr id="7" name="Rectangle 6"/>
          <p:cNvSpPr/>
          <p:nvPr/>
        </p:nvSpPr>
        <p:spPr>
          <a:xfrm>
            <a:off x="524695" y="4427754"/>
            <a:ext cx="1062865" cy="270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000" dirty="0">
                <a:solidFill>
                  <a:schemeClr val="tx1"/>
                </a:solidFill>
                <a:latin typeface="Arial Narrow"/>
                <a:cs typeface="Arial Narrow"/>
              </a:rPr>
              <a:t>Layer 2</a:t>
            </a:r>
          </a:p>
        </p:txBody>
      </p:sp>
      <p:sp>
        <p:nvSpPr>
          <p:cNvPr id="8" name="Rectangle 7"/>
          <p:cNvSpPr/>
          <p:nvPr/>
        </p:nvSpPr>
        <p:spPr>
          <a:xfrm>
            <a:off x="524694" y="4095391"/>
            <a:ext cx="1062866" cy="270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000" dirty="0">
                <a:solidFill>
                  <a:schemeClr val="tx1"/>
                </a:solidFill>
                <a:latin typeface="Arial Narrow"/>
                <a:cs typeface="Arial Narrow"/>
              </a:rPr>
              <a:t>RRC</a:t>
            </a:r>
          </a:p>
        </p:txBody>
      </p:sp>
      <p:sp>
        <p:nvSpPr>
          <p:cNvPr id="9" name="Rectangle 8"/>
          <p:cNvSpPr/>
          <p:nvPr/>
        </p:nvSpPr>
        <p:spPr>
          <a:xfrm>
            <a:off x="524695" y="3763028"/>
            <a:ext cx="1062865" cy="270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000" dirty="0">
                <a:solidFill>
                  <a:schemeClr val="tx1"/>
                </a:solidFill>
                <a:latin typeface="Arial Narrow"/>
                <a:cs typeface="Arial Narrow"/>
              </a:rPr>
              <a:t>S1 / X2 Client</a:t>
            </a:r>
          </a:p>
        </p:txBody>
      </p:sp>
      <p:sp>
        <p:nvSpPr>
          <p:cNvPr id="13" name="Rectangle 12"/>
          <p:cNvSpPr/>
          <p:nvPr/>
        </p:nvSpPr>
        <p:spPr>
          <a:xfrm>
            <a:off x="524695" y="3430665"/>
            <a:ext cx="1062865" cy="270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000" dirty="0">
                <a:solidFill>
                  <a:schemeClr val="tx1"/>
                </a:solidFill>
                <a:latin typeface="Arial Narrow"/>
                <a:cs typeface="Arial Narrow"/>
              </a:rPr>
              <a:t>IPsec</a:t>
            </a:r>
          </a:p>
        </p:txBody>
      </p:sp>
      <p:sp>
        <p:nvSpPr>
          <p:cNvPr id="62" name="Rectangle 61"/>
          <p:cNvSpPr/>
          <p:nvPr/>
        </p:nvSpPr>
        <p:spPr>
          <a:xfrm>
            <a:off x="1763060" y="4762987"/>
            <a:ext cx="1062865" cy="270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000" dirty="0">
                <a:solidFill>
                  <a:schemeClr val="tx1"/>
                </a:solidFill>
                <a:latin typeface="Arial Narrow"/>
                <a:cs typeface="Arial Narrow"/>
              </a:rPr>
              <a:t>GPS / Location</a:t>
            </a:r>
          </a:p>
        </p:txBody>
      </p:sp>
      <p:sp>
        <p:nvSpPr>
          <p:cNvPr id="63" name="Rectangle 62"/>
          <p:cNvSpPr/>
          <p:nvPr/>
        </p:nvSpPr>
        <p:spPr>
          <a:xfrm>
            <a:off x="1763060" y="4430624"/>
            <a:ext cx="1062865" cy="270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000" dirty="0">
                <a:solidFill>
                  <a:schemeClr val="tx1"/>
                </a:solidFill>
                <a:latin typeface="Arial Narrow"/>
                <a:cs typeface="Arial Narrow"/>
              </a:rPr>
              <a:t>Timing/Sync</a:t>
            </a:r>
          </a:p>
        </p:txBody>
      </p:sp>
      <p:sp>
        <p:nvSpPr>
          <p:cNvPr id="67" name="Rectangle 66"/>
          <p:cNvSpPr/>
          <p:nvPr/>
        </p:nvSpPr>
        <p:spPr>
          <a:xfrm>
            <a:off x="1763060" y="3765898"/>
            <a:ext cx="1062865" cy="270000"/>
          </a:xfrm>
          <a:prstGeom prst="rect">
            <a:avLst/>
          </a:prstGeom>
          <a:solidFill>
            <a:schemeClr val="accent2"/>
          </a:solidFill>
          <a:ln w="2540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000" dirty="0">
                <a:solidFill>
                  <a:schemeClr val="tx1"/>
                </a:solidFill>
                <a:latin typeface="Arial Narrow"/>
                <a:cs typeface="Arial Narrow"/>
              </a:rPr>
              <a:t>SC Management</a:t>
            </a:r>
          </a:p>
        </p:txBody>
      </p:sp>
      <p:sp>
        <p:nvSpPr>
          <p:cNvPr id="68" name="Rectangle 67"/>
          <p:cNvSpPr/>
          <p:nvPr/>
        </p:nvSpPr>
        <p:spPr>
          <a:xfrm>
            <a:off x="1763060" y="3433535"/>
            <a:ext cx="1062865" cy="270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000" dirty="0">
                <a:solidFill>
                  <a:schemeClr val="tx1"/>
                </a:solidFill>
                <a:latin typeface="Arial Narrow"/>
                <a:cs typeface="Arial Narrow"/>
              </a:rPr>
              <a:t>TLS / IPSec</a:t>
            </a:r>
          </a:p>
        </p:txBody>
      </p:sp>
      <p:sp>
        <p:nvSpPr>
          <p:cNvPr id="65" name="Right Arrow 64"/>
          <p:cNvSpPr/>
          <p:nvPr/>
        </p:nvSpPr>
        <p:spPr>
          <a:xfrm>
            <a:off x="3127313" y="3856176"/>
            <a:ext cx="670520" cy="484632"/>
          </a:xfrm>
          <a:prstGeom prst="rightArrow">
            <a:avLst/>
          </a:prstGeom>
          <a:solidFill>
            <a:schemeClr val="accent4"/>
          </a:solidFill>
          <a:ln>
            <a:noFill/>
          </a:ln>
          <a:effectLst>
            <a:outerShdw blurRad="76200" dist="50800" dir="5400000" algn="ctr" rotWithShape="0">
              <a:srgbClr val="000000">
                <a:alpha val="2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p>
        </p:txBody>
      </p:sp>
      <p:sp>
        <p:nvSpPr>
          <p:cNvPr id="73" name="Rectangle 72"/>
          <p:cNvSpPr/>
          <p:nvPr/>
        </p:nvSpPr>
        <p:spPr>
          <a:xfrm>
            <a:off x="376239" y="2376430"/>
            <a:ext cx="2604527" cy="557644"/>
          </a:xfrm>
          <a:prstGeom prst="rect">
            <a:avLst/>
          </a:prstGeom>
          <a:solidFill>
            <a:schemeClr val="bg1">
              <a:lumMod val="75000"/>
            </a:schemeClr>
          </a:solidFill>
          <a:ln w="2540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GB" sz="1000" dirty="0">
                <a:solidFill>
                  <a:schemeClr val="tx1"/>
                </a:solidFill>
              </a:rPr>
              <a:t>Small Cell EMS</a:t>
            </a:r>
          </a:p>
        </p:txBody>
      </p:sp>
      <p:sp>
        <p:nvSpPr>
          <p:cNvPr id="74" name="Rectangle 73"/>
          <p:cNvSpPr/>
          <p:nvPr/>
        </p:nvSpPr>
        <p:spPr>
          <a:xfrm>
            <a:off x="3986430" y="3242354"/>
            <a:ext cx="2408395" cy="2246074"/>
          </a:xfrm>
          <a:prstGeom prst="rect">
            <a:avLst/>
          </a:prstGeom>
          <a:solidFill>
            <a:schemeClr val="accent2">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r>
              <a:rPr lang="en-GB" sz="1000" dirty="0">
                <a:solidFill>
                  <a:schemeClr val="tx1"/>
                </a:solidFill>
              </a:rPr>
              <a:t>VNF Centralized Functions</a:t>
            </a:r>
          </a:p>
        </p:txBody>
      </p:sp>
      <p:sp>
        <p:nvSpPr>
          <p:cNvPr id="76" name="Rectangle 75"/>
          <p:cNvSpPr/>
          <p:nvPr/>
        </p:nvSpPr>
        <p:spPr>
          <a:xfrm>
            <a:off x="4135974" y="4474901"/>
            <a:ext cx="1009480" cy="270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000" dirty="0">
                <a:solidFill>
                  <a:schemeClr val="tx1"/>
                </a:solidFill>
                <a:latin typeface="Arial Narrow"/>
                <a:cs typeface="Arial Narrow"/>
              </a:rPr>
              <a:t>Layer 2</a:t>
            </a:r>
          </a:p>
        </p:txBody>
      </p:sp>
      <p:sp>
        <p:nvSpPr>
          <p:cNvPr id="77" name="Rectangle 76"/>
          <p:cNvSpPr/>
          <p:nvPr/>
        </p:nvSpPr>
        <p:spPr>
          <a:xfrm>
            <a:off x="4135974" y="4142538"/>
            <a:ext cx="1009481" cy="270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000" dirty="0">
                <a:solidFill>
                  <a:schemeClr val="tx1"/>
                </a:solidFill>
                <a:latin typeface="Arial Narrow"/>
                <a:cs typeface="Arial Narrow"/>
              </a:rPr>
              <a:t>RRC</a:t>
            </a:r>
          </a:p>
        </p:txBody>
      </p:sp>
      <p:sp>
        <p:nvSpPr>
          <p:cNvPr id="78" name="Rectangle 77"/>
          <p:cNvSpPr/>
          <p:nvPr/>
        </p:nvSpPr>
        <p:spPr>
          <a:xfrm>
            <a:off x="4135974" y="3810175"/>
            <a:ext cx="1009480" cy="270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000" dirty="0">
                <a:solidFill>
                  <a:schemeClr val="tx1"/>
                </a:solidFill>
                <a:latin typeface="Arial Narrow"/>
                <a:cs typeface="Arial Narrow"/>
              </a:rPr>
              <a:t>S1 / X2 Client</a:t>
            </a:r>
          </a:p>
        </p:txBody>
      </p:sp>
      <p:sp>
        <p:nvSpPr>
          <p:cNvPr id="79" name="Rectangle 78"/>
          <p:cNvSpPr/>
          <p:nvPr/>
        </p:nvSpPr>
        <p:spPr>
          <a:xfrm>
            <a:off x="4135974" y="3477812"/>
            <a:ext cx="1009480" cy="270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000" dirty="0">
                <a:solidFill>
                  <a:schemeClr val="tx1"/>
                </a:solidFill>
                <a:latin typeface="Arial Narrow"/>
                <a:cs typeface="Arial Narrow"/>
              </a:rPr>
              <a:t>IPsec</a:t>
            </a:r>
          </a:p>
        </p:txBody>
      </p:sp>
      <p:sp>
        <p:nvSpPr>
          <p:cNvPr id="98" name="Rectangle 97"/>
          <p:cNvSpPr/>
          <p:nvPr/>
        </p:nvSpPr>
        <p:spPr>
          <a:xfrm>
            <a:off x="5277216" y="4477771"/>
            <a:ext cx="1009480" cy="270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000" dirty="0">
                <a:solidFill>
                  <a:schemeClr val="tx1"/>
                </a:solidFill>
                <a:latin typeface="Arial Narrow"/>
                <a:cs typeface="Arial Narrow"/>
              </a:rPr>
              <a:t>Timing/Sync</a:t>
            </a:r>
          </a:p>
        </p:txBody>
      </p:sp>
      <p:sp>
        <p:nvSpPr>
          <p:cNvPr id="100" name="Rectangle 99"/>
          <p:cNvSpPr/>
          <p:nvPr/>
        </p:nvSpPr>
        <p:spPr>
          <a:xfrm>
            <a:off x="5277216" y="3813045"/>
            <a:ext cx="1009480" cy="270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000" dirty="0">
                <a:solidFill>
                  <a:schemeClr val="tx1"/>
                </a:solidFill>
                <a:latin typeface="Arial Narrow"/>
                <a:cs typeface="Arial Narrow"/>
              </a:rPr>
              <a:t>Management</a:t>
            </a:r>
          </a:p>
        </p:txBody>
      </p:sp>
      <p:sp>
        <p:nvSpPr>
          <p:cNvPr id="103" name="Rectangle 102"/>
          <p:cNvSpPr/>
          <p:nvPr/>
        </p:nvSpPr>
        <p:spPr>
          <a:xfrm>
            <a:off x="5277216" y="3480682"/>
            <a:ext cx="1009480" cy="270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000" dirty="0">
                <a:solidFill>
                  <a:schemeClr val="tx1"/>
                </a:solidFill>
                <a:latin typeface="Arial Narrow"/>
                <a:cs typeface="Arial Narrow"/>
              </a:rPr>
              <a:t>TLS / IPSec</a:t>
            </a:r>
          </a:p>
        </p:txBody>
      </p:sp>
      <p:sp>
        <p:nvSpPr>
          <p:cNvPr id="108" name="Rectangle 107"/>
          <p:cNvSpPr/>
          <p:nvPr/>
        </p:nvSpPr>
        <p:spPr>
          <a:xfrm>
            <a:off x="3986431" y="2423577"/>
            <a:ext cx="2408394" cy="557644"/>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GB" sz="1000" dirty="0">
                <a:solidFill>
                  <a:schemeClr val="tx1"/>
                </a:solidFill>
              </a:rPr>
              <a:t>VNF EMS</a:t>
            </a:r>
          </a:p>
        </p:txBody>
      </p:sp>
      <p:sp>
        <p:nvSpPr>
          <p:cNvPr id="109" name="Rectangle 108"/>
          <p:cNvSpPr/>
          <p:nvPr/>
        </p:nvSpPr>
        <p:spPr>
          <a:xfrm>
            <a:off x="7164294" y="3242354"/>
            <a:ext cx="1628588" cy="2246074"/>
          </a:xfrm>
          <a:prstGeom prst="rect">
            <a:avLst/>
          </a:prstGeom>
          <a:solidFill>
            <a:schemeClr val="accent2">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r>
              <a:rPr lang="en-GB" sz="1000" dirty="0">
                <a:solidFill>
                  <a:schemeClr val="tx1"/>
                </a:solidFill>
              </a:rPr>
              <a:t>PNF Remote SC Radio</a:t>
            </a:r>
          </a:p>
        </p:txBody>
      </p:sp>
      <p:sp>
        <p:nvSpPr>
          <p:cNvPr id="110" name="Rectangle 109"/>
          <p:cNvSpPr/>
          <p:nvPr/>
        </p:nvSpPr>
        <p:spPr>
          <a:xfrm>
            <a:off x="7164295" y="2423577"/>
            <a:ext cx="1628588" cy="557644"/>
          </a:xfrm>
          <a:prstGeom prst="rect">
            <a:avLst/>
          </a:prstGeom>
          <a:solidFill>
            <a:schemeClr val="accent2"/>
          </a:solidFill>
          <a:ln w="2540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GB" sz="1000" dirty="0">
                <a:solidFill>
                  <a:schemeClr val="tx1"/>
                </a:solidFill>
              </a:rPr>
              <a:t>PNF EMS</a:t>
            </a:r>
          </a:p>
        </p:txBody>
      </p:sp>
      <p:sp>
        <p:nvSpPr>
          <p:cNvPr id="112" name="Rectangle 111"/>
          <p:cNvSpPr/>
          <p:nvPr/>
        </p:nvSpPr>
        <p:spPr>
          <a:xfrm>
            <a:off x="7342094" y="4365391"/>
            <a:ext cx="1293906" cy="270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000" dirty="0">
                <a:solidFill>
                  <a:schemeClr val="tx1"/>
                </a:solidFill>
                <a:latin typeface="Arial Narrow"/>
                <a:cs typeface="Arial Narrow"/>
              </a:rPr>
              <a:t>Timing/Sync</a:t>
            </a:r>
          </a:p>
        </p:txBody>
      </p:sp>
      <p:sp>
        <p:nvSpPr>
          <p:cNvPr id="113" name="Rectangle 112"/>
          <p:cNvSpPr/>
          <p:nvPr/>
        </p:nvSpPr>
        <p:spPr>
          <a:xfrm>
            <a:off x="7342094" y="3703535"/>
            <a:ext cx="1293906" cy="270000"/>
          </a:xfrm>
          <a:prstGeom prst="rect">
            <a:avLst/>
          </a:prstGeom>
          <a:solidFill>
            <a:schemeClr val="accent2"/>
          </a:solidFill>
          <a:ln w="2540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000" dirty="0">
                <a:solidFill>
                  <a:schemeClr val="tx1"/>
                </a:solidFill>
                <a:latin typeface="Arial Narrow"/>
                <a:cs typeface="Arial Narrow"/>
              </a:rPr>
              <a:t>PNF Management</a:t>
            </a:r>
          </a:p>
        </p:txBody>
      </p:sp>
      <p:sp>
        <p:nvSpPr>
          <p:cNvPr id="114" name="Rectangle 113"/>
          <p:cNvSpPr/>
          <p:nvPr/>
        </p:nvSpPr>
        <p:spPr>
          <a:xfrm>
            <a:off x="7342094" y="4033028"/>
            <a:ext cx="1293906" cy="270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000" dirty="0">
                <a:solidFill>
                  <a:schemeClr val="tx1"/>
                </a:solidFill>
                <a:latin typeface="Arial Narrow"/>
                <a:cs typeface="Arial Narrow"/>
              </a:rPr>
              <a:t>GPS / Location</a:t>
            </a:r>
          </a:p>
        </p:txBody>
      </p:sp>
      <p:sp>
        <p:nvSpPr>
          <p:cNvPr id="116" name="Rectangle 115"/>
          <p:cNvSpPr/>
          <p:nvPr/>
        </p:nvSpPr>
        <p:spPr>
          <a:xfrm>
            <a:off x="7342094" y="4700624"/>
            <a:ext cx="1293906" cy="270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000" dirty="0">
                <a:solidFill>
                  <a:schemeClr val="tx1"/>
                </a:solidFill>
                <a:latin typeface="Arial Narrow"/>
                <a:cs typeface="Arial Narrow"/>
              </a:rPr>
              <a:t>PHY / RF</a:t>
            </a:r>
          </a:p>
        </p:txBody>
      </p:sp>
      <p:sp>
        <p:nvSpPr>
          <p:cNvPr id="117" name="Rectangle 116"/>
          <p:cNvSpPr/>
          <p:nvPr/>
        </p:nvSpPr>
        <p:spPr>
          <a:xfrm>
            <a:off x="1763060" y="4095391"/>
            <a:ext cx="1062865" cy="270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000" dirty="0">
                <a:solidFill>
                  <a:schemeClr val="tx1"/>
                </a:solidFill>
                <a:latin typeface="Arial Narrow"/>
                <a:cs typeface="Arial Narrow"/>
              </a:rPr>
              <a:t>Service Discovery</a:t>
            </a:r>
          </a:p>
        </p:txBody>
      </p:sp>
      <p:sp>
        <p:nvSpPr>
          <p:cNvPr id="118" name="Rectangle 117"/>
          <p:cNvSpPr/>
          <p:nvPr/>
        </p:nvSpPr>
        <p:spPr>
          <a:xfrm>
            <a:off x="7342094" y="3370236"/>
            <a:ext cx="1293906" cy="270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000" dirty="0">
                <a:solidFill>
                  <a:schemeClr val="tx1"/>
                </a:solidFill>
                <a:latin typeface="Arial Narrow"/>
                <a:cs typeface="Arial Narrow"/>
              </a:rPr>
              <a:t>Service Discovery</a:t>
            </a:r>
          </a:p>
        </p:txBody>
      </p:sp>
      <p:sp>
        <p:nvSpPr>
          <p:cNvPr id="4" name="Plus 3"/>
          <p:cNvSpPr/>
          <p:nvPr/>
        </p:nvSpPr>
        <p:spPr>
          <a:xfrm>
            <a:off x="6394825" y="3703536"/>
            <a:ext cx="789563" cy="789563"/>
          </a:xfrm>
          <a:prstGeom prst="mathPlus">
            <a:avLst/>
          </a:prstGeom>
          <a:solidFill>
            <a:schemeClr val="accent4"/>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6" name="Title 1"/>
          <p:cNvSpPr>
            <a:spLocks noGrp="1"/>
          </p:cNvSpPr>
          <p:nvPr>
            <p:ph type="title"/>
          </p:nvPr>
        </p:nvSpPr>
        <p:spPr>
          <a:xfrm>
            <a:off x="376238" y="1181247"/>
            <a:ext cx="6788056" cy="648992"/>
          </a:xfrm>
        </p:spPr>
        <p:txBody>
          <a:bodyPr>
            <a:normAutofit fontScale="90000"/>
          </a:bodyPr>
          <a:lstStyle/>
          <a:p>
            <a:r>
              <a:rPr lang="en-US" b="1" dirty="0" smtClean="0"/>
              <a:t>Board agreed work item to develop definition of </a:t>
            </a:r>
            <a:r>
              <a:rPr lang="en-US" b="1" dirty="0" err="1" smtClean="0"/>
              <a:t>nFAPI</a:t>
            </a:r>
            <a:r>
              <a:rPr lang="en-US" b="1" dirty="0" smtClean="0"/>
              <a:t> central/remote MAC/PHY spilt</a:t>
            </a:r>
            <a:endParaRPr lang="en-GB" b="1" dirty="0"/>
          </a:p>
        </p:txBody>
      </p:sp>
      <p:sp>
        <p:nvSpPr>
          <p:cNvPr id="33" name="Footer Placeholder 3"/>
          <p:cNvSpPr>
            <a:spLocks noGrp="1"/>
          </p:cNvSpPr>
          <p:nvPr>
            <p:ph type="ftr" sz="quarter" idx="4294967295"/>
          </p:nvPr>
        </p:nvSpPr>
        <p:spPr>
          <a:xfrm>
            <a:off x="7334464" y="5817680"/>
            <a:ext cx="1431711" cy="186610"/>
          </a:xfrm>
          <a:prstGeom prst="rect">
            <a:avLst/>
          </a:prstGeom>
        </p:spPr>
        <p:txBody>
          <a:bodyPr/>
          <a:lstStyle/>
          <a:p>
            <a:pPr algn="r"/>
            <a:r>
              <a:rPr lang="en-US" sz="700" dirty="0"/>
              <a:t>© Small Cell Forum Ltd 2015</a:t>
            </a:r>
          </a:p>
        </p:txBody>
      </p:sp>
    </p:spTree>
    <p:extLst>
      <p:ext uri="{BB962C8B-B14F-4D97-AF65-F5344CB8AC3E}">
        <p14:creationId xmlns:p14="http://schemas.microsoft.com/office/powerpoint/2010/main" val="4904052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withEffect">
                                  <p:stCondLst>
                                    <p:cond delay="0"/>
                                  </p:stCondLst>
                                  <p:childTnLst>
                                    <p:animEffect transition="out" filter="fade">
                                      <p:cBhvr>
                                        <p:cTn id="6" dur="500"/>
                                        <p:tgtEl>
                                          <p:spTgt spid="26"/>
                                        </p:tgtEl>
                                      </p:cBhvr>
                                    </p:animEffect>
                                    <p:set>
                                      <p:cBhvr>
                                        <p:cTn id="7" dur="1" fill="hold">
                                          <p:stCondLst>
                                            <p:cond delay="499"/>
                                          </p:stCondLst>
                                        </p:cTn>
                                        <p:tgtEl>
                                          <p:spTgt spid="26"/>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5"/>
                                        </p:tgtEl>
                                      </p:cBhvr>
                                    </p:animEffect>
                                    <p:set>
                                      <p:cBhvr>
                                        <p:cTn id="10" dur="1" fill="hold">
                                          <p:stCondLst>
                                            <p:cond delay="499"/>
                                          </p:stCondLst>
                                        </p:cTn>
                                        <p:tgtEl>
                                          <p:spTgt spid="5"/>
                                        </p:tgtEl>
                                        <p:attrNameLst>
                                          <p:attrName>style.visibility</p:attrName>
                                        </p:attrNameLst>
                                      </p:cBhvr>
                                      <p:to>
                                        <p:strVal val="hidden"/>
                                      </p:to>
                                    </p:set>
                                  </p:childTnLst>
                                </p:cTn>
                              </p:par>
                              <p:par>
                                <p:cTn id="11" presetID="10" presetClass="exit" presetSubtype="0" fill="hold" grpId="0" nodeType="withEffect">
                                  <p:stCondLst>
                                    <p:cond delay="0"/>
                                  </p:stCondLst>
                                  <p:childTnLst>
                                    <p:animEffect transition="out" filter="fade">
                                      <p:cBhvr>
                                        <p:cTn id="12" dur="500"/>
                                        <p:tgtEl>
                                          <p:spTgt spid="7"/>
                                        </p:tgtEl>
                                      </p:cBhvr>
                                    </p:animEffect>
                                    <p:set>
                                      <p:cBhvr>
                                        <p:cTn id="13" dur="1" fill="hold">
                                          <p:stCondLst>
                                            <p:cond delay="499"/>
                                          </p:stCondLst>
                                        </p:cTn>
                                        <p:tgtEl>
                                          <p:spTgt spid="7"/>
                                        </p:tgtEl>
                                        <p:attrNameLst>
                                          <p:attrName>style.visibility</p:attrName>
                                        </p:attrNameLst>
                                      </p:cBhvr>
                                      <p:to>
                                        <p:strVal val="hidden"/>
                                      </p:to>
                                    </p:set>
                                  </p:childTnLst>
                                </p:cTn>
                              </p:par>
                              <p:par>
                                <p:cTn id="14" presetID="10" presetClass="exit" presetSubtype="0" fill="hold" grpId="0" nodeType="withEffect">
                                  <p:stCondLst>
                                    <p:cond delay="0"/>
                                  </p:stCondLst>
                                  <p:childTnLst>
                                    <p:animEffect transition="out" filter="fade">
                                      <p:cBhvr>
                                        <p:cTn id="15" dur="500"/>
                                        <p:tgtEl>
                                          <p:spTgt spid="8"/>
                                        </p:tgtEl>
                                      </p:cBhvr>
                                    </p:animEffect>
                                    <p:set>
                                      <p:cBhvr>
                                        <p:cTn id="16" dur="1" fill="hold">
                                          <p:stCondLst>
                                            <p:cond delay="499"/>
                                          </p:stCondLst>
                                        </p:cTn>
                                        <p:tgtEl>
                                          <p:spTgt spid="8"/>
                                        </p:tgtEl>
                                        <p:attrNameLst>
                                          <p:attrName>style.visibility</p:attrName>
                                        </p:attrNameLst>
                                      </p:cBhvr>
                                      <p:to>
                                        <p:strVal val="hidden"/>
                                      </p:to>
                                    </p:set>
                                  </p:childTnLst>
                                </p:cTn>
                              </p:par>
                              <p:par>
                                <p:cTn id="17" presetID="10" presetClass="exit" presetSubtype="0" fill="hold" grpId="0" nodeType="withEffect">
                                  <p:stCondLst>
                                    <p:cond delay="0"/>
                                  </p:stCondLst>
                                  <p:childTnLst>
                                    <p:animEffect transition="out" filter="fade">
                                      <p:cBhvr>
                                        <p:cTn id="18" dur="500"/>
                                        <p:tgtEl>
                                          <p:spTgt spid="9"/>
                                        </p:tgtEl>
                                      </p:cBhvr>
                                    </p:animEffect>
                                    <p:set>
                                      <p:cBhvr>
                                        <p:cTn id="19" dur="1" fill="hold">
                                          <p:stCondLst>
                                            <p:cond delay="499"/>
                                          </p:stCondLst>
                                        </p:cTn>
                                        <p:tgtEl>
                                          <p:spTgt spid="9"/>
                                        </p:tgtEl>
                                        <p:attrNameLst>
                                          <p:attrName>style.visibility</p:attrName>
                                        </p:attrNameLst>
                                      </p:cBhvr>
                                      <p:to>
                                        <p:strVal val="hidden"/>
                                      </p:to>
                                    </p:set>
                                  </p:childTnLst>
                                </p:cTn>
                              </p:par>
                              <p:par>
                                <p:cTn id="20" presetID="10" presetClass="exit" presetSubtype="0" fill="hold" grpId="0" nodeType="withEffect">
                                  <p:stCondLst>
                                    <p:cond delay="0"/>
                                  </p:stCondLst>
                                  <p:childTnLst>
                                    <p:animEffect transition="out" filter="fade">
                                      <p:cBhvr>
                                        <p:cTn id="21" dur="500"/>
                                        <p:tgtEl>
                                          <p:spTgt spid="13"/>
                                        </p:tgtEl>
                                      </p:cBhvr>
                                    </p:animEffect>
                                    <p:set>
                                      <p:cBhvr>
                                        <p:cTn id="22" dur="1" fill="hold">
                                          <p:stCondLst>
                                            <p:cond delay="499"/>
                                          </p:stCondLst>
                                        </p:cTn>
                                        <p:tgtEl>
                                          <p:spTgt spid="13"/>
                                        </p:tgtEl>
                                        <p:attrNameLst>
                                          <p:attrName>style.visibility</p:attrName>
                                        </p:attrNameLst>
                                      </p:cBhvr>
                                      <p:to>
                                        <p:strVal val="hidden"/>
                                      </p:to>
                                    </p:set>
                                  </p:childTnLst>
                                </p:cTn>
                              </p:par>
                              <p:par>
                                <p:cTn id="23" presetID="10" presetClass="exit" presetSubtype="0" fill="hold" grpId="0" nodeType="withEffect">
                                  <p:stCondLst>
                                    <p:cond delay="0"/>
                                  </p:stCondLst>
                                  <p:childTnLst>
                                    <p:animEffect transition="out" filter="fade">
                                      <p:cBhvr>
                                        <p:cTn id="24" dur="500"/>
                                        <p:tgtEl>
                                          <p:spTgt spid="62"/>
                                        </p:tgtEl>
                                      </p:cBhvr>
                                    </p:animEffect>
                                    <p:set>
                                      <p:cBhvr>
                                        <p:cTn id="25" dur="1" fill="hold">
                                          <p:stCondLst>
                                            <p:cond delay="499"/>
                                          </p:stCondLst>
                                        </p:cTn>
                                        <p:tgtEl>
                                          <p:spTgt spid="62"/>
                                        </p:tgtEl>
                                        <p:attrNameLst>
                                          <p:attrName>style.visibility</p:attrName>
                                        </p:attrNameLst>
                                      </p:cBhvr>
                                      <p:to>
                                        <p:strVal val="hidden"/>
                                      </p:to>
                                    </p:set>
                                  </p:childTnLst>
                                </p:cTn>
                              </p:par>
                              <p:par>
                                <p:cTn id="26" presetID="10" presetClass="exit" presetSubtype="0" fill="hold" grpId="0" nodeType="withEffect">
                                  <p:stCondLst>
                                    <p:cond delay="0"/>
                                  </p:stCondLst>
                                  <p:childTnLst>
                                    <p:animEffect transition="out" filter="fade">
                                      <p:cBhvr>
                                        <p:cTn id="27" dur="500"/>
                                        <p:tgtEl>
                                          <p:spTgt spid="63"/>
                                        </p:tgtEl>
                                      </p:cBhvr>
                                    </p:animEffect>
                                    <p:set>
                                      <p:cBhvr>
                                        <p:cTn id="28" dur="1" fill="hold">
                                          <p:stCondLst>
                                            <p:cond delay="499"/>
                                          </p:stCondLst>
                                        </p:cTn>
                                        <p:tgtEl>
                                          <p:spTgt spid="63"/>
                                        </p:tgtEl>
                                        <p:attrNameLst>
                                          <p:attrName>style.visibility</p:attrName>
                                        </p:attrNameLst>
                                      </p:cBhvr>
                                      <p:to>
                                        <p:strVal val="hidden"/>
                                      </p:to>
                                    </p:set>
                                  </p:childTnLst>
                                </p:cTn>
                              </p:par>
                              <p:par>
                                <p:cTn id="29" presetID="10" presetClass="exit" presetSubtype="0" fill="hold" grpId="0" nodeType="withEffect">
                                  <p:stCondLst>
                                    <p:cond delay="0"/>
                                  </p:stCondLst>
                                  <p:childTnLst>
                                    <p:animEffect transition="out" filter="fade">
                                      <p:cBhvr>
                                        <p:cTn id="30" dur="500"/>
                                        <p:tgtEl>
                                          <p:spTgt spid="67"/>
                                        </p:tgtEl>
                                      </p:cBhvr>
                                    </p:animEffect>
                                    <p:set>
                                      <p:cBhvr>
                                        <p:cTn id="31" dur="1" fill="hold">
                                          <p:stCondLst>
                                            <p:cond delay="499"/>
                                          </p:stCondLst>
                                        </p:cTn>
                                        <p:tgtEl>
                                          <p:spTgt spid="67"/>
                                        </p:tgtEl>
                                        <p:attrNameLst>
                                          <p:attrName>style.visibility</p:attrName>
                                        </p:attrNameLst>
                                      </p:cBhvr>
                                      <p:to>
                                        <p:strVal val="hidden"/>
                                      </p:to>
                                    </p:set>
                                  </p:childTnLst>
                                </p:cTn>
                              </p:par>
                              <p:par>
                                <p:cTn id="32" presetID="10" presetClass="exit" presetSubtype="0" fill="hold" grpId="0" nodeType="withEffect">
                                  <p:stCondLst>
                                    <p:cond delay="0"/>
                                  </p:stCondLst>
                                  <p:childTnLst>
                                    <p:animEffect transition="out" filter="fade">
                                      <p:cBhvr>
                                        <p:cTn id="33" dur="500"/>
                                        <p:tgtEl>
                                          <p:spTgt spid="68"/>
                                        </p:tgtEl>
                                      </p:cBhvr>
                                    </p:animEffect>
                                    <p:set>
                                      <p:cBhvr>
                                        <p:cTn id="34" dur="1" fill="hold">
                                          <p:stCondLst>
                                            <p:cond delay="499"/>
                                          </p:stCondLst>
                                        </p:cTn>
                                        <p:tgtEl>
                                          <p:spTgt spid="68"/>
                                        </p:tgtEl>
                                        <p:attrNameLst>
                                          <p:attrName>style.visibility</p:attrName>
                                        </p:attrNameLst>
                                      </p:cBhvr>
                                      <p:to>
                                        <p:strVal val="hidden"/>
                                      </p:to>
                                    </p:set>
                                  </p:childTnLst>
                                </p:cTn>
                              </p:par>
                              <p:par>
                                <p:cTn id="35" presetID="10" presetClass="exit" presetSubtype="0" fill="hold" grpId="0" nodeType="withEffect">
                                  <p:stCondLst>
                                    <p:cond delay="0"/>
                                  </p:stCondLst>
                                  <p:childTnLst>
                                    <p:animEffect transition="out" filter="fade">
                                      <p:cBhvr>
                                        <p:cTn id="36" dur="500"/>
                                        <p:tgtEl>
                                          <p:spTgt spid="65"/>
                                        </p:tgtEl>
                                      </p:cBhvr>
                                    </p:animEffect>
                                    <p:set>
                                      <p:cBhvr>
                                        <p:cTn id="37" dur="1" fill="hold">
                                          <p:stCondLst>
                                            <p:cond delay="499"/>
                                          </p:stCondLst>
                                        </p:cTn>
                                        <p:tgtEl>
                                          <p:spTgt spid="65"/>
                                        </p:tgtEl>
                                        <p:attrNameLst>
                                          <p:attrName>style.visibility</p:attrName>
                                        </p:attrNameLst>
                                      </p:cBhvr>
                                      <p:to>
                                        <p:strVal val="hidden"/>
                                      </p:to>
                                    </p:set>
                                  </p:childTnLst>
                                </p:cTn>
                              </p:par>
                              <p:par>
                                <p:cTn id="38" presetID="10" presetClass="exit" presetSubtype="0" fill="hold" grpId="0" nodeType="withEffect">
                                  <p:stCondLst>
                                    <p:cond delay="0"/>
                                  </p:stCondLst>
                                  <p:childTnLst>
                                    <p:animEffect transition="out" filter="fade">
                                      <p:cBhvr>
                                        <p:cTn id="39" dur="500"/>
                                        <p:tgtEl>
                                          <p:spTgt spid="73"/>
                                        </p:tgtEl>
                                      </p:cBhvr>
                                    </p:animEffect>
                                    <p:set>
                                      <p:cBhvr>
                                        <p:cTn id="40" dur="1" fill="hold">
                                          <p:stCondLst>
                                            <p:cond delay="499"/>
                                          </p:stCondLst>
                                        </p:cTn>
                                        <p:tgtEl>
                                          <p:spTgt spid="73"/>
                                        </p:tgtEl>
                                        <p:attrNameLst>
                                          <p:attrName>style.visibility</p:attrName>
                                        </p:attrNameLst>
                                      </p:cBhvr>
                                      <p:to>
                                        <p:strVal val="hidden"/>
                                      </p:to>
                                    </p:set>
                                  </p:childTnLst>
                                </p:cTn>
                              </p:par>
                              <p:par>
                                <p:cTn id="41" presetID="10" presetClass="exit" presetSubtype="0" fill="hold" grpId="0" nodeType="withEffect">
                                  <p:stCondLst>
                                    <p:cond delay="0"/>
                                  </p:stCondLst>
                                  <p:childTnLst>
                                    <p:animEffect transition="out" filter="fade">
                                      <p:cBhvr>
                                        <p:cTn id="42" dur="500"/>
                                        <p:tgtEl>
                                          <p:spTgt spid="117"/>
                                        </p:tgtEl>
                                      </p:cBhvr>
                                    </p:animEffect>
                                    <p:set>
                                      <p:cBhvr>
                                        <p:cTn id="43" dur="1" fill="hold">
                                          <p:stCondLst>
                                            <p:cond delay="499"/>
                                          </p:stCondLst>
                                        </p:cTn>
                                        <p:tgtEl>
                                          <p:spTgt spid="117"/>
                                        </p:tgtEl>
                                        <p:attrNameLst>
                                          <p:attrName>style.visibility</p:attrName>
                                        </p:attrNameLst>
                                      </p:cBhvr>
                                      <p:to>
                                        <p:strVal val="hidden"/>
                                      </p:to>
                                    </p:set>
                                  </p:childTnLst>
                                </p:cTn>
                              </p:par>
                              <p:par>
                                <p:cTn id="44" presetID="10" presetClass="exit" presetSubtype="0" fill="hold" grpId="0" nodeType="withEffect">
                                  <p:stCondLst>
                                    <p:cond delay="0"/>
                                  </p:stCondLst>
                                  <p:childTnLst>
                                    <p:animEffect transition="out" filter="fade">
                                      <p:cBhvr>
                                        <p:cTn id="45" dur="500"/>
                                        <p:tgtEl>
                                          <p:spTgt spid="4"/>
                                        </p:tgtEl>
                                      </p:cBhvr>
                                    </p:animEffect>
                                    <p:set>
                                      <p:cBhvr>
                                        <p:cTn id="46" dur="1" fill="hold">
                                          <p:stCondLst>
                                            <p:cond delay="499"/>
                                          </p:stCondLst>
                                        </p:cTn>
                                        <p:tgtEl>
                                          <p:spTgt spid="4"/>
                                        </p:tgtEl>
                                        <p:attrNameLst>
                                          <p:attrName>style.visibility</p:attrName>
                                        </p:attrNameLst>
                                      </p:cBhvr>
                                      <p:to>
                                        <p:strVal val="hidden"/>
                                      </p:to>
                                    </p:set>
                                  </p:childTnLst>
                                </p:cTn>
                              </p:par>
                              <p:par>
                                <p:cTn id="47" presetID="0" presetClass="path" presetSubtype="0" accel="50000" decel="50000" fill="hold" grpId="0" nodeType="withEffect">
                                  <p:stCondLst>
                                    <p:cond delay="0"/>
                                  </p:stCondLst>
                                  <p:childTnLst>
                                    <p:animMotion origin="layout" path="M 0 0 L -0.18636 -0.00247 " pathEditMode="relative" ptsTypes="AA">
                                      <p:cBhvr>
                                        <p:cTn id="48" dur="2000" fill="hold"/>
                                        <p:tgtEl>
                                          <p:spTgt spid="74"/>
                                        </p:tgtEl>
                                        <p:attrNameLst>
                                          <p:attrName>ppt_x</p:attrName>
                                          <p:attrName>ppt_y</p:attrName>
                                        </p:attrNameLst>
                                      </p:cBhvr>
                                    </p:animMotion>
                                  </p:childTnLst>
                                </p:cTn>
                              </p:par>
                              <p:par>
                                <p:cTn id="49" presetID="0" presetClass="path" presetSubtype="0" accel="50000" decel="50000" fill="hold" grpId="0" nodeType="withEffect">
                                  <p:stCondLst>
                                    <p:cond delay="0"/>
                                  </p:stCondLst>
                                  <p:childTnLst>
                                    <p:animMotion origin="layout" path="M 0 0 L -0.18636 -0.00247 " pathEditMode="relative" ptsTypes="AA">
                                      <p:cBhvr>
                                        <p:cTn id="50" dur="2000" fill="hold"/>
                                        <p:tgtEl>
                                          <p:spTgt spid="76"/>
                                        </p:tgtEl>
                                        <p:attrNameLst>
                                          <p:attrName>ppt_x</p:attrName>
                                          <p:attrName>ppt_y</p:attrName>
                                        </p:attrNameLst>
                                      </p:cBhvr>
                                    </p:animMotion>
                                  </p:childTnLst>
                                </p:cTn>
                              </p:par>
                              <p:par>
                                <p:cTn id="51" presetID="0" presetClass="path" presetSubtype="0" accel="50000" decel="50000" fill="hold" grpId="0" nodeType="withEffect">
                                  <p:stCondLst>
                                    <p:cond delay="0"/>
                                  </p:stCondLst>
                                  <p:childTnLst>
                                    <p:animMotion origin="layout" path="M 0 0 L -0.18636 -0.00247 " pathEditMode="relative" ptsTypes="AA">
                                      <p:cBhvr>
                                        <p:cTn id="52" dur="2000" fill="hold"/>
                                        <p:tgtEl>
                                          <p:spTgt spid="77"/>
                                        </p:tgtEl>
                                        <p:attrNameLst>
                                          <p:attrName>ppt_x</p:attrName>
                                          <p:attrName>ppt_y</p:attrName>
                                        </p:attrNameLst>
                                      </p:cBhvr>
                                    </p:animMotion>
                                  </p:childTnLst>
                                </p:cTn>
                              </p:par>
                              <p:par>
                                <p:cTn id="53" presetID="0" presetClass="path" presetSubtype="0" accel="50000" decel="50000" fill="hold" grpId="0" nodeType="withEffect">
                                  <p:stCondLst>
                                    <p:cond delay="0"/>
                                  </p:stCondLst>
                                  <p:childTnLst>
                                    <p:animMotion origin="layout" path="M 0 0 L -0.18636 -0.00247 " pathEditMode="relative" ptsTypes="AA">
                                      <p:cBhvr>
                                        <p:cTn id="54" dur="2000" fill="hold"/>
                                        <p:tgtEl>
                                          <p:spTgt spid="78"/>
                                        </p:tgtEl>
                                        <p:attrNameLst>
                                          <p:attrName>ppt_x</p:attrName>
                                          <p:attrName>ppt_y</p:attrName>
                                        </p:attrNameLst>
                                      </p:cBhvr>
                                    </p:animMotion>
                                  </p:childTnLst>
                                </p:cTn>
                              </p:par>
                              <p:par>
                                <p:cTn id="55" presetID="0" presetClass="path" presetSubtype="0" accel="50000" decel="50000" fill="hold" grpId="0" nodeType="withEffect">
                                  <p:stCondLst>
                                    <p:cond delay="0"/>
                                  </p:stCondLst>
                                  <p:childTnLst>
                                    <p:animMotion origin="layout" path="M 0 0 L -0.18636 -0.00247 " pathEditMode="relative" ptsTypes="AA">
                                      <p:cBhvr>
                                        <p:cTn id="56" dur="2000" fill="hold"/>
                                        <p:tgtEl>
                                          <p:spTgt spid="79"/>
                                        </p:tgtEl>
                                        <p:attrNameLst>
                                          <p:attrName>ppt_x</p:attrName>
                                          <p:attrName>ppt_y</p:attrName>
                                        </p:attrNameLst>
                                      </p:cBhvr>
                                    </p:animMotion>
                                  </p:childTnLst>
                                </p:cTn>
                              </p:par>
                              <p:par>
                                <p:cTn id="57" presetID="0" presetClass="path" presetSubtype="0" accel="50000" decel="50000" fill="hold" grpId="0" nodeType="withEffect">
                                  <p:stCondLst>
                                    <p:cond delay="0"/>
                                  </p:stCondLst>
                                  <p:childTnLst>
                                    <p:animMotion origin="layout" path="M 0 0 L -0.18636 -0.00247 " pathEditMode="relative" ptsTypes="AA">
                                      <p:cBhvr>
                                        <p:cTn id="58" dur="2000" fill="hold"/>
                                        <p:tgtEl>
                                          <p:spTgt spid="98"/>
                                        </p:tgtEl>
                                        <p:attrNameLst>
                                          <p:attrName>ppt_x</p:attrName>
                                          <p:attrName>ppt_y</p:attrName>
                                        </p:attrNameLst>
                                      </p:cBhvr>
                                    </p:animMotion>
                                  </p:childTnLst>
                                </p:cTn>
                              </p:par>
                              <p:par>
                                <p:cTn id="59" presetID="0" presetClass="path" presetSubtype="0" accel="50000" decel="50000" fill="hold" grpId="0" nodeType="withEffect">
                                  <p:stCondLst>
                                    <p:cond delay="0"/>
                                  </p:stCondLst>
                                  <p:childTnLst>
                                    <p:animMotion origin="layout" path="M 0 0 L -0.18636 -0.00247 " pathEditMode="relative" ptsTypes="AA">
                                      <p:cBhvr>
                                        <p:cTn id="60" dur="2000" fill="hold"/>
                                        <p:tgtEl>
                                          <p:spTgt spid="100"/>
                                        </p:tgtEl>
                                        <p:attrNameLst>
                                          <p:attrName>ppt_x</p:attrName>
                                          <p:attrName>ppt_y</p:attrName>
                                        </p:attrNameLst>
                                      </p:cBhvr>
                                    </p:animMotion>
                                  </p:childTnLst>
                                </p:cTn>
                              </p:par>
                              <p:par>
                                <p:cTn id="61" presetID="0" presetClass="path" presetSubtype="0" accel="50000" decel="50000" fill="hold" grpId="0" nodeType="withEffect">
                                  <p:stCondLst>
                                    <p:cond delay="0"/>
                                  </p:stCondLst>
                                  <p:childTnLst>
                                    <p:animMotion origin="layout" path="M 0 0 L -0.18636 -0.00247 " pathEditMode="relative" ptsTypes="AA">
                                      <p:cBhvr>
                                        <p:cTn id="62" dur="2000" fill="hold"/>
                                        <p:tgtEl>
                                          <p:spTgt spid="103"/>
                                        </p:tgtEl>
                                        <p:attrNameLst>
                                          <p:attrName>ppt_x</p:attrName>
                                          <p:attrName>ppt_y</p:attrName>
                                        </p:attrNameLst>
                                      </p:cBhvr>
                                    </p:animMotion>
                                  </p:childTnLst>
                                </p:cTn>
                              </p:par>
                              <p:par>
                                <p:cTn id="63" presetID="0" presetClass="path" presetSubtype="0" accel="50000" decel="50000" fill="hold" grpId="0" nodeType="withEffect">
                                  <p:stCondLst>
                                    <p:cond delay="0"/>
                                  </p:stCondLst>
                                  <p:childTnLst>
                                    <p:animMotion origin="layout" path="M 0 0 L -0.18636 -0.00247 " pathEditMode="relative" ptsTypes="AA">
                                      <p:cBhvr>
                                        <p:cTn id="64" dur="2000" fill="hold"/>
                                        <p:tgtEl>
                                          <p:spTgt spid="108"/>
                                        </p:tgtEl>
                                        <p:attrNameLst>
                                          <p:attrName>ppt_x</p:attrName>
                                          <p:attrName>ppt_y</p:attrName>
                                        </p:attrNameLst>
                                      </p:cBhvr>
                                    </p:animMotion>
                                  </p:childTnLst>
                                </p:cTn>
                              </p:par>
                              <p:par>
                                <p:cTn id="65" presetID="0" presetClass="path" presetSubtype="0" accel="50000" decel="50000" fill="hold" grpId="0" nodeType="withEffect">
                                  <p:stCondLst>
                                    <p:cond delay="0"/>
                                  </p:stCondLst>
                                  <p:childTnLst>
                                    <p:animMotion origin="layout" path="M 0 0 L -0.18636 -0.00247 " pathEditMode="relative" ptsTypes="AA">
                                      <p:cBhvr>
                                        <p:cTn id="66" dur="2000" fill="hold"/>
                                        <p:tgtEl>
                                          <p:spTgt spid="109"/>
                                        </p:tgtEl>
                                        <p:attrNameLst>
                                          <p:attrName>ppt_x</p:attrName>
                                          <p:attrName>ppt_y</p:attrName>
                                        </p:attrNameLst>
                                      </p:cBhvr>
                                    </p:animMotion>
                                  </p:childTnLst>
                                </p:cTn>
                              </p:par>
                              <p:par>
                                <p:cTn id="67" presetID="0" presetClass="path" presetSubtype="0" accel="50000" decel="50000" fill="hold" grpId="0" nodeType="withEffect">
                                  <p:stCondLst>
                                    <p:cond delay="0"/>
                                  </p:stCondLst>
                                  <p:childTnLst>
                                    <p:animMotion origin="layout" path="M 0 0 L -0.18636 -0.00247 " pathEditMode="relative" ptsTypes="AA">
                                      <p:cBhvr>
                                        <p:cTn id="68" dur="2000" fill="hold"/>
                                        <p:tgtEl>
                                          <p:spTgt spid="110"/>
                                        </p:tgtEl>
                                        <p:attrNameLst>
                                          <p:attrName>ppt_x</p:attrName>
                                          <p:attrName>ppt_y</p:attrName>
                                        </p:attrNameLst>
                                      </p:cBhvr>
                                    </p:animMotion>
                                  </p:childTnLst>
                                </p:cTn>
                              </p:par>
                              <p:par>
                                <p:cTn id="69" presetID="0" presetClass="path" presetSubtype="0" accel="50000" decel="50000" fill="hold" grpId="0" nodeType="withEffect">
                                  <p:stCondLst>
                                    <p:cond delay="0"/>
                                  </p:stCondLst>
                                  <p:childTnLst>
                                    <p:animMotion origin="layout" path="M 0 0 L -0.18636 -0.00247 " pathEditMode="relative" ptsTypes="AA">
                                      <p:cBhvr>
                                        <p:cTn id="70" dur="2000" fill="hold"/>
                                        <p:tgtEl>
                                          <p:spTgt spid="112"/>
                                        </p:tgtEl>
                                        <p:attrNameLst>
                                          <p:attrName>ppt_x</p:attrName>
                                          <p:attrName>ppt_y</p:attrName>
                                        </p:attrNameLst>
                                      </p:cBhvr>
                                    </p:animMotion>
                                  </p:childTnLst>
                                </p:cTn>
                              </p:par>
                              <p:par>
                                <p:cTn id="71" presetID="0" presetClass="path" presetSubtype="0" accel="50000" decel="50000" fill="hold" grpId="0" nodeType="withEffect">
                                  <p:stCondLst>
                                    <p:cond delay="0"/>
                                  </p:stCondLst>
                                  <p:childTnLst>
                                    <p:animMotion origin="layout" path="M 0 0 L -0.18636 -0.00247 " pathEditMode="relative" ptsTypes="AA">
                                      <p:cBhvr>
                                        <p:cTn id="72" dur="2000" fill="hold"/>
                                        <p:tgtEl>
                                          <p:spTgt spid="113"/>
                                        </p:tgtEl>
                                        <p:attrNameLst>
                                          <p:attrName>ppt_x</p:attrName>
                                          <p:attrName>ppt_y</p:attrName>
                                        </p:attrNameLst>
                                      </p:cBhvr>
                                    </p:animMotion>
                                  </p:childTnLst>
                                </p:cTn>
                              </p:par>
                              <p:par>
                                <p:cTn id="73" presetID="0" presetClass="path" presetSubtype="0" accel="50000" decel="50000" fill="hold" grpId="0" nodeType="withEffect">
                                  <p:stCondLst>
                                    <p:cond delay="0"/>
                                  </p:stCondLst>
                                  <p:childTnLst>
                                    <p:animMotion origin="layout" path="M 0 0 L -0.18636 -0.00247 " pathEditMode="relative" ptsTypes="AA">
                                      <p:cBhvr>
                                        <p:cTn id="74" dur="2000" fill="hold"/>
                                        <p:tgtEl>
                                          <p:spTgt spid="114"/>
                                        </p:tgtEl>
                                        <p:attrNameLst>
                                          <p:attrName>ppt_x</p:attrName>
                                          <p:attrName>ppt_y</p:attrName>
                                        </p:attrNameLst>
                                      </p:cBhvr>
                                    </p:animMotion>
                                  </p:childTnLst>
                                </p:cTn>
                              </p:par>
                              <p:par>
                                <p:cTn id="75" presetID="0" presetClass="path" presetSubtype="0" accel="50000" decel="50000" fill="hold" grpId="0" nodeType="withEffect">
                                  <p:stCondLst>
                                    <p:cond delay="0"/>
                                  </p:stCondLst>
                                  <p:childTnLst>
                                    <p:animMotion origin="layout" path="M 0 0 L -0.18636 -0.00247 " pathEditMode="relative" ptsTypes="AA">
                                      <p:cBhvr>
                                        <p:cTn id="76" dur="2000" fill="hold"/>
                                        <p:tgtEl>
                                          <p:spTgt spid="116"/>
                                        </p:tgtEl>
                                        <p:attrNameLst>
                                          <p:attrName>ppt_x</p:attrName>
                                          <p:attrName>ppt_y</p:attrName>
                                        </p:attrNameLst>
                                      </p:cBhvr>
                                    </p:animMotion>
                                  </p:childTnLst>
                                </p:cTn>
                              </p:par>
                              <p:par>
                                <p:cTn id="77" presetID="0" presetClass="path" presetSubtype="0" accel="50000" decel="50000" fill="hold" grpId="0" nodeType="withEffect">
                                  <p:stCondLst>
                                    <p:cond delay="0"/>
                                  </p:stCondLst>
                                  <p:childTnLst>
                                    <p:animMotion origin="layout" path="M 0 0 L -0.18636 -0.00247 " pathEditMode="relative" ptsTypes="AA">
                                      <p:cBhvr>
                                        <p:cTn id="78" dur="2000" fill="hold"/>
                                        <p:tgtEl>
                                          <p:spTgt spid="118"/>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5" grpId="0" animBg="1"/>
      <p:bldP spid="7" grpId="0" animBg="1"/>
      <p:bldP spid="8" grpId="0" animBg="1"/>
      <p:bldP spid="9" grpId="0" animBg="1"/>
      <p:bldP spid="13" grpId="0" animBg="1"/>
      <p:bldP spid="62" grpId="0" animBg="1"/>
      <p:bldP spid="63" grpId="0" animBg="1"/>
      <p:bldP spid="67" grpId="0" animBg="1"/>
      <p:bldP spid="68" grpId="0" animBg="1"/>
      <p:bldP spid="65" grpId="0" animBg="1"/>
      <p:bldP spid="73" grpId="0" animBg="1"/>
      <p:bldP spid="74" grpId="0" animBg="1"/>
      <p:bldP spid="76" grpId="0" animBg="1"/>
      <p:bldP spid="77" grpId="0" animBg="1"/>
      <p:bldP spid="78" grpId="0" animBg="1"/>
      <p:bldP spid="79" grpId="0" animBg="1"/>
      <p:bldP spid="98" grpId="0" animBg="1"/>
      <p:bldP spid="100" grpId="0" animBg="1"/>
      <p:bldP spid="103" grpId="0" animBg="1"/>
      <p:bldP spid="108" grpId="0" animBg="1"/>
      <p:bldP spid="109" grpId="0" animBg="1"/>
      <p:bldP spid="110" grpId="0" animBg="1"/>
      <p:bldP spid="112" grpId="0" animBg="1"/>
      <p:bldP spid="113" grpId="0" animBg="1"/>
      <p:bldP spid="114" grpId="0" animBg="1"/>
      <p:bldP spid="116" grpId="0" animBg="1"/>
      <p:bldP spid="117" grpId="0" animBg="1"/>
      <p:bldP spid="118" grpId="0" animBg="1"/>
      <p:bldP spid="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Rectangle 73"/>
          <p:cNvSpPr/>
          <p:nvPr/>
        </p:nvSpPr>
        <p:spPr>
          <a:xfrm>
            <a:off x="2284350" y="3242354"/>
            <a:ext cx="2408395" cy="2246074"/>
          </a:xfrm>
          <a:prstGeom prst="rect">
            <a:avLst/>
          </a:prstGeom>
          <a:solidFill>
            <a:schemeClr val="accent2">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r>
              <a:rPr lang="en-GB" sz="1000" dirty="0">
                <a:solidFill>
                  <a:schemeClr val="tx1"/>
                </a:solidFill>
              </a:rPr>
              <a:t>VNF Centralized Functions</a:t>
            </a:r>
          </a:p>
        </p:txBody>
      </p:sp>
      <p:sp>
        <p:nvSpPr>
          <p:cNvPr id="76" name="Rectangle 75"/>
          <p:cNvSpPr/>
          <p:nvPr/>
        </p:nvSpPr>
        <p:spPr>
          <a:xfrm>
            <a:off x="2433894" y="4474901"/>
            <a:ext cx="1009480" cy="270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000" dirty="0">
                <a:solidFill>
                  <a:schemeClr val="tx1"/>
                </a:solidFill>
                <a:latin typeface="Arial Narrow"/>
                <a:cs typeface="Arial Narrow"/>
              </a:rPr>
              <a:t>Layer 2</a:t>
            </a:r>
          </a:p>
        </p:txBody>
      </p:sp>
      <p:sp>
        <p:nvSpPr>
          <p:cNvPr id="77" name="Rectangle 76"/>
          <p:cNvSpPr/>
          <p:nvPr/>
        </p:nvSpPr>
        <p:spPr>
          <a:xfrm>
            <a:off x="2433894" y="4142538"/>
            <a:ext cx="1009481" cy="270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000" dirty="0">
                <a:solidFill>
                  <a:schemeClr val="tx1"/>
                </a:solidFill>
                <a:latin typeface="Arial Narrow"/>
                <a:cs typeface="Arial Narrow"/>
              </a:rPr>
              <a:t>RRC</a:t>
            </a:r>
          </a:p>
        </p:txBody>
      </p:sp>
      <p:sp>
        <p:nvSpPr>
          <p:cNvPr id="78" name="Rectangle 77"/>
          <p:cNvSpPr/>
          <p:nvPr/>
        </p:nvSpPr>
        <p:spPr>
          <a:xfrm>
            <a:off x="2433894" y="3810175"/>
            <a:ext cx="1009480" cy="270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000" dirty="0">
                <a:solidFill>
                  <a:schemeClr val="tx1"/>
                </a:solidFill>
                <a:latin typeface="Arial Narrow"/>
                <a:cs typeface="Arial Narrow"/>
              </a:rPr>
              <a:t>S1 / X2 Client</a:t>
            </a:r>
          </a:p>
        </p:txBody>
      </p:sp>
      <p:sp>
        <p:nvSpPr>
          <p:cNvPr id="79" name="Rectangle 78"/>
          <p:cNvSpPr/>
          <p:nvPr/>
        </p:nvSpPr>
        <p:spPr>
          <a:xfrm>
            <a:off x="2433894" y="3477812"/>
            <a:ext cx="1009480" cy="270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000" dirty="0">
                <a:solidFill>
                  <a:schemeClr val="tx1"/>
                </a:solidFill>
                <a:latin typeface="Arial Narrow"/>
                <a:cs typeface="Arial Narrow"/>
              </a:rPr>
              <a:t>IPsec</a:t>
            </a:r>
          </a:p>
        </p:txBody>
      </p:sp>
      <p:sp>
        <p:nvSpPr>
          <p:cNvPr id="98" name="Rectangle 97"/>
          <p:cNvSpPr/>
          <p:nvPr/>
        </p:nvSpPr>
        <p:spPr>
          <a:xfrm>
            <a:off x="3575136" y="4477771"/>
            <a:ext cx="1009480" cy="270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000" dirty="0">
                <a:solidFill>
                  <a:schemeClr val="tx1"/>
                </a:solidFill>
                <a:latin typeface="Arial Narrow"/>
                <a:cs typeface="Arial Narrow"/>
              </a:rPr>
              <a:t>Timing/Sync</a:t>
            </a:r>
          </a:p>
        </p:txBody>
      </p:sp>
      <p:sp>
        <p:nvSpPr>
          <p:cNvPr id="100" name="Rectangle 99"/>
          <p:cNvSpPr/>
          <p:nvPr/>
        </p:nvSpPr>
        <p:spPr>
          <a:xfrm>
            <a:off x="3575136" y="3813045"/>
            <a:ext cx="1009480" cy="270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000" dirty="0">
                <a:solidFill>
                  <a:schemeClr val="tx1"/>
                </a:solidFill>
                <a:latin typeface="Arial Narrow"/>
                <a:cs typeface="Arial Narrow"/>
              </a:rPr>
              <a:t>Management</a:t>
            </a:r>
          </a:p>
        </p:txBody>
      </p:sp>
      <p:sp>
        <p:nvSpPr>
          <p:cNvPr id="103" name="Rectangle 102"/>
          <p:cNvSpPr/>
          <p:nvPr/>
        </p:nvSpPr>
        <p:spPr>
          <a:xfrm>
            <a:off x="3575136" y="3480682"/>
            <a:ext cx="1009480" cy="270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000" dirty="0">
                <a:solidFill>
                  <a:schemeClr val="tx1"/>
                </a:solidFill>
                <a:latin typeface="Arial Narrow"/>
                <a:cs typeface="Arial Narrow"/>
              </a:rPr>
              <a:t>TLS / IPSec</a:t>
            </a:r>
          </a:p>
        </p:txBody>
      </p:sp>
      <p:sp>
        <p:nvSpPr>
          <p:cNvPr id="108" name="Rectangle 107"/>
          <p:cNvSpPr/>
          <p:nvPr/>
        </p:nvSpPr>
        <p:spPr>
          <a:xfrm>
            <a:off x="2284351" y="2423577"/>
            <a:ext cx="2408394" cy="557644"/>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GB" sz="1000" dirty="0">
                <a:solidFill>
                  <a:schemeClr val="tx1"/>
                </a:solidFill>
              </a:rPr>
              <a:t>VNF EMS</a:t>
            </a:r>
          </a:p>
        </p:txBody>
      </p:sp>
      <p:sp>
        <p:nvSpPr>
          <p:cNvPr id="109" name="Rectangle 108"/>
          <p:cNvSpPr/>
          <p:nvPr/>
        </p:nvSpPr>
        <p:spPr>
          <a:xfrm>
            <a:off x="5462214" y="3242354"/>
            <a:ext cx="1628588" cy="2246074"/>
          </a:xfrm>
          <a:prstGeom prst="rect">
            <a:avLst/>
          </a:prstGeom>
          <a:solidFill>
            <a:schemeClr val="accent2">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r>
              <a:rPr lang="en-GB" sz="1000" dirty="0">
                <a:solidFill>
                  <a:schemeClr val="tx1"/>
                </a:solidFill>
              </a:rPr>
              <a:t>PNF Remote SC Radio</a:t>
            </a:r>
          </a:p>
        </p:txBody>
      </p:sp>
      <p:sp>
        <p:nvSpPr>
          <p:cNvPr id="110" name="Rectangle 109"/>
          <p:cNvSpPr/>
          <p:nvPr/>
        </p:nvSpPr>
        <p:spPr>
          <a:xfrm>
            <a:off x="5462215" y="2423577"/>
            <a:ext cx="1628588" cy="557644"/>
          </a:xfrm>
          <a:prstGeom prst="rect">
            <a:avLst/>
          </a:prstGeom>
          <a:solidFill>
            <a:schemeClr val="accent2"/>
          </a:solidFill>
          <a:ln w="2540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GB" sz="1000" dirty="0">
                <a:solidFill>
                  <a:schemeClr val="tx1"/>
                </a:solidFill>
              </a:rPr>
              <a:t>PNF EMS</a:t>
            </a:r>
          </a:p>
        </p:txBody>
      </p:sp>
      <p:sp>
        <p:nvSpPr>
          <p:cNvPr id="112" name="Rectangle 111"/>
          <p:cNvSpPr/>
          <p:nvPr/>
        </p:nvSpPr>
        <p:spPr>
          <a:xfrm>
            <a:off x="5640014" y="4365391"/>
            <a:ext cx="1293906" cy="270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000" dirty="0">
                <a:solidFill>
                  <a:schemeClr val="tx1"/>
                </a:solidFill>
                <a:latin typeface="Arial Narrow"/>
                <a:cs typeface="Arial Narrow"/>
              </a:rPr>
              <a:t>Timing/Sync</a:t>
            </a:r>
          </a:p>
        </p:txBody>
      </p:sp>
      <p:sp>
        <p:nvSpPr>
          <p:cNvPr id="113" name="Rectangle 112"/>
          <p:cNvSpPr/>
          <p:nvPr/>
        </p:nvSpPr>
        <p:spPr>
          <a:xfrm>
            <a:off x="5640014" y="3703535"/>
            <a:ext cx="1293906" cy="270000"/>
          </a:xfrm>
          <a:prstGeom prst="rect">
            <a:avLst/>
          </a:prstGeom>
          <a:solidFill>
            <a:schemeClr val="accent2"/>
          </a:solidFill>
          <a:ln w="2540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000" dirty="0">
                <a:solidFill>
                  <a:schemeClr val="tx1"/>
                </a:solidFill>
                <a:latin typeface="Arial Narrow"/>
                <a:cs typeface="Arial Narrow"/>
              </a:rPr>
              <a:t>PNF Management</a:t>
            </a:r>
          </a:p>
        </p:txBody>
      </p:sp>
      <p:sp>
        <p:nvSpPr>
          <p:cNvPr id="114" name="Rectangle 113"/>
          <p:cNvSpPr/>
          <p:nvPr/>
        </p:nvSpPr>
        <p:spPr>
          <a:xfrm>
            <a:off x="5640014" y="4033028"/>
            <a:ext cx="1293906" cy="270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000" dirty="0">
                <a:solidFill>
                  <a:schemeClr val="tx1"/>
                </a:solidFill>
                <a:latin typeface="Arial Narrow"/>
                <a:cs typeface="Arial Narrow"/>
              </a:rPr>
              <a:t>GPS / Location</a:t>
            </a:r>
          </a:p>
        </p:txBody>
      </p:sp>
      <p:sp>
        <p:nvSpPr>
          <p:cNvPr id="116" name="Rectangle 115"/>
          <p:cNvSpPr/>
          <p:nvPr/>
        </p:nvSpPr>
        <p:spPr>
          <a:xfrm>
            <a:off x="5640014" y="4700624"/>
            <a:ext cx="1293906" cy="270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000" dirty="0">
                <a:solidFill>
                  <a:schemeClr val="tx1"/>
                </a:solidFill>
                <a:latin typeface="Arial Narrow"/>
                <a:cs typeface="Arial Narrow"/>
              </a:rPr>
              <a:t>PHY / RF</a:t>
            </a:r>
          </a:p>
        </p:txBody>
      </p:sp>
      <p:sp>
        <p:nvSpPr>
          <p:cNvPr id="118" name="Rectangle 117"/>
          <p:cNvSpPr/>
          <p:nvPr/>
        </p:nvSpPr>
        <p:spPr>
          <a:xfrm>
            <a:off x="5640014" y="3370236"/>
            <a:ext cx="1293906" cy="2700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000" dirty="0">
                <a:solidFill>
                  <a:schemeClr val="tx1"/>
                </a:solidFill>
                <a:latin typeface="Arial Narrow"/>
                <a:cs typeface="Arial Narrow"/>
              </a:rPr>
              <a:t>Service Discovery</a:t>
            </a:r>
          </a:p>
        </p:txBody>
      </p:sp>
      <p:cxnSp>
        <p:nvCxnSpPr>
          <p:cNvPr id="10" name="Straight Arrow Connector 9"/>
          <p:cNvCxnSpPr>
            <a:stCxn id="113" idx="3"/>
            <a:endCxn id="110" idx="3"/>
          </p:cNvCxnSpPr>
          <p:nvPr/>
        </p:nvCxnSpPr>
        <p:spPr>
          <a:xfrm flipV="1">
            <a:off x="6933921" y="2702399"/>
            <a:ext cx="156883" cy="1136136"/>
          </a:xfrm>
          <a:prstGeom prst="bentConnector3">
            <a:avLst>
              <a:gd name="adj1" fmla="val 361362"/>
            </a:avLst>
          </a:prstGeom>
          <a:ln w="12700">
            <a:solidFill>
              <a:srgbClr val="FF0000"/>
            </a:solidFill>
            <a:headEnd type="arrow"/>
            <a:tailEnd type="arrow"/>
          </a:ln>
        </p:spPr>
        <p:style>
          <a:lnRef idx="2">
            <a:schemeClr val="accent1"/>
          </a:lnRef>
          <a:fillRef idx="0">
            <a:schemeClr val="accent1"/>
          </a:fillRef>
          <a:effectRef idx="1">
            <a:schemeClr val="accent1"/>
          </a:effectRef>
          <a:fontRef idx="minor">
            <a:schemeClr val="tx1"/>
          </a:fontRef>
        </p:style>
      </p:cxnSp>
      <p:sp>
        <p:nvSpPr>
          <p:cNvPr id="11" name="TextBox 10"/>
          <p:cNvSpPr txBox="1"/>
          <p:nvPr/>
        </p:nvSpPr>
        <p:spPr>
          <a:xfrm>
            <a:off x="7453902" y="3148776"/>
            <a:ext cx="375424" cy="276999"/>
          </a:xfrm>
          <a:prstGeom prst="rect">
            <a:avLst/>
          </a:prstGeom>
          <a:noFill/>
        </p:spPr>
        <p:txBody>
          <a:bodyPr wrap="none" rtlCol="0">
            <a:spAutoFit/>
          </a:bodyPr>
          <a:lstStyle/>
          <a:p>
            <a:r>
              <a:rPr lang="en-US" sz="1200" dirty="0">
                <a:solidFill>
                  <a:srgbClr val="FF0000"/>
                </a:solidFill>
                <a:latin typeface="Arial Narrow"/>
                <a:cs typeface="Arial Narrow"/>
              </a:rPr>
              <a:t>P9 </a:t>
            </a:r>
          </a:p>
        </p:txBody>
      </p:sp>
      <p:cxnSp>
        <p:nvCxnSpPr>
          <p:cNvPr id="14" name="Straight Arrow Connector 13"/>
          <p:cNvCxnSpPr>
            <a:endCxn id="118" idx="1"/>
          </p:cNvCxnSpPr>
          <p:nvPr/>
        </p:nvCxnSpPr>
        <p:spPr>
          <a:xfrm rot="16200000" flipH="1">
            <a:off x="4788969" y="2654189"/>
            <a:ext cx="1081657" cy="620436"/>
          </a:xfrm>
          <a:prstGeom prst="bentConnector2">
            <a:avLst/>
          </a:prstGeom>
          <a:ln w="12700">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42" name="TextBox 41"/>
          <p:cNvSpPr txBox="1"/>
          <p:nvPr/>
        </p:nvSpPr>
        <p:spPr>
          <a:xfrm>
            <a:off x="5019578" y="2686946"/>
            <a:ext cx="375424" cy="276999"/>
          </a:xfrm>
          <a:prstGeom prst="rect">
            <a:avLst/>
          </a:prstGeom>
          <a:noFill/>
        </p:spPr>
        <p:txBody>
          <a:bodyPr wrap="none" rtlCol="0">
            <a:spAutoFit/>
          </a:bodyPr>
          <a:lstStyle/>
          <a:p>
            <a:r>
              <a:rPr lang="en-US" sz="1200" dirty="0">
                <a:latin typeface="Arial Narrow"/>
                <a:cs typeface="Arial Narrow"/>
              </a:rPr>
              <a:t>P2 </a:t>
            </a:r>
          </a:p>
        </p:txBody>
      </p:sp>
      <p:cxnSp>
        <p:nvCxnSpPr>
          <p:cNvPr id="43" name="Straight Arrow Connector 13"/>
          <p:cNvCxnSpPr>
            <a:endCxn id="112" idx="3"/>
          </p:cNvCxnSpPr>
          <p:nvPr/>
        </p:nvCxnSpPr>
        <p:spPr>
          <a:xfrm rot="5400000">
            <a:off x="6325008" y="3032491"/>
            <a:ext cx="2076813" cy="858986"/>
          </a:xfrm>
          <a:prstGeom prst="bentConnector2">
            <a:avLst/>
          </a:prstGeom>
          <a:ln w="12700">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47" name="TextBox 46"/>
          <p:cNvSpPr txBox="1"/>
          <p:nvPr/>
        </p:nvSpPr>
        <p:spPr>
          <a:xfrm>
            <a:off x="7792906" y="3152013"/>
            <a:ext cx="445956" cy="276999"/>
          </a:xfrm>
          <a:prstGeom prst="rect">
            <a:avLst/>
          </a:prstGeom>
          <a:noFill/>
        </p:spPr>
        <p:txBody>
          <a:bodyPr wrap="none" rtlCol="0">
            <a:spAutoFit/>
          </a:bodyPr>
          <a:lstStyle/>
          <a:p>
            <a:r>
              <a:rPr lang="en-US" sz="1200" dirty="0">
                <a:latin typeface="Arial Narrow"/>
                <a:cs typeface="Arial Narrow"/>
              </a:rPr>
              <a:t>P10 </a:t>
            </a:r>
          </a:p>
        </p:txBody>
      </p:sp>
      <p:cxnSp>
        <p:nvCxnSpPr>
          <p:cNvPr id="49" name="Straight Arrow Connector 13"/>
          <p:cNvCxnSpPr>
            <a:endCxn id="114" idx="1"/>
          </p:cNvCxnSpPr>
          <p:nvPr/>
        </p:nvCxnSpPr>
        <p:spPr>
          <a:xfrm>
            <a:off x="4692746" y="4168028"/>
            <a:ext cx="947269" cy="1"/>
          </a:xfrm>
          <a:prstGeom prst="straightConnector1">
            <a:avLst/>
          </a:prstGeom>
          <a:ln w="12700">
            <a:solidFill>
              <a:schemeClr val="tx1"/>
            </a:solidFill>
            <a:headEnd type="arrow"/>
            <a:tailEnd type="arrow"/>
          </a:ln>
        </p:spPr>
        <p:style>
          <a:lnRef idx="2">
            <a:schemeClr val="accent1"/>
          </a:lnRef>
          <a:fillRef idx="0">
            <a:schemeClr val="accent1"/>
          </a:fillRef>
          <a:effectRef idx="1">
            <a:schemeClr val="accent1"/>
          </a:effectRef>
          <a:fontRef idx="minor">
            <a:schemeClr val="tx1"/>
          </a:fontRef>
        </p:style>
      </p:cxnSp>
      <p:sp>
        <p:nvSpPr>
          <p:cNvPr id="52" name="TextBox 51"/>
          <p:cNvSpPr txBox="1"/>
          <p:nvPr/>
        </p:nvSpPr>
        <p:spPr>
          <a:xfrm>
            <a:off x="4909321" y="3875754"/>
            <a:ext cx="375424" cy="276999"/>
          </a:xfrm>
          <a:prstGeom prst="rect">
            <a:avLst/>
          </a:prstGeom>
          <a:noFill/>
        </p:spPr>
        <p:txBody>
          <a:bodyPr wrap="none" rtlCol="0">
            <a:spAutoFit/>
          </a:bodyPr>
          <a:lstStyle/>
          <a:p>
            <a:r>
              <a:rPr lang="en-US" sz="1200" dirty="0">
                <a:latin typeface="Arial Narrow"/>
                <a:cs typeface="Arial Narrow"/>
              </a:rPr>
              <a:t>P3 </a:t>
            </a:r>
          </a:p>
        </p:txBody>
      </p:sp>
      <p:cxnSp>
        <p:nvCxnSpPr>
          <p:cNvPr id="53" name="Straight Arrow Connector 13"/>
          <p:cNvCxnSpPr/>
          <p:nvPr/>
        </p:nvCxnSpPr>
        <p:spPr>
          <a:xfrm>
            <a:off x="4694763" y="4846314"/>
            <a:ext cx="947269" cy="1"/>
          </a:xfrm>
          <a:prstGeom prst="straightConnector1">
            <a:avLst/>
          </a:prstGeom>
          <a:ln w="12700">
            <a:solidFill>
              <a:schemeClr val="tx1"/>
            </a:solidFill>
            <a:headEnd type="arrow"/>
            <a:tailEnd type="arrow"/>
          </a:ln>
        </p:spPr>
        <p:style>
          <a:lnRef idx="2">
            <a:schemeClr val="accent1"/>
          </a:lnRef>
          <a:fillRef idx="0">
            <a:schemeClr val="accent1"/>
          </a:fillRef>
          <a:effectRef idx="1">
            <a:schemeClr val="accent1"/>
          </a:effectRef>
          <a:fontRef idx="minor">
            <a:schemeClr val="tx1"/>
          </a:fontRef>
        </p:style>
      </p:cxnSp>
      <p:sp>
        <p:nvSpPr>
          <p:cNvPr id="54" name="Rectangle 53"/>
          <p:cNvSpPr/>
          <p:nvPr/>
        </p:nvSpPr>
        <p:spPr>
          <a:xfrm>
            <a:off x="60478" y="2722527"/>
            <a:ext cx="2125356" cy="2640723"/>
          </a:xfrm>
          <a:prstGeom prst="rect">
            <a:avLst/>
          </a:prstGeom>
        </p:spPr>
        <p:txBody>
          <a:bodyPr wrap="square">
            <a:spAutoFit/>
          </a:bodyPr>
          <a:lstStyle/>
          <a:p>
            <a:pPr lvl="0" algn="ctr">
              <a:spcBef>
                <a:spcPct val="20000"/>
              </a:spcBef>
            </a:pPr>
            <a:r>
              <a:rPr lang="en-GB" sz="1200" b="1" dirty="0" err="1">
                <a:solidFill>
                  <a:prstClr val="black"/>
                </a:solidFill>
                <a:latin typeface="Verdana"/>
                <a:cs typeface="Verdana"/>
              </a:rPr>
              <a:t>nFAPI</a:t>
            </a:r>
            <a:r>
              <a:rPr lang="en-GB" sz="1200" b="1" dirty="0">
                <a:solidFill>
                  <a:prstClr val="black"/>
                </a:solidFill>
                <a:latin typeface="Verdana"/>
                <a:cs typeface="Verdana"/>
              </a:rPr>
              <a:t> Decomposition</a:t>
            </a:r>
          </a:p>
          <a:p>
            <a:pPr lvl="0" algn="ctr">
              <a:spcBef>
                <a:spcPct val="20000"/>
              </a:spcBef>
            </a:pPr>
            <a:endParaRPr lang="en-GB" sz="1200" b="1" dirty="0">
              <a:solidFill>
                <a:prstClr val="black"/>
              </a:solidFill>
              <a:latin typeface="Verdana"/>
              <a:cs typeface="Verdana"/>
            </a:endParaRPr>
          </a:p>
          <a:p>
            <a:pPr lvl="0">
              <a:spcBef>
                <a:spcPct val="20000"/>
              </a:spcBef>
            </a:pPr>
            <a:r>
              <a:rPr lang="en-GB" sz="1200" dirty="0">
                <a:solidFill>
                  <a:prstClr val="black"/>
                </a:solidFill>
                <a:latin typeface="Verdana"/>
                <a:cs typeface="Verdana"/>
              </a:rPr>
              <a:t>P2 – Service Discovery</a:t>
            </a:r>
          </a:p>
          <a:p>
            <a:pPr lvl="0">
              <a:spcBef>
                <a:spcPct val="20000"/>
              </a:spcBef>
            </a:pPr>
            <a:r>
              <a:rPr lang="en-GB" sz="1200" dirty="0">
                <a:solidFill>
                  <a:prstClr val="black"/>
                </a:solidFill>
                <a:latin typeface="Verdana"/>
                <a:cs typeface="Verdana"/>
              </a:rPr>
              <a:t>P3 – Positioning</a:t>
            </a:r>
          </a:p>
          <a:p>
            <a:pPr lvl="0">
              <a:spcBef>
                <a:spcPct val="20000"/>
              </a:spcBef>
            </a:pPr>
            <a:r>
              <a:rPr lang="en-GB" sz="1200" dirty="0">
                <a:solidFill>
                  <a:prstClr val="black"/>
                </a:solidFill>
                <a:latin typeface="Verdana"/>
                <a:cs typeface="Verdana"/>
              </a:rPr>
              <a:t>P4 – NMM</a:t>
            </a:r>
          </a:p>
          <a:p>
            <a:pPr lvl="0">
              <a:spcBef>
                <a:spcPct val="20000"/>
              </a:spcBef>
            </a:pPr>
            <a:r>
              <a:rPr lang="en-GB" sz="1200" dirty="0">
                <a:solidFill>
                  <a:prstClr val="black"/>
                </a:solidFill>
                <a:latin typeface="Verdana"/>
                <a:cs typeface="Verdana"/>
              </a:rPr>
              <a:t>P5 – RF and PHY Control</a:t>
            </a:r>
          </a:p>
          <a:p>
            <a:pPr lvl="0">
              <a:spcBef>
                <a:spcPct val="20000"/>
              </a:spcBef>
            </a:pPr>
            <a:r>
              <a:rPr lang="en-GB" sz="1200" dirty="0">
                <a:solidFill>
                  <a:prstClr val="black"/>
                </a:solidFill>
                <a:latin typeface="Verdana"/>
                <a:cs typeface="Verdana"/>
              </a:rPr>
              <a:t>P7 – MAC-PHY main SAP</a:t>
            </a:r>
          </a:p>
          <a:p>
            <a:pPr lvl="0">
              <a:spcBef>
                <a:spcPct val="20000"/>
              </a:spcBef>
            </a:pPr>
            <a:r>
              <a:rPr lang="en-GB" sz="1200" dirty="0">
                <a:solidFill>
                  <a:prstClr val="black"/>
                </a:solidFill>
                <a:latin typeface="Verdana"/>
                <a:cs typeface="Verdana"/>
              </a:rPr>
              <a:t>P8 – PHY Diagnostics</a:t>
            </a:r>
          </a:p>
          <a:p>
            <a:pPr lvl="0">
              <a:spcBef>
                <a:spcPct val="20000"/>
              </a:spcBef>
            </a:pPr>
            <a:r>
              <a:rPr lang="en-GB" sz="1200" dirty="0">
                <a:solidFill>
                  <a:prstClr val="black"/>
                </a:solidFill>
                <a:latin typeface="Verdana"/>
                <a:cs typeface="Verdana"/>
              </a:rPr>
              <a:t>P9 – OAM</a:t>
            </a:r>
          </a:p>
          <a:p>
            <a:pPr lvl="0">
              <a:spcBef>
                <a:spcPct val="20000"/>
              </a:spcBef>
            </a:pPr>
            <a:r>
              <a:rPr lang="en-GB" sz="1200" dirty="0">
                <a:solidFill>
                  <a:prstClr val="black"/>
                </a:solidFill>
                <a:latin typeface="Verdana"/>
                <a:cs typeface="Verdana"/>
              </a:rPr>
              <a:t>P10 – Synchronization – Frequency, Phase and Time</a:t>
            </a:r>
          </a:p>
        </p:txBody>
      </p:sp>
      <p:cxnSp>
        <p:nvCxnSpPr>
          <p:cNvPr id="55" name="Straight Arrow Connector 13"/>
          <p:cNvCxnSpPr>
            <a:endCxn id="116" idx="2"/>
          </p:cNvCxnSpPr>
          <p:nvPr/>
        </p:nvCxnSpPr>
        <p:spPr>
          <a:xfrm flipV="1">
            <a:off x="4694763" y="4970624"/>
            <a:ext cx="1592205" cy="249368"/>
          </a:xfrm>
          <a:prstGeom prst="bentConnector2">
            <a:avLst/>
          </a:prstGeom>
          <a:ln w="12700">
            <a:solidFill>
              <a:schemeClr val="tx1"/>
            </a:solidFill>
            <a:headEnd type="arrow"/>
            <a:tailEnd type="arrow"/>
          </a:ln>
        </p:spPr>
        <p:style>
          <a:lnRef idx="2">
            <a:schemeClr val="accent1"/>
          </a:lnRef>
          <a:fillRef idx="0">
            <a:schemeClr val="accent1"/>
          </a:fillRef>
          <a:effectRef idx="1">
            <a:schemeClr val="accent1"/>
          </a:effectRef>
          <a:fontRef idx="minor">
            <a:schemeClr val="tx1"/>
          </a:fontRef>
        </p:style>
      </p:cxnSp>
      <p:sp>
        <p:nvSpPr>
          <p:cNvPr id="59" name="TextBox 58"/>
          <p:cNvSpPr txBox="1"/>
          <p:nvPr/>
        </p:nvSpPr>
        <p:spPr>
          <a:xfrm>
            <a:off x="4717179" y="4942994"/>
            <a:ext cx="827471" cy="276999"/>
          </a:xfrm>
          <a:prstGeom prst="rect">
            <a:avLst/>
          </a:prstGeom>
          <a:noFill/>
        </p:spPr>
        <p:txBody>
          <a:bodyPr wrap="none" rtlCol="0">
            <a:spAutoFit/>
          </a:bodyPr>
          <a:lstStyle/>
          <a:p>
            <a:r>
              <a:rPr lang="en-US" sz="1200" dirty="0">
                <a:latin typeface="Arial Narrow"/>
                <a:cs typeface="Arial Narrow"/>
              </a:rPr>
              <a:t>P5, P7, P8 </a:t>
            </a:r>
          </a:p>
        </p:txBody>
      </p:sp>
      <p:sp>
        <p:nvSpPr>
          <p:cNvPr id="60" name="TextBox 59"/>
          <p:cNvSpPr txBox="1"/>
          <p:nvPr/>
        </p:nvSpPr>
        <p:spPr>
          <a:xfrm>
            <a:off x="4925451" y="4559255"/>
            <a:ext cx="375424" cy="276999"/>
          </a:xfrm>
          <a:prstGeom prst="rect">
            <a:avLst/>
          </a:prstGeom>
          <a:noFill/>
        </p:spPr>
        <p:txBody>
          <a:bodyPr wrap="none" rtlCol="0">
            <a:spAutoFit/>
          </a:bodyPr>
          <a:lstStyle/>
          <a:p>
            <a:r>
              <a:rPr lang="en-US" sz="1200" dirty="0">
                <a:latin typeface="Arial Narrow"/>
                <a:cs typeface="Arial Narrow"/>
              </a:rPr>
              <a:t>P4 </a:t>
            </a:r>
          </a:p>
        </p:txBody>
      </p:sp>
      <p:sp>
        <p:nvSpPr>
          <p:cNvPr id="51" name="Title 1"/>
          <p:cNvSpPr>
            <a:spLocks noGrp="1"/>
          </p:cNvSpPr>
          <p:nvPr>
            <p:ph type="title"/>
          </p:nvPr>
        </p:nvSpPr>
        <p:spPr>
          <a:xfrm>
            <a:off x="376238" y="1181247"/>
            <a:ext cx="6788056" cy="648992"/>
          </a:xfrm>
        </p:spPr>
        <p:txBody>
          <a:bodyPr>
            <a:normAutofit fontScale="90000"/>
          </a:bodyPr>
          <a:lstStyle/>
          <a:p>
            <a:r>
              <a:rPr lang="en-US" b="1" dirty="0" smtClean="0"/>
              <a:t>Board agreed work item to develop definition of </a:t>
            </a:r>
            <a:r>
              <a:rPr lang="en-US" b="1" dirty="0" err="1" smtClean="0"/>
              <a:t>nFAPI</a:t>
            </a:r>
            <a:r>
              <a:rPr lang="en-US" b="1" dirty="0" smtClean="0"/>
              <a:t> central/remote MAC/PHY spilt</a:t>
            </a:r>
            <a:endParaRPr lang="en-GB" b="1" dirty="0"/>
          </a:p>
        </p:txBody>
      </p:sp>
      <p:sp>
        <p:nvSpPr>
          <p:cNvPr id="32" name="Footer Placeholder 3"/>
          <p:cNvSpPr>
            <a:spLocks noGrp="1"/>
          </p:cNvSpPr>
          <p:nvPr>
            <p:ph type="ftr" sz="quarter" idx="4294967295"/>
          </p:nvPr>
        </p:nvSpPr>
        <p:spPr>
          <a:xfrm>
            <a:off x="7334464" y="5817680"/>
            <a:ext cx="1431711" cy="186610"/>
          </a:xfrm>
          <a:prstGeom prst="rect">
            <a:avLst/>
          </a:prstGeom>
        </p:spPr>
        <p:txBody>
          <a:bodyPr/>
          <a:lstStyle/>
          <a:p>
            <a:pPr algn="r"/>
            <a:r>
              <a:rPr lang="en-US" sz="700" dirty="0"/>
              <a:t>© Small Cell Forum Ltd 2015</a:t>
            </a:r>
          </a:p>
        </p:txBody>
      </p:sp>
    </p:spTree>
    <p:extLst>
      <p:ext uri="{BB962C8B-B14F-4D97-AF65-F5344CB8AC3E}">
        <p14:creationId xmlns:p14="http://schemas.microsoft.com/office/powerpoint/2010/main" val="40973263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199" y="446358"/>
            <a:ext cx="6321105" cy="855001"/>
          </a:xfrm>
        </p:spPr>
        <p:txBody>
          <a:bodyPr>
            <a:normAutofit fontScale="90000"/>
          </a:bodyPr>
          <a:lstStyle/>
          <a:p>
            <a:r>
              <a:rPr lang="en-US" dirty="0" err="1"/>
              <a:t>Virtualisation</a:t>
            </a:r>
            <a:r>
              <a:rPr lang="en-US" dirty="0"/>
              <a:t> and the </a:t>
            </a:r>
            <a:r>
              <a:rPr lang="en-US" dirty="0" err="1"/>
              <a:t>nFAPI</a:t>
            </a:r>
            <a:r>
              <a:rPr lang="en-US" dirty="0"/>
              <a:t> </a:t>
            </a:r>
            <a:r>
              <a:rPr lang="en-US" dirty="0" smtClean="0"/>
              <a:t>interface:</a:t>
            </a:r>
            <a:br>
              <a:rPr lang="en-US" dirty="0" smtClean="0"/>
            </a:br>
            <a:r>
              <a:rPr lang="en-US" dirty="0" smtClean="0"/>
              <a:t>Context of PNF </a:t>
            </a:r>
            <a:endParaRPr lang="en-US" dirty="0"/>
          </a:p>
        </p:txBody>
      </p:sp>
      <p:sp>
        <p:nvSpPr>
          <p:cNvPr id="4" name="Date Placeholder 3"/>
          <p:cNvSpPr>
            <a:spLocks noGrp="1"/>
          </p:cNvSpPr>
          <p:nvPr>
            <p:ph type="dt" sz="half" idx="10"/>
          </p:nvPr>
        </p:nvSpPr>
        <p:spPr/>
        <p:txBody>
          <a:bodyPr/>
          <a:lstStyle/>
          <a:p>
            <a:fld id="{7E0AE795-0DB5-6946-9056-1B0B45FEA2A4}" type="datetime1">
              <a:rPr lang="en-GB" smtClean="0"/>
              <a:t>05/05/2016</a:t>
            </a:fld>
            <a:endParaRPr lang="en-US" dirty="0"/>
          </a:p>
        </p:txBody>
      </p:sp>
      <p:sp>
        <p:nvSpPr>
          <p:cNvPr id="5" name="Footer Placeholder 4"/>
          <p:cNvSpPr>
            <a:spLocks noGrp="1"/>
          </p:cNvSpPr>
          <p:nvPr>
            <p:ph type="ftr" sz="quarter" idx="11"/>
          </p:nvPr>
        </p:nvSpPr>
        <p:spPr/>
        <p:txBody>
          <a:bodyPr/>
          <a:lstStyle/>
          <a:p>
            <a:r>
              <a:rPr lang="en-GB"/>
              <a:t>Small Cell Forum </a:t>
            </a:r>
            <a:r>
              <a:rPr lang="en-GB">
                <a:solidFill>
                  <a:srgbClr val="FF0000"/>
                </a:solidFill>
              </a:rPr>
              <a:t>INTERNAL</a:t>
            </a:r>
            <a:endParaRPr lang="en-US" dirty="0">
              <a:solidFill>
                <a:srgbClr val="FF0000"/>
              </a:solidFill>
            </a:endParaRPr>
          </a:p>
        </p:txBody>
      </p:sp>
      <p:sp>
        <p:nvSpPr>
          <p:cNvPr id="2" name="Content Placeholder 1"/>
          <p:cNvSpPr>
            <a:spLocks noGrp="1"/>
          </p:cNvSpPr>
          <p:nvPr>
            <p:ph sz="quarter" idx="12"/>
          </p:nvPr>
        </p:nvSpPr>
        <p:spPr>
          <a:xfrm>
            <a:off x="457200" y="1600200"/>
            <a:ext cx="3770851" cy="4483283"/>
          </a:xfrm>
        </p:spPr>
        <p:txBody>
          <a:bodyPr>
            <a:normAutofit/>
          </a:bodyPr>
          <a:lstStyle/>
          <a:p>
            <a:r>
              <a:rPr lang="en-GB" sz="1600" dirty="0" smtClean="0"/>
              <a:t>PNF contains only the eNB PHY</a:t>
            </a:r>
          </a:p>
          <a:p>
            <a:endParaRPr lang="en-GB" sz="1600" dirty="0"/>
          </a:p>
          <a:p>
            <a:r>
              <a:rPr lang="en-GB" sz="1600" dirty="0" smtClean="0"/>
              <a:t>VNF contains the MAC and all upper layer, S1, </a:t>
            </a:r>
            <a:r>
              <a:rPr lang="en-GB" sz="1600" dirty="0" err="1" smtClean="0"/>
              <a:t>etc</a:t>
            </a:r>
            <a:endParaRPr lang="en-GB" sz="1600" dirty="0" smtClean="0"/>
          </a:p>
          <a:p>
            <a:endParaRPr lang="en-GB" sz="1600" dirty="0"/>
          </a:p>
          <a:p>
            <a:r>
              <a:rPr lang="en-GB" sz="1600" dirty="0" smtClean="0"/>
              <a:t>VNF includes OAM for the complete eNB, including PHY management</a:t>
            </a:r>
          </a:p>
          <a:p>
            <a:endParaRPr lang="en-GB" sz="1600" dirty="0"/>
          </a:p>
          <a:p>
            <a:r>
              <a:rPr lang="en-GB" sz="1600" dirty="0" smtClean="0"/>
              <a:t>PNF OAM limited to:</a:t>
            </a:r>
          </a:p>
          <a:p>
            <a:pPr lvl="4"/>
            <a:r>
              <a:rPr lang="en-GB" sz="1400" dirty="0"/>
              <a:t>D</a:t>
            </a:r>
            <a:r>
              <a:rPr lang="en-GB" sz="1400" dirty="0" smtClean="0"/>
              <a:t>evice management</a:t>
            </a:r>
          </a:p>
          <a:p>
            <a:pPr lvl="4"/>
            <a:r>
              <a:rPr lang="en-GB" sz="1400" dirty="0" smtClean="0"/>
              <a:t>PHY service partitioning between multiple VNFs</a:t>
            </a:r>
          </a:p>
        </p:txBody>
      </p:sp>
      <p:pic>
        <p:nvPicPr>
          <p:cNvPr id="7" name="Picture 6"/>
          <p:cNvPicPr/>
          <p:nvPr/>
        </p:nvPicPr>
        <p:blipFill>
          <a:blip r:embed="rId2">
            <a:extLst>
              <a:ext uri="{28A0092B-C50C-407E-A947-70E740481C1C}">
                <a14:useLocalDpi xmlns:a14="http://schemas.microsoft.com/office/drawing/2010/main" val="0"/>
              </a:ext>
            </a:extLst>
          </a:blip>
          <a:srcRect/>
          <a:stretch>
            <a:fillRect/>
          </a:stretch>
        </p:blipFill>
        <p:spPr bwMode="auto">
          <a:xfrm>
            <a:off x="4467968" y="2339916"/>
            <a:ext cx="3362325" cy="2647950"/>
          </a:xfrm>
          <a:prstGeom prst="rect">
            <a:avLst/>
          </a:prstGeom>
          <a:noFill/>
          <a:ln>
            <a:noFill/>
          </a:ln>
        </p:spPr>
      </p:pic>
    </p:spTree>
    <p:extLst>
      <p:ext uri="{BB962C8B-B14F-4D97-AF65-F5344CB8AC3E}">
        <p14:creationId xmlns:p14="http://schemas.microsoft.com/office/powerpoint/2010/main" val="337322772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199" y="446358"/>
            <a:ext cx="6480495" cy="855001"/>
          </a:xfrm>
        </p:spPr>
        <p:txBody>
          <a:bodyPr>
            <a:normAutofit fontScale="90000"/>
          </a:bodyPr>
          <a:lstStyle/>
          <a:p>
            <a:r>
              <a:rPr lang="en-US" dirty="0" err="1"/>
              <a:t>Virtualisation</a:t>
            </a:r>
            <a:r>
              <a:rPr lang="en-US" dirty="0"/>
              <a:t> and the </a:t>
            </a:r>
            <a:r>
              <a:rPr lang="en-US" dirty="0" err="1"/>
              <a:t>nFAPI</a:t>
            </a:r>
            <a:r>
              <a:rPr lang="en-US" dirty="0"/>
              <a:t> </a:t>
            </a:r>
            <a:r>
              <a:rPr lang="en-US" dirty="0" smtClean="0"/>
              <a:t>interface:</a:t>
            </a:r>
            <a:br>
              <a:rPr lang="en-US" dirty="0" smtClean="0"/>
            </a:br>
            <a:r>
              <a:rPr lang="en-US" dirty="0" smtClean="0"/>
              <a:t>Relationship of </a:t>
            </a:r>
            <a:r>
              <a:rPr lang="en-US" dirty="0" err="1" smtClean="0"/>
              <a:t>nFAPI</a:t>
            </a:r>
            <a:r>
              <a:rPr lang="en-US" dirty="0" smtClean="0"/>
              <a:t> and FAPI</a:t>
            </a:r>
            <a:endParaRPr lang="en-US" dirty="0"/>
          </a:p>
        </p:txBody>
      </p:sp>
      <p:sp>
        <p:nvSpPr>
          <p:cNvPr id="4" name="Date Placeholder 3"/>
          <p:cNvSpPr>
            <a:spLocks noGrp="1"/>
          </p:cNvSpPr>
          <p:nvPr>
            <p:ph type="dt" sz="half" idx="10"/>
          </p:nvPr>
        </p:nvSpPr>
        <p:spPr/>
        <p:txBody>
          <a:bodyPr/>
          <a:lstStyle/>
          <a:p>
            <a:fld id="{7E0AE795-0DB5-6946-9056-1B0B45FEA2A4}" type="datetime1">
              <a:rPr lang="en-GB" smtClean="0"/>
              <a:t>05/05/2016</a:t>
            </a:fld>
            <a:endParaRPr lang="en-US" dirty="0"/>
          </a:p>
        </p:txBody>
      </p:sp>
      <p:sp>
        <p:nvSpPr>
          <p:cNvPr id="5" name="Footer Placeholder 4"/>
          <p:cNvSpPr>
            <a:spLocks noGrp="1"/>
          </p:cNvSpPr>
          <p:nvPr>
            <p:ph type="ftr" sz="quarter" idx="11"/>
          </p:nvPr>
        </p:nvSpPr>
        <p:spPr/>
        <p:txBody>
          <a:bodyPr/>
          <a:lstStyle/>
          <a:p>
            <a:r>
              <a:rPr lang="en-GB"/>
              <a:t>Small Cell Forum </a:t>
            </a:r>
            <a:r>
              <a:rPr lang="en-GB">
                <a:solidFill>
                  <a:srgbClr val="FF0000"/>
                </a:solidFill>
              </a:rPr>
              <a:t>INTERNAL</a:t>
            </a:r>
            <a:endParaRPr lang="en-US" dirty="0">
              <a:solidFill>
                <a:srgbClr val="FF0000"/>
              </a:solidFill>
            </a:endParaRPr>
          </a:p>
        </p:txBody>
      </p:sp>
      <p:pic>
        <p:nvPicPr>
          <p:cNvPr id="8" name="Picture 7"/>
          <p:cNvPicPr/>
          <p:nvPr/>
        </p:nvPicPr>
        <p:blipFill>
          <a:blip r:embed="rId2">
            <a:extLst>
              <a:ext uri="{28A0092B-C50C-407E-A947-70E740481C1C}">
                <a14:useLocalDpi xmlns:a14="http://schemas.microsoft.com/office/drawing/2010/main" val="0"/>
              </a:ext>
            </a:extLst>
          </a:blip>
          <a:srcRect/>
          <a:stretch>
            <a:fillRect/>
          </a:stretch>
        </p:blipFill>
        <p:spPr bwMode="auto">
          <a:xfrm>
            <a:off x="721453" y="1384183"/>
            <a:ext cx="7961153" cy="4538445"/>
          </a:xfrm>
          <a:prstGeom prst="rect">
            <a:avLst/>
          </a:prstGeom>
          <a:noFill/>
          <a:ln>
            <a:noFill/>
          </a:ln>
        </p:spPr>
      </p:pic>
    </p:spTree>
    <p:extLst>
      <p:ext uri="{BB962C8B-B14F-4D97-AF65-F5344CB8AC3E}">
        <p14:creationId xmlns:p14="http://schemas.microsoft.com/office/powerpoint/2010/main" val="40681130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err="1"/>
              <a:t>Virtualisation</a:t>
            </a:r>
            <a:r>
              <a:rPr lang="en-US" dirty="0"/>
              <a:t> and the </a:t>
            </a:r>
            <a:r>
              <a:rPr lang="en-US" dirty="0" err="1"/>
              <a:t>nFAPI</a:t>
            </a:r>
            <a:r>
              <a:rPr lang="en-US" dirty="0"/>
              <a:t> </a:t>
            </a:r>
            <a:r>
              <a:rPr lang="en-US" dirty="0" smtClean="0"/>
              <a:t>interface</a:t>
            </a:r>
            <a:br>
              <a:rPr lang="en-US" dirty="0" smtClean="0"/>
            </a:br>
            <a:r>
              <a:rPr lang="en-GB" dirty="0"/>
              <a:t>Structure of PNF Data </a:t>
            </a:r>
            <a:r>
              <a:rPr lang="en-GB" dirty="0" smtClean="0"/>
              <a:t>Model</a:t>
            </a:r>
            <a:endParaRPr lang="en-US" dirty="0"/>
          </a:p>
        </p:txBody>
      </p:sp>
      <p:sp>
        <p:nvSpPr>
          <p:cNvPr id="4" name="Date Placeholder 3"/>
          <p:cNvSpPr>
            <a:spLocks noGrp="1"/>
          </p:cNvSpPr>
          <p:nvPr>
            <p:ph type="dt" sz="half" idx="10"/>
          </p:nvPr>
        </p:nvSpPr>
        <p:spPr/>
        <p:txBody>
          <a:bodyPr/>
          <a:lstStyle/>
          <a:p>
            <a:fld id="{7E0AE795-0DB5-6946-9056-1B0B45FEA2A4}" type="datetime1">
              <a:rPr lang="en-GB" smtClean="0"/>
              <a:t>05/05/2016</a:t>
            </a:fld>
            <a:endParaRPr lang="en-US" dirty="0"/>
          </a:p>
        </p:txBody>
      </p:sp>
      <p:sp>
        <p:nvSpPr>
          <p:cNvPr id="5" name="Footer Placeholder 4"/>
          <p:cNvSpPr>
            <a:spLocks noGrp="1"/>
          </p:cNvSpPr>
          <p:nvPr>
            <p:ph type="ftr" sz="quarter" idx="11"/>
          </p:nvPr>
        </p:nvSpPr>
        <p:spPr/>
        <p:txBody>
          <a:bodyPr/>
          <a:lstStyle/>
          <a:p>
            <a:r>
              <a:rPr lang="en-GB"/>
              <a:t>Small Cell Forum </a:t>
            </a:r>
            <a:r>
              <a:rPr lang="en-GB">
                <a:solidFill>
                  <a:srgbClr val="FF0000"/>
                </a:solidFill>
              </a:rPr>
              <a:t>INTERNAL</a:t>
            </a:r>
            <a:endParaRPr lang="en-US" dirty="0">
              <a:solidFill>
                <a:srgbClr val="FF0000"/>
              </a:solidFill>
            </a:endParaRPr>
          </a:p>
        </p:txBody>
      </p:sp>
      <p:sp>
        <p:nvSpPr>
          <p:cNvPr id="8" name="Content Placeholder 2"/>
          <p:cNvSpPr>
            <a:spLocks noGrp="1"/>
          </p:cNvSpPr>
          <p:nvPr>
            <p:ph idx="4294967295"/>
          </p:nvPr>
        </p:nvSpPr>
        <p:spPr>
          <a:xfrm>
            <a:off x="318083" y="1301359"/>
            <a:ext cx="5191539" cy="4931661"/>
          </a:xfrm>
          <a:prstGeom prst="rect">
            <a:avLst/>
          </a:prstGeom>
        </p:spPr>
        <p:txBody>
          <a:bodyPr>
            <a:noAutofit/>
          </a:bodyPr>
          <a:lstStyle/>
          <a:p>
            <a:r>
              <a:rPr lang="en-US" sz="1600" dirty="0" smtClean="0"/>
              <a:t>TR-181i2</a:t>
            </a:r>
          </a:p>
          <a:p>
            <a:pPr lvl="1"/>
            <a:r>
              <a:rPr lang="en-US" sz="1200" dirty="0" smtClean="0"/>
              <a:t>Defines </a:t>
            </a:r>
            <a:r>
              <a:rPr lang="en-US" sz="1200" dirty="0"/>
              <a:t>version 2 of the TR-069 </a:t>
            </a:r>
            <a:r>
              <a:rPr lang="en-US" sz="1200" dirty="0" smtClean="0"/>
              <a:t>Device </a:t>
            </a:r>
            <a:r>
              <a:rPr lang="en-US" sz="1200" dirty="0"/>
              <a:t>data model (Device:2). The Device:2 data model applies to all types of TR-069-enabled devices, including End Devices, Residential Gateways, and other Network Infrastructure Devices. It represents a next generation evolution that supersedes both Device:1 and InternetGatewayDevice:1. </a:t>
            </a:r>
            <a:endParaRPr lang="en-US" sz="1200" dirty="0" smtClean="0"/>
          </a:p>
          <a:p>
            <a:pPr lvl="1"/>
            <a:r>
              <a:rPr lang="en-US" sz="1200" dirty="0"/>
              <a:t>The Device:2 data model </a:t>
            </a:r>
            <a:r>
              <a:rPr lang="en-US" sz="1200" dirty="0" smtClean="0"/>
              <a:t>consists </a:t>
            </a:r>
            <a:r>
              <a:rPr lang="en-US" sz="1200" dirty="0"/>
              <a:t>of a set of data objects covering things like basic device information, time-of-day configuration, network interface and protocol stack configuration, routing and bridging management, throughput statistics, and diagnostic tests. It also defines a baseline profile that specifies a minimum level of data model support.</a:t>
            </a:r>
          </a:p>
          <a:p>
            <a:r>
              <a:rPr lang="en-US" sz="1600" dirty="0" smtClean="0"/>
              <a:t>TR-157</a:t>
            </a:r>
          </a:p>
          <a:p>
            <a:pPr lvl="1">
              <a:lnSpc>
                <a:spcPct val="100000"/>
              </a:lnSpc>
            </a:pPr>
            <a:r>
              <a:rPr lang="en-US" sz="1200" dirty="0" smtClean="0"/>
              <a:t>Defines </a:t>
            </a:r>
            <a:r>
              <a:rPr lang="en-US" sz="1200" dirty="0"/>
              <a:t>additional management objects for use in CWMP managed </a:t>
            </a:r>
            <a:r>
              <a:rPr lang="en-US" sz="1200" dirty="0" smtClean="0"/>
              <a:t>devices including fault management, location management, software module management and security.</a:t>
            </a:r>
            <a:endParaRPr lang="en-US" sz="1200" dirty="0"/>
          </a:p>
          <a:p>
            <a:r>
              <a:rPr lang="en-US" sz="1600" dirty="0" smtClean="0"/>
              <a:t>TR-262</a:t>
            </a:r>
          </a:p>
          <a:p>
            <a:pPr lvl="1"/>
            <a:r>
              <a:rPr lang="en-US" sz="1200" dirty="0" smtClean="0"/>
              <a:t>Defines </a:t>
            </a:r>
            <a:r>
              <a:rPr lang="en-US" sz="1200" dirty="0"/>
              <a:t>Femto specific components which are used to define common functions independent of the Femto devices’ radio technologies. </a:t>
            </a:r>
            <a:endParaRPr lang="en-US" sz="1600" dirty="0" smtClean="0">
              <a:solidFill>
                <a:srgbClr val="FF0000"/>
              </a:solidFill>
            </a:endParaRPr>
          </a:p>
          <a:p>
            <a:r>
              <a:rPr lang="en-US" sz="1600" dirty="0" smtClean="0">
                <a:solidFill>
                  <a:srgbClr val="FF0000"/>
                </a:solidFill>
              </a:rPr>
              <a:t>TR-XXX</a:t>
            </a:r>
          </a:p>
          <a:p>
            <a:pPr lvl="1"/>
            <a:r>
              <a:rPr lang="en-GB" sz="1200" dirty="0">
                <a:solidFill>
                  <a:srgbClr val="FF0000"/>
                </a:solidFill>
              </a:rPr>
              <a:t>Based on Femto Access Point (FAP) Service Data Model (TR-196</a:t>
            </a:r>
            <a:r>
              <a:rPr lang="en-GB" sz="1200" dirty="0" smtClean="0">
                <a:solidFill>
                  <a:srgbClr val="FF0000"/>
                </a:solidFill>
              </a:rPr>
              <a:t>)</a:t>
            </a:r>
            <a:endParaRPr lang="en-US" sz="1200" dirty="0">
              <a:solidFill>
                <a:srgbClr val="FF0000"/>
              </a:solidFill>
            </a:endParaRPr>
          </a:p>
        </p:txBody>
      </p:sp>
      <p:pic>
        <p:nvPicPr>
          <p:cNvPr id="9" name="Picture 8"/>
          <p:cNvPicPr>
            <a:picLocks noChangeAspect="1"/>
          </p:cNvPicPr>
          <p:nvPr/>
        </p:nvPicPr>
        <p:blipFill>
          <a:blip r:embed="rId2"/>
          <a:stretch>
            <a:fillRect/>
          </a:stretch>
        </p:blipFill>
        <p:spPr>
          <a:xfrm>
            <a:off x="5566359" y="1368921"/>
            <a:ext cx="3091079" cy="4864100"/>
          </a:xfrm>
          <a:prstGeom prst="rect">
            <a:avLst/>
          </a:prstGeom>
        </p:spPr>
      </p:pic>
    </p:spTree>
    <p:extLst>
      <p:ext uri="{BB962C8B-B14F-4D97-AF65-F5344CB8AC3E}">
        <p14:creationId xmlns:p14="http://schemas.microsoft.com/office/powerpoint/2010/main" val="32171756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446358"/>
            <a:ext cx="6379828" cy="855001"/>
          </a:xfrm>
        </p:spPr>
        <p:txBody>
          <a:bodyPr>
            <a:normAutofit fontScale="90000"/>
          </a:bodyPr>
          <a:lstStyle/>
          <a:p>
            <a:r>
              <a:rPr lang="en-US" dirty="0" err="1"/>
              <a:t>Virtualisation</a:t>
            </a:r>
            <a:r>
              <a:rPr lang="en-US" dirty="0"/>
              <a:t> and the </a:t>
            </a:r>
            <a:r>
              <a:rPr lang="en-US" dirty="0" err="1"/>
              <a:t>nFAPI</a:t>
            </a:r>
            <a:r>
              <a:rPr lang="en-US" dirty="0"/>
              <a:t> </a:t>
            </a:r>
            <a:r>
              <a:rPr lang="en-US" dirty="0" smtClean="0"/>
              <a:t>interface:</a:t>
            </a:r>
            <a:br>
              <a:rPr lang="en-US" dirty="0" smtClean="0"/>
            </a:br>
            <a:r>
              <a:rPr lang="en-US" dirty="0"/>
              <a:t>Proposed PNF Data Model </a:t>
            </a:r>
            <a:r>
              <a:rPr lang="en-US" dirty="0" smtClean="0"/>
              <a:t>Structure</a:t>
            </a:r>
            <a:endParaRPr lang="en-US" dirty="0"/>
          </a:p>
        </p:txBody>
      </p:sp>
      <p:sp>
        <p:nvSpPr>
          <p:cNvPr id="4" name="Date Placeholder 3"/>
          <p:cNvSpPr>
            <a:spLocks noGrp="1"/>
          </p:cNvSpPr>
          <p:nvPr>
            <p:ph type="dt" sz="half" idx="10"/>
          </p:nvPr>
        </p:nvSpPr>
        <p:spPr/>
        <p:txBody>
          <a:bodyPr/>
          <a:lstStyle/>
          <a:p>
            <a:fld id="{7E0AE795-0DB5-6946-9056-1B0B45FEA2A4}" type="datetime1">
              <a:rPr lang="en-GB" smtClean="0"/>
              <a:t>05/05/2016</a:t>
            </a:fld>
            <a:endParaRPr lang="en-US" dirty="0"/>
          </a:p>
        </p:txBody>
      </p:sp>
      <p:sp>
        <p:nvSpPr>
          <p:cNvPr id="5" name="Footer Placeholder 4"/>
          <p:cNvSpPr>
            <a:spLocks noGrp="1"/>
          </p:cNvSpPr>
          <p:nvPr>
            <p:ph type="ftr" sz="quarter" idx="11"/>
          </p:nvPr>
        </p:nvSpPr>
        <p:spPr/>
        <p:txBody>
          <a:bodyPr/>
          <a:lstStyle/>
          <a:p>
            <a:r>
              <a:rPr lang="en-GB"/>
              <a:t>Small Cell Forum </a:t>
            </a:r>
            <a:r>
              <a:rPr lang="en-GB">
                <a:solidFill>
                  <a:srgbClr val="FF0000"/>
                </a:solidFill>
              </a:rPr>
              <a:t>INTERNAL</a:t>
            </a:r>
            <a:endParaRPr lang="en-US" dirty="0">
              <a:solidFill>
                <a:srgbClr val="FF0000"/>
              </a:solidFill>
            </a:endParaRPr>
          </a:p>
        </p:txBody>
      </p:sp>
      <p:sp>
        <p:nvSpPr>
          <p:cNvPr id="12" name="Content Placeholder 2"/>
          <p:cNvSpPr txBox="1">
            <a:spLocks/>
          </p:cNvSpPr>
          <p:nvPr/>
        </p:nvSpPr>
        <p:spPr>
          <a:xfrm>
            <a:off x="457331" y="1613803"/>
            <a:ext cx="3745553" cy="4635995"/>
          </a:xfrm>
          <a:prstGeom prst="rect">
            <a:avLst/>
          </a:prstGeom>
        </p:spPr>
        <p:txBody>
          <a:bodyPr>
            <a:normAutofit/>
          </a:bodyPr>
          <a:lstStyle>
            <a:lvl1pPr marL="0" indent="0" algn="l" defTabSz="457200" rtl="0" eaLnBrk="1" latinLnBrk="0" hangingPunct="1">
              <a:spcBef>
                <a:spcPct val="20000"/>
              </a:spcBef>
              <a:buFont typeface="Arial"/>
              <a:buNone/>
              <a:defRPr sz="1400" b="1" kern="1200">
                <a:solidFill>
                  <a:srgbClr val="807F83"/>
                </a:solidFill>
                <a:latin typeface="Verdana"/>
                <a:ea typeface="+mn-ea"/>
                <a:cs typeface="Verdana"/>
              </a:defRPr>
            </a:lvl1pPr>
            <a:lvl2pPr marL="0" indent="0" algn="l" defTabSz="457200" rtl="0" eaLnBrk="1" latinLnBrk="0" hangingPunct="1">
              <a:spcBef>
                <a:spcPct val="20000"/>
              </a:spcBef>
              <a:buFont typeface="Arial"/>
              <a:buNone/>
              <a:defRPr sz="1400" kern="1200">
                <a:solidFill>
                  <a:schemeClr val="tx1"/>
                </a:solidFill>
                <a:latin typeface="Verdana"/>
                <a:ea typeface="+mn-ea"/>
                <a:cs typeface="Verdana"/>
              </a:defRPr>
            </a:lvl2pPr>
            <a:lvl3pPr marL="0" indent="-180000" algn="l" defTabSz="457200" rtl="0" eaLnBrk="1" latinLnBrk="0" hangingPunct="1">
              <a:spcBef>
                <a:spcPct val="20000"/>
              </a:spcBef>
              <a:buClr>
                <a:schemeClr val="accent2"/>
              </a:buClr>
              <a:buFont typeface="Arial"/>
              <a:buChar char="•"/>
              <a:defRPr sz="1800" kern="1200">
                <a:solidFill>
                  <a:schemeClr val="tx1"/>
                </a:solidFill>
                <a:latin typeface="Verdana"/>
                <a:ea typeface="+mn-ea"/>
                <a:cs typeface="Verdana"/>
              </a:defRPr>
            </a:lvl3pPr>
            <a:lvl4pPr marL="360000" indent="-180000" algn="l" defTabSz="457200" rtl="0" eaLnBrk="1" latinLnBrk="0" hangingPunct="1">
              <a:spcBef>
                <a:spcPct val="20000"/>
              </a:spcBef>
              <a:buClr>
                <a:schemeClr val="accent1"/>
              </a:buClr>
              <a:buFont typeface="Arial"/>
              <a:buChar char="•"/>
              <a:defRPr sz="1800" kern="1200">
                <a:solidFill>
                  <a:schemeClr val="tx1"/>
                </a:solidFill>
                <a:latin typeface="Verdana"/>
                <a:ea typeface="+mn-ea"/>
                <a:cs typeface="Verdana"/>
              </a:defRPr>
            </a:lvl4pPr>
            <a:lvl5pPr marL="540000" indent="-180000" algn="l" defTabSz="457200" rtl="0" eaLnBrk="1" latinLnBrk="0" hangingPunct="1">
              <a:spcBef>
                <a:spcPct val="20000"/>
              </a:spcBef>
              <a:buClr>
                <a:schemeClr val="accent3"/>
              </a:buClr>
              <a:buFont typeface="Arial"/>
              <a:buChar char="•"/>
              <a:defRPr sz="1800" kern="1200">
                <a:solidFill>
                  <a:schemeClr val="tx1"/>
                </a:solidFill>
                <a:latin typeface="Verdana"/>
                <a:ea typeface="+mn-ea"/>
                <a:cs typeface="Verdana"/>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endParaRPr lang="en-US" sz="2000" dirty="0" smtClean="0"/>
          </a:p>
          <a:p>
            <a:pPr marL="342900" indent="-342900">
              <a:buFont typeface="Arial" pitchFamily="34" charset="0"/>
              <a:buChar char="•"/>
            </a:pPr>
            <a:r>
              <a:rPr lang="en-US" sz="2000" dirty="0" smtClean="0"/>
              <a:t>PNF device accommodates one or more PNF services</a:t>
            </a:r>
          </a:p>
          <a:p>
            <a:pPr marL="342900" indent="-342900">
              <a:buFont typeface="Arial" pitchFamily="34" charset="0"/>
              <a:buChar char="•"/>
            </a:pPr>
            <a:endParaRPr lang="en-US" sz="2000" dirty="0" smtClean="0"/>
          </a:p>
          <a:p>
            <a:pPr marL="342900" indent="-342900">
              <a:buFont typeface="Arial" pitchFamily="34" charset="0"/>
              <a:buChar char="•"/>
            </a:pPr>
            <a:r>
              <a:rPr lang="en-US" sz="2000" dirty="0" smtClean="0"/>
              <a:t>A PNF service may be an LTE cell and /or Network Monitor.</a:t>
            </a:r>
          </a:p>
          <a:p>
            <a:pPr marL="342900" indent="-342900">
              <a:buFont typeface="Arial" pitchFamily="34" charset="0"/>
              <a:buChar char="•"/>
            </a:pPr>
            <a:endParaRPr lang="en-US" sz="2000" dirty="0" smtClean="0"/>
          </a:p>
          <a:p>
            <a:pPr marL="342900" indent="-342900">
              <a:buFont typeface="Arial" pitchFamily="34" charset="0"/>
              <a:buChar char="•"/>
            </a:pPr>
            <a:r>
              <a:rPr lang="en-US" sz="2000" dirty="0" smtClean="0"/>
              <a:t>Each LTE cell accommodates one or more carriers</a:t>
            </a:r>
          </a:p>
        </p:txBody>
      </p:sp>
      <p:pic>
        <p:nvPicPr>
          <p:cNvPr id="13" name="Picture 12"/>
          <p:cNvPicPr>
            <a:picLocks noChangeAspect="1"/>
          </p:cNvPicPr>
          <p:nvPr/>
        </p:nvPicPr>
        <p:blipFill>
          <a:blip r:embed="rId2"/>
          <a:stretch>
            <a:fillRect/>
          </a:stretch>
        </p:blipFill>
        <p:spPr>
          <a:xfrm>
            <a:off x="4102538" y="2136555"/>
            <a:ext cx="4758946" cy="3590489"/>
          </a:xfrm>
          <a:prstGeom prst="rect">
            <a:avLst/>
          </a:prstGeom>
        </p:spPr>
      </p:pic>
    </p:spTree>
    <p:extLst>
      <p:ext uri="{BB962C8B-B14F-4D97-AF65-F5344CB8AC3E}">
        <p14:creationId xmlns:p14="http://schemas.microsoft.com/office/powerpoint/2010/main" val="52950271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446358"/>
            <a:ext cx="6379828" cy="855001"/>
          </a:xfrm>
        </p:spPr>
        <p:txBody>
          <a:bodyPr>
            <a:normAutofit fontScale="90000"/>
          </a:bodyPr>
          <a:lstStyle/>
          <a:p>
            <a:r>
              <a:rPr lang="en-US" dirty="0" err="1"/>
              <a:t>Virtualisation</a:t>
            </a:r>
            <a:r>
              <a:rPr lang="en-US" dirty="0"/>
              <a:t> and the </a:t>
            </a:r>
            <a:r>
              <a:rPr lang="en-US" dirty="0" err="1"/>
              <a:t>nFAPI</a:t>
            </a:r>
            <a:r>
              <a:rPr lang="en-US" dirty="0"/>
              <a:t> </a:t>
            </a:r>
            <a:r>
              <a:rPr lang="en-US" dirty="0" smtClean="0"/>
              <a:t>interface:</a:t>
            </a:r>
            <a:br>
              <a:rPr lang="en-US" dirty="0" smtClean="0"/>
            </a:br>
            <a:r>
              <a:rPr lang="en-US" dirty="0" smtClean="0"/>
              <a:t>Proposed Data Model objects</a:t>
            </a:r>
            <a:endParaRPr lang="en-US" dirty="0"/>
          </a:p>
        </p:txBody>
      </p:sp>
      <p:sp>
        <p:nvSpPr>
          <p:cNvPr id="4" name="Date Placeholder 3"/>
          <p:cNvSpPr>
            <a:spLocks noGrp="1"/>
          </p:cNvSpPr>
          <p:nvPr>
            <p:ph type="dt" sz="half" idx="10"/>
          </p:nvPr>
        </p:nvSpPr>
        <p:spPr/>
        <p:txBody>
          <a:bodyPr/>
          <a:lstStyle/>
          <a:p>
            <a:fld id="{7E0AE795-0DB5-6946-9056-1B0B45FEA2A4}" type="datetime1">
              <a:rPr lang="en-GB" smtClean="0"/>
              <a:t>05/05/2016</a:t>
            </a:fld>
            <a:endParaRPr lang="en-US" dirty="0"/>
          </a:p>
        </p:txBody>
      </p:sp>
      <p:sp>
        <p:nvSpPr>
          <p:cNvPr id="5" name="Footer Placeholder 4"/>
          <p:cNvSpPr>
            <a:spLocks noGrp="1"/>
          </p:cNvSpPr>
          <p:nvPr>
            <p:ph type="ftr" sz="quarter" idx="11"/>
          </p:nvPr>
        </p:nvSpPr>
        <p:spPr/>
        <p:txBody>
          <a:bodyPr/>
          <a:lstStyle/>
          <a:p>
            <a:r>
              <a:rPr lang="en-GB"/>
              <a:t>Small Cell Forum </a:t>
            </a:r>
            <a:r>
              <a:rPr lang="en-GB">
                <a:solidFill>
                  <a:srgbClr val="FF0000"/>
                </a:solidFill>
              </a:rPr>
              <a:t>INTERNAL</a:t>
            </a:r>
            <a:endParaRPr lang="en-US" dirty="0">
              <a:solidFill>
                <a:srgbClr val="FF0000"/>
              </a:solidFill>
            </a:endParaRPr>
          </a:p>
        </p:txBody>
      </p:sp>
      <p:pic>
        <p:nvPicPr>
          <p:cNvPr id="7" name="Picture 6"/>
          <p:cNvPicPr>
            <a:picLocks noChangeAspect="1"/>
          </p:cNvPicPr>
          <p:nvPr/>
        </p:nvPicPr>
        <p:blipFill>
          <a:blip r:embed="rId2"/>
          <a:stretch>
            <a:fillRect/>
          </a:stretch>
        </p:blipFill>
        <p:spPr>
          <a:xfrm>
            <a:off x="5228019" y="1301359"/>
            <a:ext cx="3578095" cy="4964762"/>
          </a:xfrm>
          <a:prstGeom prst="rect">
            <a:avLst/>
          </a:prstGeom>
        </p:spPr>
      </p:pic>
      <p:sp>
        <p:nvSpPr>
          <p:cNvPr id="8" name="Content Placeholder 2"/>
          <p:cNvSpPr txBox="1">
            <a:spLocks/>
          </p:cNvSpPr>
          <p:nvPr/>
        </p:nvSpPr>
        <p:spPr>
          <a:xfrm>
            <a:off x="457331" y="1613803"/>
            <a:ext cx="3745553" cy="4635995"/>
          </a:xfrm>
          <a:prstGeom prst="rect">
            <a:avLst/>
          </a:prstGeom>
        </p:spPr>
        <p:txBody>
          <a:bodyPr>
            <a:normAutofit/>
          </a:bodyPr>
          <a:lstStyle>
            <a:lvl1pPr marL="0" indent="0" algn="l" defTabSz="457200" rtl="0" eaLnBrk="1" latinLnBrk="0" hangingPunct="1">
              <a:spcBef>
                <a:spcPct val="20000"/>
              </a:spcBef>
              <a:buFont typeface="Arial"/>
              <a:buNone/>
              <a:defRPr sz="1400" b="1" kern="1200">
                <a:solidFill>
                  <a:srgbClr val="807F83"/>
                </a:solidFill>
                <a:latin typeface="Verdana"/>
                <a:ea typeface="+mn-ea"/>
                <a:cs typeface="Verdana"/>
              </a:defRPr>
            </a:lvl1pPr>
            <a:lvl2pPr marL="0" indent="0" algn="l" defTabSz="457200" rtl="0" eaLnBrk="1" latinLnBrk="0" hangingPunct="1">
              <a:spcBef>
                <a:spcPct val="20000"/>
              </a:spcBef>
              <a:buFont typeface="Arial"/>
              <a:buNone/>
              <a:defRPr sz="1400" kern="1200">
                <a:solidFill>
                  <a:schemeClr val="tx1"/>
                </a:solidFill>
                <a:latin typeface="Verdana"/>
                <a:ea typeface="+mn-ea"/>
                <a:cs typeface="Verdana"/>
              </a:defRPr>
            </a:lvl2pPr>
            <a:lvl3pPr marL="0" indent="-180000" algn="l" defTabSz="457200" rtl="0" eaLnBrk="1" latinLnBrk="0" hangingPunct="1">
              <a:spcBef>
                <a:spcPct val="20000"/>
              </a:spcBef>
              <a:buClr>
                <a:schemeClr val="accent2"/>
              </a:buClr>
              <a:buFont typeface="Arial"/>
              <a:buChar char="•"/>
              <a:defRPr sz="1800" kern="1200">
                <a:solidFill>
                  <a:schemeClr val="tx1"/>
                </a:solidFill>
                <a:latin typeface="Verdana"/>
                <a:ea typeface="+mn-ea"/>
                <a:cs typeface="Verdana"/>
              </a:defRPr>
            </a:lvl3pPr>
            <a:lvl4pPr marL="360000" indent="-180000" algn="l" defTabSz="457200" rtl="0" eaLnBrk="1" latinLnBrk="0" hangingPunct="1">
              <a:spcBef>
                <a:spcPct val="20000"/>
              </a:spcBef>
              <a:buClr>
                <a:schemeClr val="accent1"/>
              </a:buClr>
              <a:buFont typeface="Arial"/>
              <a:buChar char="•"/>
              <a:defRPr sz="1800" kern="1200">
                <a:solidFill>
                  <a:schemeClr val="tx1"/>
                </a:solidFill>
                <a:latin typeface="Verdana"/>
                <a:ea typeface="+mn-ea"/>
                <a:cs typeface="Verdana"/>
              </a:defRPr>
            </a:lvl4pPr>
            <a:lvl5pPr marL="540000" indent="-180000" algn="l" defTabSz="457200" rtl="0" eaLnBrk="1" latinLnBrk="0" hangingPunct="1">
              <a:spcBef>
                <a:spcPct val="20000"/>
              </a:spcBef>
              <a:buClr>
                <a:schemeClr val="accent3"/>
              </a:buClr>
              <a:buFont typeface="Arial"/>
              <a:buChar char="•"/>
              <a:defRPr sz="1800" kern="1200">
                <a:solidFill>
                  <a:schemeClr val="tx1"/>
                </a:solidFill>
                <a:latin typeface="Verdana"/>
                <a:ea typeface="+mn-ea"/>
                <a:cs typeface="Verdana"/>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342900" indent="-342900">
              <a:buFont typeface="Arial" pitchFamily="34" charset="0"/>
              <a:buChar char="•"/>
            </a:pPr>
            <a:r>
              <a:rPr lang="en-US" sz="2000" b="0" dirty="0" smtClean="0">
                <a:solidFill>
                  <a:schemeClr val="tx1"/>
                </a:solidFill>
              </a:rPr>
              <a:t>A complete object model has been proposed based on TR-196</a:t>
            </a:r>
          </a:p>
          <a:p>
            <a:pPr marL="342900" indent="-342900">
              <a:buFont typeface="Arial" pitchFamily="34" charset="0"/>
              <a:buChar char="•"/>
            </a:pPr>
            <a:endParaRPr lang="en-US" sz="2000" b="0" dirty="0">
              <a:solidFill>
                <a:schemeClr val="tx1"/>
              </a:solidFill>
            </a:endParaRPr>
          </a:p>
          <a:p>
            <a:pPr marL="342900" indent="-342900">
              <a:buFont typeface="Arial" pitchFamily="34" charset="0"/>
              <a:buChar char="•"/>
            </a:pPr>
            <a:r>
              <a:rPr lang="en-US" sz="2000" b="0" dirty="0" smtClean="0">
                <a:solidFill>
                  <a:schemeClr val="tx1"/>
                </a:solidFill>
              </a:rPr>
              <a:t>Could be a new TR-xxx, or could be extra optional objects in TR-196</a:t>
            </a:r>
            <a:endParaRPr lang="en-US" sz="2000" b="0" dirty="0">
              <a:solidFill>
                <a:schemeClr val="tx1"/>
              </a:solidFill>
            </a:endParaRPr>
          </a:p>
          <a:p>
            <a:endParaRPr lang="en-US" sz="2000" dirty="0" smtClean="0"/>
          </a:p>
        </p:txBody>
      </p:sp>
    </p:spTree>
    <p:extLst>
      <p:ext uri="{BB962C8B-B14F-4D97-AF65-F5344CB8AC3E}">
        <p14:creationId xmlns:p14="http://schemas.microsoft.com/office/powerpoint/2010/main" val="227658104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SON</a:t>
            </a:r>
          </a:p>
        </p:txBody>
      </p:sp>
      <p:sp>
        <p:nvSpPr>
          <p:cNvPr id="4" name="Date Placeholder 3"/>
          <p:cNvSpPr>
            <a:spLocks noGrp="1"/>
          </p:cNvSpPr>
          <p:nvPr>
            <p:ph type="dt" sz="half" idx="10"/>
          </p:nvPr>
        </p:nvSpPr>
        <p:spPr/>
        <p:txBody>
          <a:bodyPr/>
          <a:lstStyle/>
          <a:p>
            <a:fld id="{7E0AE795-0DB5-6946-9056-1B0B45FEA2A4}" type="datetime1">
              <a:rPr lang="en-GB" smtClean="0"/>
              <a:t>05/05/2016</a:t>
            </a:fld>
            <a:endParaRPr lang="en-US" dirty="0"/>
          </a:p>
        </p:txBody>
      </p:sp>
      <p:sp>
        <p:nvSpPr>
          <p:cNvPr id="5" name="Footer Placeholder 4"/>
          <p:cNvSpPr>
            <a:spLocks noGrp="1"/>
          </p:cNvSpPr>
          <p:nvPr>
            <p:ph type="ftr" sz="quarter" idx="11"/>
          </p:nvPr>
        </p:nvSpPr>
        <p:spPr/>
        <p:txBody>
          <a:bodyPr/>
          <a:lstStyle/>
          <a:p>
            <a:r>
              <a:rPr lang="en-GB" smtClean="0"/>
              <a:t>Small Cell Forum </a:t>
            </a:r>
            <a:r>
              <a:rPr lang="en-GB" smtClean="0">
                <a:solidFill>
                  <a:srgbClr val="FF0000"/>
                </a:solidFill>
              </a:rPr>
              <a:t>INTERNAL</a:t>
            </a:r>
            <a:endParaRPr lang="en-US" dirty="0">
              <a:solidFill>
                <a:srgbClr val="FF0000"/>
              </a:solidFill>
            </a:endParaRPr>
          </a:p>
        </p:txBody>
      </p:sp>
    </p:spTree>
    <p:extLst>
      <p:ext uri="{BB962C8B-B14F-4D97-AF65-F5344CB8AC3E}">
        <p14:creationId xmlns:p14="http://schemas.microsoft.com/office/powerpoint/2010/main" val="40415389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2"/>
          </p:nvPr>
        </p:nvSpPr>
        <p:spPr>
          <a:xfrm>
            <a:off x="457200" y="1346200"/>
            <a:ext cx="8229600" cy="4483283"/>
          </a:xfrm>
        </p:spPr>
        <p:txBody>
          <a:bodyPr>
            <a:normAutofit fontScale="85000" lnSpcReduction="20000"/>
          </a:bodyPr>
          <a:lstStyle/>
          <a:p>
            <a:pPr marL="0" indent="0">
              <a:buNone/>
            </a:pPr>
            <a:r>
              <a:rPr lang="en-US" sz="1900" b="1" dirty="0"/>
              <a:t>Category 1: Convert scalar to list/range.</a:t>
            </a:r>
            <a:endParaRPr lang="en-US" b="1" dirty="0"/>
          </a:p>
          <a:p>
            <a:r>
              <a:rPr lang="en-US" dirty="0"/>
              <a:t>For SON to perform optimization, several parameters should be list/range instead of single value.</a:t>
            </a:r>
          </a:p>
          <a:p>
            <a:pPr lvl="0"/>
            <a:r>
              <a:rPr lang="en-US" dirty="0"/>
              <a:t>handover event thresholds and offsets </a:t>
            </a:r>
          </a:p>
          <a:p>
            <a:pPr lvl="0"/>
            <a:r>
              <a:rPr lang="en-US" dirty="0"/>
              <a:t>neighbor cell individual offsets (CIO)</a:t>
            </a:r>
          </a:p>
          <a:p>
            <a:pPr lvl="0"/>
            <a:r>
              <a:rPr lang="en-US" dirty="0"/>
              <a:t>…</a:t>
            </a:r>
          </a:p>
          <a:p>
            <a:pPr marL="0" indent="0">
              <a:buNone/>
            </a:pPr>
            <a:endParaRPr lang="en-US" dirty="0"/>
          </a:p>
          <a:p>
            <a:pPr marL="0" indent="0">
              <a:buNone/>
            </a:pPr>
            <a:r>
              <a:rPr lang="en-US" sz="1900" b="1" dirty="0"/>
              <a:t>Category 2: Missing functions w.r.t. 3gpp</a:t>
            </a:r>
            <a:endParaRPr lang="en-US" b="1" dirty="0"/>
          </a:p>
          <a:p>
            <a:r>
              <a:rPr lang="en-US" dirty="0"/>
              <a:t>Functions which are omitted from TR-196</a:t>
            </a:r>
          </a:p>
          <a:p>
            <a:pPr lvl="0"/>
            <a:r>
              <a:rPr lang="en-US" dirty="0"/>
              <a:t>X2 configuration. This was added for HeNB in 3gpp later releases and TR-196 should be updated</a:t>
            </a:r>
          </a:p>
          <a:p>
            <a:pPr lvl="0"/>
            <a:r>
              <a:rPr lang="en-US" dirty="0"/>
              <a:t>…</a:t>
            </a:r>
          </a:p>
          <a:p>
            <a:pPr marL="0" indent="0">
              <a:buNone/>
            </a:pPr>
            <a:endParaRPr lang="en-US" dirty="0"/>
          </a:p>
          <a:p>
            <a:pPr marL="0" indent="0">
              <a:buNone/>
            </a:pPr>
            <a:r>
              <a:rPr lang="en-US" sz="1900" b="1" dirty="0"/>
              <a:t>Category 3: Missing functions w.r.t. SCF SON API</a:t>
            </a:r>
          </a:p>
          <a:p>
            <a:r>
              <a:rPr lang="en-US" dirty="0"/>
              <a:t>Functions which are introduced in SCF SON API</a:t>
            </a:r>
          </a:p>
          <a:p>
            <a:pPr lvl="0"/>
            <a:r>
              <a:rPr lang="en-US" dirty="0"/>
              <a:t>Control over MRO for inter-</a:t>
            </a:r>
            <a:r>
              <a:rPr lang="en-US" dirty="0" err="1"/>
              <a:t>freq</a:t>
            </a:r>
            <a:r>
              <a:rPr lang="en-US" dirty="0"/>
              <a:t> and intra-</a:t>
            </a:r>
            <a:r>
              <a:rPr lang="en-US" dirty="0" err="1"/>
              <a:t>freq</a:t>
            </a:r>
            <a:endParaRPr lang="en-US" dirty="0"/>
          </a:p>
          <a:p>
            <a:pPr lvl="0"/>
            <a:r>
              <a:rPr lang="en-US" dirty="0"/>
              <a:t>Frequent handover (ping pong) mitigation</a:t>
            </a:r>
          </a:p>
          <a:p>
            <a:pPr lvl="0"/>
            <a:r>
              <a:rPr lang="en-US" dirty="0"/>
              <a:t>Backhaul monitoring</a:t>
            </a:r>
          </a:p>
          <a:p>
            <a:pPr lvl="0"/>
            <a:r>
              <a:rPr lang="en-US" dirty="0"/>
              <a:t>…</a:t>
            </a:r>
          </a:p>
          <a:p>
            <a:endParaRPr lang="en-US" dirty="0"/>
          </a:p>
        </p:txBody>
      </p:sp>
      <p:sp>
        <p:nvSpPr>
          <p:cNvPr id="3" name="Title 2"/>
          <p:cNvSpPr>
            <a:spLocks noGrp="1"/>
          </p:cNvSpPr>
          <p:nvPr>
            <p:ph type="title"/>
          </p:nvPr>
        </p:nvSpPr>
        <p:spPr/>
        <p:txBody>
          <a:bodyPr/>
          <a:lstStyle/>
          <a:p>
            <a:r>
              <a:rPr lang="en-US" dirty="0" smtClean="0"/>
              <a:t>SON</a:t>
            </a:r>
            <a:endParaRPr lang="en-US" dirty="0"/>
          </a:p>
        </p:txBody>
      </p:sp>
      <p:sp>
        <p:nvSpPr>
          <p:cNvPr id="4" name="Date Placeholder 3"/>
          <p:cNvSpPr>
            <a:spLocks noGrp="1"/>
          </p:cNvSpPr>
          <p:nvPr>
            <p:ph type="dt" sz="half" idx="10"/>
          </p:nvPr>
        </p:nvSpPr>
        <p:spPr/>
        <p:txBody>
          <a:bodyPr/>
          <a:lstStyle/>
          <a:p>
            <a:fld id="{7E0AE795-0DB5-6946-9056-1B0B45FEA2A4}" type="datetime1">
              <a:rPr lang="en-GB" smtClean="0"/>
              <a:t>05/05/2016</a:t>
            </a:fld>
            <a:endParaRPr lang="en-US" dirty="0"/>
          </a:p>
        </p:txBody>
      </p:sp>
      <p:sp>
        <p:nvSpPr>
          <p:cNvPr id="5" name="Footer Placeholder 4"/>
          <p:cNvSpPr>
            <a:spLocks noGrp="1"/>
          </p:cNvSpPr>
          <p:nvPr>
            <p:ph type="ftr" sz="quarter" idx="11"/>
          </p:nvPr>
        </p:nvSpPr>
        <p:spPr/>
        <p:txBody>
          <a:bodyPr/>
          <a:lstStyle/>
          <a:p>
            <a:r>
              <a:rPr lang="en-GB" smtClean="0"/>
              <a:t>Small Cell Forum </a:t>
            </a:r>
            <a:r>
              <a:rPr lang="en-GB" smtClean="0">
                <a:solidFill>
                  <a:srgbClr val="FF0000"/>
                </a:solidFill>
              </a:rPr>
              <a:t>INTERNAL</a:t>
            </a:r>
            <a:endParaRPr lang="en-US" dirty="0">
              <a:solidFill>
                <a:srgbClr val="FF0000"/>
              </a:solidFill>
            </a:endParaRPr>
          </a:p>
        </p:txBody>
      </p:sp>
    </p:spTree>
    <p:extLst>
      <p:ext uri="{BB962C8B-B14F-4D97-AF65-F5344CB8AC3E}">
        <p14:creationId xmlns:p14="http://schemas.microsoft.com/office/powerpoint/2010/main" val="9411812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2"/>
          </p:nvPr>
        </p:nvSpPr>
        <p:spPr/>
        <p:txBody>
          <a:bodyPr>
            <a:normAutofit/>
          </a:bodyPr>
          <a:lstStyle/>
          <a:p>
            <a:r>
              <a:rPr lang="en-US" sz="2000" dirty="0"/>
              <a:t>Clearly define the TR196 enhancements that SCF has identified</a:t>
            </a:r>
          </a:p>
          <a:p>
            <a:r>
              <a:rPr lang="en-US" sz="2000" dirty="0"/>
              <a:t>Develop a strategy for pursuing them</a:t>
            </a:r>
          </a:p>
          <a:p>
            <a:pPr lvl="3"/>
            <a:r>
              <a:rPr lang="en-US" sz="1600" dirty="0"/>
              <a:t>Go/No classification</a:t>
            </a:r>
          </a:p>
          <a:p>
            <a:pPr lvl="3"/>
            <a:r>
              <a:rPr lang="en-US" sz="1600" dirty="0"/>
              <a:t>Organization to pursue Go-items</a:t>
            </a:r>
          </a:p>
          <a:p>
            <a:pPr lvl="3"/>
            <a:r>
              <a:rPr lang="en-US" sz="1600" dirty="0"/>
              <a:t>Define deliverables</a:t>
            </a:r>
          </a:p>
          <a:p>
            <a:pPr lvl="3"/>
            <a:r>
              <a:rPr lang="en-US" sz="1600" dirty="0"/>
              <a:t>Prioritization &amp; Time Scale</a:t>
            </a:r>
          </a:p>
          <a:p>
            <a:pPr lvl="4"/>
            <a:endParaRPr lang="en-US" sz="2000" dirty="0"/>
          </a:p>
          <a:p>
            <a:endParaRPr lang="en-US" sz="2000" dirty="0"/>
          </a:p>
        </p:txBody>
      </p:sp>
      <p:sp>
        <p:nvSpPr>
          <p:cNvPr id="3" name="Title 2"/>
          <p:cNvSpPr>
            <a:spLocks noGrp="1"/>
          </p:cNvSpPr>
          <p:nvPr>
            <p:ph type="title"/>
          </p:nvPr>
        </p:nvSpPr>
        <p:spPr/>
        <p:txBody>
          <a:bodyPr>
            <a:normAutofit/>
          </a:bodyPr>
          <a:lstStyle/>
          <a:p>
            <a:r>
              <a:rPr lang="en-US" dirty="0"/>
              <a:t>Purpose</a:t>
            </a:r>
          </a:p>
        </p:txBody>
      </p:sp>
      <p:sp>
        <p:nvSpPr>
          <p:cNvPr id="4" name="Date Placeholder 3"/>
          <p:cNvSpPr>
            <a:spLocks noGrp="1"/>
          </p:cNvSpPr>
          <p:nvPr>
            <p:ph type="dt" sz="half" idx="10"/>
          </p:nvPr>
        </p:nvSpPr>
        <p:spPr/>
        <p:txBody>
          <a:bodyPr/>
          <a:lstStyle/>
          <a:p>
            <a:fld id="{7E0AE795-0DB5-6946-9056-1B0B45FEA2A4}" type="datetime1">
              <a:rPr lang="en-GB" smtClean="0"/>
              <a:t>05/05/2016</a:t>
            </a:fld>
            <a:endParaRPr lang="en-US" dirty="0"/>
          </a:p>
        </p:txBody>
      </p:sp>
      <p:sp>
        <p:nvSpPr>
          <p:cNvPr id="5" name="Footer Placeholder 4"/>
          <p:cNvSpPr>
            <a:spLocks noGrp="1"/>
          </p:cNvSpPr>
          <p:nvPr>
            <p:ph type="ftr" sz="quarter" idx="11"/>
          </p:nvPr>
        </p:nvSpPr>
        <p:spPr/>
        <p:txBody>
          <a:bodyPr/>
          <a:lstStyle/>
          <a:p>
            <a:r>
              <a:rPr lang="en-GB"/>
              <a:t>Small Cell Forum </a:t>
            </a:r>
            <a:r>
              <a:rPr lang="en-GB">
                <a:solidFill>
                  <a:srgbClr val="FF0000"/>
                </a:solidFill>
              </a:rPr>
              <a:t>INTERNAL</a:t>
            </a:r>
            <a:endParaRPr lang="en-US" dirty="0">
              <a:solidFill>
                <a:srgbClr val="FF0000"/>
              </a:solidFill>
            </a:endParaRPr>
          </a:p>
        </p:txBody>
      </p:sp>
    </p:spTree>
    <p:extLst>
      <p:ext uri="{BB962C8B-B14F-4D97-AF65-F5344CB8AC3E}">
        <p14:creationId xmlns:p14="http://schemas.microsoft.com/office/powerpoint/2010/main" val="332388123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Carrier Aggregation</a:t>
            </a:r>
            <a:endParaRPr lang="en-US" dirty="0"/>
          </a:p>
        </p:txBody>
      </p:sp>
      <p:sp>
        <p:nvSpPr>
          <p:cNvPr id="4" name="Date Placeholder 3"/>
          <p:cNvSpPr>
            <a:spLocks noGrp="1"/>
          </p:cNvSpPr>
          <p:nvPr>
            <p:ph type="dt" sz="half" idx="10"/>
          </p:nvPr>
        </p:nvSpPr>
        <p:spPr/>
        <p:txBody>
          <a:bodyPr/>
          <a:lstStyle/>
          <a:p>
            <a:fld id="{7E0AE795-0DB5-6946-9056-1B0B45FEA2A4}" type="datetime1">
              <a:rPr lang="en-GB" smtClean="0"/>
              <a:t>05/05/2016</a:t>
            </a:fld>
            <a:endParaRPr lang="en-US" dirty="0"/>
          </a:p>
        </p:txBody>
      </p:sp>
      <p:sp>
        <p:nvSpPr>
          <p:cNvPr id="5" name="Footer Placeholder 4"/>
          <p:cNvSpPr>
            <a:spLocks noGrp="1"/>
          </p:cNvSpPr>
          <p:nvPr>
            <p:ph type="ftr" sz="quarter" idx="11"/>
          </p:nvPr>
        </p:nvSpPr>
        <p:spPr/>
        <p:txBody>
          <a:bodyPr/>
          <a:lstStyle/>
          <a:p>
            <a:r>
              <a:rPr lang="en-GB" smtClean="0"/>
              <a:t>Small Cell Forum </a:t>
            </a:r>
            <a:r>
              <a:rPr lang="en-GB" smtClean="0">
                <a:solidFill>
                  <a:srgbClr val="FF0000"/>
                </a:solidFill>
              </a:rPr>
              <a:t>INTERNAL</a:t>
            </a:r>
            <a:endParaRPr lang="en-US" dirty="0">
              <a:solidFill>
                <a:srgbClr val="FF0000"/>
              </a:solidFill>
            </a:endParaRPr>
          </a:p>
        </p:txBody>
      </p:sp>
    </p:spTree>
    <p:extLst>
      <p:ext uri="{BB962C8B-B14F-4D97-AF65-F5344CB8AC3E}">
        <p14:creationId xmlns:p14="http://schemas.microsoft.com/office/powerpoint/2010/main" val="280671406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2"/>
          </p:nvPr>
        </p:nvSpPr>
        <p:spPr/>
        <p:txBody>
          <a:bodyPr>
            <a:normAutofit/>
          </a:bodyPr>
          <a:lstStyle/>
          <a:p>
            <a:r>
              <a:rPr lang="en-US" dirty="0" smtClean="0"/>
              <a:t>Carrier Aggregation is </a:t>
            </a:r>
            <a:r>
              <a:rPr lang="en-US" dirty="0"/>
              <a:t>an </a:t>
            </a:r>
            <a:r>
              <a:rPr lang="en-US" dirty="0" smtClean="0"/>
              <a:t>LTE-Advanced feature used to increase bitrate for end users, by increasing the bandwidth.</a:t>
            </a:r>
          </a:p>
          <a:p>
            <a:r>
              <a:rPr lang="en-US" dirty="0"/>
              <a:t>Carrier aggregation can be used for both FDD and </a:t>
            </a:r>
            <a:r>
              <a:rPr lang="en-US" dirty="0" smtClean="0"/>
              <a:t>TDD. </a:t>
            </a:r>
          </a:p>
          <a:p>
            <a:endParaRPr lang="en-US" dirty="0"/>
          </a:p>
          <a:p>
            <a:endParaRPr lang="en-US" dirty="0" smtClean="0"/>
          </a:p>
          <a:p>
            <a:endParaRPr lang="en-US" dirty="0"/>
          </a:p>
          <a:p>
            <a:endParaRPr lang="en-US" dirty="0" smtClean="0"/>
          </a:p>
          <a:p>
            <a:endParaRPr lang="en-US" dirty="0"/>
          </a:p>
          <a:p>
            <a:endParaRPr lang="en-US" dirty="0" smtClean="0"/>
          </a:p>
          <a:p>
            <a:endParaRPr lang="en-US" dirty="0" smtClean="0"/>
          </a:p>
          <a:p>
            <a:endParaRPr lang="en-US" dirty="0"/>
          </a:p>
          <a:p>
            <a:pPr marL="0" indent="0">
              <a:buNone/>
            </a:pPr>
            <a:endParaRPr lang="en-US" dirty="0" smtClean="0"/>
          </a:p>
        </p:txBody>
      </p:sp>
      <p:sp>
        <p:nvSpPr>
          <p:cNvPr id="3" name="Title 2"/>
          <p:cNvSpPr>
            <a:spLocks noGrp="1"/>
          </p:cNvSpPr>
          <p:nvPr>
            <p:ph type="title"/>
          </p:nvPr>
        </p:nvSpPr>
        <p:spPr/>
        <p:txBody>
          <a:bodyPr>
            <a:normAutofit/>
          </a:bodyPr>
          <a:lstStyle/>
          <a:p>
            <a:r>
              <a:rPr lang="en-US" dirty="0"/>
              <a:t>Carrier </a:t>
            </a:r>
            <a:r>
              <a:rPr lang="en-US" dirty="0" smtClean="0"/>
              <a:t>Aggregation</a:t>
            </a:r>
            <a:endParaRPr lang="en-US" dirty="0"/>
          </a:p>
        </p:txBody>
      </p:sp>
      <p:sp>
        <p:nvSpPr>
          <p:cNvPr id="4" name="Date Placeholder 3"/>
          <p:cNvSpPr>
            <a:spLocks noGrp="1"/>
          </p:cNvSpPr>
          <p:nvPr>
            <p:ph type="dt" sz="half" idx="10"/>
          </p:nvPr>
        </p:nvSpPr>
        <p:spPr/>
        <p:txBody>
          <a:bodyPr/>
          <a:lstStyle/>
          <a:p>
            <a:fld id="{7E0AE795-0DB5-6946-9056-1B0B45FEA2A4}" type="datetime1">
              <a:rPr lang="en-GB" smtClean="0"/>
              <a:t>05/05/2016</a:t>
            </a:fld>
            <a:endParaRPr lang="en-US" dirty="0"/>
          </a:p>
        </p:txBody>
      </p:sp>
      <p:sp>
        <p:nvSpPr>
          <p:cNvPr id="5" name="Footer Placeholder 4"/>
          <p:cNvSpPr>
            <a:spLocks noGrp="1"/>
          </p:cNvSpPr>
          <p:nvPr>
            <p:ph type="ftr" sz="quarter" idx="11"/>
          </p:nvPr>
        </p:nvSpPr>
        <p:spPr/>
        <p:txBody>
          <a:bodyPr/>
          <a:lstStyle/>
          <a:p>
            <a:r>
              <a:rPr lang="en-GB" smtClean="0"/>
              <a:t>Small Cell Forum </a:t>
            </a:r>
            <a:r>
              <a:rPr lang="en-GB" smtClean="0">
                <a:solidFill>
                  <a:srgbClr val="FF0000"/>
                </a:solidFill>
              </a:rPr>
              <a:t>INTERNAL</a:t>
            </a:r>
            <a:endParaRPr lang="en-US" dirty="0">
              <a:solidFill>
                <a:srgbClr val="FF0000"/>
              </a:solidFill>
            </a:endParaRPr>
          </a:p>
        </p:txBody>
      </p:sp>
      <p:pic>
        <p:nvPicPr>
          <p:cNvPr id="6" name="Picture 5"/>
          <p:cNvPicPr>
            <a:picLocks noChangeAspect="1"/>
          </p:cNvPicPr>
          <p:nvPr/>
        </p:nvPicPr>
        <p:blipFill>
          <a:blip r:embed="rId2"/>
          <a:stretch>
            <a:fillRect/>
          </a:stretch>
        </p:blipFill>
        <p:spPr>
          <a:xfrm>
            <a:off x="171052" y="2616795"/>
            <a:ext cx="3929894" cy="2723288"/>
          </a:xfrm>
          <a:prstGeom prst="rect">
            <a:avLst/>
          </a:prstGeom>
        </p:spPr>
      </p:pic>
      <p:sp>
        <p:nvSpPr>
          <p:cNvPr id="7" name="TextBox 6"/>
          <p:cNvSpPr txBox="1"/>
          <p:nvPr/>
        </p:nvSpPr>
        <p:spPr>
          <a:xfrm>
            <a:off x="1247323" y="5543683"/>
            <a:ext cx="2289216" cy="307777"/>
          </a:xfrm>
          <a:prstGeom prst="rect">
            <a:avLst/>
          </a:prstGeom>
          <a:noFill/>
        </p:spPr>
        <p:txBody>
          <a:bodyPr wrap="none" rtlCol="0">
            <a:spAutoFit/>
          </a:bodyPr>
          <a:lstStyle/>
          <a:p>
            <a:r>
              <a:rPr lang="en-US" sz="1400" b="1" dirty="0" smtClean="0"/>
              <a:t>Intra-band contiguous (FDD)</a:t>
            </a:r>
            <a:endParaRPr lang="en-US" sz="1400" b="1" dirty="0"/>
          </a:p>
        </p:txBody>
      </p:sp>
      <p:sp>
        <p:nvSpPr>
          <p:cNvPr id="8" name="TextBox 7"/>
          <p:cNvSpPr txBox="1"/>
          <p:nvPr/>
        </p:nvSpPr>
        <p:spPr>
          <a:xfrm>
            <a:off x="4607703" y="5101791"/>
            <a:ext cx="3281091" cy="307777"/>
          </a:xfrm>
          <a:prstGeom prst="rect">
            <a:avLst/>
          </a:prstGeom>
          <a:noFill/>
        </p:spPr>
        <p:txBody>
          <a:bodyPr wrap="none" rtlCol="0">
            <a:spAutoFit/>
          </a:bodyPr>
          <a:lstStyle/>
          <a:p>
            <a:r>
              <a:rPr lang="en-US" sz="1400" b="1" dirty="0" smtClean="0"/>
              <a:t>Intra-band </a:t>
            </a:r>
            <a:r>
              <a:rPr lang="en-US" sz="1400" b="1" dirty="0"/>
              <a:t>and inter-band </a:t>
            </a:r>
            <a:r>
              <a:rPr lang="en-US" sz="1400" b="1" dirty="0" smtClean="0"/>
              <a:t>CA alternatives</a:t>
            </a:r>
            <a:endParaRPr lang="en-US" sz="1400" b="1" dirty="0"/>
          </a:p>
        </p:txBody>
      </p:sp>
      <p:pic>
        <p:nvPicPr>
          <p:cNvPr id="9" name="Picture 8"/>
          <p:cNvPicPr>
            <a:picLocks noChangeAspect="1"/>
          </p:cNvPicPr>
          <p:nvPr/>
        </p:nvPicPr>
        <p:blipFill>
          <a:blip r:embed="rId3"/>
          <a:stretch>
            <a:fillRect/>
          </a:stretch>
        </p:blipFill>
        <p:spPr>
          <a:xfrm>
            <a:off x="4038600" y="2712316"/>
            <a:ext cx="5105400" cy="2220499"/>
          </a:xfrm>
          <a:prstGeom prst="rect">
            <a:avLst/>
          </a:prstGeom>
        </p:spPr>
      </p:pic>
    </p:spTree>
    <p:extLst>
      <p:ext uri="{BB962C8B-B14F-4D97-AF65-F5344CB8AC3E}">
        <p14:creationId xmlns:p14="http://schemas.microsoft.com/office/powerpoint/2010/main" val="307621842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2"/>
          </p:nvPr>
        </p:nvSpPr>
        <p:spPr/>
        <p:txBody>
          <a:bodyPr>
            <a:normAutofit/>
          </a:bodyPr>
          <a:lstStyle/>
          <a:p>
            <a:r>
              <a:rPr lang="en-US" dirty="0" smtClean="0"/>
              <a:t>In order to support CA Configurations aligned with Rel-12, the following changes are recommended to TR-196 Issue 2 for the FAPService:2 data model.</a:t>
            </a:r>
          </a:p>
          <a:p>
            <a:pPr marL="0" indent="0">
              <a:buNone/>
            </a:pPr>
            <a:endParaRPr lang="en-US" dirty="0" smtClean="0"/>
          </a:p>
          <a:p>
            <a:pPr marL="0" indent="0">
              <a:buNone/>
            </a:pPr>
            <a:r>
              <a:rPr lang="en-US" sz="1600" b="1" u="sng" dirty="0" smtClean="0"/>
              <a:t>Add</a:t>
            </a:r>
            <a:endParaRPr lang="en-US" sz="1600" dirty="0" smtClean="0"/>
          </a:p>
          <a:p>
            <a:pPr marL="0" indent="0">
              <a:buNone/>
            </a:pPr>
            <a:r>
              <a:rPr lang="en-US" sz="1600" dirty="0" smtClean="0"/>
              <a:t>1. </a:t>
            </a:r>
            <a:r>
              <a:rPr lang="en-US" sz="1600" dirty="0" err="1" smtClean="0"/>
              <a:t>CellConfig:LTE</a:t>
            </a:r>
            <a:r>
              <a:rPr lang="en-US" sz="1600" dirty="0" smtClean="0"/>
              <a:t> + LTE</a:t>
            </a:r>
          </a:p>
          <a:p>
            <a:pPr marL="0" indent="0">
              <a:buNone/>
            </a:pPr>
            <a:r>
              <a:rPr lang="en-US" sz="1600" dirty="0" smtClean="0"/>
              <a:t>2. Supporting </a:t>
            </a:r>
            <a:r>
              <a:rPr lang="en-US" sz="1600" dirty="0" err="1" smtClean="0"/>
              <a:t>Rel</a:t>
            </a:r>
            <a:r>
              <a:rPr lang="en-US" sz="1600" dirty="0" smtClean="0"/>
              <a:t> 12 options</a:t>
            </a:r>
          </a:p>
          <a:p>
            <a:pPr marL="0" indent="0">
              <a:buNone/>
            </a:pPr>
            <a:r>
              <a:rPr lang="en-US" sz="1600" dirty="0" smtClean="0"/>
              <a:t>3. </a:t>
            </a:r>
            <a:r>
              <a:rPr lang="en-US" sz="1600" dirty="0" err="1" smtClean="0"/>
              <a:t>AccessMgmt</a:t>
            </a:r>
            <a:r>
              <a:rPr lang="en-US" sz="1600" dirty="0" smtClean="0"/>
              <a:t>: LTE+LTE</a:t>
            </a:r>
          </a:p>
          <a:p>
            <a:pPr marL="0" indent="0">
              <a:buNone/>
            </a:pPr>
            <a:r>
              <a:rPr lang="en-US" sz="1600" dirty="0" smtClean="0"/>
              <a:t>4. Capabilities: LTE+LTE</a:t>
            </a:r>
          </a:p>
          <a:p>
            <a:pPr marL="0" indent="0">
              <a:buNone/>
            </a:pPr>
            <a:r>
              <a:rPr lang="en-US" sz="1600" dirty="0" smtClean="0"/>
              <a:t>5. </a:t>
            </a:r>
            <a:r>
              <a:rPr lang="en-US" sz="1600" dirty="0" err="1" smtClean="0"/>
              <a:t>FAPControl</a:t>
            </a:r>
            <a:r>
              <a:rPr lang="en-US" sz="1600" dirty="0" smtClean="0"/>
              <a:t>: LTE+LTE</a:t>
            </a:r>
          </a:p>
          <a:p>
            <a:pPr marL="0" indent="0">
              <a:buNone/>
            </a:pPr>
            <a:r>
              <a:rPr lang="en-US" sz="1600" dirty="0" smtClean="0"/>
              <a:t>6. </a:t>
            </a:r>
            <a:r>
              <a:rPr lang="en-US" sz="1600" dirty="0" err="1" smtClean="0"/>
              <a:t>REM:multiple</a:t>
            </a:r>
            <a:r>
              <a:rPr lang="en-US" sz="1600" dirty="0" smtClean="0"/>
              <a:t> LTE</a:t>
            </a:r>
          </a:p>
          <a:p>
            <a:pPr marL="0" indent="0">
              <a:buNone/>
            </a:pPr>
            <a:r>
              <a:rPr lang="en-US" sz="1600" dirty="0" smtClean="0"/>
              <a:t>7. Transport: location </a:t>
            </a:r>
            <a:r>
              <a:rPr lang="en-US" sz="1600" dirty="0" err="1" smtClean="0"/>
              <a:t>mgmt</a:t>
            </a:r>
            <a:endParaRPr lang="en-US" sz="1600" dirty="0" smtClean="0"/>
          </a:p>
          <a:p>
            <a:pPr marL="0" indent="0">
              <a:buNone/>
            </a:pPr>
            <a:r>
              <a:rPr lang="en-US" sz="1600" dirty="0" smtClean="0"/>
              <a:t>8. FM: LTE+LTE</a:t>
            </a:r>
          </a:p>
          <a:p>
            <a:pPr marL="0" indent="0">
              <a:buNone/>
            </a:pPr>
            <a:r>
              <a:rPr lang="en-US" sz="1600" dirty="0" smtClean="0"/>
              <a:t>9. PM: LTE+LTE</a:t>
            </a:r>
          </a:p>
          <a:p>
            <a:pPr marL="0" indent="0">
              <a:buNone/>
            </a:pPr>
            <a:endParaRPr lang="en-US" dirty="0" smtClean="0"/>
          </a:p>
          <a:p>
            <a:pPr marL="0" indent="0">
              <a:buNone/>
            </a:pPr>
            <a:endParaRPr lang="en-US" dirty="0"/>
          </a:p>
        </p:txBody>
      </p:sp>
      <p:sp>
        <p:nvSpPr>
          <p:cNvPr id="3" name="Title 2"/>
          <p:cNvSpPr>
            <a:spLocks noGrp="1"/>
          </p:cNvSpPr>
          <p:nvPr>
            <p:ph type="title"/>
          </p:nvPr>
        </p:nvSpPr>
        <p:spPr/>
        <p:txBody>
          <a:bodyPr>
            <a:normAutofit/>
          </a:bodyPr>
          <a:lstStyle/>
          <a:p>
            <a:r>
              <a:rPr lang="en-US" dirty="0"/>
              <a:t>Carrier Aggregation</a:t>
            </a:r>
          </a:p>
        </p:txBody>
      </p:sp>
      <p:sp>
        <p:nvSpPr>
          <p:cNvPr id="4" name="Date Placeholder 3"/>
          <p:cNvSpPr>
            <a:spLocks noGrp="1"/>
          </p:cNvSpPr>
          <p:nvPr>
            <p:ph type="dt" sz="half" idx="10"/>
          </p:nvPr>
        </p:nvSpPr>
        <p:spPr/>
        <p:txBody>
          <a:bodyPr/>
          <a:lstStyle/>
          <a:p>
            <a:fld id="{7E0AE795-0DB5-6946-9056-1B0B45FEA2A4}" type="datetime1">
              <a:rPr lang="en-GB" smtClean="0"/>
              <a:t>05/05/2016</a:t>
            </a:fld>
            <a:endParaRPr lang="en-US" dirty="0"/>
          </a:p>
        </p:txBody>
      </p:sp>
      <p:sp>
        <p:nvSpPr>
          <p:cNvPr id="5" name="Footer Placeholder 4"/>
          <p:cNvSpPr>
            <a:spLocks noGrp="1"/>
          </p:cNvSpPr>
          <p:nvPr>
            <p:ph type="ftr" sz="quarter" idx="11"/>
          </p:nvPr>
        </p:nvSpPr>
        <p:spPr/>
        <p:txBody>
          <a:bodyPr/>
          <a:lstStyle/>
          <a:p>
            <a:r>
              <a:rPr lang="en-GB" smtClean="0"/>
              <a:t>Small Cell Forum </a:t>
            </a:r>
            <a:r>
              <a:rPr lang="en-GB" smtClean="0">
                <a:solidFill>
                  <a:srgbClr val="FF0000"/>
                </a:solidFill>
              </a:rPr>
              <a:t>INTERNAL</a:t>
            </a:r>
            <a:endParaRPr lang="en-US" dirty="0">
              <a:solidFill>
                <a:srgbClr val="FF0000"/>
              </a:solidFill>
            </a:endParaRPr>
          </a:p>
        </p:txBody>
      </p:sp>
      <p:pic>
        <p:nvPicPr>
          <p:cNvPr id="6" name="Picture 5"/>
          <p:cNvPicPr>
            <a:picLocks noChangeAspect="1"/>
          </p:cNvPicPr>
          <p:nvPr/>
        </p:nvPicPr>
        <p:blipFill>
          <a:blip r:embed="rId2"/>
          <a:stretch>
            <a:fillRect/>
          </a:stretch>
        </p:blipFill>
        <p:spPr>
          <a:xfrm>
            <a:off x="3917087" y="2424545"/>
            <a:ext cx="4769713" cy="3053007"/>
          </a:xfrm>
          <a:prstGeom prst="rect">
            <a:avLst/>
          </a:prstGeom>
        </p:spPr>
      </p:pic>
      <p:sp>
        <p:nvSpPr>
          <p:cNvPr id="7" name="TextBox 6"/>
          <p:cNvSpPr txBox="1"/>
          <p:nvPr/>
        </p:nvSpPr>
        <p:spPr>
          <a:xfrm>
            <a:off x="4843907" y="5626629"/>
            <a:ext cx="3193567" cy="307777"/>
          </a:xfrm>
          <a:prstGeom prst="rect">
            <a:avLst/>
          </a:prstGeom>
          <a:noFill/>
        </p:spPr>
        <p:txBody>
          <a:bodyPr wrap="none" rtlCol="0">
            <a:spAutoFit/>
          </a:bodyPr>
          <a:lstStyle/>
          <a:p>
            <a:r>
              <a:rPr lang="en-US" sz="1400" b="1" dirty="0" err="1" smtClean="0"/>
              <a:t>FAPService</a:t>
            </a:r>
            <a:r>
              <a:rPr lang="en-US" sz="1400" b="1" dirty="0" smtClean="0"/>
              <a:t> Issue 2 data model to update</a:t>
            </a:r>
            <a:endParaRPr lang="en-US" sz="1400" b="1" dirty="0"/>
          </a:p>
        </p:txBody>
      </p:sp>
    </p:spTree>
    <p:extLst>
      <p:ext uri="{BB962C8B-B14F-4D97-AF65-F5344CB8AC3E}">
        <p14:creationId xmlns:p14="http://schemas.microsoft.com/office/powerpoint/2010/main" val="45268621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Multi-Operator Support</a:t>
            </a:r>
            <a:endParaRPr lang="en-US" dirty="0"/>
          </a:p>
        </p:txBody>
      </p:sp>
      <p:sp>
        <p:nvSpPr>
          <p:cNvPr id="4" name="Date Placeholder 3"/>
          <p:cNvSpPr>
            <a:spLocks noGrp="1"/>
          </p:cNvSpPr>
          <p:nvPr>
            <p:ph type="dt" sz="half" idx="10"/>
          </p:nvPr>
        </p:nvSpPr>
        <p:spPr/>
        <p:txBody>
          <a:bodyPr/>
          <a:lstStyle/>
          <a:p>
            <a:fld id="{7E0AE795-0DB5-6946-9056-1B0B45FEA2A4}" type="datetime1">
              <a:rPr lang="en-GB" smtClean="0"/>
              <a:t>05/05/2016</a:t>
            </a:fld>
            <a:endParaRPr lang="en-US" dirty="0"/>
          </a:p>
        </p:txBody>
      </p:sp>
      <p:sp>
        <p:nvSpPr>
          <p:cNvPr id="5" name="Footer Placeholder 4"/>
          <p:cNvSpPr>
            <a:spLocks noGrp="1"/>
          </p:cNvSpPr>
          <p:nvPr>
            <p:ph type="ftr" sz="quarter" idx="11"/>
          </p:nvPr>
        </p:nvSpPr>
        <p:spPr/>
        <p:txBody>
          <a:bodyPr/>
          <a:lstStyle/>
          <a:p>
            <a:r>
              <a:rPr lang="en-GB" smtClean="0"/>
              <a:t>Small Cell Forum </a:t>
            </a:r>
            <a:r>
              <a:rPr lang="en-GB" smtClean="0">
                <a:solidFill>
                  <a:srgbClr val="FF0000"/>
                </a:solidFill>
              </a:rPr>
              <a:t>INTERNAL</a:t>
            </a:r>
            <a:endParaRPr lang="en-US" dirty="0">
              <a:solidFill>
                <a:srgbClr val="FF0000"/>
              </a:solidFill>
            </a:endParaRPr>
          </a:p>
        </p:txBody>
      </p:sp>
    </p:spTree>
    <p:extLst>
      <p:ext uri="{BB962C8B-B14F-4D97-AF65-F5344CB8AC3E}">
        <p14:creationId xmlns:p14="http://schemas.microsoft.com/office/powerpoint/2010/main" val="316859904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2"/>
          </p:nvPr>
        </p:nvSpPr>
        <p:spPr/>
        <p:txBody>
          <a:bodyPr/>
          <a:lstStyle/>
          <a:p>
            <a:pPr>
              <a:buFont typeface="Arial"/>
              <a:buChar char="•"/>
            </a:pPr>
            <a:r>
              <a:rPr lang="en-US" sz="1600" dirty="0"/>
              <a:t>Increasingly, multi-operator is seen as a requirement for small cell deployments, and the ability to serve all venue visitors, irrespective of carrier affiliation</a:t>
            </a:r>
          </a:p>
          <a:p>
            <a:pPr>
              <a:buFont typeface="Arial"/>
              <a:buChar char="•"/>
            </a:pPr>
            <a:r>
              <a:rPr lang="en-US" sz="1600" dirty="0"/>
              <a:t>SCF published SCF069, “Enterprises and </a:t>
            </a:r>
            <a:br>
              <a:rPr lang="en-US" sz="1600" dirty="0"/>
            </a:br>
            <a:r>
              <a:rPr lang="en-US" sz="1600" dirty="0"/>
              <a:t>multi-operator small cells” as part of its Enterprise Release 2 in December 2013 (available from </a:t>
            </a:r>
            <a:r>
              <a:rPr lang="en-US" sz="1600" dirty="0">
                <a:hlinkClick r:id="rId2"/>
              </a:rPr>
              <a:t>www.scf.io</a:t>
            </a:r>
            <a:r>
              <a:rPr lang="en-US" sz="1600" dirty="0"/>
              <a:t> )</a:t>
            </a:r>
          </a:p>
          <a:p>
            <a:pPr>
              <a:buFont typeface="Arial"/>
              <a:buChar char="•"/>
            </a:pPr>
            <a:r>
              <a:rPr lang="en-US" sz="1600" dirty="0"/>
              <a:t>The document is currently being revised to update sections to include:</a:t>
            </a:r>
          </a:p>
          <a:p>
            <a:pPr marL="342900" indent="-342900">
              <a:buFont typeface="+mj-lt"/>
              <a:buAutoNum type="arabicPeriod"/>
            </a:pPr>
            <a:r>
              <a:rPr lang="en-US" sz="1600" dirty="0"/>
              <a:t>MORAN based sharing</a:t>
            </a:r>
          </a:p>
          <a:p>
            <a:pPr marL="342900" indent="-342900">
              <a:buFont typeface="+mj-lt"/>
              <a:buAutoNum type="arabicPeriod"/>
            </a:pPr>
            <a:r>
              <a:rPr lang="en-US" sz="1600" dirty="0"/>
              <a:t>Active DAS based sharing</a:t>
            </a:r>
          </a:p>
          <a:p>
            <a:pPr marL="342900" indent="-342900">
              <a:buFont typeface="+mj-lt"/>
              <a:buAutoNum type="arabicPeriod"/>
            </a:pPr>
            <a:r>
              <a:rPr lang="en-US" sz="1600" dirty="0"/>
              <a:t>Sharing based on Wi-Fi technologies (trusted WLANs and un-trusted </a:t>
            </a:r>
            <a:r>
              <a:rPr lang="en-US" sz="1600" dirty="0" err="1"/>
              <a:t>ePDG</a:t>
            </a:r>
            <a:r>
              <a:rPr lang="en-US" sz="1600" dirty="0"/>
              <a:t> based)</a:t>
            </a:r>
          </a:p>
        </p:txBody>
      </p:sp>
      <p:sp>
        <p:nvSpPr>
          <p:cNvPr id="3" name="Title 2"/>
          <p:cNvSpPr>
            <a:spLocks noGrp="1"/>
          </p:cNvSpPr>
          <p:nvPr>
            <p:ph type="title"/>
          </p:nvPr>
        </p:nvSpPr>
        <p:spPr/>
        <p:txBody>
          <a:bodyPr>
            <a:normAutofit fontScale="90000"/>
          </a:bodyPr>
          <a:lstStyle/>
          <a:p>
            <a:r>
              <a:rPr lang="en-US" dirty="0" smtClean="0">
                <a:solidFill>
                  <a:schemeClr val="bg1">
                    <a:lumMod val="65000"/>
                  </a:schemeClr>
                </a:solidFill>
              </a:rPr>
              <a:t>Multi-Operator Support in TR-196</a:t>
            </a:r>
            <a:r>
              <a:rPr lang="en-US" dirty="0" smtClean="0"/>
              <a:t/>
            </a:r>
            <a:br>
              <a:rPr lang="en-US" dirty="0" smtClean="0"/>
            </a:br>
            <a:r>
              <a:rPr lang="en-US" dirty="0" smtClean="0"/>
              <a:t>Background</a:t>
            </a:r>
            <a:endParaRPr lang="en-US" dirty="0"/>
          </a:p>
        </p:txBody>
      </p:sp>
      <p:sp>
        <p:nvSpPr>
          <p:cNvPr id="4" name="Footer Placeholder 3"/>
          <p:cNvSpPr>
            <a:spLocks noGrp="1"/>
          </p:cNvSpPr>
          <p:nvPr>
            <p:ph type="ftr" sz="quarter" idx="4294967295"/>
          </p:nvPr>
        </p:nvSpPr>
        <p:spPr>
          <a:xfrm>
            <a:off x="5870575" y="5696385"/>
            <a:ext cx="2895600" cy="186610"/>
          </a:xfrm>
          <a:prstGeom prst="rect">
            <a:avLst/>
          </a:prstGeom>
        </p:spPr>
        <p:txBody>
          <a:bodyPr/>
          <a:lstStyle/>
          <a:p>
            <a:pPr algn="r"/>
            <a:r>
              <a:rPr lang="en-US" smtClean="0"/>
              <a:t>© Small Cell Forum Ltd 2015</a:t>
            </a:r>
            <a:endParaRPr lang="en-US" dirty="0"/>
          </a:p>
        </p:txBody>
      </p:sp>
    </p:spTree>
    <p:extLst>
      <p:ext uri="{BB962C8B-B14F-4D97-AF65-F5344CB8AC3E}">
        <p14:creationId xmlns:p14="http://schemas.microsoft.com/office/powerpoint/2010/main" val="2910262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2"/>
          </p:nvPr>
        </p:nvSpPr>
        <p:spPr/>
        <p:txBody>
          <a:bodyPr/>
          <a:lstStyle/>
          <a:p>
            <a:pPr>
              <a:buFont typeface="Arial"/>
              <a:buChar char="•"/>
            </a:pPr>
            <a:r>
              <a:rPr lang="en-US" sz="1600" dirty="0"/>
              <a:t>SCF069 examines management aspects of shared small cells and has identified a number of gaps:</a:t>
            </a:r>
          </a:p>
          <a:p>
            <a:pPr marL="342900" indent="-342900">
              <a:buFont typeface="+mj-lt"/>
              <a:buAutoNum type="arabicPeriod"/>
            </a:pPr>
            <a:r>
              <a:rPr lang="en-US" sz="1600" dirty="0"/>
              <a:t>Multiple PLMN-IDs for shared small cells: While the LTE MIB defines </a:t>
            </a:r>
            <a:r>
              <a:rPr lang="en-GB" sz="1600" dirty="0" err="1"/>
              <a:t>FAPService</a:t>
            </a:r>
            <a:r>
              <a:rPr lang="en-GB" sz="1600" dirty="0"/>
              <a:t>.{</a:t>
            </a:r>
            <a:r>
              <a:rPr lang="en-GB" sz="1600" dirty="0" err="1"/>
              <a:t>i</a:t>
            </a:r>
            <a:r>
              <a:rPr lang="en-GB" sz="1600" dirty="0"/>
              <a:t>}.</a:t>
            </a:r>
            <a:r>
              <a:rPr lang="en-GB" sz="1600" dirty="0" err="1"/>
              <a:t>CellConfig.LTE.EPC.PLMNList</a:t>
            </a:r>
            <a:r>
              <a:rPr lang="en-GB" sz="1600" dirty="0"/>
              <a:t>.{</a:t>
            </a:r>
            <a:r>
              <a:rPr lang="en-GB" sz="1600" dirty="0" err="1"/>
              <a:t>i</a:t>
            </a:r>
            <a:r>
              <a:rPr lang="en-GB" sz="1600" dirty="0"/>
              <a:t>}, no equivalent PLMN list is defined for 3G</a:t>
            </a:r>
          </a:p>
          <a:p>
            <a:pPr marL="342900" indent="-342900">
              <a:buFont typeface="+mj-lt"/>
              <a:buAutoNum type="arabicPeriod"/>
            </a:pPr>
            <a:r>
              <a:rPr lang="en-GB" sz="1600" dirty="0"/>
              <a:t>Qualification of network listen derived neighbour cells: While TR-196v2 PLMN List object can be used by the small cell to qualify network listen derived neighbour cell information, no equivalent capability is defined for 3G</a:t>
            </a:r>
          </a:p>
          <a:p>
            <a:pPr marL="342900" indent="-342900">
              <a:buFont typeface="+mj-lt"/>
              <a:buAutoNum type="arabicPeriod"/>
            </a:pPr>
            <a:r>
              <a:rPr lang="en-GB" sz="1600" dirty="0"/>
              <a:t>Resource Partitioning: The definition of a shared small cell raises the issue of how to partition the small cell resources between the multiple core network operators and how such information gets configured.</a:t>
            </a:r>
            <a:endParaRPr lang="en-US" sz="1600" dirty="0"/>
          </a:p>
          <a:p>
            <a:pPr>
              <a:buFont typeface="Arial"/>
              <a:buChar char="•"/>
            </a:pPr>
            <a:endParaRPr lang="en-US" sz="1600" dirty="0"/>
          </a:p>
        </p:txBody>
      </p:sp>
      <p:sp>
        <p:nvSpPr>
          <p:cNvPr id="3" name="Title 2"/>
          <p:cNvSpPr>
            <a:spLocks noGrp="1"/>
          </p:cNvSpPr>
          <p:nvPr>
            <p:ph type="title"/>
          </p:nvPr>
        </p:nvSpPr>
        <p:spPr>
          <a:xfrm>
            <a:off x="457199" y="446358"/>
            <a:ext cx="8308976" cy="855001"/>
          </a:xfrm>
          <a:solidFill>
            <a:schemeClr val="bg1"/>
          </a:solidFill>
        </p:spPr>
        <p:txBody>
          <a:bodyPr>
            <a:normAutofit fontScale="90000"/>
          </a:bodyPr>
          <a:lstStyle/>
          <a:p>
            <a:r>
              <a:rPr lang="en-US" dirty="0">
                <a:solidFill>
                  <a:schemeClr val="bg1">
                    <a:lumMod val="65000"/>
                  </a:schemeClr>
                </a:solidFill>
              </a:rPr>
              <a:t>Multi-Operator Support in TR-196 </a:t>
            </a:r>
            <a:r>
              <a:rPr lang="en-US" dirty="0" smtClean="0">
                <a:solidFill>
                  <a:schemeClr val="bg1">
                    <a:lumMod val="65000"/>
                  </a:schemeClr>
                </a:solidFill>
              </a:rPr>
              <a:t/>
            </a:r>
            <a:br>
              <a:rPr lang="en-US" dirty="0" smtClean="0">
                <a:solidFill>
                  <a:schemeClr val="bg1">
                    <a:lumMod val="65000"/>
                  </a:schemeClr>
                </a:solidFill>
              </a:rPr>
            </a:br>
            <a:r>
              <a:rPr lang="en-US" dirty="0" smtClean="0"/>
              <a:t>Enhanced Management of Multi-Operator Small Cells</a:t>
            </a:r>
            <a:endParaRPr lang="en-US" dirty="0"/>
          </a:p>
        </p:txBody>
      </p:sp>
      <p:sp>
        <p:nvSpPr>
          <p:cNvPr id="4" name="Footer Placeholder 3"/>
          <p:cNvSpPr>
            <a:spLocks noGrp="1"/>
          </p:cNvSpPr>
          <p:nvPr>
            <p:ph type="ftr" sz="quarter" idx="4294967295"/>
          </p:nvPr>
        </p:nvSpPr>
        <p:spPr>
          <a:xfrm>
            <a:off x="5870575" y="5696385"/>
            <a:ext cx="2895600" cy="186610"/>
          </a:xfrm>
          <a:prstGeom prst="rect">
            <a:avLst/>
          </a:prstGeom>
        </p:spPr>
        <p:txBody>
          <a:bodyPr/>
          <a:lstStyle/>
          <a:p>
            <a:pPr algn="r"/>
            <a:r>
              <a:rPr lang="en-US" smtClean="0"/>
              <a:t>© Small Cell Forum Ltd 2015</a:t>
            </a:r>
            <a:endParaRPr lang="en-US" dirty="0"/>
          </a:p>
        </p:txBody>
      </p:sp>
    </p:spTree>
    <p:extLst>
      <p:ext uri="{BB962C8B-B14F-4D97-AF65-F5344CB8AC3E}">
        <p14:creationId xmlns:p14="http://schemas.microsoft.com/office/powerpoint/2010/main" val="42245340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sz="quarter" idx="12"/>
            <p:extLst>
              <p:ext uri="{D42A27DB-BD31-4B8C-83A1-F6EECF244321}">
                <p14:modId xmlns:p14="http://schemas.microsoft.com/office/powerpoint/2010/main" val="3863699511"/>
              </p:ext>
            </p:extLst>
          </p:nvPr>
        </p:nvGraphicFramePr>
        <p:xfrm>
          <a:off x="457200" y="1473200"/>
          <a:ext cx="8229600" cy="3241040"/>
        </p:xfrm>
        <a:graphic>
          <a:graphicData uri="http://schemas.openxmlformats.org/drawingml/2006/table">
            <a:tbl>
              <a:tblPr firstRow="1" bandRow="1">
                <a:tableStyleId>{5C22544A-7EE6-4342-B048-85BDC9FD1C3A}</a:tableStyleId>
              </a:tblPr>
              <a:tblGrid>
                <a:gridCol w="1371600">
                  <a:extLst>
                    <a:ext uri="{9D8B030D-6E8A-4147-A177-3AD203B41FA5}">
                      <a16:colId xmlns:a16="http://schemas.microsoft.com/office/drawing/2014/main" xmlns="" val="20000"/>
                    </a:ext>
                  </a:extLst>
                </a:gridCol>
                <a:gridCol w="1143000">
                  <a:extLst>
                    <a:ext uri="{9D8B030D-6E8A-4147-A177-3AD203B41FA5}">
                      <a16:colId xmlns:a16="http://schemas.microsoft.com/office/drawing/2014/main" xmlns="" val="20001"/>
                    </a:ext>
                  </a:extLst>
                </a:gridCol>
                <a:gridCol w="1600200">
                  <a:extLst>
                    <a:ext uri="{9D8B030D-6E8A-4147-A177-3AD203B41FA5}">
                      <a16:colId xmlns:a16="http://schemas.microsoft.com/office/drawing/2014/main" xmlns="" val="20002"/>
                    </a:ext>
                  </a:extLst>
                </a:gridCol>
                <a:gridCol w="1371600">
                  <a:extLst>
                    <a:ext uri="{9D8B030D-6E8A-4147-A177-3AD203B41FA5}">
                      <a16:colId xmlns:a16="http://schemas.microsoft.com/office/drawing/2014/main" xmlns="" val="20003"/>
                    </a:ext>
                  </a:extLst>
                </a:gridCol>
                <a:gridCol w="1371600">
                  <a:extLst>
                    <a:ext uri="{9D8B030D-6E8A-4147-A177-3AD203B41FA5}">
                      <a16:colId xmlns:a16="http://schemas.microsoft.com/office/drawing/2014/main" xmlns="" val="20004"/>
                    </a:ext>
                  </a:extLst>
                </a:gridCol>
                <a:gridCol w="1371600">
                  <a:extLst>
                    <a:ext uri="{9D8B030D-6E8A-4147-A177-3AD203B41FA5}">
                      <a16:colId xmlns:a16="http://schemas.microsoft.com/office/drawing/2014/main" xmlns="" val="20005"/>
                    </a:ext>
                  </a:extLst>
                </a:gridCol>
              </a:tblGrid>
              <a:tr h="370840">
                <a:tc>
                  <a:txBody>
                    <a:bodyPr/>
                    <a:lstStyle/>
                    <a:p>
                      <a:r>
                        <a:rPr lang="en-US" dirty="0"/>
                        <a:t>Item</a:t>
                      </a:r>
                    </a:p>
                  </a:txBody>
                  <a:tcPr/>
                </a:tc>
                <a:tc>
                  <a:txBody>
                    <a:bodyPr/>
                    <a:lstStyle/>
                    <a:p>
                      <a:r>
                        <a:rPr lang="en-US" dirty="0"/>
                        <a:t>Go/No</a:t>
                      </a:r>
                    </a:p>
                  </a:txBody>
                  <a:tcPr/>
                </a:tc>
                <a:tc>
                  <a:txBody>
                    <a:bodyPr/>
                    <a:lstStyle/>
                    <a:p>
                      <a:r>
                        <a:rPr lang="en-US" dirty="0"/>
                        <a:t>SCF/SA5/BBF</a:t>
                      </a:r>
                    </a:p>
                  </a:txBody>
                  <a:tcPr/>
                </a:tc>
                <a:tc>
                  <a:txBody>
                    <a:bodyPr/>
                    <a:lstStyle/>
                    <a:p>
                      <a:r>
                        <a:rPr lang="en-US" dirty="0"/>
                        <a:t>Deliverable</a:t>
                      </a:r>
                    </a:p>
                  </a:txBody>
                  <a:tcPr/>
                </a:tc>
                <a:tc>
                  <a:txBody>
                    <a:bodyPr/>
                    <a:lstStyle/>
                    <a:p>
                      <a:r>
                        <a:rPr lang="en-US" dirty="0"/>
                        <a:t>Priority</a:t>
                      </a:r>
                    </a:p>
                  </a:txBody>
                  <a:tcPr/>
                </a:tc>
                <a:tc>
                  <a:txBody>
                    <a:bodyPr/>
                    <a:lstStyle/>
                    <a:p>
                      <a:r>
                        <a:rPr lang="en-US" dirty="0"/>
                        <a:t>Date</a:t>
                      </a:r>
                    </a:p>
                  </a:txBody>
                  <a:tcPr/>
                </a:tc>
                <a:extLst>
                  <a:ext uri="{0D108BD9-81ED-4DB2-BD59-A6C34878D82A}">
                    <a16:rowId xmlns:a16="http://schemas.microsoft.com/office/drawing/2014/main" xmlns="" val="10000"/>
                  </a:ext>
                </a:extLst>
              </a:tr>
              <a:tr h="370840">
                <a:tc>
                  <a:txBody>
                    <a:bodyPr/>
                    <a:lstStyle/>
                    <a:p>
                      <a:pPr marL="0" indent="0">
                        <a:buFont typeface="+mj-lt"/>
                        <a:buNone/>
                      </a:pPr>
                      <a:r>
                        <a:rPr lang="en-US" sz="1400" dirty="0" err="1"/>
                        <a:t>Virtualisation</a:t>
                      </a:r>
                      <a:r>
                        <a:rPr lang="en-US" sz="1400" dirty="0"/>
                        <a:t> and the nFAPI interface</a:t>
                      </a:r>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dirty="0"/>
                    </a:p>
                  </a:txBody>
                  <a:tcPr/>
                </a:tc>
                <a:tc>
                  <a:txBody>
                    <a:bodyPr/>
                    <a:lstStyle/>
                    <a:p>
                      <a:endParaRPr lang="en-US"/>
                    </a:p>
                  </a:txBody>
                  <a:tcPr/>
                </a:tc>
                <a:extLst>
                  <a:ext uri="{0D108BD9-81ED-4DB2-BD59-A6C34878D82A}">
                    <a16:rowId xmlns:a16="http://schemas.microsoft.com/office/drawing/2014/main" xmlns="" val="10001"/>
                  </a:ext>
                </a:extLst>
              </a:tr>
              <a:tr h="370840">
                <a:tc>
                  <a:txBody>
                    <a:bodyPr/>
                    <a:lstStyle/>
                    <a:p>
                      <a:pPr marL="0" indent="0">
                        <a:buFont typeface="+mj-lt"/>
                        <a:buNone/>
                      </a:pPr>
                      <a:r>
                        <a:rPr lang="en-US" sz="1400" dirty="0"/>
                        <a:t>SON</a:t>
                      </a:r>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xmlns="" val="10002"/>
                  </a:ext>
                </a:extLst>
              </a:tr>
              <a:tr h="370840">
                <a:tc>
                  <a:txBody>
                    <a:bodyPr/>
                    <a:lstStyle/>
                    <a:p>
                      <a:pPr marL="0" indent="0">
                        <a:buFont typeface="+mj-lt"/>
                        <a:buNone/>
                      </a:pPr>
                      <a:r>
                        <a:rPr lang="en-US" sz="1400" dirty="0"/>
                        <a:t>Service level APIs</a:t>
                      </a:r>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xmlns="" val="10003"/>
                  </a:ext>
                </a:extLst>
              </a:tr>
              <a:tr h="370840">
                <a:tc>
                  <a:txBody>
                    <a:bodyPr/>
                    <a:lstStyle/>
                    <a:p>
                      <a:pPr marL="0" indent="0">
                        <a:buFont typeface="+mj-lt"/>
                        <a:buNone/>
                      </a:pPr>
                      <a:r>
                        <a:rPr lang="en-US" sz="1400" dirty="0"/>
                        <a:t>Carrier Aggregation</a:t>
                      </a:r>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extLst>
                  <a:ext uri="{0D108BD9-81ED-4DB2-BD59-A6C34878D82A}">
                    <a16:rowId xmlns:a16="http://schemas.microsoft.com/office/drawing/2014/main" xmlns="" val="10004"/>
                  </a:ext>
                </a:extLst>
              </a:tr>
              <a:tr h="370840">
                <a:tc>
                  <a:txBody>
                    <a:bodyPr/>
                    <a:lstStyle/>
                    <a:p>
                      <a:r>
                        <a:rPr lang="en-US" sz="1400" dirty="0"/>
                        <a:t>Completion of 3GPP Standards Gaps</a:t>
                      </a:r>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xmlns="" val="10005"/>
                  </a:ext>
                </a:extLst>
              </a:tr>
            </a:tbl>
          </a:graphicData>
        </a:graphic>
      </p:graphicFrame>
      <p:sp>
        <p:nvSpPr>
          <p:cNvPr id="3" name="Title 2"/>
          <p:cNvSpPr>
            <a:spLocks noGrp="1"/>
          </p:cNvSpPr>
          <p:nvPr>
            <p:ph type="title"/>
          </p:nvPr>
        </p:nvSpPr>
        <p:spPr/>
        <p:txBody>
          <a:bodyPr/>
          <a:lstStyle/>
          <a:p>
            <a:r>
              <a:rPr lang="en-US" dirty="0"/>
              <a:t>Strategy</a:t>
            </a:r>
          </a:p>
        </p:txBody>
      </p:sp>
      <p:sp>
        <p:nvSpPr>
          <p:cNvPr id="4" name="Date Placeholder 3"/>
          <p:cNvSpPr>
            <a:spLocks noGrp="1"/>
          </p:cNvSpPr>
          <p:nvPr>
            <p:ph type="dt" sz="half" idx="10"/>
          </p:nvPr>
        </p:nvSpPr>
        <p:spPr/>
        <p:txBody>
          <a:bodyPr/>
          <a:lstStyle/>
          <a:p>
            <a:fld id="{7E0AE795-0DB5-6946-9056-1B0B45FEA2A4}" type="datetime1">
              <a:rPr lang="en-GB" smtClean="0"/>
              <a:t>05/05/2016</a:t>
            </a:fld>
            <a:endParaRPr lang="en-US" dirty="0"/>
          </a:p>
        </p:txBody>
      </p:sp>
      <p:sp>
        <p:nvSpPr>
          <p:cNvPr id="5" name="Footer Placeholder 4"/>
          <p:cNvSpPr>
            <a:spLocks noGrp="1"/>
          </p:cNvSpPr>
          <p:nvPr>
            <p:ph type="ftr" sz="quarter" idx="11"/>
          </p:nvPr>
        </p:nvSpPr>
        <p:spPr/>
        <p:txBody>
          <a:bodyPr/>
          <a:lstStyle/>
          <a:p>
            <a:r>
              <a:rPr lang="en-GB" dirty="0"/>
              <a:t>Small Cell </a:t>
            </a:r>
            <a:r>
              <a:rPr lang="en-GB" dirty="0" smtClean="0"/>
              <a:t>Forum</a:t>
            </a:r>
            <a:endParaRPr lang="en-US" dirty="0">
              <a:solidFill>
                <a:srgbClr val="FF0000"/>
              </a:solidFill>
            </a:endParaRPr>
          </a:p>
        </p:txBody>
      </p:sp>
    </p:spTree>
    <p:extLst>
      <p:ext uri="{BB962C8B-B14F-4D97-AF65-F5344CB8AC3E}">
        <p14:creationId xmlns:p14="http://schemas.microsoft.com/office/powerpoint/2010/main" val="32262314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2"/>
          </p:nvPr>
        </p:nvSpPr>
        <p:spPr>
          <a:xfrm>
            <a:off x="457200" y="1171576"/>
            <a:ext cx="8229600" cy="4911908"/>
          </a:xfrm>
        </p:spPr>
        <p:txBody>
          <a:bodyPr>
            <a:noAutofit/>
          </a:bodyPr>
          <a:lstStyle/>
          <a:p>
            <a:r>
              <a:rPr lang="en-US" sz="1400" dirty="0" smtClean="0"/>
              <a:t>Small Cell Forum, with its Operator &amp; Vendor members, has a rich history of developing Small Cell Technology, based on 3GPP &amp; BBF standards, sometimes developing solutions ahead of the SDOs in order to cater to the urgent needs of the Small Cell Industry at large. SCF subsequently reached out to appropriate SDOs, either directly or via its member companies to absorb the results in various standards. Crowning Examples: </a:t>
            </a:r>
          </a:p>
          <a:p>
            <a:pPr lvl="4"/>
            <a:r>
              <a:rPr lang="en-US" sz="1400" dirty="0" smtClean="0"/>
              <a:t>Iuh interface between SC &amp; Operator Core Network (3GPP standard)</a:t>
            </a:r>
          </a:p>
          <a:p>
            <a:pPr lvl="4"/>
            <a:r>
              <a:rPr lang="en-US" sz="1400" dirty="0" smtClean="0"/>
              <a:t> FAPI Interface</a:t>
            </a:r>
            <a:r>
              <a:rPr lang="en-US" sz="1400" dirty="0"/>
              <a:t> </a:t>
            </a:r>
            <a:r>
              <a:rPr lang="en-US" sz="1400" dirty="0" smtClean="0"/>
              <a:t>between HW/PHY &amp; SW/Higher Layers in a SC product (</a:t>
            </a:r>
            <a:r>
              <a:rPr lang="en-US" sz="1400" dirty="0" err="1" smtClean="0"/>
              <a:t>DeFacto</a:t>
            </a:r>
            <a:r>
              <a:rPr lang="en-US" sz="1400" dirty="0" smtClean="0"/>
              <a:t> Industry standard)</a:t>
            </a:r>
          </a:p>
          <a:p>
            <a:endParaRPr lang="en-US" sz="1400" dirty="0" smtClean="0"/>
          </a:p>
          <a:p>
            <a:r>
              <a:rPr lang="en-US" sz="1400" dirty="0" smtClean="0"/>
              <a:t>Over the years, several other Small Cell technology developments took place, which, for the benefit of the SC Industry at large, deserve to be specified by relevant and larger SDOs. SCF would like to discuss some of them related to TR196 with 3GPP-SA5 and BBF and develop a strategy for standardization, where appropriate.</a:t>
            </a:r>
          </a:p>
          <a:p>
            <a:endParaRPr lang="en-US" sz="1400" dirty="0" smtClean="0"/>
          </a:p>
          <a:p>
            <a:r>
              <a:rPr lang="en-US" sz="1400" dirty="0" smtClean="0"/>
              <a:t>The topics identified fall into 2 broad categories:</a:t>
            </a:r>
          </a:p>
          <a:p>
            <a:pPr lvl="3"/>
            <a:r>
              <a:rPr lang="en-US" sz="1400" dirty="0" smtClean="0"/>
              <a:t>Those already implemented by SC industry at large</a:t>
            </a:r>
          </a:p>
          <a:p>
            <a:pPr lvl="3"/>
            <a:r>
              <a:rPr lang="en-US" sz="1400" dirty="0" smtClean="0"/>
              <a:t>Those that are being developed currently.</a:t>
            </a:r>
          </a:p>
        </p:txBody>
      </p:sp>
      <p:sp>
        <p:nvSpPr>
          <p:cNvPr id="3" name="Title 2"/>
          <p:cNvSpPr>
            <a:spLocks noGrp="1"/>
          </p:cNvSpPr>
          <p:nvPr>
            <p:ph type="title"/>
          </p:nvPr>
        </p:nvSpPr>
        <p:spPr/>
        <p:txBody>
          <a:bodyPr anchor="t"/>
          <a:lstStyle/>
          <a:p>
            <a:r>
              <a:rPr lang="en-US" dirty="0" smtClean="0"/>
              <a:t>Setting the Stage</a:t>
            </a:r>
            <a:endParaRPr lang="en-US" dirty="0"/>
          </a:p>
        </p:txBody>
      </p:sp>
      <p:sp>
        <p:nvSpPr>
          <p:cNvPr id="4" name="Date Placeholder 3"/>
          <p:cNvSpPr>
            <a:spLocks noGrp="1"/>
          </p:cNvSpPr>
          <p:nvPr>
            <p:ph type="dt" sz="half" idx="10"/>
          </p:nvPr>
        </p:nvSpPr>
        <p:spPr/>
        <p:txBody>
          <a:bodyPr/>
          <a:lstStyle/>
          <a:p>
            <a:fld id="{7E0AE795-0DB5-6946-9056-1B0B45FEA2A4}" type="datetime1">
              <a:rPr lang="en-GB" smtClean="0"/>
              <a:t>05/05/2016</a:t>
            </a:fld>
            <a:endParaRPr lang="en-US" dirty="0"/>
          </a:p>
        </p:txBody>
      </p:sp>
      <p:sp>
        <p:nvSpPr>
          <p:cNvPr id="5" name="Footer Placeholder 4"/>
          <p:cNvSpPr>
            <a:spLocks noGrp="1"/>
          </p:cNvSpPr>
          <p:nvPr>
            <p:ph type="ftr" sz="quarter" idx="11"/>
          </p:nvPr>
        </p:nvSpPr>
        <p:spPr/>
        <p:txBody>
          <a:bodyPr/>
          <a:lstStyle/>
          <a:p>
            <a:r>
              <a:rPr lang="en-GB" smtClean="0"/>
              <a:t>Small Cell Forum </a:t>
            </a:r>
            <a:r>
              <a:rPr lang="en-GB" smtClean="0">
                <a:solidFill>
                  <a:srgbClr val="FF0000"/>
                </a:solidFill>
              </a:rPr>
              <a:t>INTERNAL</a:t>
            </a:r>
            <a:endParaRPr lang="en-US" dirty="0">
              <a:solidFill>
                <a:srgbClr val="FF0000"/>
              </a:solidFill>
            </a:endParaRPr>
          </a:p>
        </p:txBody>
      </p:sp>
    </p:spTree>
    <p:extLst>
      <p:ext uri="{BB962C8B-B14F-4D97-AF65-F5344CB8AC3E}">
        <p14:creationId xmlns:p14="http://schemas.microsoft.com/office/powerpoint/2010/main" val="12348778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2"/>
          </p:nvPr>
        </p:nvSpPr>
        <p:spPr/>
        <p:txBody>
          <a:bodyPr>
            <a:normAutofit/>
          </a:bodyPr>
          <a:lstStyle/>
          <a:p>
            <a:pPr marL="342900" indent="-342900">
              <a:buFont typeface="+mj-lt"/>
              <a:buAutoNum type="arabicPeriod"/>
            </a:pPr>
            <a:r>
              <a:rPr lang="en-US" dirty="0"/>
              <a:t>Completion of 3GPP Standards Gaps (Antonio</a:t>
            </a:r>
            <a:r>
              <a:rPr lang="en-US" dirty="0" smtClean="0"/>
              <a:t>)</a:t>
            </a:r>
          </a:p>
          <a:p>
            <a:pPr marL="342900" indent="-342900">
              <a:buFont typeface="+mj-lt"/>
              <a:buAutoNum type="arabicPeriod"/>
            </a:pPr>
            <a:r>
              <a:rPr lang="en-US" dirty="0" err="1" smtClean="0"/>
              <a:t>Virtualisation</a:t>
            </a:r>
            <a:r>
              <a:rPr lang="en-US" dirty="0" smtClean="0"/>
              <a:t> </a:t>
            </a:r>
            <a:r>
              <a:rPr lang="en-US" dirty="0"/>
              <a:t>and the nFAPI interface (Neil</a:t>
            </a:r>
            <a:r>
              <a:rPr lang="en-US" dirty="0" smtClean="0"/>
              <a:t>)</a:t>
            </a:r>
          </a:p>
          <a:p>
            <a:pPr marL="342900" indent="-342900">
              <a:buFont typeface="+mj-lt"/>
              <a:buAutoNum type="arabicPeriod"/>
            </a:pPr>
            <a:endParaRPr lang="en-US" dirty="0"/>
          </a:p>
          <a:p>
            <a:pPr marL="342900" indent="-342900">
              <a:buFont typeface="+mj-lt"/>
              <a:buAutoNum type="arabicPeriod"/>
            </a:pPr>
            <a:r>
              <a:rPr lang="en-US" dirty="0" smtClean="0"/>
              <a:t>SON (</a:t>
            </a:r>
            <a:r>
              <a:rPr lang="en-US" dirty="0" err="1" smtClean="0"/>
              <a:t>Rajat</a:t>
            </a:r>
            <a:r>
              <a:rPr lang="en-US" dirty="0" smtClean="0"/>
              <a:t>)</a:t>
            </a:r>
            <a:endParaRPr lang="en-US" dirty="0"/>
          </a:p>
          <a:p>
            <a:pPr marL="342900" indent="-342900">
              <a:buFont typeface="+mj-lt"/>
              <a:buAutoNum type="arabicPeriod"/>
            </a:pPr>
            <a:r>
              <a:rPr lang="en-US" dirty="0"/>
              <a:t>Carrier Aggregation (Prabhakar)</a:t>
            </a:r>
          </a:p>
          <a:p>
            <a:pPr marL="342900" indent="-342900">
              <a:buFont typeface="+mj-lt"/>
              <a:buAutoNum type="arabicPeriod"/>
            </a:pPr>
            <a:r>
              <a:rPr lang="en-US" dirty="0" smtClean="0"/>
              <a:t>Provisioning of Edge Based Services (Ray/Andy)</a:t>
            </a:r>
          </a:p>
          <a:p>
            <a:pPr marL="342900" indent="-342900">
              <a:buFont typeface="+mj-lt"/>
              <a:buAutoNum type="arabicPeriod"/>
            </a:pPr>
            <a:r>
              <a:rPr lang="en-US" dirty="0" smtClean="0"/>
              <a:t>Multi-Operator </a:t>
            </a:r>
            <a:r>
              <a:rPr lang="en-US" dirty="0"/>
              <a:t>Support (Mark)</a:t>
            </a:r>
          </a:p>
          <a:p>
            <a:pPr marL="0" indent="0">
              <a:buNone/>
            </a:pPr>
            <a:endParaRPr lang="en-US" dirty="0"/>
          </a:p>
        </p:txBody>
      </p:sp>
      <p:sp>
        <p:nvSpPr>
          <p:cNvPr id="3" name="Title 2"/>
          <p:cNvSpPr>
            <a:spLocks noGrp="1"/>
          </p:cNvSpPr>
          <p:nvPr>
            <p:ph type="title"/>
          </p:nvPr>
        </p:nvSpPr>
        <p:spPr>
          <a:xfrm>
            <a:off x="203200" y="319358"/>
            <a:ext cx="6791325" cy="855001"/>
          </a:xfrm>
          <a:solidFill>
            <a:schemeClr val="bg1"/>
          </a:solidFill>
        </p:spPr>
        <p:txBody>
          <a:bodyPr>
            <a:normAutofit fontScale="90000"/>
          </a:bodyPr>
          <a:lstStyle/>
          <a:p>
            <a:r>
              <a:rPr lang="en-US" dirty="0"/>
              <a:t>TR196 Enhancements identified by SCF </a:t>
            </a:r>
          </a:p>
        </p:txBody>
      </p:sp>
      <p:sp>
        <p:nvSpPr>
          <p:cNvPr id="4" name="Date Placeholder 3"/>
          <p:cNvSpPr>
            <a:spLocks noGrp="1"/>
          </p:cNvSpPr>
          <p:nvPr>
            <p:ph type="dt" sz="half" idx="10"/>
          </p:nvPr>
        </p:nvSpPr>
        <p:spPr/>
        <p:txBody>
          <a:bodyPr/>
          <a:lstStyle/>
          <a:p>
            <a:fld id="{7E0AE795-0DB5-6946-9056-1B0B45FEA2A4}" type="datetime1">
              <a:rPr lang="en-GB" smtClean="0"/>
              <a:t>05/05/2016</a:t>
            </a:fld>
            <a:endParaRPr lang="en-US" dirty="0"/>
          </a:p>
        </p:txBody>
      </p:sp>
      <p:sp>
        <p:nvSpPr>
          <p:cNvPr id="5" name="Footer Placeholder 4"/>
          <p:cNvSpPr>
            <a:spLocks noGrp="1"/>
          </p:cNvSpPr>
          <p:nvPr>
            <p:ph type="ftr" sz="quarter" idx="11"/>
          </p:nvPr>
        </p:nvSpPr>
        <p:spPr/>
        <p:txBody>
          <a:bodyPr/>
          <a:lstStyle/>
          <a:p>
            <a:r>
              <a:rPr lang="en-GB"/>
              <a:t>Small Cell Forum </a:t>
            </a:r>
            <a:r>
              <a:rPr lang="en-GB">
                <a:solidFill>
                  <a:srgbClr val="FF0000"/>
                </a:solidFill>
              </a:rPr>
              <a:t>INTERNAL</a:t>
            </a:r>
            <a:endParaRPr lang="en-US" dirty="0">
              <a:solidFill>
                <a:srgbClr val="FF0000"/>
              </a:solidFill>
            </a:endParaRPr>
          </a:p>
        </p:txBody>
      </p:sp>
    </p:spTree>
    <p:extLst>
      <p:ext uri="{BB962C8B-B14F-4D97-AF65-F5344CB8AC3E}">
        <p14:creationId xmlns:p14="http://schemas.microsoft.com/office/powerpoint/2010/main" val="30732399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Completion of 3GPP Standards </a:t>
            </a:r>
            <a:r>
              <a:rPr lang="en-US" dirty="0" smtClean="0"/>
              <a:t>Gaps</a:t>
            </a:r>
            <a:endParaRPr lang="en-US" dirty="0"/>
          </a:p>
        </p:txBody>
      </p:sp>
      <p:sp>
        <p:nvSpPr>
          <p:cNvPr id="4" name="Date Placeholder 3"/>
          <p:cNvSpPr>
            <a:spLocks noGrp="1"/>
          </p:cNvSpPr>
          <p:nvPr>
            <p:ph type="dt" sz="half" idx="10"/>
          </p:nvPr>
        </p:nvSpPr>
        <p:spPr/>
        <p:txBody>
          <a:bodyPr/>
          <a:lstStyle/>
          <a:p>
            <a:fld id="{7E0AE795-0DB5-6946-9056-1B0B45FEA2A4}" type="datetime1">
              <a:rPr lang="en-GB" smtClean="0"/>
              <a:t>05/05/2016</a:t>
            </a:fld>
            <a:endParaRPr lang="en-US" dirty="0"/>
          </a:p>
        </p:txBody>
      </p:sp>
      <p:sp>
        <p:nvSpPr>
          <p:cNvPr id="5" name="Footer Placeholder 4"/>
          <p:cNvSpPr>
            <a:spLocks noGrp="1"/>
          </p:cNvSpPr>
          <p:nvPr>
            <p:ph type="ftr" sz="quarter" idx="11"/>
          </p:nvPr>
        </p:nvSpPr>
        <p:spPr/>
        <p:txBody>
          <a:bodyPr/>
          <a:lstStyle/>
          <a:p>
            <a:r>
              <a:rPr lang="en-GB" smtClean="0"/>
              <a:t>Small Cell Forum </a:t>
            </a:r>
            <a:r>
              <a:rPr lang="en-GB" smtClean="0">
                <a:solidFill>
                  <a:srgbClr val="FF0000"/>
                </a:solidFill>
              </a:rPr>
              <a:t>INTERNAL</a:t>
            </a:r>
            <a:endParaRPr lang="en-US" dirty="0">
              <a:solidFill>
                <a:srgbClr val="FF0000"/>
              </a:solidFill>
            </a:endParaRPr>
          </a:p>
        </p:txBody>
      </p:sp>
    </p:spTree>
    <p:extLst>
      <p:ext uri="{BB962C8B-B14F-4D97-AF65-F5344CB8AC3E}">
        <p14:creationId xmlns:p14="http://schemas.microsoft.com/office/powerpoint/2010/main" val="34105312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2"/>
          </p:nvPr>
        </p:nvSpPr>
        <p:spPr>
          <a:xfrm>
            <a:off x="457199" y="1301359"/>
            <a:ext cx="8229600" cy="5155072"/>
          </a:xfrm>
        </p:spPr>
        <p:txBody>
          <a:bodyPr>
            <a:normAutofit/>
          </a:bodyPr>
          <a:lstStyle/>
          <a:p>
            <a:pPr marL="0" indent="0">
              <a:buNone/>
            </a:pPr>
            <a:r>
              <a:rPr lang="en-US" sz="2000" dirty="0"/>
              <a:t>Background</a:t>
            </a:r>
          </a:p>
          <a:p>
            <a:pPr lvl="4"/>
            <a:r>
              <a:rPr lang="en-IE" dirty="0"/>
              <a:t>A number of important gaps in the LTE parts of the FAPService:2 data model as defined in TR-196 up to and including version 2.1 have been identified</a:t>
            </a:r>
          </a:p>
          <a:p>
            <a:pPr lvl="4"/>
            <a:r>
              <a:rPr lang="en-IE" dirty="0"/>
              <a:t>Currently, any vendor who wants to manage an LTE </a:t>
            </a:r>
            <a:r>
              <a:rPr lang="en-IE" dirty="0" err="1"/>
              <a:t>HeNB</a:t>
            </a:r>
            <a:r>
              <a:rPr lang="en-IE" dirty="0"/>
              <a:t> using TR-069 would have to add vendor-specific extensions to the FAPService:2 data model in order to be able to configure even a fairly basic, standard, LTE service conforming to 3GPP Release 9 specifications</a:t>
            </a:r>
          </a:p>
          <a:p>
            <a:pPr marL="0" lvl="1" indent="0">
              <a:buNone/>
            </a:pPr>
            <a:endParaRPr lang="en-IE" sz="500" dirty="0"/>
          </a:p>
        </p:txBody>
      </p:sp>
      <p:sp>
        <p:nvSpPr>
          <p:cNvPr id="3" name="Title 2"/>
          <p:cNvSpPr>
            <a:spLocks noGrp="1"/>
          </p:cNvSpPr>
          <p:nvPr>
            <p:ph type="title"/>
          </p:nvPr>
        </p:nvSpPr>
        <p:spPr>
          <a:xfrm>
            <a:off x="457199" y="446358"/>
            <a:ext cx="6799943" cy="855001"/>
          </a:xfrm>
        </p:spPr>
        <p:txBody>
          <a:bodyPr>
            <a:normAutofit fontScale="90000"/>
          </a:bodyPr>
          <a:lstStyle/>
          <a:p>
            <a:r>
              <a:rPr lang="en-US" dirty="0"/>
              <a:t>Completion of 3GPP Standards Gaps </a:t>
            </a:r>
            <a:r>
              <a:rPr lang="en-US" dirty="0" smtClean="0"/>
              <a:t>1/3</a:t>
            </a:r>
            <a:endParaRPr lang="en-US" dirty="0"/>
          </a:p>
        </p:txBody>
      </p:sp>
      <p:sp>
        <p:nvSpPr>
          <p:cNvPr id="4" name="Date Placeholder 3"/>
          <p:cNvSpPr>
            <a:spLocks noGrp="1"/>
          </p:cNvSpPr>
          <p:nvPr>
            <p:ph type="dt" sz="half" idx="10"/>
          </p:nvPr>
        </p:nvSpPr>
        <p:spPr/>
        <p:txBody>
          <a:bodyPr/>
          <a:lstStyle/>
          <a:p>
            <a:fld id="{7E0AE795-0DB5-6946-9056-1B0B45FEA2A4}" type="datetime1">
              <a:rPr lang="en-GB" smtClean="0"/>
              <a:t>05/05/2016</a:t>
            </a:fld>
            <a:endParaRPr lang="en-US" dirty="0"/>
          </a:p>
        </p:txBody>
      </p:sp>
      <p:sp>
        <p:nvSpPr>
          <p:cNvPr id="5" name="Footer Placeholder 4"/>
          <p:cNvSpPr>
            <a:spLocks noGrp="1"/>
          </p:cNvSpPr>
          <p:nvPr>
            <p:ph type="ftr" sz="quarter" idx="11"/>
          </p:nvPr>
        </p:nvSpPr>
        <p:spPr/>
        <p:txBody>
          <a:bodyPr/>
          <a:lstStyle/>
          <a:p>
            <a:r>
              <a:rPr lang="en-GB"/>
              <a:t>Small Cell Forum </a:t>
            </a:r>
            <a:r>
              <a:rPr lang="en-GB">
                <a:solidFill>
                  <a:srgbClr val="FF0000"/>
                </a:solidFill>
              </a:rPr>
              <a:t>INTERNAL</a:t>
            </a:r>
            <a:endParaRPr lang="en-US" dirty="0">
              <a:solidFill>
                <a:srgbClr val="FF0000"/>
              </a:solidFill>
            </a:endParaRPr>
          </a:p>
        </p:txBody>
      </p:sp>
    </p:spTree>
    <p:extLst>
      <p:ext uri="{BB962C8B-B14F-4D97-AF65-F5344CB8AC3E}">
        <p14:creationId xmlns:p14="http://schemas.microsoft.com/office/powerpoint/2010/main" val="24150967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2"/>
          </p:nvPr>
        </p:nvSpPr>
        <p:spPr>
          <a:xfrm>
            <a:off x="457199" y="1301359"/>
            <a:ext cx="8229600" cy="5155072"/>
          </a:xfrm>
        </p:spPr>
        <p:txBody>
          <a:bodyPr>
            <a:normAutofit fontScale="25000" lnSpcReduction="20000"/>
          </a:bodyPr>
          <a:lstStyle/>
          <a:p>
            <a:pPr marL="0" indent="0">
              <a:buNone/>
            </a:pPr>
            <a:r>
              <a:rPr lang="en-IE" sz="7200" dirty="0" smtClean="0"/>
              <a:t>Main gaps</a:t>
            </a:r>
          </a:p>
          <a:p>
            <a:pPr lvl="4"/>
            <a:r>
              <a:rPr lang="en-IE" sz="6800" dirty="0" smtClean="0"/>
              <a:t>No support for the </a:t>
            </a:r>
            <a:r>
              <a:rPr lang="en-IE" sz="6800" dirty="0" err="1" smtClean="0"/>
              <a:t>eNB</a:t>
            </a:r>
            <a:r>
              <a:rPr lang="en-IE" sz="6800" dirty="0" smtClean="0"/>
              <a:t> Name carried in S1AP messages (format/size different from </a:t>
            </a:r>
            <a:r>
              <a:rPr lang="en-IE" sz="6800" dirty="0" err="1" smtClean="0"/>
              <a:t>FAPService</a:t>
            </a:r>
            <a:r>
              <a:rPr lang="en-IE" sz="6800" dirty="0" smtClean="0"/>
              <a:t>.{i}.</a:t>
            </a:r>
            <a:r>
              <a:rPr lang="en-IE" sz="6800" dirty="0" err="1" smtClean="0"/>
              <a:t>AccessMgmt.LTE.HNBName</a:t>
            </a:r>
            <a:r>
              <a:rPr lang="en-IE" sz="6800" dirty="0" smtClean="0"/>
              <a:t> used for SIB9 broadcasting)</a:t>
            </a:r>
          </a:p>
          <a:p>
            <a:pPr lvl="4"/>
            <a:r>
              <a:rPr lang="en-IE" sz="6800" dirty="0" smtClean="0"/>
              <a:t>No support for full range of LTE frequency bands (opportunity for updating definition and descriptive text of </a:t>
            </a:r>
            <a:r>
              <a:rPr lang="en-IE" sz="6800" dirty="0" err="1" smtClean="0"/>
              <a:t>FAPService</a:t>
            </a:r>
            <a:r>
              <a:rPr lang="en-IE" sz="6800" dirty="0" smtClean="0"/>
              <a:t>.{i}.</a:t>
            </a:r>
            <a:r>
              <a:rPr lang="en-IE" sz="6800" dirty="0" err="1" smtClean="0"/>
              <a:t>CellConfig.LTE.RAN.RF.FreqBandIndicator</a:t>
            </a:r>
            <a:r>
              <a:rPr lang="en-IE" sz="6800" dirty="0" smtClean="0"/>
              <a:t>)</a:t>
            </a:r>
          </a:p>
          <a:p>
            <a:pPr lvl="4"/>
            <a:r>
              <a:rPr lang="en-IE" sz="6800" dirty="0" smtClean="0"/>
              <a:t>Insufficient support for S1 handover ‘Target ID’ in neighbour cell object</a:t>
            </a:r>
          </a:p>
          <a:p>
            <a:pPr lvl="4"/>
            <a:r>
              <a:rPr lang="en-IE" sz="6800" dirty="0" smtClean="0"/>
              <a:t>No support for RAN sharing in neighbour cell object</a:t>
            </a:r>
          </a:p>
          <a:p>
            <a:pPr lvl="4"/>
            <a:r>
              <a:rPr lang="en-IE" sz="6800" dirty="0" smtClean="0"/>
              <a:t>Issues with support for controlling whether optional IEs in SIBs are transmitted or not</a:t>
            </a:r>
          </a:p>
          <a:p>
            <a:pPr lvl="4"/>
            <a:r>
              <a:rPr lang="en-IE" sz="6800" dirty="0" smtClean="0"/>
              <a:t>No support for cell selection based on signal quality</a:t>
            </a:r>
          </a:p>
          <a:p>
            <a:pPr lvl="4"/>
            <a:r>
              <a:rPr lang="en-IE" sz="6800" dirty="0" smtClean="0"/>
              <a:t>No support for antenna port information for intra-</a:t>
            </a:r>
            <a:r>
              <a:rPr lang="en-IE" sz="6800" dirty="0" err="1" smtClean="0"/>
              <a:t>freq</a:t>
            </a:r>
            <a:r>
              <a:rPr lang="en-IE" sz="6800" dirty="0" smtClean="0"/>
              <a:t> cells</a:t>
            </a:r>
          </a:p>
          <a:p>
            <a:pPr lvl="4"/>
            <a:r>
              <a:rPr lang="en-IE" sz="6800" dirty="0" smtClean="0"/>
              <a:t>…</a:t>
            </a:r>
            <a:endParaRPr lang="en-IE" sz="6800" dirty="0"/>
          </a:p>
        </p:txBody>
      </p:sp>
      <p:sp>
        <p:nvSpPr>
          <p:cNvPr id="3" name="Title 2"/>
          <p:cNvSpPr>
            <a:spLocks noGrp="1"/>
          </p:cNvSpPr>
          <p:nvPr>
            <p:ph type="title"/>
          </p:nvPr>
        </p:nvSpPr>
        <p:spPr>
          <a:xfrm>
            <a:off x="457199" y="446358"/>
            <a:ext cx="6799943" cy="855001"/>
          </a:xfrm>
        </p:spPr>
        <p:txBody>
          <a:bodyPr>
            <a:normAutofit fontScale="90000"/>
          </a:bodyPr>
          <a:lstStyle/>
          <a:p>
            <a:r>
              <a:rPr lang="en-US" dirty="0"/>
              <a:t>Completion of 3GPP Standards Gaps </a:t>
            </a:r>
            <a:r>
              <a:rPr lang="en-US" dirty="0" smtClean="0"/>
              <a:t>2/3</a:t>
            </a:r>
            <a:endParaRPr lang="en-US" dirty="0"/>
          </a:p>
        </p:txBody>
      </p:sp>
      <p:sp>
        <p:nvSpPr>
          <p:cNvPr id="4" name="Date Placeholder 3"/>
          <p:cNvSpPr>
            <a:spLocks noGrp="1"/>
          </p:cNvSpPr>
          <p:nvPr>
            <p:ph type="dt" sz="half" idx="10"/>
          </p:nvPr>
        </p:nvSpPr>
        <p:spPr/>
        <p:txBody>
          <a:bodyPr/>
          <a:lstStyle/>
          <a:p>
            <a:fld id="{7E0AE795-0DB5-6946-9056-1B0B45FEA2A4}" type="datetime1">
              <a:rPr lang="en-GB" smtClean="0"/>
              <a:t>05/05/2016</a:t>
            </a:fld>
            <a:endParaRPr lang="en-US" dirty="0"/>
          </a:p>
        </p:txBody>
      </p:sp>
      <p:sp>
        <p:nvSpPr>
          <p:cNvPr id="5" name="Footer Placeholder 4"/>
          <p:cNvSpPr>
            <a:spLocks noGrp="1"/>
          </p:cNvSpPr>
          <p:nvPr>
            <p:ph type="ftr" sz="quarter" idx="11"/>
          </p:nvPr>
        </p:nvSpPr>
        <p:spPr/>
        <p:txBody>
          <a:bodyPr/>
          <a:lstStyle/>
          <a:p>
            <a:r>
              <a:rPr lang="en-GB" dirty="0"/>
              <a:t>Small Cell </a:t>
            </a:r>
            <a:r>
              <a:rPr lang="en-GB" dirty="0" smtClean="0"/>
              <a:t>Forum</a:t>
            </a:r>
            <a:endParaRPr lang="en-US" dirty="0">
              <a:solidFill>
                <a:srgbClr val="FF0000"/>
              </a:solidFill>
            </a:endParaRPr>
          </a:p>
        </p:txBody>
      </p:sp>
    </p:spTree>
    <p:extLst>
      <p:ext uri="{BB962C8B-B14F-4D97-AF65-F5344CB8AC3E}">
        <p14:creationId xmlns:p14="http://schemas.microsoft.com/office/powerpoint/2010/main" val="32278984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2"/>
          </p:nvPr>
        </p:nvSpPr>
        <p:spPr>
          <a:xfrm>
            <a:off x="457200" y="1513116"/>
            <a:ext cx="8229600" cy="5497284"/>
          </a:xfrm>
        </p:spPr>
        <p:txBody>
          <a:bodyPr>
            <a:normAutofit fontScale="62500" lnSpcReduction="20000"/>
          </a:bodyPr>
          <a:lstStyle/>
          <a:p>
            <a:pPr lvl="1"/>
            <a:r>
              <a:rPr lang="en-IE" sz="2600" dirty="0"/>
              <a:t>…</a:t>
            </a:r>
          </a:p>
          <a:p>
            <a:pPr lvl="1"/>
            <a:r>
              <a:rPr lang="en-IE" sz="2600" dirty="0"/>
              <a:t>No support for the allowed measurement bandwidth of neighbour cells being different from the DL bandwidth of the serving cell</a:t>
            </a:r>
          </a:p>
          <a:p>
            <a:pPr lvl="1"/>
            <a:r>
              <a:rPr lang="en-IE" sz="2600" dirty="0"/>
              <a:t>No support for avoiding unnecessary UE measurements of intra-</a:t>
            </a:r>
            <a:r>
              <a:rPr lang="en-IE" sz="2600" dirty="0" err="1"/>
              <a:t>freq</a:t>
            </a:r>
            <a:r>
              <a:rPr lang="en-IE" sz="2600" dirty="0"/>
              <a:t> cells based on signal quality</a:t>
            </a:r>
          </a:p>
          <a:p>
            <a:pPr lvl="1"/>
            <a:r>
              <a:rPr lang="en-IE" sz="2600" dirty="0"/>
              <a:t>No support for intra-</a:t>
            </a:r>
            <a:r>
              <a:rPr lang="en-IE" sz="2600" dirty="0" err="1"/>
              <a:t>freq</a:t>
            </a:r>
            <a:r>
              <a:rPr lang="en-IE" sz="2600" dirty="0"/>
              <a:t> cell reselection based on signal quality </a:t>
            </a:r>
          </a:p>
          <a:p>
            <a:pPr lvl="1"/>
            <a:r>
              <a:rPr lang="en-IE" sz="2600" dirty="0"/>
              <a:t>No support for CSG cell identification assistance during intra-</a:t>
            </a:r>
            <a:r>
              <a:rPr lang="en-IE" sz="2600" dirty="0" err="1"/>
              <a:t>freq</a:t>
            </a:r>
            <a:r>
              <a:rPr lang="en-IE" sz="2600" dirty="0"/>
              <a:t> cell reselection</a:t>
            </a:r>
          </a:p>
          <a:p>
            <a:pPr lvl="1"/>
            <a:r>
              <a:rPr lang="en-IE" sz="2600" dirty="0"/>
              <a:t>No support for antenna port information for inter-</a:t>
            </a:r>
            <a:r>
              <a:rPr lang="en-IE" sz="2600" dirty="0" err="1"/>
              <a:t>freq</a:t>
            </a:r>
            <a:r>
              <a:rPr lang="en-IE" sz="2600" dirty="0"/>
              <a:t> carriers</a:t>
            </a:r>
          </a:p>
          <a:p>
            <a:pPr lvl="1"/>
            <a:r>
              <a:rPr lang="en-IE" sz="2600" dirty="0"/>
              <a:t>No support for allowed measurement bandwidth for inter-</a:t>
            </a:r>
            <a:r>
              <a:rPr lang="en-IE" sz="2600" dirty="0" err="1"/>
              <a:t>freq</a:t>
            </a:r>
            <a:r>
              <a:rPr lang="en-IE" sz="2600" dirty="0"/>
              <a:t> carriers</a:t>
            </a:r>
          </a:p>
          <a:p>
            <a:pPr lvl="1"/>
            <a:r>
              <a:rPr lang="en-IE" sz="2600" dirty="0"/>
              <a:t>No support for MBSFN neighbour cell </a:t>
            </a:r>
            <a:r>
              <a:rPr lang="en-IE" sz="2600" dirty="0" err="1"/>
              <a:t>config</a:t>
            </a:r>
            <a:r>
              <a:rPr lang="en-IE" sz="2600" dirty="0"/>
              <a:t> for inter-</a:t>
            </a:r>
            <a:r>
              <a:rPr lang="en-IE" sz="2600" dirty="0" err="1"/>
              <a:t>freq</a:t>
            </a:r>
            <a:r>
              <a:rPr lang="en-IE" sz="2600" dirty="0"/>
              <a:t> neighbour cells</a:t>
            </a:r>
          </a:p>
          <a:p>
            <a:pPr lvl="1"/>
            <a:r>
              <a:rPr lang="en-IE" sz="2600" dirty="0"/>
              <a:t>No support for avoiding unnecessary UE measurements of inter-</a:t>
            </a:r>
            <a:r>
              <a:rPr lang="en-IE" sz="2600" dirty="0" err="1"/>
              <a:t>freq</a:t>
            </a:r>
            <a:r>
              <a:rPr lang="en-IE" sz="2600" dirty="0"/>
              <a:t> and inter-RAT cells based on signal quality</a:t>
            </a:r>
          </a:p>
          <a:p>
            <a:pPr lvl="1"/>
            <a:r>
              <a:rPr lang="en-IE" sz="2600" dirty="0"/>
              <a:t>No support for inter-</a:t>
            </a:r>
            <a:r>
              <a:rPr lang="en-IE" sz="2600" dirty="0" err="1"/>
              <a:t>freq</a:t>
            </a:r>
            <a:r>
              <a:rPr lang="en-IE" sz="2600" dirty="0"/>
              <a:t> cell reselection based on signal quality</a:t>
            </a:r>
          </a:p>
          <a:p>
            <a:pPr lvl="1"/>
            <a:r>
              <a:rPr lang="en-IE" sz="2600" dirty="0"/>
              <a:t>No support for quality based reselection to lower priority frequencies</a:t>
            </a:r>
          </a:p>
          <a:p>
            <a:pPr lvl="1"/>
            <a:r>
              <a:rPr lang="en-IE" sz="2600" dirty="0"/>
              <a:t>No support for inter-RAT TDD UTRA cell reselection at all</a:t>
            </a:r>
          </a:p>
          <a:p>
            <a:pPr lvl="1"/>
            <a:r>
              <a:rPr lang="en-IE" sz="2600" dirty="0"/>
              <a:t>No explicit support for defining a common set of parameters for cell reselection to multiple inter-RAT GERAN carrier </a:t>
            </a:r>
            <a:r>
              <a:rPr lang="en-IE" sz="2600" dirty="0" err="1"/>
              <a:t>freqs</a:t>
            </a:r>
            <a:endParaRPr lang="en-IE" sz="2600" dirty="0"/>
          </a:p>
          <a:p>
            <a:pPr lvl="1"/>
            <a:r>
              <a:rPr lang="en-IE" sz="2600" dirty="0"/>
              <a:t>No support for access class barring for special ACs</a:t>
            </a:r>
          </a:p>
          <a:p>
            <a:pPr lvl="1"/>
            <a:r>
              <a:rPr lang="en-IE" sz="2600" dirty="0"/>
              <a:t>No support for service specific access class barring</a:t>
            </a:r>
          </a:p>
          <a:p>
            <a:pPr lvl="1"/>
            <a:endParaRPr lang="en-US" dirty="0"/>
          </a:p>
        </p:txBody>
      </p:sp>
      <p:sp>
        <p:nvSpPr>
          <p:cNvPr id="3" name="Title 2"/>
          <p:cNvSpPr>
            <a:spLocks noGrp="1"/>
          </p:cNvSpPr>
          <p:nvPr>
            <p:ph type="title"/>
          </p:nvPr>
        </p:nvSpPr>
        <p:spPr>
          <a:xfrm>
            <a:off x="457200" y="446358"/>
            <a:ext cx="6567714" cy="855001"/>
          </a:xfrm>
        </p:spPr>
        <p:txBody>
          <a:bodyPr>
            <a:normAutofit fontScale="90000"/>
          </a:bodyPr>
          <a:lstStyle/>
          <a:p>
            <a:r>
              <a:rPr lang="en-US" dirty="0"/>
              <a:t>Completion of 3GPP Standards Gaps </a:t>
            </a:r>
            <a:r>
              <a:rPr lang="en-US" dirty="0" smtClean="0"/>
              <a:t>3/3</a:t>
            </a:r>
            <a:endParaRPr lang="en-US" dirty="0"/>
          </a:p>
        </p:txBody>
      </p:sp>
      <p:sp>
        <p:nvSpPr>
          <p:cNvPr id="4" name="Date Placeholder 3"/>
          <p:cNvSpPr>
            <a:spLocks noGrp="1"/>
          </p:cNvSpPr>
          <p:nvPr>
            <p:ph type="dt" sz="half" idx="10"/>
          </p:nvPr>
        </p:nvSpPr>
        <p:spPr/>
        <p:txBody>
          <a:bodyPr/>
          <a:lstStyle/>
          <a:p>
            <a:fld id="{7E0AE795-0DB5-6946-9056-1B0B45FEA2A4}" type="datetime1">
              <a:rPr lang="en-GB" smtClean="0"/>
              <a:t>05/05/2016</a:t>
            </a:fld>
            <a:endParaRPr lang="en-US" dirty="0"/>
          </a:p>
        </p:txBody>
      </p:sp>
      <p:sp>
        <p:nvSpPr>
          <p:cNvPr id="5" name="Footer Placeholder 4"/>
          <p:cNvSpPr>
            <a:spLocks noGrp="1"/>
          </p:cNvSpPr>
          <p:nvPr>
            <p:ph type="ftr" sz="quarter" idx="11"/>
          </p:nvPr>
        </p:nvSpPr>
        <p:spPr/>
        <p:txBody>
          <a:bodyPr/>
          <a:lstStyle/>
          <a:p>
            <a:r>
              <a:rPr lang="en-GB" dirty="0"/>
              <a:t>Small Cell </a:t>
            </a:r>
            <a:r>
              <a:rPr lang="en-GB" dirty="0" smtClean="0"/>
              <a:t>Forum</a:t>
            </a:r>
            <a:endParaRPr lang="en-US" dirty="0">
              <a:solidFill>
                <a:srgbClr val="FF0000"/>
              </a:solidFill>
            </a:endParaRPr>
          </a:p>
        </p:txBody>
      </p:sp>
    </p:spTree>
    <p:extLst>
      <p:ext uri="{BB962C8B-B14F-4D97-AF65-F5344CB8AC3E}">
        <p14:creationId xmlns:p14="http://schemas.microsoft.com/office/powerpoint/2010/main" val="25034559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err="1"/>
              <a:t>Virtualisation</a:t>
            </a:r>
            <a:r>
              <a:rPr lang="en-US" dirty="0"/>
              <a:t> and the nFAPI interface</a:t>
            </a:r>
          </a:p>
        </p:txBody>
      </p:sp>
      <p:sp>
        <p:nvSpPr>
          <p:cNvPr id="4" name="Date Placeholder 3"/>
          <p:cNvSpPr>
            <a:spLocks noGrp="1"/>
          </p:cNvSpPr>
          <p:nvPr>
            <p:ph type="dt" sz="half" idx="10"/>
          </p:nvPr>
        </p:nvSpPr>
        <p:spPr/>
        <p:txBody>
          <a:bodyPr/>
          <a:lstStyle/>
          <a:p>
            <a:fld id="{7E0AE795-0DB5-6946-9056-1B0B45FEA2A4}" type="datetime1">
              <a:rPr lang="en-GB" smtClean="0"/>
              <a:t>05/05/2016</a:t>
            </a:fld>
            <a:endParaRPr lang="en-US" dirty="0"/>
          </a:p>
        </p:txBody>
      </p:sp>
      <p:sp>
        <p:nvSpPr>
          <p:cNvPr id="5" name="Footer Placeholder 4"/>
          <p:cNvSpPr>
            <a:spLocks noGrp="1"/>
          </p:cNvSpPr>
          <p:nvPr>
            <p:ph type="ftr" sz="quarter" idx="11"/>
          </p:nvPr>
        </p:nvSpPr>
        <p:spPr/>
        <p:txBody>
          <a:bodyPr/>
          <a:lstStyle/>
          <a:p>
            <a:r>
              <a:rPr lang="en-GB" smtClean="0"/>
              <a:t>Small Cell Forum </a:t>
            </a:r>
            <a:r>
              <a:rPr lang="en-GB" smtClean="0">
                <a:solidFill>
                  <a:srgbClr val="FF0000"/>
                </a:solidFill>
              </a:rPr>
              <a:t>INTERNAL</a:t>
            </a:r>
            <a:endParaRPr lang="en-US" dirty="0">
              <a:solidFill>
                <a:srgbClr val="FF0000"/>
              </a:solidFill>
            </a:endParaRPr>
          </a:p>
        </p:txBody>
      </p:sp>
    </p:spTree>
    <p:extLst>
      <p:ext uri="{BB962C8B-B14F-4D97-AF65-F5344CB8AC3E}">
        <p14:creationId xmlns:p14="http://schemas.microsoft.com/office/powerpoint/2010/main" val="190686858"/>
      </p:ext>
    </p:extLst>
  </p:cSld>
  <p:clrMapOvr>
    <a:masterClrMapping/>
  </p:clrMapOvr>
</p:sld>
</file>

<file path=ppt/theme/theme1.xml><?xml version="1.0" encoding="utf-8"?>
<a:theme xmlns:a="http://schemas.openxmlformats.org/drawingml/2006/main" name="Small Cell Forum">
  <a:themeElements>
    <a:clrScheme name="Small Cell Forum">
      <a:dk1>
        <a:sysClr val="windowText" lastClr="000000"/>
      </a:dk1>
      <a:lt1>
        <a:srgbClr val="FFFFFF"/>
      </a:lt1>
      <a:dk2>
        <a:srgbClr val="000000"/>
      </a:dk2>
      <a:lt2>
        <a:srgbClr val="FFFFFF"/>
      </a:lt2>
      <a:accent1>
        <a:srgbClr val="6E69B0"/>
      </a:accent1>
      <a:accent2>
        <a:srgbClr val="FFC82E"/>
      </a:accent2>
      <a:accent3>
        <a:srgbClr val="807F83"/>
      </a:accent3>
      <a:accent4>
        <a:srgbClr val="913E76"/>
      </a:accent4>
      <a:accent5>
        <a:srgbClr val="2A2B6B"/>
      </a:accent5>
      <a:accent6>
        <a:srgbClr val="85992A"/>
      </a:accent6>
      <a:hlink>
        <a:srgbClr val="6E69B0"/>
      </a:hlink>
      <a:folHlink>
        <a:srgbClr val="807F83"/>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a:solidFill>
            <a:schemeClr val="tx1">
              <a:lumMod val="50000"/>
              <a:lumOff val="50000"/>
            </a:schemeClr>
          </a:solid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23806</TotalTime>
  <Words>1786</Words>
  <Application>Microsoft Office PowerPoint</Application>
  <PresentationFormat>On-screen Show (4:3)</PresentationFormat>
  <Paragraphs>299</Paragraphs>
  <Slides>26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26</vt:i4>
      </vt:variant>
    </vt:vector>
  </HeadingPairs>
  <TitlesOfParts>
    <vt:vector size="31" baseType="lpstr">
      <vt:lpstr>Arial</vt:lpstr>
      <vt:lpstr>Arial Narrow</vt:lpstr>
      <vt:lpstr>Calibri</vt:lpstr>
      <vt:lpstr>Verdana</vt:lpstr>
      <vt:lpstr>Small Cell Forum</vt:lpstr>
      <vt:lpstr>TR196 Enhancements Presentation to SA5 &amp; BBF</vt:lpstr>
      <vt:lpstr>Purpose</vt:lpstr>
      <vt:lpstr>Setting the Stage</vt:lpstr>
      <vt:lpstr>TR196 Enhancements identified by SCF </vt:lpstr>
      <vt:lpstr>Completion of 3GPP Standards Gaps</vt:lpstr>
      <vt:lpstr>Completion of 3GPP Standards Gaps 1/3</vt:lpstr>
      <vt:lpstr>Completion of 3GPP Standards Gaps 2/3</vt:lpstr>
      <vt:lpstr>Completion of 3GPP Standards Gaps 3/3</vt:lpstr>
      <vt:lpstr>Virtualisation and the nFAPI interface</vt:lpstr>
      <vt:lpstr>Existing SCF Multi-vendor RAN Decomposition</vt:lpstr>
      <vt:lpstr>Board agreed work item to develop definition of nFAPI central/remote MAC/PHY spilt</vt:lpstr>
      <vt:lpstr>Board agreed work item to develop definition of nFAPI central/remote MAC/PHY spilt</vt:lpstr>
      <vt:lpstr>Virtualisation and the nFAPI interface: Context of PNF </vt:lpstr>
      <vt:lpstr>Virtualisation and the nFAPI interface: Relationship of nFAPI and FAPI</vt:lpstr>
      <vt:lpstr>Virtualisation and the nFAPI interface Structure of PNF Data Model</vt:lpstr>
      <vt:lpstr>Virtualisation and the nFAPI interface: Proposed PNF Data Model Structure</vt:lpstr>
      <vt:lpstr>Virtualisation and the nFAPI interface: Proposed Data Model objects</vt:lpstr>
      <vt:lpstr>SON</vt:lpstr>
      <vt:lpstr>SON</vt:lpstr>
      <vt:lpstr>Carrier Aggregation</vt:lpstr>
      <vt:lpstr>Carrier Aggregation</vt:lpstr>
      <vt:lpstr>Carrier Aggregation</vt:lpstr>
      <vt:lpstr>Multi-Operator Support</vt:lpstr>
      <vt:lpstr>Multi-Operator Support in TR-196 Background</vt:lpstr>
      <vt:lpstr>Multi-Operator Support in TR-196  Enhanced Management of Multi-Operator Small Cells</vt:lpstr>
      <vt:lpstr>Strategy</vt:lpstr>
    </vt:vector>
  </TitlesOfParts>
  <Company>Kava Media 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Andy Germano</dc:creator>
  <cp:lastModifiedBy>CHITRAPU, PRABHAKAR</cp:lastModifiedBy>
  <cp:revision>1043</cp:revision>
  <cp:lastPrinted>2015-05-26T16:35:15Z</cp:lastPrinted>
  <dcterms:created xsi:type="dcterms:W3CDTF">2012-02-10T12:36:53Z</dcterms:created>
  <dcterms:modified xsi:type="dcterms:W3CDTF">2016-05-05T16:57:59Z</dcterms:modified>
</cp:coreProperties>
</file>