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57" r:id="rId4"/>
    <p:sldId id="258" r:id="rId5"/>
    <p:sldId id="262" r:id="rId6"/>
    <p:sldId id="261"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0BB35F-2B38-413E-9B82-F9881848D294}" type="datetimeFigureOut">
              <a:rPr lang="en-US" smtClean="0"/>
              <a:pPr/>
              <a:t>6/8/2015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316670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0BB35F-2B38-413E-9B82-F9881848D294}" type="datetimeFigureOut">
              <a:rPr lang="en-US" smtClean="0"/>
              <a:pPr/>
              <a:t>6/8/2015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2654221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0BB35F-2B38-413E-9B82-F9881848D294}" type="datetimeFigureOut">
              <a:rPr lang="en-US" smtClean="0"/>
              <a:pPr/>
              <a:t>6/8/2015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1182886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0BB35F-2B38-413E-9B82-F9881848D294}" type="datetimeFigureOut">
              <a:rPr lang="en-US" smtClean="0"/>
              <a:pPr/>
              <a:t>6/8/2015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572037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0BB35F-2B38-413E-9B82-F9881848D294}" type="datetimeFigureOut">
              <a:rPr lang="en-US" smtClean="0"/>
              <a:pPr/>
              <a:t>6/8/2015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2824112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0BB35F-2B38-413E-9B82-F9881848D294}" type="datetimeFigureOut">
              <a:rPr lang="en-US" smtClean="0"/>
              <a:pPr/>
              <a:t>6/8/2015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2279339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0BB35F-2B38-413E-9B82-F9881848D294}" type="datetimeFigureOut">
              <a:rPr lang="en-US" smtClean="0"/>
              <a:pPr/>
              <a:t>6/8/2015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3559828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0BB35F-2B38-413E-9B82-F9881848D294}" type="datetimeFigureOut">
              <a:rPr lang="en-US" smtClean="0"/>
              <a:pPr/>
              <a:t>6/8/2015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326699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0BB35F-2B38-413E-9B82-F9881848D294}" type="datetimeFigureOut">
              <a:rPr lang="en-US" smtClean="0"/>
              <a:pPr/>
              <a:t>6/8/2015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1910910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0BB35F-2B38-413E-9B82-F9881848D294}" type="datetimeFigureOut">
              <a:rPr lang="en-US" smtClean="0"/>
              <a:pPr/>
              <a:t>6/8/2015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4253529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0BB35F-2B38-413E-9B82-F9881848D294}" type="datetimeFigureOut">
              <a:rPr lang="en-US" smtClean="0"/>
              <a:pPr/>
              <a:t>6/8/2015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B77692-C856-4BB9-A833-E35A67F187EF}" type="slidenum">
              <a:rPr lang="en-US" smtClean="0"/>
              <a:pPr/>
              <a:t>‹#›</a:t>
            </a:fld>
            <a:endParaRPr lang="en-US"/>
          </a:p>
        </p:txBody>
      </p:sp>
    </p:spTree>
    <p:extLst>
      <p:ext uri="{BB962C8B-B14F-4D97-AF65-F5344CB8AC3E}">
        <p14:creationId xmlns:p14="http://schemas.microsoft.com/office/powerpoint/2010/main" val="1244948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BB35F-2B38-413E-9B82-F9881848D294}" type="datetimeFigureOut">
              <a:rPr lang="en-US" smtClean="0"/>
              <a:pPr/>
              <a:t>6/8/2015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77692-C856-4BB9-A833-E35A67F187EF}" type="slidenum">
              <a:rPr lang="en-US" smtClean="0"/>
              <a:pPr/>
              <a:t>‹#›</a:t>
            </a:fld>
            <a:endParaRPr lang="en-US"/>
          </a:p>
        </p:txBody>
      </p:sp>
    </p:spTree>
    <p:extLst>
      <p:ext uri="{BB962C8B-B14F-4D97-AF65-F5344CB8AC3E}">
        <p14:creationId xmlns:p14="http://schemas.microsoft.com/office/powerpoint/2010/main" val="25111252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525963"/>
          </a:xfrm>
        </p:spPr>
        <p:txBody>
          <a:bodyPr>
            <a:normAutofit lnSpcReduction="10000"/>
          </a:bodyPr>
          <a:lstStyle/>
          <a:p>
            <a:pPr marL="0" indent="0" algn="ctr">
              <a:buNone/>
            </a:pPr>
            <a:endParaRPr lang="en-US" dirty="0" smtClean="0"/>
          </a:p>
          <a:p>
            <a:pPr marL="0" indent="0" algn="ctr">
              <a:buNone/>
            </a:pPr>
            <a:r>
              <a:rPr lang="en-US" sz="4800" dirty="0" smtClean="0"/>
              <a:t>Expectation on cooperation on NFV matters</a:t>
            </a:r>
          </a:p>
          <a:p>
            <a:pPr marL="0" indent="0" algn="ctr">
              <a:buNone/>
            </a:pPr>
            <a:endParaRPr lang="en-US" dirty="0"/>
          </a:p>
          <a:p>
            <a:pPr marL="0" indent="0" algn="ctr">
              <a:buNone/>
            </a:pPr>
            <a:endParaRPr lang="en-US" dirty="0"/>
          </a:p>
          <a:p>
            <a:pPr marL="0" indent="0" algn="ctr">
              <a:buNone/>
            </a:pPr>
            <a:r>
              <a:rPr lang="en-US" sz="2600" dirty="0" smtClean="0"/>
              <a:t>Source: 3GPP/SA5</a:t>
            </a:r>
          </a:p>
          <a:p>
            <a:pPr marL="0" indent="0" algn="ctr">
              <a:buNone/>
            </a:pPr>
            <a:r>
              <a:rPr lang="en-US" sz="2600" dirty="0" smtClean="0"/>
              <a:t>for</a:t>
            </a:r>
            <a:endParaRPr lang="en-US" sz="2600" dirty="0"/>
          </a:p>
          <a:p>
            <a:pPr marL="0" indent="0" algn="ctr">
              <a:buNone/>
            </a:pPr>
            <a:r>
              <a:rPr lang="en-US" sz="2600" dirty="0" smtClean="0"/>
              <a:t>NFVIFA </a:t>
            </a:r>
            <a:r>
              <a:rPr lang="en-US" sz="2600" dirty="0"/>
              <a:t>&amp; 3GPP SA5 joint call: </a:t>
            </a:r>
            <a:r>
              <a:rPr lang="en-US" sz="2600" dirty="0" smtClean="0"/>
              <a:t>28 May 2015</a:t>
            </a:r>
            <a:endParaRPr lang="en-US" sz="2600" dirty="0"/>
          </a:p>
        </p:txBody>
      </p:sp>
    </p:spTree>
    <p:extLst>
      <p:ext uri="{BB962C8B-B14F-4D97-AF65-F5344CB8AC3E}">
        <p14:creationId xmlns:p14="http://schemas.microsoft.com/office/powerpoint/2010/main" val="2372611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838200"/>
            <a:ext cx="7848600" cy="5181600"/>
          </a:xfrm>
        </p:spPr>
        <p:txBody>
          <a:bodyPr>
            <a:normAutofit fontScale="85000" lnSpcReduction="20000"/>
          </a:bodyPr>
          <a:lstStyle/>
          <a:p>
            <a:pPr algn="l"/>
            <a:r>
              <a:rPr lang="en-US" sz="5200" dirty="0" smtClean="0">
                <a:solidFill>
                  <a:schemeClr val="tx1"/>
                </a:solidFill>
              </a:rPr>
              <a:t>                      </a:t>
            </a:r>
            <a:r>
              <a:rPr lang="en-US" sz="5200" b="1" dirty="0" smtClean="0">
                <a:solidFill>
                  <a:schemeClr val="tx1"/>
                </a:solidFill>
              </a:rPr>
              <a:t>LCM</a:t>
            </a:r>
          </a:p>
          <a:p>
            <a:endParaRPr lang="en-US" sz="4300" dirty="0" smtClean="0">
              <a:solidFill>
                <a:schemeClr val="tx1"/>
              </a:solidFill>
            </a:endParaRPr>
          </a:p>
          <a:p>
            <a:pPr algn="l"/>
            <a:r>
              <a:rPr lang="en-US" altLang="zh-CN" sz="3300" dirty="0" smtClean="0">
                <a:solidFill>
                  <a:schemeClr val="tx1"/>
                </a:solidFill>
              </a:rPr>
              <a:t>For NS LCM (</a:t>
            </a:r>
            <a:r>
              <a:rPr lang="en-US" sz="3300" dirty="0">
                <a:solidFill>
                  <a:schemeClr val="tx1"/>
                </a:solidFill>
              </a:rPr>
              <a:t>ETSI GS NFV-MAN 001 </a:t>
            </a:r>
            <a:r>
              <a:rPr lang="en-US" sz="3300" dirty="0" smtClean="0">
                <a:solidFill>
                  <a:schemeClr val="tx1"/>
                </a:solidFill>
              </a:rPr>
              <a:t>V1.1.1 section </a:t>
            </a:r>
            <a:r>
              <a:rPr lang="en-US" altLang="zh-CN" sz="3300" dirty="0" smtClean="0">
                <a:solidFill>
                  <a:schemeClr val="tx1"/>
                </a:solidFill>
              </a:rPr>
              <a:t>7.1.2):</a:t>
            </a:r>
          </a:p>
          <a:p>
            <a:pPr lvl="1" algn="l"/>
            <a:r>
              <a:rPr lang="en-US" altLang="zh-CN" dirty="0" smtClean="0">
                <a:solidFill>
                  <a:schemeClr val="tx1"/>
                </a:solidFill>
              </a:rPr>
              <a:t>Expect ETSI IFA to produce ETSI stage 2 specifications on Os-Ma-</a:t>
            </a:r>
            <a:r>
              <a:rPr lang="en-US" altLang="zh-CN" dirty="0" err="1" smtClean="0">
                <a:solidFill>
                  <a:schemeClr val="tx1"/>
                </a:solidFill>
              </a:rPr>
              <a:t>nfvo</a:t>
            </a:r>
            <a:r>
              <a:rPr lang="en-US" altLang="zh-CN" dirty="0" smtClean="0">
                <a:solidFill>
                  <a:schemeClr val="tx1"/>
                </a:solidFill>
              </a:rPr>
              <a:t> interface and would consider 3GPP inputs on requirements. </a:t>
            </a:r>
            <a:r>
              <a:rPr lang="en-US" dirty="0"/>
              <a:t>(</a:t>
            </a:r>
            <a:r>
              <a:rPr lang="en-US" sz="3200" dirty="0"/>
              <a:t>see slide </a:t>
            </a:r>
            <a:r>
              <a:rPr lang="en-US" sz="3200" dirty="0" smtClean="0"/>
              <a:t>5 on “LCM</a:t>
            </a:r>
            <a:r>
              <a:rPr lang="en-US" dirty="0" smtClean="0"/>
              <a:t> </a:t>
            </a:r>
            <a:r>
              <a:rPr lang="en-US" dirty="0"/>
              <a:t>Example</a:t>
            </a:r>
            <a:r>
              <a:rPr lang="en-US" dirty="0" smtClean="0"/>
              <a:t>”.)</a:t>
            </a:r>
            <a:endParaRPr lang="en-US" altLang="zh-CN" dirty="0" smtClean="0">
              <a:solidFill>
                <a:schemeClr val="tx1"/>
              </a:solidFill>
            </a:endParaRPr>
          </a:p>
          <a:p>
            <a:pPr algn="l"/>
            <a:endParaRPr lang="en-US" dirty="0" smtClean="0">
              <a:solidFill>
                <a:schemeClr val="tx1"/>
              </a:solidFill>
            </a:endParaRPr>
          </a:p>
          <a:p>
            <a:pPr algn="l"/>
            <a:r>
              <a:rPr lang="en-US" sz="3300" dirty="0" smtClean="0">
                <a:solidFill>
                  <a:schemeClr val="tx1"/>
                </a:solidFill>
              </a:rPr>
              <a:t>For VNF LCM (</a:t>
            </a:r>
            <a:r>
              <a:rPr lang="en-US" sz="3300" dirty="0">
                <a:solidFill>
                  <a:schemeClr val="tx1"/>
                </a:solidFill>
              </a:rPr>
              <a:t>ETSI GS NFV-MAN 001 </a:t>
            </a:r>
            <a:r>
              <a:rPr lang="en-US" sz="3300" dirty="0" smtClean="0">
                <a:solidFill>
                  <a:schemeClr val="tx1"/>
                </a:solidFill>
              </a:rPr>
              <a:t>V1.1.1 section 7.2.4):</a:t>
            </a:r>
          </a:p>
          <a:p>
            <a:pPr lvl="1" algn="l"/>
            <a:r>
              <a:rPr lang="en-US" dirty="0" smtClean="0">
                <a:solidFill>
                  <a:schemeClr val="tx1"/>
                </a:solidFill>
              </a:rPr>
              <a:t>Expect ETSI IFA to produce ETSI stage 2 specifications on </a:t>
            </a:r>
            <a:r>
              <a:rPr lang="en-US" dirty="0" err="1" smtClean="0">
                <a:solidFill>
                  <a:schemeClr val="tx1"/>
                </a:solidFill>
              </a:rPr>
              <a:t>Ve-Vnfm-em</a:t>
            </a:r>
            <a:r>
              <a:rPr lang="en-US" dirty="0" smtClean="0">
                <a:solidFill>
                  <a:schemeClr val="tx1"/>
                </a:solidFill>
              </a:rPr>
              <a:t> </a:t>
            </a:r>
            <a:r>
              <a:rPr lang="en-US" altLang="zh-CN" dirty="0" smtClean="0">
                <a:solidFill>
                  <a:schemeClr val="tx1"/>
                </a:solidFill>
              </a:rPr>
              <a:t>interface </a:t>
            </a:r>
            <a:r>
              <a:rPr lang="en-US" dirty="0" smtClean="0">
                <a:solidFill>
                  <a:schemeClr val="tx1"/>
                </a:solidFill>
              </a:rPr>
              <a:t>and would consider 3GPP inputs on requirements.</a:t>
            </a:r>
            <a:r>
              <a:rPr lang="en-US" dirty="0"/>
              <a:t> (see slide </a:t>
            </a:r>
            <a:r>
              <a:rPr lang="en-US" dirty="0" smtClean="0"/>
              <a:t>5 on </a:t>
            </a:r>
            <a:r>
              <a:rPr lang="en-US" dirty="0"/>
              <a:t>“LCM Example”.)</a:t>
            </a:r>
            <a:endParaRPr lang="en-US" altLang="zh-CN" dirty="0">
              <a:solidFill>
                <a:schemeClr val="tx1"/>
              </a:solidFill>
            </a:endParaRPr>
          </a:p>
          <a:p>
            <a:pPr lvl="1" algn="l"/>
            <a:endParaRPr lang="en-US" dirty="0" smtClean="0">
              <a:solidFill>
                <a:schemeClr val="tx1"/>
              </a:solidFill>
            </a:endParaRPr>
          </a:p>
        </p:txBody>
      </p:sp>
    </p:spTree>
    <p:extLst>
      <p:ext uri="{BB962C8B-B14F-4D97-AF65-F5344CB8AC3E}">
        <p14:creationId xmlns:p14="http://schemas.microsoft.com/office/powerpoint/2010/main" val="2384298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VR Fault information </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For Virtual Resource fault </a:t>
            </a:r>
            <a:r>
              <a:rPr lang="en-US" sz="2800" dirty="0" smtClean="0"/>
              <a:t>information</a:t>
            </a:r>
            <a:r>
              <a:rPr lang="en-US" dirty="0" smtClean="0"/>
              <a:t>:</a:t>
            </a:r>
          </a:p>
          <a:p>
            <a:pPr marL="400050" lvl="1" indent="0">
              <a:buNone/>
            </a:pPr>
            <a:r>
              <a:rPr lang="en-US" sz="2600" dirty="0" smtClean="0"/>
              <a:t>Expect ETSI NFV to produce ETSI stage 2 specifications on </a:t>
            </a:r>
            <a:r>
              <a:rPr lang="en-US" altLang="zh-CN" sz="2400" dirty="0" err="1" smtClean="0"/>
              <a:t>Ve-Vnfm-em</a:t>
            </a:r>
            <a:r>
              <a:rPr lang="en-US" altLang="zh-CN" sz="2600" dirty="0" smtClean="0"/>
              <a:t> interface </a:t>
            </a:r>
            <a:r>
              <a:rPr lang="en-US" sz="2600" dirty="0" smtClean="0"/>
              <a:t>and would consider 3GPP inputs </a:t>
            </a:r>
            <a:r>
              <a:rPr lang="en-US" dirty="0" smtClean="0"/>
              <a:t>on requirements.  (</a:t>
            </a:r>
            <a:r>
              <a:rPr lang="en-US" sz="3200" dirty="0"/>
              <a:t>see slide </a:t>
            </a:r>
            <a:r>
              <a:rPr lang="en-US" sz="3200" dirty="0" smtClean="0"/>
              <a:t>6 on </a:t>
            </a:r>
            <a:r>
              <a:rPr lang="en-US" sz="3200" dirty="0"/>
              <a:t>“</a:t>
            </a:r>
            <a:r>
              <a:rPr lang="en-US" dirty="0" smtClean="0"/>
              <a:t>VR Fault information Requirement Example”.)</a:t>
            </a:r>
          </a:p>
          <a:p>
            <a:pPr marL="514350" indent="-514350">
              <a:buNone/>
            </a:pPr>
            <a:endParaRPr lang="en-US" dirty="0" smtClean="0"/>
          </a:p>
        </p:txBody>
      </p:sp>
    </p:spTree>
    <p:extLst>
      <p:ext uri="{BB962C8B-B14F-4D97-AF65-F5344CB8AC3E}">
        <p14:creationId xmlns:p14="http://schemas.microsoft.com/office/powerpoint/2010/main" val="1399264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609600"/>
            <a:ext cx="8229600" cy="1143000"/>
          </a:xfrm>
        </p:spPr>
        <p:txBody>
          <a:bodyPr/>
          <a:lstStyle/>
          <a:p>
            <a:r>
              <a:rPr lang="en-US" b="1" dirty="0" smtClean="0"/>
              <a:t>VNF FM, PM, CM</a:t>
            </a:r>
            <a:endParaRPr lang="en-US" dirty="0"/>
          </a:p>
        </p:txBody>
      </p:sp>
      <p:sp>
        <p:nvSpPr>
          <p:cNvPr id="5" name="Content Placeholder 2"/>
          <p:cNvSpPr>
            <a:spLocks noGrp="1"/>
          </p:cNvSpPr>
          <p:nvPr>
            <p:ph idx="1"/>
          </p:nvPr>
        </p:nvSpPr>
        <p:spPr>
          <a:xfrm>
            <a:off x="457200" y="1524000"/>
            <a:ext cx="8229600" cy="4525963"/>
          </a:xfrm>
        </p:spPr>
        <p:txBody>
          <a:bodyPr>
            <a:normAutofit/>
          </a:bodyPr>
          <a:lstStyle/>
          <a:p>
            <a:pPr marL="0" indent="0">
              <a:buNone/>
            </a:pPr>
            <a:endParaRPr lang="en-US" sz="3000" dirty="0" smtClean="0"/>
          </a:p>
          <a:p>
            <a:pPr marL="0" indent="0">
              <a:buNone/>
            </a:pPr>
            <a:r>
              <a:rPr lang="en-US" sz="3000" dirty="0" smtClean="0"/>
              <a:t>For </a:t>
            </a:r>
            <a:r>
              <a:rPr lang="en-US" sz="2800" dirty="0" smtClean="0"/>
              <a:t>3GPP-defined-VNF</a:t>
            </a:r>
            <a:r>
              <a:rPr lang="en-US" sz="3000" dirty="0" smtClean="0"/>
              <a:t> application FM, PM and CM:</a:t>
            </a:r>
          </a:p>
          <a:p>
            <a:pPr marL="400050" lvl="1" indent="0">
              <a:buNone/>
            </a:pPr>
            <a:r>
              <a:rPr lang="en-US" sz="2600" dirty="0" smtClean="0"/>
              <a:t>Expect 3GPP to produce 3GPP stage 1/2/3 specifications and would take ETSI NFV inputs on requirements into account. (see slide 7 on “</a:t>
            </a:r>
            <a:r>
              <a:rPr lang="en-US" sz="2400" dirty="0"/>
              <a:t>VNF FM, </a:t>
            </a:r>
            <a:r>
              <a:rPr lang="en-US" sz="2400" dirty="0" smtClean="0"/>
              <a:t>PM </a:t>
            </a:r>
            <a:r>
              <a:rPr lang="en-US" sz="2400" dirty="0"/>
              <a:t>&amp; </a:t>
            </a:r>
            <a:r>
              <a:rPr lang="en-US" sz="2400" dirty="0" smtClean="0"/>
              <a:t>CM </a:t>
            </a:r>
            <a:r>
              <a:rPr lang="en-US" sz="2400" dirty="0" err="1"/>
              <a:t>Req</a:t>
            </a:r>
            <a:r>
              <a:rPr lang="en-US" sz="2400" dirty="0"/>
              <a:t> </a:t>
            </a:r>
            <a:r>
              <a:rPr lang="en-US" sz="2400" dirty="0" smtClean="0"/>
              <a:t>Examples”.)</a:t>
            </a:r>
            <a:endParaRPr lang="en-US" sz="2600" dirty="0"/>
          </a:p>
        </p:txBody>
      </p:sp>
    </p:spTree>
    <p:extLst>
      <p:ext uri="{BB962C8B-B14F-4D97-AF65-F5344CB8AC3E}">
        <p14:creationId xmlns:p14="http://schemas.microsoft.com/office/powerpoint/2010/main" val="1461611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28600" y="152400"/>
            <a:ext cx="8229600" cy="80803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600" dirty="0" smtClean="0"/>
              <a:t>LCM examples</a:t>
            </a:r>
            <a:endParaRPr lang="zh-CN" altLang="en-US" sz="3600" dirty="0"/>
          </a:p>
        </p:txBody>
      </p:sp>
      <p:sp>
        <p:nvSpPr>
          <p:cNvPr id="5" name="内容占位符 2"/>
          <p:cNvSpPr txBox="1">
            <a:spLocks noGrp="1"/>
          </p:cNvSpPr>
          <p:nvPr>
            <p:ph idx="1"/>
          </p:nvPr>
        </p:nvSpPr>
        <p:spPr>
          <a:xfrm>
            <a:off x="381000" y="914400"/>
            <a:ext cx="4724400" cy="5791200"/>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5.4.1     Information collection prior to capacity expansion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5.4.2.1      Introduction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This use case is to show how the operator makes a decision to initiate the expansion of virtualized network functions or network services based on the available resources when doing the network planning of VNF/NS.</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5.4.2.2      Actor</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3GPP NM.</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5.4.2.2      Pre-condition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Operator wants to do the large-scale capacity expansion. </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5.4.2.3      Description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1) NM queries NFVO the information about the currently available resources.</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2) NFVO sends the information about the currently available resources to NM.</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Note: If NFVO doesn’t have the information about the currently available resources, it should request VIM to provide the information about the currently available resource.</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3) Based on the statistic of the collected information about available resources, NM checks whether the currently available resources are sufficient for the expansion and if they are sufficient, NM can make a decision to initiate the expansion of virtualized network functions or network services (The expansion related use cases are described in section 5.2, 5.3 and 5.6). </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5.4.2.4      Post-condition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altLang="zh-CN" sz="1200" i="0" u="none" strike="noStrike" kern="1200" cap="none" spc="0" normalizeH="0" baseline="0" noProof="0" dirty="0" smtClean="0">
                <a:ln>
                  <a:noFill/>
                </a:ln>
                <a:effectLst/>
                <a:uLnTx/>
                <a:uFillTx/>
                <a:latin typeface="+mn-lt"/>
                <a:ea typeface="+mn-ea"/>
                <a:cs typeface="+mn-cs"/>
              </a:rPr>
              <a:t>It is ready for the operator to do the large-scale capacity expansion.</a:t>
            </a:r>
            <a:endParaRPr kumimoji="0" lang="zh-CN" altLang="zh-CN" sz="1200" i="0" u="none" strike="noStrike" kern="1200" cap="none" spc="0" normalizeH="0" baseline="0" noProof="0" dirty="0" smtClean="0">
              <a:ln>
                <a:noFill/>
              </a:ln>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内容占位符 2"/>
          <p:cNvSpPr>
            <a:spLocks noGrp="1"/>
          </p:cNvSpPr>
          <p:nvPr/>
        </p:nvSpPr>
        <p:spPr>
          <a:xfrm>
            <a:off x="5334000" y="1066800"/>
            <a:ext cx="3352800" cy="4191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en-GB" altLang="zh-CN" sz="1100" dirty="0" smtClean="0"/>
              <a:t>5.5.9.2     Network Service instance scale out</a:t>
            </a:r>
            <a:endParaRPr lang="zh-CN" altLang="zh-CN" sz="1100" dirty="0" smtClean="0"/>
          </a:p>
          <a:p>
            <a:pPr>
              <a:buNone/>
            </a:pPr>
            <a:r>
              <a:rPr lang="en-GB" altLang="zh-CN" sz="1100" dirty="0" smtClean="0"/>
              <a:t>5.2.9.2.1       Introduction</a:t>
            </a:r>
            <a:endParaRPr lang="zh-CN" altLang="zh-CN" sz="1100" dirty="0" smtClean="0"/>
          </a:p>
          <a:p>
            <a:pPr>
              <a:buNone/>
            </a:pPr>
            <a:r>
              <a:rPr lang="en-US" altLang="zh-CN" sz="1100" dirty="0" smtClean="0"/>
              <a:t>None.</a:t>
            </a:r>
            <a:endParaRPr lang="zh-CN" altLang="zh-CN" sz="1100" dirty="0" smtClean="0"/>
          </a:p>
          <a:p>
            <a:pPr>
              <a:buNone/>
            </a:pPr>
            <a:r>
              <a:rPr lang="en-GB" altLang="zh-CN" sz="1100" dirty="0" smtClean="0"/>
              <a:t>5.2.9.2.2       Actor</a:t>
            </a:r>
            <a:endParaRPr lang="zh-CN" altLang="zh-CN" sz="1100" dirty="0" smtClean="0"/>
          </a:p>
          <a:p>
            <a:pPr>
              <a:buNone/>
            </a:pPr>
            <a:r>
              <a:rPr lang="en-US" altLang="zh-CN" sz="1100" dirty="0" smtClean="0"/>
              <a:t>3GPP NM.</a:t>
            </a:r>
            <a:endParaRPr lang="zh-CN" altLang="zh-CN" sz="1100" dirty="0" smtClean="0"/>
          </a:p>
          <a:p>
            <a:pPr>
              <a:buNone/>
            </a:pPr>
            <a:r>
              <a:rPr lang="en-GB" altLang="zh-CN" sz="1100" dirty="0" smtClean="0"/>
              <a:t>5.2.9.2.3       Pre-condition</a:t>
            </a:r>
            <a:endParaRPr lang="zh-CN" altLang="zh-CN" sz="1100" dirty="0" smtClean="0"/>
          </a:p>
          <a:p>
            <a:pPr>
              <a:buNone/>
            </a:pPr>
            <a:r>
              <a:rPr lang="en-US" altLang="zh-CN" sz="1100" dirty="0" smtClean="0"/>
              <a:t>NFV management and orchestration operation is active, and 3GPP management operation is active.</a:t>
            </a:r>
            <a:endParaRPr lang="zh-CN" altLang="zh-CN" sz="1100" dirty="0" smtClean="0"/>
          </a:p>
          <a:p>
            <a:pPr>
              <a:buNone/>
            </a:pPr>
            <a:r>
              <a:rPr lang="en-US" altLang="zh-CN" sz="1100" dirty="0" smtClean="0"/>
              <a:t>NM detected the need to scale out and determined the scale out action.</a:t>
            </a:r>
            <a:endParaRPr lang="zh-CN" altLang="zh-CN" sz="1100" dirty="0" smtClean="0"/>
          </a:p>
          <a:p>
            <a:pPr>
              <a:buNone/>
            </a:pPr>
            <a:r>
              <a:rPr lang="en-GB" altLang="zh-CN" sz="1100" dirty="0" smtClean="0"/>
              <a:t>5.2.9.2.4       Description</a:t>
            </a:r>
            <a:endParaRPr lang="zh-CN" altLang="zh-CN" sz="1100" dirty="0" smtClean="0"/>
          </a:p>
          <a:p>
            <a:pPr>
              <a:buNone/>
            </a:pPr>
            <a:r>
              <a:rPr lang="en-GB" altLang="zh-CN" sz="1100" dirty="0" smtClean="0"/>
              <a:t>1. NM requests NFVO to scale out a NS (Network Service) instance to a new deployment flavour.</a:t>
            </a:r>
            <a:endParaRPr lang="zh-CN" altLang="zh-CN" sz="1100" dirty="0" smtClean="0"/>
          </a:p>
          <a:p>
            <a:pPr>
              <a:buNone/>
            </a:pPr>
            <a:r>
              <a:rPr lang="en-GB" altLang="zh-CN" sz="1100" dirty="0" smtClean="0"/>
              <a:t>2. NFVO initiates the corresponding NS instance scale out procedure. It is foreseen that NS can be scale-out either by expanding existing VNF instances or by instantiating new VNF instance(s).See section C.4.1 in [2].</a:t>
            </a:r>
            <a:endParaRPr lang="zh-CN" altLang="zh-CN" sz="1100" dirty="0" smtClean="0"/>
          </a:p>
          <a:p>
            <a:pPr>
              <a:buNone/>
            </a:pPr>
            <a:r>
              <a:rPr lang="en-GB" altLang="zh-CN" sz="1100" dirty="0" smtClean="0"/>
              <a:t>3. NM is informed by NFVO about the scaling out of NS.</a:t>
            </a:r>
            <a:endParaRPr lang="zh-CN" altLang="zh-CN" sz="1100" dirty="0" smtClean="0"/>
          </a:p>
          <a:p>
            <a:pPr>
              <a:buNone/>
            </a:pPr>
            <a:r>
              <a:rPr lang="en-GB" altLang="zh-CN" sz="1100" dirty="0" smtClean="0"/>
              <a:t>4. NM configures the relevant scaled or instantiated VNFs via EM.</a:t>
            </a:r>
            <a:endParaRPr lang="zh-CN" altLang="zh-CN" sz="1100" dirty="0" smtClean="0"/>
          </a:p>
          <a:p>
            <a:pPr>
              <a:buNone/>
            </a:pPr>
            <a:r>
              <a:rPr lang="en-GB" altLang="zh-CN" sz="1100" dirty="0" smtClean="0"/>
              <a:t>5.2.9.2.5       Post-condition</a:t>
            </a:r>
            <a:endParaRPr lang="zh-CN" altLang="zh-CN" sz="1100" dirty="0" smtClean="0"/>
          </a:p>
          <a:p>
            <a:pPr>
              <a:buNone/>
            </a:pPr>
            <a:r>
              <a:rPr lang="en-US" altLang="zh-CN" sz="1100" dirty="0" smtClean="0"/>
              <a:t>NM configures the relevant scaled or instantiated VNFs via EM. The NS instance is scaled out to the new deployment </a:t>
            </a:r>
            <a:r>
              <a:rPr lang="en-US" altLang="zh-CN" sz="1100" dirty="0" err="1" smtClean="0"/>
              <a:t>flavour</a:t>
            </a:r>
            <a:r>
              <a:rPr lang="en-US" altLang="zh-CN" sz="1100" dirty="0" smtClean="0"/>
              <a:t>.</a:t>
            </a:r>
            <a:endParaRPr lang="zh-CN" altLang="zh-CN" sz="1100" dirty="0" smtClean="0"/>
          </a:p>
          <a:p>
            <a:pPr>
              <a:buNone/>
            </a:pPr>
            <a:endParaRPr lang="zh-CN" altLang="en-US" sz="1100" dirty="0"/>
          </a:p>
        </p:txBody>
      </p:sp>
    </p:spTree>
    <p:extLst>
      <p:ext uri="{BB962C8B-B14F-4D97-AF65-F5344CB8AC3E}">
        <p14:creationId xmlns:p14="http://schemas.microsoft.com/office/powerpoint/2010/main" val="3663844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600" dirty="0"/>
              <a:t>VR Fault information Requirement Example</a:t>
            </a:r>
            <a:endParaRPr lang="en-US" sz="4000" dirty="0"/>
          </a:p>
        </p:txBody>
      </p:sp>
      <p:pic>
        <p:nvPicPr>
          <p:cNvPr id="5" name="Content Placeholder 4"/>
          <p:cNvPicPr>
            <a:picLocks noGrp="1" noChangeAspect="1" noChangeArrowheads="1"/>
          </p:cNvPicPr>
          <p:nvPr>
            <p:ph idx="1"/>
          </p:nvPr>
        </p:nvPicPr>
        <p:blipFill>
          <a:blip r:embed="rId2" cstate="print"/>
          <a:srcRect/>
          <a:stretch>
            <a:fillRect/>
          </a:stretch>
        </p:blipFill>
        <p:spPr bwMode="auto">
          <a:xfrm>
            <a:off x="838199" y="1524000"/>
            <a:ext cx="5753611" cy="3581400"/>
          </a:xfrm>
          <a:prstGeom prst="rect">
            <a:avLst/>
          </a:prstGeom>
          <a:noFill/>
          <a:ln w="9525">
            <a:noFill/>
            <a:miter lim="800000"/>
            <a:headEnd/>
            <a:tailEnd/>
          </a:ln>
        </p:spPr>
      </p:pic>
      <p:sp>
        <p:nvSpPr>
          <p:cNvPr id="6" name="TextBox 4"/>
          <p:cNvSpPr txBox="1"/>
          <p:nvPr/>
        </p:nvSpPr>
        <p:spPr>
          <a:xfrm>
            <a:off x="304800" y="5105400"/>
            <a:ext cx="8305800"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zh-CN" b="1" dirty="0" smtClean="0"/>
              <a:t>REQ-NFVM_VN-FM-CON-x</a:t>
            </a:r>
            <a:r>
              <a:rPr lang="en-GB" altLang="zh-CN" dirty="0" smtClean="0"/>
              <a:t> VNFM shall support the capability to provide virtual resource fault information with impacted VNF(s) identified to EM through </a:t>
            </a:r>
            <a:r>
              <a:rPr lang="en-GB" altLang="zh-CN" dirty="0" err="1" smtClean="0"/>
              <a:t>Ve-Vnfm-em</a:t>
            </a:r>
            <a:r>
              <a:rPr lang="en-GB" altLang="zh-CN" smtClean="0"/>
              <a:t> interface.</a:t>
            </a:r>
            <a:endParaRPr lang="zh-CN" altLang="zh-CN"/>
          </a:p>
        </p:txBody>
      </p:sp>
    </p:spTree>
    <p:extLst>
      <p:ext uri="{BB962C8B-B14F-4D97-AF65-F5344CB8AC3E}">
        <p14:creationId xmlns:p14="http://schemas.microsoft.com/office/powerpoint/2010/main" val="3321404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808038"/>
          </a:xfrm>
        </p:spPr>
        <p:txBody>
          <a:bodyPr>
            <a:normAutofit/>
          </a:bodyPr>
          <a:lstStyle/>
          <a:p>
            <a:r>
              <a:rPr lang="en-US" sz="4000" dirty="0" smtClean="0"/>
              <a:t>VNF FM, PM &amp; CM </a:t>
            </a:r>
            <a:r>
              <a:rPr lang="en-US" sz="4000" dirty="0" err="1" smtClean="0"/>
              <a:t>Req</a:t>
            </a:r>
            <a:r>
              <a:rPr lang="en-US" sz="4000" dirty="0" smtClean="0"/>
              <a:t> Examples</a:t>
            </a:r>
            <a:endParaRPr lang="en-US" sz="40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143001"/>
            <a:ext cx="5638800" cy="349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57200" y="4812161"/>
            <a:ext cx="8077200" cy="1754326"/>
          </a:xfrm>
          <a:prstGeom prst="rect">
            <a:avLst/>
          </a:prstGeom>
          <a:noFill/>
        </p:spPr>
        <p:txBody>
          <a:bodyPr wrap="square" rtlCol="0">
            <a:spAutoFit/>
          </a:bodyPr>
          <a:lstStyle/>
          <a:p>
            <a:r>
              <a:rPr lang="en-US" b="1" dirty="0" smtClean="0"/>
              <a:t>“REQ-NFVM_VN- </a:t>
            </a:r>
            <a:r>
              <a:rPr lang="en-US" b="1" dirty="0"/>
              <a:t>GN-CON-2</a:t>
            </a:r>
            <a:r>
              <a:rPr lang="en-US" dirty="0"/>
              <a:t> The VNF corresponds to a 3GPP defined network element should be manageable by the same management interfaces as a non-virtualized 3GPP network element.  </a:t>
            </a:r>
          </a:p>
          <a:p>
            <a:r>
              <a:rPr lang="en-US" b="1" dirty="0"/>
              <a:t>REQ-NFVM_VN- GN-CON-4</a:t>
            </a:r>
            <a:r>
              <a:rPr lang="en-US" dirty="0"/>
              <a:t> Where a VNF corresponds to an entity of a 3GPP system, that VNF should be managed independently of the underlying NFVI.</a:t>
            </a:r>
          </a:p>
          <a:p>
            <a:r>
              <a:rPr lang="en-US" dirty="0" smtClean="0"/>
              <a:t>“</a:t>
            </a:r>
            <a:endParaRPr lang="en-US" dirty="0"/>
          </a:p>
        </p:txBody>
      </p:sp>
    </p:spTree>
    <p:extLst>
      <p:ext uri="{BB962C8B-B14F-4D97-AF65-F5344CB8AC3E}">
        <p14:creationId xmlns:p14="http://schemas.microsoft.com/office/powerpoint/2010/main" val="16567243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TotalTime>
  <Words>457</Words>
  <Application>Microsoft Office PowerPoint</Application>
  <PresentationFormat>On-screen Show (4:3)</PresentationFormat>
  <Paragraphs>57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宋体</vt:lpstr>
      <vt:lpstr>Arial</vt:lpstr>
      <vt:lpstr>Calibri</vt:lpstr>
      <vt:lpstr>Office Theme</vt:lpstr>
      <vt:lpstr>PowerPoint Presentation</vt:lpstr>
      <vt:lpstr>PowerPoint Presentation</vt:lpstr>
      <vt:lpstr>VR Fault information </vt:lpstr>
      <vt:lpstr>VNF FM, PM, CM</vt:lpstr>
      <vt:lpstr>LCM examples</vt:lpstr>
      <vt:lpstr>VR Fault information Requirement Example</vt:lpstr>
      <vt:lpstr>VNF FM, PM &amp; CM Req Examples</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Edwin Tse</dc:creator>
  <cp:lastModifiedBy>Mirko Cano Soveri</cp:lastModifiedBy>
  <cp:revision>22</cp:revision>
  <dcterms:created xsi:type="dcterms:W3CDTF">2015-05-27T10:45:37Z</dcterms:created>
  <dcterms:modified xsi:type="dcterms:W3CDTF">2015-06-08T12:12:10Z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1432740321</vt:lpwstr>
  </property>
</Properties>
</file>