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Default Extension="wmf" ContentType="image/x-wmf"/>
  <Override PartName="/ppt/tags/tag49.xml" ContentType="application/vnd.openxmlformats-officedocument.presentationml.tags+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tags/tag29.xml" ContentType="application/vnd.openxmlformats-officedocument.presentationml.tags+xml"/>
  <Override PartName="/ppt/tags/tag38.xml" ContentType="application/vnd.openxmlformats-officedocument.presentationml.tags+xml"/>
  <Override PartName="/ppt/tags/tag47.xml" ContentType="application/vnd.openxmlformats-officedocument.presentationml.tag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ppt/tags/tag36.xml" ContentType="application/vnd.openxmlformats-officedocument.presentationml.tags+xml"/>
  <Override PartName="/ppt/tags/tag45.xml" ContentType="application/vnd.openxmlformats-officedocument.presentationml.tags+xml"/>
  <Override PartName="/ppt/tags/tag54.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34.xml" ContentType="application/vnd.openxmlformats-officedocument.presentationml.tags+xml"/>
  <Override PartName="/ppt/tags/tag43.xml" ContentType="application/vnd.openxmlformats-officedocument.presentationml.tags+xml"/>
  <Override PartName="/ppt/tags/tag52.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32.xml" ContentType="application/vnd.openxmlformats-officedocument.presentationml.tags+xml"/>
  <Override PartName="/ppt/tags/tag41.xml" ContentType="application/vnd.openxmlformats-officedocument.presentationml.tags+xml"/>
  <Override PartName="/ppt/tags/tag50.xml" ContentType="application/vnd.openxmlformats-officedocument.presentationml.tags+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tags/tag7.xml" ContentType="application/vnd.openxmlformats-officedocument.presentationml.tags+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tags/tag39.xml" ContentType="application/vnd.openxmlformats-officedocument.presentationml.tags+xml"/>
  <Default Extension="jpeg" ContentType="image/jpeg"/>
  <Default Extension="emf" ContentType="image/x-emf"/>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55.xml" ContentType="application/vnd.openxmlformats-officedocument.presentationml.tags+xml"/>
  <Override PartName="/ppt/slideLayouts/slideLayout10.xml" ContentType="application/vnd.openxmlformats-officedocument.presentationml.slideLayout+xml"/>
  <Default Extension="vml" ContentType="application/vnd.openxmlformats-officedocument.vmlDrawing"/>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53.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9"/>
  </p:notesMasterIdLst>
  <p:sldIdLst>
    <p:sldId id="256" r:id="rId3"/>
    <p:sldId id="260" r:id="rId4"/>
    <p:sldId id="266" r:id="rId5"/>
    <p:sldId id="267" r:id="rId6"/>
    <p:sldId id="265" r:id="rId7"/>
    <p:sldId id="262" r:id="rId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068" autoAdjust="0"/>
  </p:normalViewPr>
  <p:slideViewPr>
    <p:cSldViewPr>
      <p:cViewPr varScale="1">
        <p:scale>
          <a:sx n="95" d="100"/>
          <a:sy n="95" d="100"/>
        </p:scale>
        <p:origin x="-2016"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DB7D984D-81F6-421A-91F3-34247DFB89F0}" type="datetimeFigureOut">
              <a:rPr lang="en-US"/>
              <a:pPr>
                <a:defRPr/>
              </a:pPr>
              <a:t>10/27/2010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672C2E55-9C2A-422B-91E4-980B689B665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1A71EE6-1401-4EB1-9F3A-6139EC74CF1D}" type="slidenum">
              <a:rPr lang="en-US"/>
              <a:pPr fontAlgn="base">
                <a:spcBef>
                  <a:spcPct val="0"/>
                </a:spcBef>
                <a:spcAft>
                  <a:spcPct val="0"/>
                </a:spcAft>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3"/>
          <p:cNvSpPr>
            <a:spLocks noGrp="1" noChangeArrowheads="1"/>
          </p:cNvSpPr>
          <p:nvPr>
            <p:ph type="dt" sz="quarter" idx="1"/>
          </p:nvPr>
        </p:nvSpPr>
        <p:spPr bwMode="auto">
          <a:noFill/>
          <a:ln>
            <a:miter lim="800000"/>
            <a:headEnd/>
            <a:tailEnd/>
          </a:ln>
        </p:spPr>
        <p:txBody>
          <a:bodyPr wrap="square" numCol="1" anchor="t" anchorCtr="0" compatLnSpc="1">
            <a:prstTxWarp prst="textNoShape">
              <a:avLst/>
            </a:prstTxWarp>
          </a:bodyPr>
          <a:lstStyle/>
          <a:p>
            <a:pPr fontAlgn="base">
              <a:spcBef>
                <a:spcPct val="0"/>
              </a:spcBef>
              <a:spcAft>
                <a:spcPct val="0"/>
              </a:spcAft>
              <a:buClr>
                <a:srgbClr val="1F497D"/>
              </a:buClr>
            </a:pPr>
            <a:r>
              <a:rPr lang="en-US">
                <a:solidFill>
                  <a:srgbClr val="FFFFFF"/>
                </a:solidFill>
              </a:rPr>
              <a:t>13.08.2007</a:t>
            </a:r>
          </a:p>
        </p:txBody>
      </p:sp>
      <p:sp>
        <p:nvSpPr>
          <p:cNvPr id="32770" name="Rectangle 5"/>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buClr>
                <a:srgbClr val="1F497D"/>
              </a:buClr>
            </a:pPr>
            <a:fld id="{B9D4F85A-7415-4FF1-8413-3D669616D827}" type="slidenum">
              <a:rPr lang="en-US">
                <a:solidFill>
                  <a:srgbClr val="FFFFFF"/>
                </a:solidFill>
              </a:rPr>
              <a:pPr fontAlgn="base">
                <a:spcBef>
                  <a:spcPct val="0"/>
                </a:spcBef>
                <a:spcAft>
                  <a:spcPct val="0"/>
                </a:spcAft>
                <a:buClr>
                  <a:srgbClr val="1F497D"/>
                </a:buClr>
              </a:pPr>
              <a:t>3</a:t>
            </a:fld>
            <a:endParaRPr lang="en-US">
              <a:solidFill>
                <a:srgbClr val="FFFFFF"/>
              </a:solidFill>
            </a:endParaRPr>
          </a:p>
        </p:txBody>
      </p:sp>
      <p:sp>
        <p:nvSpPr>
          <p:cNvPr id="32771" name="Rectangle 10"/>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pPr fontAlgn="base">
              <a:spcBef>
                <a:spcPct val="0"/>
              </a:spcBef>
              <a:spcAft>
                <a:spcPct val="0"/>
              </a:spcAft>
              <a:buClr>
                <a:srgbClr val="1F497D"/>
              </a:buClr>
            </a:pPr>
            <a:r>
              <a:rPr lang="en-US" smtClean="0">
                <a:solidFill>
                  <a:srgbClr val="FFFFFF"/>
                </a:solidFill>
              </a:rPr>
              <a:t>Autor / Thema der Präsentation</a:t>
            </a:r>
          </a:p>
        </p:txBody>
      </p:sp>
      <p:sp>
        <p:nvSpPr>
          <p:cNvPr id="3277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buFont typeface="Wingdings" pitchFamily="2" charset="2"/>
              <a:buNone/>
            </a:pP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2.vml"/><Relationship Id="rId6" Type="http://schemas.openxmlformats.org/officeDocument/2006/relationships/image" Target="../media/image2.wmf"/><Relationship Id="rId5" Type="http://schemas.openxmlformats.org/officeDocument/2006/relationships/oleObject" Target="../embeddings/oleObject2.bin"/><Relationship Id="rId4"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oleObject" Target="../embeddings/oleObject3.bin"/><Relationship Id="rId2" Type="http://schemas.openxmlformats.org/officeDocument/2006/relationships/tags" Target="../tags/tag11.xml"/><Relationship Id="rId1" Type="http://schemas.openxmlformats.org/officeDocument/2006/relationships/vmlDrawing" Target="../drawings/vmlDrawing3.vml"/><Relationship Id="rId6" Type="http://schemas.openxmlformats.org/officeDocument/2006/relationships/image" Target="../media/image1.wmf"/><Relationship Id="rId5" Type="http://schemas.openxmlformats.org/officeDocument/2006/relationships/slideMaster" Target="../slideMasters/slideMaster2.xml"/><Relationship Id="rId4" Type="http://schemas.openxmlformats.org/officeDocument/2006/relationships/tags" Target="../tags/tag13.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oleObject" Target="../embeddings/oleObject4.bin"/><Relationship Id="rId2" Type="http://schemas.openxmlformats.org/officeDocument/2006/relationships/tags" Target="../tags/tag14.xml"/><Relationship Id="rId1" Type="http://schemas.openxmlformats.org/officeDocument/2006/relationships/vmlDrawing" Target="../drawings/vmlDrawing4.vml"/><Relationship Id="rId6" Type="http://schemas.openxmlformats.org/officeDocument/2006/relationships/image" Target="../media/image1.wmf"/><Relationship Id="rId5" Type="http://schemas.openxmlformats.org/officeDocument/2006/relationships/slideMaster" Target="../slideMasters/slideMaster2.xml"/><Relationship Id="rId4" Type="http://schemas.openxmlformats.org/officeDocument/2006/relationships/tags" Target="../tags/tag16.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oleObject" Target="../embeddings/oleObject5.bin"/><Relationship Id="rId2" Type="http://schemas.openxmlformats.org/officeDocument/2006/relationships/tags" Target="../tags/tag17.xml"/><Relationship Id="rId1" Type="http://schemas.openxmlformats.org/officeDocument/2006/relationships/vmlDrawing" Target="../drawings/vmlDrawing5.vml"/><Relationship Id="rId6" Type="http://schemas.openxmlformats.org/officeDocument/2006/relationships/image" Target="../media/image1.wmf"/><Relationship Id="rId5" Type="http://schemas.openxmlformats.org/officeDocument/2006/relationships/slideMaster" Target="../slideMasters/slideMaster2.xml"/><Relationship Id="rId4" Type="http://schemas.openxmlformats.org/officeDocument/2006/relationships/tags" Target="../tags/tag19.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oleObject" Target="../embeddings/oleObject6.bin"/><Relationship Id="rId2" Type="http://schemas.openxmlformats.org/officeDocument/2006/relationships/tags" Target="../tags/tag20.xml"/><Relationship Id="rId1" Type="http://schemas.openxmlformats.org/officeDocument/2006/relationships/vmlDrawing" Target="../drawings/vmlDrawing6.vml"/><Relationship Id="rId6" Type="http://schemas.openxmlformats.org/officeDocument/2006/relationships/image" Target="../media/image1.wmf"/><Relationship Id="rId5" Type="http://schemas.openxmlformats.org/officeDocument/2006/relationships/slideMaster" Target="../slideMasters/slideMaster2.xml"/><Relationship Id="rId4" Type="http://schemas.openxmlformats.org/officeDocument/2006/relationships/tags" Target="../tags/tag2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oleObject" Target="../embeddings/oleObject7.bin"/><Relationship Id="rId2" Type="http://schemas.openxmlformats.org/officeDocument/2006/relationships/tags" Target="../tags/tag23.xml"/><Relationship Id="rId1" Type="http://schemas.openxmlformats.org/officeDocument/2006/relationships/vmlDrawing" Target="../drawings/vmlDrawing7.vml"/><Relationship Id="rId6" Type="http://schemas.openxmlformats.org/officeDocument/2006/relationships/image" Target="../media/image1.wmf"/><Relationship Id="rId5" Type="http://schemas.openxmlformats.org/officeDocument/2006/relationships/slideMaster" Target="../slideMasters/slideMaster2.xml"/><Relationship Id="rId4" Type="http://schemas.openxmlformats.org/officeDocument/2006/relationships/tags" Target="../tags/tag25.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oleObject" Target="../embeddings/oleObject8.bin"/><Relationship Id="rId2" Type="http://schemas.openxmlformats.org/officeDocument/2006/relationships/tags" Target="../tags/tag26.xml"/><Relationship Id="rId1" Type="http://schemas.openxmlformats.org/officeDocument/2006/relationships/vmlDrawing" Target="../drawings/vmlDrawing8.vml"/><Relationship Id="rId6" Type="http://schemas.openxmlformats.org/officeDocument/2006/relationships/image" Target="../media/image1.wmf"/><Relationship Id="rId5" Type="http://schemas.openxmlformats.org/officeDocument/2006/relationships/slideMaster" Target="../slideMasters/slideMaster2.xml"/><Relationship Id="rId4" Type="http://schemas.openxmlformats.org/officeDocument/2006/relationships/tags" Target="../tags/tag2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30.xml"/><Relationship Id="rId7" Type="http://schemas.openxmlformats.org/officeDocument/2006/relationships/oleObject" Target="../embeddings/oleObject9.bin"/><Relationship Id="rId2" Type="http://schemas.openxmlformats.org/officeDocument/2006/relationships/tags" Target="../tags/tag29.xml"/><Relationship Id="rId1" Type="http://schemas.openxmlformats.org/officeDocument/2006/relationships/vmlDrawing" Target="../drawings/vmlDrawing9.vml"/><Relationship Id="rId6" Type="http://schemas.openxmlformats.org/officeDocument/2006/relationships/image" Target="../media/image1.wmf"/><Relationship Id="rId5" Type="http://schemas.openxmlformats.org/officeDocument/2006/relationships/slideMaster" Target="../slideMasters/slideMaster2.xml"/><Relationship Id="rId4" Type="http://schemas.openxmlformats.org/officeDocument/2006/relationships/tags" Target="../tags/tag31.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oleObject" Target="../embeddings/oleObject10.bin"/><Relationship Id="rId2" Type="http://schemas.openxmlformats.org/officeDocument/2006/relationships/tags" Target="../tags/tag32.xml"/><Relationship Id="rId1" Type="http://schemas.openxmlformats.org/officeDocument/2006/relationships/vmlDrawing" Target="../drawings/vmlDrawing10.vml"/><Relationship Id="rId6" Type="http://schemas.openxmlformats.org/officeDocument/2006/relationships/image" Target="../media/image1.wmf"/><Relationship Id="rId5" Type="http://schemas.openxmlformats.org/officeDocument/2006/relationships/slideMaster" Target="../slideMasters/slideMaster2.xml"/><Relationship Id="rId4" Type="http://schemas.openxmlformats.org/officeDocument/2006/relationships/tags" Target="../tags/tag34.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36.xml"/><Relationship Id="rId7" Type="http://schemas.openxmlformats.org/officeDocument/2006/relationships/oleObject" Target="../embeddings/oleObject11.bin"/><Relationship Id="rId2" Type="http://schemas.openxmlformats.org/officeDocument/2006/relationships/tags" Target="../tags/tag35.xml"/><Relationship Id="rId1" Type="http://schemas.openxmlformats.org/officeDocument/2006/relationships/vmlDrawing" Target="../drawings/vmlDrawing11.vml"/><Relationship Id="rId6" Type="http://schemas.openxmlformats.org/officeDocument/2006/relationships/image" Target="../media/image1.wmf"/><Relationship Id="rId5" Type="http://schemas.openxmlformats.org/officeDocument/2006/relationships/slideMaster" Target="../slideMasters/slideMaster2.xml"/><Relationship Id="rId4" Type="http://schemas.openxmlformats.org/officeDocument/2006/relationships/tags" Target="../tags/tag3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BA49FFA-A161-45D4-AD61-5116C74A7306}" type="datetimeFigureOut">
              <a:rPr lang="en-US"/>
              <a:pPr>
                <a:defRPr/>
              </a:pPr>
              <a:t>10/27/2010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A7E99EC-81E1-44DE-9D57-81D3DE7508E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08E60C0-FC56-40A3-9B7E-CB949F4BAAB6}" type="datetimeFigureOut">
              <a:rPr lang="en-US"/>
              <a:pPr>
                <a:defRPr/>
              </a:pPr>
              <a:t>10/27/2010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9FF3B7A-11C8-49B2-AF3F-761B422C012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16D6D81-313F-46A2-96EF-5D680BC48127}" type="datetimeFigureOut">
              <a:rPr lang="en-US"/>
              <a:pPr>
                <a:defRPr/>
              </a:pPr>
              <a:t>10/27/2010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454150D-202B-4CE9-BDF4-C762DAABE8F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aphicFrame>
        <p:nvGraphicFramePr>
          <p:cNvPr id="4" name="Rectangle 16" hidden="1"/>
          <p:cNvGraphicFramePr>
            <a:graphicFrameLocks/>
          </p:cNvGraphicFramePr>
          <p:nvPr/>
        </p:nvGraphicFramePr>
        <p:xfrm>
          <a:off x="0" y="0"/>
          <a:ext cx="158750" cy="158750"/>
        </p:xfrm>
        <a:graphic>
          <a:graphicData uri="http://schemas.openxmlformats.org/presentationml/2006/ole">
            <p:oleObj spid="_x0000_s62465" r:id="rId5" imgW="0" imgH="0" progId="">
              <p:embed/>
            </p:oleObj>
          </a:graphicData>
        </a:graphic>
      </p:graphicFrame>
      <p:pic>
        <p:nvPicPr>
          <p:cNvPr id="5" name="Picture 34" descr="T_PPT_Label_Slogan_GB"/>
          <p:cNvPicPr>
            <a:picLocks noChangeAspect="1" noChangeArrowheads="1"/>
          </p:cNvPicPr>
          <p:nvPr userDrawn="1"/>
        </p:nvPicPr>
        <p:blipFill>
          <a:blip r:embed="rId6" cstate="print"/>
          <a:srcRect r="84" b="935"/>
          <a:stretch>
            <a:fillRect/>
          </a:stretch>
        </p:blipFill>
        <p:spPr bwMode="gray">
          <a:xfrm>
            <a:off x="322263" y="5915025"/>
            <a:ext cx="8534400" cy="754063"/>
          </a:xfrm>
          <a:prstGeom prst="rect">
            <a:avLst/>
          </a:prstGeom>
          <a:noFill/>
          <a:ln w="9525">
            <a:noFill/>
            <a:miter lim="800000"/>
            <a:headEnd/>
            <a:tailEnd/>
          </a:ln>
        </p:spPr>
      </p:pic>
      <p:sp>
        <p:nvSpPr>
          <p:cNvPr id="4098" name="Rectangle 2"/>
          <p:cNvSpPr>
            <a:spLocks noGrp="1" noChangeArrowheads="1"/>
          </p:cNvSpPr>
          <p:nvPr>
            <p:ph type="ctrTitle"/>
          </p:nvPr>
        </p:nvSpPr>
        <p:spPr>
          <a:xfrm>
            <a:off x="323850" y="3656013"/>
            <a:ext cx="8532813" cy="1662112"/>
          </a:xfrm>
          <a:solidFill>
            <a:schemeClr val="bg1"/>
          </a:solidFill>
        </p:spPr>
        <p:txBody>
          <a:bodyPr lIns="205200" tIns="126000"/>
          <a:lstStyle>
            <a:lvl1pPr>
              <a:defRPr sz="4400"/>
            </a:lvl1pPr>
          </a:lstStyle>
          <a:p>
            <a:r>
              <a:rPr lang="en-US"/>
              <a:t>Mastertitelformat bearbeiten</a:t>
            </a:r>
          </a:p>
        </p:txBody>
      </p:sp>
      <p:sp>
        <p:nvSpPr>
          <p:cNvPr id="4099" name="Rectangle 3"/>
          <p:cNvSpPr>
            <a:spLocks noGrp="1" noChangeArrowheads="1"/>
          </p:cNvSpPr>
          <p:nvPr>
            <p:ph type="subTitle" idx="1"/>
          </p:nvPr>
        </p:nvSpPr>
        <p:spPr>
          <a:xfrm>
            <a:off x="323850" y="5318125"/>
            <a:ext cx="8532813" cy="633413"/>
          </a:xfrm>
          <a:solidFill>
            <a:schemeClr val="bg1"/>
          </a:solidFill>
          <a:ln algn="ctr"/>
        </p:spPr>
        <p:txBody>
          <a:bodyPr lIns="223200" tIns="18000"/>
          <a:lstStyle>
            <a:lvl1pPr marL="0" indent="0">
              <a:buFont typeface="Wingdings" pitchFamily="2" charset="2"/>
              <a:buNone/>
              <a:defRPr sz="1800">
                <a:solidFill>
                  <a:srgbClr val="666666"/>
                </a:solidFill>
              </a:defRPr>
            </a:lvl1pPr>
          </a:lstStyle>
          <a:p>
            <a:r>
              <a:rPr lang="en-US"/>
              <a:t>Text</a:t>
            </a:r>
          </a:p>
        </p:txBody>
      </p:sp>
      <p:sp>
        <p:nvSpPr>
          <p:cNvPr id="6" name="Rectangle 8"/>
          <p:cNvSpPr>
            <a:spLocks noGrp="1" noChangeArrowheads="1"/>
          </p:cNvSpPr>
          <p:nvPr>
            <p:ph type="dt" sz="half" idx="10"/>
            <p:custDataLst>
              <p:tags r:id="rId2"/>
            </p:custDataLst>
          </p:nvPr>
        </p:nvSpPr>
        <p:spPr/>
        <p:txBody>
          <a:bodyPr/>
          <a:lstStyle>
            <a:lvl1pPr fontAlgn="auto">
              <a:spcAft>
                <a:spcPts val="0"/>
              </a:spcAft>
              <a:defRPr>
                <a:solidFill>
                  <a:srgbClr val="FFFFFF"/>
                </a:solidFill>
                <a:cs typeface="+mn-cs"/>
              </a:defRPr>
            </a:lvl1pPr>
          </a:lstStyle>
          <a:p>
            <a:pPr>
              <a:defRPr/>
            </a:pPr>
            <a:r>
              <a:rPr lang="de-DE"/>
              <a:t>07 October 2010</a:t>
            </a:r>
            <a:endParaRPr lang="en-US"/>
          </a:p>
        </p:txBody>
      </p:sp>
      <p:sp>
        <p:nvSpPr>
          <p:cNvPr id="7" name="Rectangle 9"/>
          <p:cNvSpPr>
            <a:spLocks noGrp="1" noChangeArrowheads="1"/>
          </p:cNvSpPr>
          <p:nvPr>
            <p:ph type="ftr" sz="quarter" idx="11"/>
            <p:custDataLst>
              <p:tags r:id="rId3"/>
            </p:custDataLst>
          </p:nvPr>
        </p:nvSpPr>
        <p:spPr>
          <a:xfrm>
            <a:off x="3303588" y="6602413"/>
            <a:ext cx="3598862" cy="144462"/>
          </a:xfrm>
        </p:spPr>
        <p:txBody>
          <a:bodyPr/>
          <a:lstStyle>
            <a:lvl1pPr algn="r" fontAlgn="auto">
              <a:spcAft>
                <a:spcPts val="0"/>
              </a:spcAft>
              <a:defRPr>
                <a:solidFill>
                  <a:srgbClr val="FFFFFF"/>
                </a:solidFill>
                <a:cs typeface="+mn-cs"/>
              </a:defRPr>
            </a:lvl1pPr>
          </a:lstStyle>
          <a:p>
            <a:pPr>
              <a:defRPr/>
            </a:pPr>
            <a:r>
              <a:rPr lang="en-US"/>
              <a:t>fixed-mobile-framework aligned mngt interface specs, Deutsche Telekom (Draft)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custDataLst>
              <p:tags r:id="rId1"/>
            </p:custDataLst>
          </p:nvPr>
        </p:nvSpPr>
        <p:spPr/>
        <p:txBody>
          <a:bodyPr/>
          <a:lstStyle>
            <a:lvl1pPr fontAlgn="auto">
              <a:spcAft>
                <a:spcPts val="0"/>
              </a:spcAft>
              <a:defRPr>
                <a:cs typeface="+mn-cs"/>
              </a:defRPr>
            </a:lvl1pPr>
          </a:lstStyle>
          <a:p>
            <a:pPr>
              <a:defRPr/>
            </a:pPr>
            <a:r>
              <a:rPr lang="de-DE"/>
              <a:t>07 October 2010</a:t>
            </a:r>
            <a:endParaRPr lang="en-US"/>
          </a:p>
        </p:txBody>
      </p:sp>
      <p:sp>
        <p:nvSpPr>
          <p:cNvPr id="5" name="Rectangle 5"/>
          <p:cNvSpPr>
            <a:spLocks noGrp="1" noChangeArrowheads="1"/>
          </p:cNvSpPr>
          <p:nvPr>
            <p:ph type="ftr" sz="quarter" idx="11"/>
            <p:custDataLst>
              <p:tags r:id="rId2"/>
            </p:custDataLst>
          </p:nvPr>
        </p:nvSpPr>
        <p:spPr/>
        <p:txBody>
          <a:bodyPr/>
          <a:lstStyle>
            <a:lvl1pPr algn="l" fontAlgn="auto">
              <a:spcAft>
                <a:spcPts val="0"/>
              </a:spcAft>
              <a:defRPr>
                <a:cs typeface="+mn-cs"/>
              </a:defRPr>
            </a:lvl1pPr>
          </a:lstStyle>
          <a:p>
            <a:pPr>
              <a:defRPr/>
            </a:pPr>
            <a:r>
              <a:rPr lang="en-US"/>
              <a:t>fixed-mobile-framework aligned mngt interface specs, Deutsche Telekom (Draft)</a:t>
            </a:r>
          </a:p>
        </p:txBody>
      </p:sp>
      <p:sp>
        <p:nvSpPr>
          <p:cNvPr id="6" name="Rectangle 6"/>
          <p:cNvSpPr>
            <a:spLocks noGrp="1" noChangeArrowheads="1"/>
          </p:cNvSpPr>
          <p:nvPr>
            <p:ph type="sldNum" sz="quarter" idx="12"/>
            <p:custDataLst>
              <p:tags r:id="rId3"/>
            </p:custDataLst>
          </p:nvPr>
        </p:nvSpPr>
        <p:spPr/>
        <p:txBody>
          <a:bodyPr/>
          <a:lstStyle>
            <a:lvl1pPr fontAlgn="auto">
              <a:spcAft>
                <a:spcPts val="0"/>
              </a:spcAft>
              <a:defRPr>
                <a:cs typeface="+mn-cs"/>
              </a:defRPr>
            </a:lvl1pPr>
          </a:lstStyle>
          <a:p>
            <a:pPr>
              <a:defRPr/>
            </a:pPr>
            <a:fld id="{5309D489-555D-4B3F-8DA1-4EDBE8808F74}"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47" descr="T_Label_2_3C_li_ppt"/>
          <p:cNvPicPr>
            <a:picLocks noChangeAspect="1" noChangeArrowheads="1"/>
          </p:cNvPicPr>
          <p:nvPr userDrawn="1"/>
        </p:nvPicPr>
        <p:blipFill>
          <a:blip r:embed="rId6" cstate="print"/>
          <a:srcRect t="19679" r="84" b="937"/>
          <a:stretch>
            <a:fillRect/>
          </a:stretch>
        </p:blipFill>
        <p:spPr bwMode="gray">
          <a:xfrm>
            <a:off x="323850" y="6021388"/>
            <a:ext cx="8524875" cy="603250"/>
          </a:xfrm>
          <a:prstGeom prst="rect">
            <a:avLst/>
          </a:prstGeom>
          <a:noFill/>
          <a:ln w="9525">
            <a:noFill/>
            <a:miter lim="800000"/>
            <a:headEnd/>
            <a:tailEnd/>
          </a:ln>
        </p:spPr>
      </p:pic>
      <p:graphicFrame>
        <p:nvGraphicFramePr>
          <p:cNvPr id="5" name="Rectangle 31" hidden="1"/>
          <p:cNvGraphicFramePr>
            <a:graphicFrameLocks/>
          </p:cNvGraphicFramePr>
          <p:nvPr/>
        </p:nvGraphicFramePr>
        <p:xfrm>
          <a:off x="0" y="0"/>
          <a:ext cx="158750" cy="158750"/>
        </p:xfrm>
        <a:graphic>
          <a:graphicData uri="http://schemas.openxmlformats.org/presentationml/2006/ole">
            <p:oleObj spid="_x0000_s64513" r:id="rId7" imgW="0" imgH="0" progId="">
              <p:embed/>
            </p:oleObj>
          </a:graphicData>
        </a:graphic>
      </p:graphicFrame>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6" name="Rectangle 4"/>
          <p:cNvSpPr>
            <a:spLocks noGrp="1" noChangeArrowheads="1"/>
          </p:cNvSpPr>
          <p:nvPr>
            <p:ph type="dt" sz="half" idx="10"/>
            <p:custDataLst>
              <p:tags r:id="rId2"/>
            </p:custDataLst>
          </p:nvPr>
        </p:nvSpPr>
        <p:spPr/>
        <p:txBody>
          <a:bodyPr/>
          <a:lstStyle>
            <a:lvl1pPr fontAlgn="auto">
              <a:spcAft>
                <a:spcPts val="0"/>
              </a:spcAft>
              <a:defRPr>
                <a:cs typeface="+mn-cs"/>
              </a:defRPr>
            </a:lvl1pPr>
          </a:lstStyle>
          <a:p>
            <a:pPr>
              <a:defRPr/>
            </a:pPr>
            <a:r>
              <a:rPr lang="de-DE"/>
              <a:t>07 October 2010</a:t>
            </a:r>
            <a:endParaRPr lang="en-US"/>
          </a:p>
        </p:txBody>
      </p:sp>
      <p:sp>
        <p:nvSpPr>
          <p:cNvPr id="7" name="Rectangle 5"/>
          <p:cNvSpPr>
            <a:spLocks noGrp="1" noChangeArrowheads="1"/>
          </p:cNvSpPr>
          <p:nvPr>
            <p:ph type="ftr" sz="quarter" idx="11"/>
            <p:custDataLst>
              <p:tags r:id="rId3"/>
            </p:custDataLst>
          </p:nvPr>
        </p:nvSpPr>
        <p:spPr/>
        <p:txBody>
          <a:bodyPr/>
          <a:lstStyle>
            <a:lvl1pPr algn="l" fontAlgn="auto">
              <a:spcAft>
                <a:spcPts val="0"/>
              </a:spcAft>
              <a:defRPr>
                <a:cs typeface="+mn-cs"/>
              </a:defRPr>
            </a:lvl1pPr>
          </a:lstStyle>
          <a:p>
            <a:pPr>
              <a:defRPr/>
            </a:pPr>
            <a:r>
              <a:rPr lang="en-US"/>
              <a:t>fixed-mobile-framework aligned mngt interface specs, Deutsche Telekom (Draft)</a:t>
            </a:r>
          </a:p>
        </p:txBody>
      </p:sp>
      <p:sp>
        <p:nvSpPr>
          <p:cNvPr id="8" name="Rectangle 6"/>
          <p:cNvSpPr>
            <a:spLocks noGrp="1" noChangeArrowheads="1"/>
          </p:cNvSpPr>
          <p:nvPr>
            <p:ph type="sldNum" sz="quarter" idx="12"/>
            <p:custDataLst>
              <p:tags r:id="rId4"/>
            </p:custDataLst>
          </p:nvPr>
        </p:nvSpPr>
        <p:spPr/>
        <p:txBody>
          <a:bodyPr/>
          <a:lstStyle>
            <a:lvl1pPr fontAlgn="auto">
              <a:spcAft>
                <a:spcPts val="0"/>
              </a:spcAft>
              <a:defRPr>
                <a:cs typeface="+mn-cs"/>
              </a:defRPr>
            </a:lvl1pPr>
          </a:lstStyle>
          <a:p>
            <a:pPr>
              <a:defRPr/>
            </a:pPr>
            <a:fld id="{6867081E-E43F-47FB-A2EF-269D3E32E038}"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47" descr="T_Label_2_3C_li_ppt"/>
          <p:cNvPicPr>
            <a:picLocks noChangeAspect="1" noChangeArrowheads="1"/>
          </p:cNvPicPr>
          <p:nvPr userDrawn="1"/>
        </p:nvPicPr>
        <p:blipFill>
          <a:blip r:embed="rId6" cstate="print"/>
          <a:srcRect t="19679" r="84" b="937"/>
          <a:stretch>
            <a:fillRect/>
          </a:stretch>
        </p:blipFill>
        <p:spPr bwMode="gray">
          <a:xfrm>
            <a:off x="323850" y="6021388"/>
            <a:ext cx="8524875" cy="603250"/>
          </a:xfrm>
          <a:prstGeom prst="rect">
            <a:avLst/>
          </a:prstGeom>
          <a:noFill/>
          <a:ln w="9525">
            <a:noFill/>
            <a:miter lim="800000"/>
            <a:headEnd/>
            <a:tailEnd/>
          </a:ln>
        </p:spPr>
      </p:pic>
      <p:graphicFrame>
        <p:nvGraphicFramePr>
          <p:cNvPr id="6" name="Rectangle 31" hidden="1"/>
          <p:cNvGraphicFramePr>
            <a:graphicFrameLocks/>
          </p:cNvGraphicFramePr>
          <p:nvPr/>
        </p:nvGraphicFramePr>
        <p:xfrm>
          <a:off x="0" y="0"/>
          <a:ext cx="158750" cy="158750"/>
        </p:xfrm>
        <a:graphic>
          <a:graphicData uri="http://schemas.openxmlformats.org/presentationml/2006/ole">
            <p:oleObj spid="_x0000_s65537" r:id="rId7" imgW="0" imgH="0" progId="">
              <p:embed/>
            </p:oleObj>
          </a:graphicData>
        </a:graphic>
      </p:graphicFrame>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690688"/>
            <a:ext cx="4189413" cy="4203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690688"/>
            <a:ext cx="4191000" cy="4203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custDataLst>
              <p:tags r:id="rId2"/>
            </p:custDataLst>
          </p:nvPr>
        </p:nvSpPr>
        <p:spPr/>
        <p:txBody>
          <a:bodyPr/>
          <a:lstStyle>
            <a:lvl1pPr fontAlgn="auto">
              <a:spcAft>
                <a:spcPts val="0"/>
              </a:spcAft>
              <a:defRPr>
                <a:cs typeface="+mn-cs"/>
              </a:defRPr>
            </a:lvl1pPr>
          </a:lstStyle>
          <a:p>
            <a:pPr>
              <a:defRPr/>
            </a:pPr>
            <a:r>
              <a:rPr lang="de-DE"/>
              <a:t>07 October 2010</a:t>
            </a:r>
            <a:endParaRPr lang="en-US"/>
          </a:p>
        </p:txBody>
      </p:sp>
      <p:sp>
        <p:nvSpPr>
          <p:cNvPr id="8" name="Rectangle 5"/>
          <p:cNvSpPr>
            <a:spLocks noGrp="1" noChangeArrowheads="1"/>
          </p:cNvSpPr>
          <p:nvPr>
            <p:ph type="ftr" sz="quarter" idx="11"/>
            <p:custDataLst>
              <p:tags r:id="rId3"/>
            </p:custDataLst>
          </p:nvPr>
        </p:nvSpPr>
        <p:spPr/>
        <p:txBody>
          <a:bodyPr/>
          <a:lstStyle>
            <a:lvl1pPr algn="l" fontAlgn="auto">
              <a:spcAft>
                <a:spcPts val="0"/>
              </a:spcAft>
              <a:defRPr>
                <a:cs typeface="+mn-cs"/>
              </a:defRPr>
            </a:lvl1pPr>
          </a:lstStyle>
          <a:p>
            <a:pPr>
              <a:defRPr/>
            </a:pPr>
            <a:r>
              <a:rPr lang="en-US"/>
              <a:t>fixed-mobile-framework aligned mngt interface specs, Deutsche Telekom (Draft)</a:t>
            </a:r>
          </a:p>
        </p:txBody>
      </p:sp>
      <p:sp>
        <p:nvSpPr>
          <p:cNvPr id="9" name="Rectangle 6"/>
          <p:cNvSpPr>
            <a:spLocks noGrp="1" noChangeArrowheads="1"/>
          </p:cNvSpPr>
          <p:nvPr>
            <p:ph type="sldNum" sz="quarter" idx="12"/>
            <p:custDataLst>
              <p:tags r:id="rId4"/>
            </p:custDataLst>
          </p:nvPr>
        </p:nvSpPr>
        <p:spPr/>
        <p:txBody>
          <a:bodyPr/>
          <a:lstStyle>
            <a:lvl1pPr fontAlgn="auto">
              <a:spcAft>
                <a:spcPts val="0"/>
              </a:spcAft>
              <a:defRPr>
                <a:cs typeface="+mn-cs"/>
              </a:defRPr>
            </a:lvl1pPr>
          </a:lstStyle>
          <a:p>
            <a:pPr>
              <a:defRPr/>
            </a:pPr>
            <a:fld id="{C7F8B386-39D5-41EC-AAC5-DF6B7118BAB8}"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47" descr="T_Label_2_3C_li_ppt"/>
          <p:cNvPicPr>
            <a:picLocks noChangeAspect="1" noChangeArrowheads="1"/>
          </p:cNvPicPr>
          <p:nvPr userDrawn="1"/>
        </p:nvPicPr>
        <p:blipFill>
          <a:blip r:embed="rId6" cstate="print"/>
          <a:srcRect t="19679" r="84" b="937"/>
          <a:stretch>
            <a:fillRect/>
          </a:stretch>
        </p:blipFill>
        <p:spPr bwMode="gray">
          <a:xfrm>
            <a:off x="323850" y="6021388"/>
            <a:ext cx="8524875" cy="603250"/>
          </a:xfrm>
          <a:prstGeom prst="rect">
            <a:avLst/>
          </a:prstGeom>
          <a:noFill/>
          <a:ln w="9525">
            <a:noFill/>
            <a:miter lim="800000"/>
            <a:headEnd/>
            <a:tailEnd/>
          </a:ln>
        </p:spPr>
      </p:pic>
      <p:graphicFrame>
        <p:nvGraphicFramePr>
          <p:cNvPr id="8" name="Rectangle 31" hidden="1"/>
          <p:cNvGraphicFramePr>
            <a:graphicFrameLocks/>
          </p:cNvGraphicFramePr>
          <p:nvPr/>
        </p:nvGraphicFramePr>
        <p:xfrm>
          <a:off x="0" y="0"/>
          <a:ext cx="158750" cy="158750"/>
        </p:xfrm>
        <a:graphic>
          <a:graphicData uri="http://schemas.openxmlformats.org/presentationml/2006/ole">
            <p:oleObj spid="_x0000_s66561" r:id="rId7" imgW="0" imgH="0" progId="">
              <p:embed/>
            </p:oleObj>
          </a:graphicData>
        </a:graphic>
      </p:graphicFrame>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Rectangle 4"/>
          <p:cNvSpPr>
            <a:spLocks noGrp="1" noChangeArrowheads="1"/>
          </p:cNvSpPr>
          <p:nvPr>
            <p:ph type="dt" sz="half" idx="10"/>
            <p:custDataLst>
              <p:tags r:id="rId2"/>
            </p:custDataLst>
          </p:nvPr>
        </p:nvSpPr>
        <p:spPr/>
        <p:txBody>
          <a:bodyPr/>
          <a:lstStyle>
            <a:lvl1pPr fontAlgn="auto">
              <a:spcAft>
                <a:spcPts val="0"/>
              </a:spcAft>
              <a:defRPr>
                <a:cs typeface="+mn-cs"/>
              </a:defRPr>
            </a:lvl1pPr>
          </a:lstStyle>
          <a:p>
            <a:pPr>
              <a:defRPr/>
            </a:pPr>
            <a:r>
              <a:rPr lang="de-DE"/>
              <a:t>07 October 2010</a:t>
            </a:r>
            <a:endParaRPr lang="en-US"/>
          </a:p>
        </p:txBody>
      </p:sp>
      <p:sp>
        <p:nvSpPr>
          <p:cNvPr id="10" name="Rectangle 5"/>
          <p:cNvSpPr>
            <a:spLocks noGrp="1" noChangeArrowheads="1"/>
          </p:cNvSpPr>
          <p:nvPr>
            <p:ph type="ftr" sz="quarter" idx="11"/>
            <p:custDataLst>
              <p:tags r:id="rId3"/>
            </p:custDataLst>
          </p:nvPr>
        </p:nvSpPr>
        <p:spPr/>
        <p:txBody>
          <a:bodyPr/>
          <a:lstStyle>
            <a:lvl1pPr algn="l" fontAlgn="auto">
              <a:spcAft>
                <a:spcPts val="0"/>
              </a:spcAft>
              <a:defRPr>
                <a:cs typeface="+mn-cs"/>
              </a:defRPr>
            </a:lvl1pPr>
          </a:lstStyle>
          <a:p>
            <a:pPr>
              <a:defRPr/>
            </a:pPr>
            <a:r>
              <a:rPr lang="en-US"/>
              <a:t>fixed-mobile-framework aligned mngt interface specs, Deutsche Telekom (Draft)</a:t>
            </a:r>
          </a:p>
        </p:txBody>
      </p:sp>
      <p:sp>
        <p:nvSpPr>
          <p:cNvPr id="11" name="Rectangle 6"/>
          <p:cNvSpPr>
            <a:spLocks noGrp="1" noChangeArrowheads="1"/>
          </p:cNvSpPr>
          <p:nvPr>
            <p:ph type="sldNum" sz="quarter" idx="12"/>
            <p:custDataLst>
              <p:tags r:id="rId4"/>
            </p:custDataLst>
          </p:nvPr>
        </p:nvSpPr>
        <p:spPr/>
        <p:txBody>
          <a:bodyPr/>
          <a:lstStyle>
            <a:lvl1pPr fontAlgn="auto">
              <a:spcAft>
                <a:spcPts val="0"/>
              </a:spcAft>
              <a:defRPr>
                <a:cs typeface="+mn-cs"/>
              </a:defRPr>
            </a:lvl1pPr>
          </a:lstStyle>
          <a:p>
            <a:pPr>
              <a:defRPr/>
            </a:pPr>
            <a:fld id="{E177DC4C-4A1B-4AA7-8B12-5014D96D1459}"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47" descr="T_Label_2_3C_li_ppt"/>
          <p:cNvPicPr>
            <a:picLocks noChangeAspect="1" noChangeArrowheads="1"/>
          </p:cNvPicPr>
          <p:nvPr userDrawn="1"/>
        </p:nvPicPr>
        <p:blipFill>
          <a:blip r:embed="rId6" cstate="print"/>
          <a:srcRect t="19679" r="84" b="937"/>
          <a:stretch>
            <a:fillRect/>
          </a:stretch>
        </p:blipFill>
        <p:spPr bwMode="gray">
          <a:xfrm>
            <a:off x="323850" y="6021388"/>
            <a:ext cx="8524875" cy="603250"/>
          </a:xfrm>
          <a:prstGeom prst="rect">
            <a:avLst/>
          </a:prstGeom>
          <a:noFill/>
          <a:ln w="9525">
            <a:noFill/>
            <a:miter lim="800000"/>
            <a:headEnd/>
            <a:tailEnd/>
          </a:ln>
        </p:spPr>
      </p:pic>
      <p:graphicFrame>
        <p:nvGraphicFramePr>
          <p:cNvPr id="4" name="Rectangle 31" hidden="1"/>
          <p:cNvGraphicFramePr>
            <a:graphicFrameLocks/>
          </p:cNvGraphicFramePr>
          <p:nvPr/>
        </p:nvGraphicFramePr>
        <p:xfrm>
          <a:off x="0" y="0"/>
          <a:ext cx="158750" cy="158750"/>
        </p:xfrm>
        <a:graphic>
          <a:graphicData uri="http://schemas.openxmlformats.org/presentationml/2006/ole">
            <p:oleObj spid="_x0000_s67585" r:id="rId7" imgW="0" imgH="0" progId="">
              <p:embed/>
            </p:oleObj>
          </a:graphicData>
        </a:graphic>
      </p:graphicFrame>
      <p:sp>
        <p:nvSpPr>
          <p:cNvPr id="2" name="Title 1"/>
          <p:cNvSpPr>
            <a:spLocks noGrp="1"/>
          </p:cNvSpPr>
          <p:nvPr>
            <p:ph type="title"/>
          </p:nvPr>
        </p:nvSpPr>
        <p:spPr/>
        <p:txBody>
          <a:bodyPr/>
          <a:lstStyle/>
          <a:p>
            <a:r>
              <a:rPr lang="en-US" smtClean="0"/>
              <a:t>Click to edit Master title style</a:t>
            </a:r>
            <a:endParaRPr lang="en-US"/>
          </a:p>
        </p:txBody>
      </p:sp>
      <p:sp>
        <p:nvSpPr>
          <p:cNvPr id="5" name="Rectangle 4"/>
          <p:cNvSpPr>
            <a:spLocks noGrp="1" noChangeArrowheads="1"/>
          </p:cNvSpPr>
          <p:nvPr>
            <p:ph type="dt" sz="half" idx="10"/>
            <p:custDataLst>
              <p:tags r:id="rId2"/>
            </p:custDataLst>
          </p:nvPr>
        </p:nvSpPr>
        <p:spPr/>
        <p:txBody>
          <a:bodyPr/>
          <a:lstStyle>
            <a:lvl1pPr fontAlgn="auto">
              <a:spcAft>
                <a:spcPts val="0"/>
              </a:spcAft>
              <a:defRPr>
                <a:cs typeface="+mn-cs"/>
              </a:defRPr>
            </a:lvl1pPr>
          </a:lstStyle>
          <a:p>
            <a:pPr>
              <a:defRPr/>
            </a:pPr>
            <a:r>
              <a:rPr lang="de-DE"/>
              <a:t>07 October 2010</a:t>
            </a:r>
            <a:endParaRPr lang="en-US"/>
          </a:p>
        </p:txBody>
      </p:sp>
      <p:sp>
        <p:nvSpPr>
          <p:cNvPr id="6" name="Rectangle 5"/>
          <p:cNvSpPr>
            <a:spLocks noGrp="1" noChangeArrowheads="1"/>
          </p:cNvSpPr>
          <p:nvPr>
            <p:ph type="ftr" sz="quarter" idx="11"/>
            <p:custDataLst>
              <p:tags r:id="rId3"/>
            </p:custDataLst>
          </p:nvPr>
        </p:nvSpPr>
        <p:spPr/>
        <p:txBody>
          <a:bodyPr/>
          <a:lstStyle>
            <a:lvl1pPr algn="l" fontAlgn="auto">
              <a:spcAft>
                <a:spcPts val="0"/>
              </a:spcAft>
              <a:defRPr>
                <a:cs typeface="+mn-cs"/>
              </a:defRPr>
            </a:lvl1pPr>
          </a:lstStyle>
          <a:p>
            <a:pPr>
              <a:defRPr/>
            </a:pPr>
            <a:r>
              <a:rPr lang="en-US"/>
              <a:t>fixed-mobile-framework aligned mngt interface specs, Deutsche Telekom (Draft)</a:t>
            </a:r>
          </a:p>
        </p:txBody>
      </p:sp>
      <p:sp>
        <p:nvSpPr>
          <p:cNvPr id="7" name="Rectangle 6"/>
          <p:cNvSpPr>
            <a:spLocks noGrp="1" noChangeArrowheads="1"/>
          </p:cNvSpPr>
          <p:nvPr>
            <p:ph type="sldNum" sz="quarter" idx="12"/>
            <p:custDataLst>
              <p:tags r:id="rId4"/>
            </p:custDataLst>
          </p:nvPr>
        </p:nvSpPr>
        <p:spPr/>
        <p:txBody>
          <a:bodyPr/>
          <a:lstStyle>
            <a:lvl1pPr fontAlgn="auto">
              <a:spcAft>
                <a:spcPts val="0"/>
              </a:spcAft>
              <a:defRPr>
                <a:cs typeface="+mn-cs"/>
              </a:defRPr>
            </a:lvl1pPr>
          </a:lstStyle>
          <a:p>
            <a:pPr>
              <a:defRPr/>
            </a:pPr>
            <a:fld id="{8266DCDA-90D2-4ED5-8685-6A721C419171}"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47" descr="T_Label_2_3C_li_ppt"/>
          <p:cNvPicPr>
            <a:picLocks noChangeAspect="1" noChangeArrowheads="1"/>
          </p:cNvPicPr>
          <p:nvPr userDrawn="1"/>
        </p:nvPicPr>
        <p:blipFill>
          <a:blip r:embed="rId6" cstate="print"/>
          <a:srcRect t="19679" r="84" b="937"/>
          <a:stretch>
            <a:fillRect/>
          </a:stretch>
        </p:blipFill>
        <p:spPr bwMode="gray">
          <a:xfrm>
            <a:off x="323850" y="6021388"/>
            <a:ext cx="8524875" cy="603250"/>
          </a:xfrm>
          <a:prstGeom prst="rect">
            <a:avLst/>
          </a:prstGeom>
          <a:noFill/>
          <a:ln w="9525">
            <a:noFill/>
            <a:miter lim="800000"/>
            <a:headEnd/>
            <a:tailEnd/>
          </a:ln>
        </p:spPr>
      </p:pic>
      <p:graphicFrame>
        <p:nvGraphicFramePr>
          <p:cNvPr id="3" name="Rectangle 31" hidden="1"/>
          <p:cNvGraphicFramePr>
            <a:graphicFrameLocks/>
          </p:cNvGraphicFramePr>
          <p:nvPr/>
        </p:nvGraphicFramePr>
        <p:xfrm>
          <a:off x="0" y="0"/>
          <a:ext cx="158750" cy="158750"/>
        </p:xfrm>
        <a:graphic>
          <a:graphicData uri="http://schemas.openxmlformats.org/presentationml/2006/ole">
            <p:oleObj spid="_x0000_s68609" r:id="rId7" imgW="0" imgH="0" progId="">
              <p:embed/>
            </p:oleObj>
          </a:graphicData>
        </a:graphic>
      </p:graphicFrame>
      <p:sp>
        <p:nvSpPr>
          <p:cNvPr id="4" name="Rectangle 4"/>
          <p:cNvSpPr>
            <a:spLocks noGrp="1" noChangeArrowheads="1"/>
          </p:cNvSpPr>
          <p:nvPr>
            <p:ph type="dt" sz="half" idx="10"/>
            <p:custDataLst>
              <p:tags r:id="rId2"/>
            </p:custDataLst>
          </p:nvPr>
        </p:nvSpPr>
        <p:spPr/>
        <p:txBody>
          <a:bodyPr/>
          <a:lstStyle>
            <a:lvl1pPr fontAlgn="auto">
              <a:spcAft>
                <a:spcPts val="0"/>
              </a:spcAft>
              <a:defRPr>
                <a:cs typeface="+mn-cs"/>
              </a:defRPr>
            </a:lvl1pPr>
          </a:lstStyle>
          <a:p>
            <a:pPr>
              <a:defRPr/>
            </a:pPr>
            <a:r>
              <a:rPr lang="de-DE"/>
              <a:t>07 October 2010</a:t>
            </a:r>
            <a:endParaRPr lang="en-US"/>
          </a:p>
        </p:txBody>
      </p:sp>
      <p:sp>
        <p:nvSpPr>
          <p:cNvPr id="5" name="Rectangle 5"/>
          <p:cNvSpPr>
            <a:spLocks noGrp="1" noChangeArrowheads="1"/>
          </p:cNvSpPr>
          <p:nvPr>
            <p:ph type="ftr" sz="quarter" idx="11"/>
            <p:custDataLst>
              <p:tags r:id="rId3"/>
            </p:custDataLst>
          </p:nvPr>
        </p:nvSpPr>
        <p:spPr/>
        <p:txBody>
          <a:bodyPr/>
          <a:lstStyle>
            <a:lvl1pPr algn="l" fontAlgn="auto">
              <a:spcAft>
                <a:spcPts val="0"/>
              </a:spcAft>
              <a:defRPr>
                <a:cs typeface="+mn-cs"/>
              </a:defRPr>
            </a:lvl1pPr>
          </a:lstStyle>
          <a:p>
            <a:pPr>
              <a:defRPr/>
            </a:pPr>
            <a:r>
              <a:rPr lang="en-US"/>
              <a:t>fixed-mobile-framework aligned mngt interface specs, Deutsche Telekom (Draft)</a:t>
            </a:r>
          </a:p>
        </p:txBody>
      </p:sp>
      <p:sp>
        <p:nvSpPr>
          <p:cNvPr id="6" name="Rectangle 6"/>
          <p:cNvSpPr>
            <a:spLocks noGrp="1" noChangeArrowheads="1"/>
          </p:cNvSpPr>
          <p:nvPr>
            <p:ph type="sldNum" sz="quarter" idx="12"/>
            <p:custDataLst>
              <p:tags r:id="rId4"/>
            </p:custDataLst>
          </p:nvPr>
        </p:nvSpPr>
        <p:spPr/>
        <p:txBody>
          <a:bodyPr/>
          <a:lstStyle>
            <a:lvl1pPr fontAlgn="auto">
              <a:spcAft>
                <a:spcPts val="0"/>
              </a:spcAft>
              <a:defRPr>
                <a:cs typeface="+mn-cs"/>
              </a:defRPr>
            </a:lvl1pPr>
          </a:lstStyle>
          <a:p>
            <a:pPr>
              <a:defRPr/>
            </a:pPr>
            <a:fld id="{EE224F4D-7FBB-47CF-B952-86F3ED85CA9C}"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47" descr="T_Label_2_3C_li_ppt"/>
          <p:cNvPicPr>
            <a:picLocks noChangeAspect="1" noChangeArrowheads="1"/>
          </p:cNvPicPr>
          <p:nvPr userDrawn="1"/>
        </p:nvPicPr>
        <p:blipFill>
          <a:blip r:embed="rId6" cstate="print"/>
          <a:srcRect t="19679" r="84" b="937"/>
          <a:stretch>
            <a:fillRect/>
          </a:stretch>
        </p:blipFill>
        <p:spPr bwMode="gray">
          <a:xfrm>
            <a:off x="323850" y="6021388"/>
            <a:ext cx="8524875" cy="603250"/>
          </a:xfrm>
          <a:prstGeom prst="rect">
            <a:avLst/>
          </a:prstGeom>
          <a:noFill/>
          <a:ln w="9525">
            <a:noFill/>
            <a:miter lim="800000"/>
            <a:headEnd/>
            <a:tailEnd/>
          </a:ln>
        </p:spPr>
      </p:pic>
      <p:graphicFrame>
        <p:nvGraphicFramePr>
          <p:cNvPr id="6" name="Rectangle 31" hidden="1"/>
          <p:cNvGraphicFramePr>
            <a:graphicFrameLocks/>
          </p:cNvGraphicFramePr>
          <p:nvPr/>
        </p:nvGraphicFramePr>
        <p:xfrm>
          <a:off x="0" y="0"/>
          <a:ext cx="158750" cy="158750"/>
        </p:xfrm>
        <a:graphic>
          <a:graphicData uri="http://schemas.openxmlformats.org/presentationml/2006/ole">
            <p:oleObj spid="_x0000_s69633" r:id="rId7" imgW="0" imgH="0" progId="">
              <p:embed/>
            </p:oleObj>
          </a:graphicData>
        </a:graphic>
      </p:graphicFrame>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Rectangle 4"/>
          <p:cNvSpPr>
            <a:spLocks noGrp="1" noChangeArrowheads="1"/>
          </p:cNvSpPr>
          <p:nvPr>
            <p:ph type="dt" sz="half" idx="10"/>
            <p:custDataLst>
              <p:tags r:id="rId2"/>
            </p:custDataLst>
          </p:nvPr>
        </p:nvSpPr>
        <p:spPr/>
        <p:txBody>
          <a:bodyPr/>
          <a:lstStyle>
            <a:lvl1pPr fontAlgn="auto">
              <a:spcAft>
                <a:spcPts val="0"/>
              </a:spcAft>
              <a:defRPr>
                <a:cs typeface="+mn-cs"/>
              </a:defRPr>
            </a:lvl1pPr>
          </a:lstStyle>
          <a:p>
            <a:pPr>
              <a:defRPr/>
            </a:pPr>
            <a:r>
              <a:rPr lang="de-DE"/>
              <a:t>07 October 2010</a:t>
            </a:r>
            <a:endParaRPr lang="en-US"/>
          </a:p>
        </p:txBody>
      </p:sp>
      <p:sp>
        <p:nvSpPr>
          <p:cNvPr id="8" name="Rectangle 5"/>
          <p:cNvSpPr>
            <a:spLocks noGrp="1" noChangeArrowheads="1"/>
          </p:cNvSpPr>
          <p:nvPr>
            <p:ph type="ftr" sz="quarter" idx="11"/>
            <p:custDataLst>
              <p:tags r:id="rId3"/>
            </p:custDataLst>
          </p:nvPr>
        </p:nvSpPr>
        <p:spPr/>
        <p:txBody>
          <a:bodyPr/>
          <a:lstStyle>
            <a:lvl1pPr algn="l" fontAlgn="auto">
              <a:spcAft>
                <a:spcPts val="0"/>
              </a:spcAft>
              <a:defRPr>
                <a:cs typeface="+mn-cs"/>
              </a:defRPr>
            </a:lvl1pPr>
          </a:lstStyle>
          <a:p>
            <a:pPr>
              <a:defRPr/>
            </a:pPr>
            <a:r>
              <a:rPr lang="en-US"/>
              <a:t>fixed-mobile-framework aligned mngt interface specs, Deutsche Telekom (Draft)</a:t>
            </a:r>
          </a:p>
        </p:txBody>
      </p:sp>
      <p:sp>
        <p:nvSpPr>
          <p:cNvPr id="9" name="Rectangle 6"/>
          <p:cNvSpPr>
            <a:spLocks noGrp="1" noChangeArrowheads="1"/>
          </p:cNvSpPr>
          <p:nvPr>
            <p:ph type="sldNum" sz="quarter" idx="12"/>
            <p:custDataLst>
              <p:tags r:id="rId4"/>
            </p:custDataLst>
          </p:nvPr>
        </p:nvSpPr>
        <p:spPr/>
        <p:txBody>
          <a:bodyPr/>
          <a:lstStyle>
            <a:lvl1pPr fontAlgn="auto">
              <a:spcAft>
                <a:spcPts val="0"/>
              </a:spcAft>
              <a:defRPr>
                <a:cs typeface="+mn-cs"/>
              </a:defRPr>
            </a:lvl1pPr>
          </a:lstStyle>
          <a:p>
            <a:pPr>
              <a:defRPr/>
            </a:pPr>
            <a:fld id="{1703BD5D-0B87-4BA2-A443-E82521D39A3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67AB79A-684A-4AF2-B6F8-AC7C4447097B}" type="datetimeFigureOut">
              <a:rPr lang="en-US"/>
              <a:pPr>
                <a:defRPr/>
              </a:pPr>
              <a:t>10/27/2010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583D8CF-1A8D-454C-8E63-8E5994B404DD}"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47" descr="T_Label_2_3C_li_ppt"/>
          <p:cNvPicPr>
            <a:picLocks noChangeAspect="1" noChangeArrowheads="1"/>
          </p:cNvPicPr>
          <p:nvPr userDrawn="1"/>
        </p:nvPicPr>
        <p:blipFill>
          <a:blip r:embed="rId6" cstate="print"/>
          <a:srcRect t="19679" r="84" b="937"/>
          <a:stretch>
            <a:fillRect/>
          </a:stretch>
        </p:blipFill>
        <p:spPr bwMode="gray">
          <a:xfrm>
            <a:off x="323850" y="6021388"/>
            <a:ext cx="8524875" cy="603250"/>
          </a:xfrm>
          <a:prstGeom prst="rect">
            <a:avLst/>
          </a:prstGeom>
          <a:noFill/>
          <a:ln w="9525">
            <a:noFill/>
            <a:miter lim="800000"/>
            <a:headEnd/>
            <a:tailEnd/>
          </a:ln>
        </p:spPr>
      </p:pic>
      <p:graphicFrame>
        <p:nvGraphicFramePr>
          <p:cNvPr id="6" name="Rectangle 31" hidden="1"/>
          <p:cNvGraphicFramePr>
            <a:graphicFrameLocks/>
          </p:cNvGraphicFramePr>
          <p:nvPr/>
        </p:nvGraphicFramePr>
        <p:xfrm>
          <a:off x="0" y="0"/>
          <a:ext cx="158750" cy="158750"/>
        </p:xfrm>
        <a:graphic>
          <a:graphicData uri="http://schemas.openxmlformats.org/presentationml/2006/ole">
            <p:oleObj spid="_x0000_s70657" r:id="rId7" imgW="0" imgH="0" progId="">
              <p:embed/>
            </p:oleObj>
          </a:graphicData>
        </a:graphic>
      </p:graphicFrame>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Rectangle 4"/>
          <p:cNvSpPr>
            <a:spLocks noGrp="1" noChangeArrowheads="1"/>
          </p:cNvSpPr>
          <p:nvPr>
            <p:ph type="dt" sz="half" idx="10"/>
            <p:custDataLst>
              <p:tags r:id="rId2"/>
            </p:custDataLst>
          </p:nvPr>
        </p:nvSpPr>
        <p:spPr/>
        <p:txBody>
          <a:bodyPr/>
          <a:lstStyle>
            <a:lvl1pPr fontAlgn="auto">
              <a:spcAft>
                <a:spcPts val="0"/>
              </a:spcAft>
              <a:defRPr>
                <a:cs typeface="+mn-cs"/>
              </a:defRPr>
            </a:lvl1pPr>
          </a:lstStyle>
          <a:p>
            <a:pPr>
              <a:defRPr/>
            </a:pPr>
            <a:r>
              <a:rPr lang="de-DE"/>
              <a:t>07 October 2010</a:t>
            </a:r>
            <a:endParaRPr lang="en-US"/>
          </a:p>
        </p:txBody>
      </p:sp>
      <p:sp>
        <p:nvSpPr>
          <p:cNvPr id="8" name="Rectangle 5"/>
          <p:cNvSpPr>
            <a:spLocks noGrp="1" noChangeArrowheads="1"/>
          </p:cNvSpPr>
          <p:nvPr>
            <p:ph type="ftr" sz="quarter" idx="11"/>
            <p:custDataLst>
              <p:tags r:id="rId3"/>
            </p:custDataLst>
          </p:nvPr>
        </p:nvSpPr>
        <p:spPr/>
        <p:txBody>
          <a:bodyPr/>
          <a:lstStyle>
            <a:lvl1pPr algn="l" fontAlgn="auto">
              <a:spcAft>
                <a:spcPts val="0"/>
              </a:spcAft>
              <a:defRPr>
                <a:cs typeface="+mn-cs"/>
              </a:defRPr>
            </a:lvl1pPr>
          </a:lstStyle>
          <a:p>
            <a:pPr>
              <a:defRPr/>
            </a:pPr>
            <a:r>
              <a:rPr lang="en-US"/>
              <a:t>fixed-mobile-framework aligned mngt interface specs, Deutsche Telekom (Draft)</a:t>
            </a:r>
          </a:p>
        </p:txBody>
      </p:sp>
      <p:sp>
        <p:nvSpPr>
          <p:cNvPr id="9" name="Rectangle 6"/>
          <p:cNvSpPr>
            <a:spLocks noGrp="1" noChangeArrowheads="1"/>
          </p:cNvSpPr>
          <p:nvPr>
            <p:ph type="sldNum" sz="quarter" idx="12"/>
            <p:custDataLst>
              <p:tags r:id="rId4"/>
            </p:custDataLst>
          </p:nvPr>
        </p:nvSpPr>
        <p:spPr/>
        <p:txBody>
          <a:bodyPr/>
          <a:lstStyle>
            <a:lvl1pPr fontAlgn="auto">
              <a:spcAft>
                <a:spcPts val="0"/>
              </a:spcAft>
              <a:defRPr>
                <a:cs typeface="+mn-cs"/>
              </a:defRPr>
            </a:lvl1pPr>
          </a:lstStyle>
          <a:p>
            <a:pPr>
              <a:defRPr/>
            </a:pPr>
            <a:fld id="{C982634B-F08E-48EE-837B-9F48285A3AA9}"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47" descr="T_Label_2_3C_li_ppt"/>
          <p:cNvPicPr>
            <a:picLocks noChangeAspect="1" noChangeArrowheads="1"/>
          </p:cNvPicPr>
          <p:nvPr userDrawn="1"/>
        </p:nvPicPr>
        <p:blipFill>
          <a:blip r:embed="rId6" cstate="print"/>
          <a:srcRect t="19679" r="84" b="937"/>
          <a:stretch>
            <a:fillRect/>
          </a:stretch>
        </p:blipFill>
        <p:spPr bwMode="gray">
          <a:xfrm>
            <a:off x="323850" y="6021388"/>
            <a:ext cx="8524875" cy="603250"/>
          </a:xfrm>
          <a:prstGeom prst="rect">
            <a:avLst/>
          </a:prstGeom>
          <a:noFill/>
          <a:ln w="9525">
            <a:noFill/>
            <a:miter lim="800000"/>
            <a:headEnd/>
            <a:tailEnd/>
          </a:ln>
        </p:spPr>
      </p:pic>
      <p:graphicFrame>
        <p:nvGraphicFramePr>
          <p:cNvPr id="5" name="Rectangle 31" hidden="1"/>
          <p:cNvGraphicFramePr>
            <a:graphicFrameLocks/>
          </p:cNvGraphicFramePr>
          <p:nvPr/>
        </p:nvGraphicFramePr>
        <p:xfrm>
          <a:off x="0" y="0"/>
          <a:ext cx="158750" cy="158750"/>
        </p:xfrm>
        <a:graphic>
          <a:graphicData uri="http://schemas.openxmlformats.org/presentationml/2006/ole">
            <p:oleObj spid="_x0000_s71681" r:id="rId7" imgW="0" imgH="0" progId="">
              <p:embed/>
            </p:oleObj>
          </a:graphicData>
        </a:graphic>
      </p:graphicFrame>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custDataLst>
              <p:tags r:id="rId2"/>
            </p:custDataLst>
          </p:nvPr>
        </p:nvSpPr>
        <p:spPr/>
        <p:txBody>
          <a:bodyPr/>
          <a:lstStyle>
            <a:lvl1pPr fontAlgn="auto">
              <a:spcAft>
                <a:spcPts val="0"/>
              </a:spcAft>
              <a:defRPr>
                <a:cs typeface="+mn-cs"/>
              </a:defRPr>
            </a:lvl1pPr>
          </a:lstStyle>
          <a:p>
            <a:pPr>
              <a:defRPr/>
            </a:pPr>
            <a:r>
              <a:rPr lang="de-DE"/>
              <a:t>07 October 2010</a:t>
            </a:r>
            <a:endParaRPr lang="en-US"/>
          </a:p>
        </p:txBody>
      </p:sp>
      <p:sp>
        <p:nvSpPr>
          <p:cNvPr id="7" name="Rectangle 5"/>
          <p:cNvSpPr>
            <a:spLocks noGrp="1" noChangeArrowheads="1"/>
          </p:cNvSpPr>
          <p:nvPr>
            <p:ph type="ftr" sz="quarter" idx="11"/>
            <p:custDataLst>
              <p:tags r:id="rId3"/>
            </p:custDataLst>
          </p:nvPr>
        </p:nvSpPr>
        <p:spPr/>
        <p:txBody>
          <a:bodyPr/>
          <a:lstStyle>
            <a:lvl1pPr algn="l" fontAlgn="auto">
              <a:spcAft>
                <a:spcPts val="0"/>
              </a:spcAft>
              <a:defRPr>
                <a:cs typeface="+mn-cs"/>
              </a:defRPr>
            </a:lvl1pPr>
          </a:lstStyle>
          <a:p>
            <a:pPr>
              <a:defRPr/>
            </a:pPr>
            <a:r>
              <a:rPr lang="en-US"/>
              <a:t>fixed-mobile-framework aligned mngt interface specs, Deutsche Telekom (Draft)</a:t>
            </a:r>
          </a:p>
        </p:txBody>
      </p:sp>
      <p:sp>
        <p:nvSpPr>
          <p:cNvPr id="8" name="Rectangle 6"/>
          <p:cNvSpPr>
            <a:spLocks noGrp="1" noChangeArrowheads="1"/>
          </p:cNvSpPr>
          <p:nvPr>
            <p:ph type="sldNum" sz="quarter" idx="12"/>
            <p:custDataLst>
              <p:tags r:id="rId4"/>
            </p:custDataLst>
          </p:nvPr>
        </p:nvSpPr>
        <p:spPr/>
        <p:txBody>
          <a:bodyPr/>
          <a:lstStyle>
            <a:lvl1pPr fontAlgn="auto">
              <a:spcAft>
                <a:spcPts val="0"/>
              </a:spcAft>
              <a:defRPr>
                <a:cs typeface="+mn-cs"/>
              </a:defRPr>
            </a:lvl1pPr>
          </a:lstStyle>
          <a:p>
            <a:pPr>
              <a:defRPr/>
            </a:pPr>
            <a:fld id="{1432F43B-3F59-43A1-AF2B-55692FE8D9B4}"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47" descr="T_Label_2_3C_li_ppt"/>
          <p:cNvPicPr>
            <a:picLocks noChangeAspect="1" noChangeArrowheads="1"/>
          </p:cNvPicPr>
          <p:nvPr userDrawn="1"/>
        </p:nvPicPr>
        <p:blipFill>
          <a:blip r:embed="rId6" cstate="print"/>
          <a:srcRect t="19679" r="84" b="937"/>
          <a:stretch>
            <a:fillRect/>
          </a:stretch>
        </p:blipFill>
        <p:spPr bwMode="gray">
          <a:xfrm>
            <a:off x="323850" y="6021388"/>
            <a:ext cx="8524875" cy="603250"/>
          </a:xfrm>
          <a:prstGeom prst="rect">
            <a:avLst/>
          </a:prstGeom>
          <a:noFill/>
          <a:ln w="9525">
            <a:noFill/>
            <a:miter lim="800000"/>
            <a:headEnd/>
            <a:tailEnd/>
          </a:ln>
        </p:spPr>
      </p:pic>
      <p:graphicFrame>
        <p:nvGraphicFramePr>
          <p:cNvPr id="5" name="Rectangle 31" hidden="1"/>
          <p:cNvGraphicFramePr>
            <a:graphicFrameLocks/>
          </p:cNvGraphicFramePr>
          <p:nvPr/>
        </p:nvGraphicFramePr>
        <p:xfrm>
          <a:off x="0" y="0"/>
          <a:ext cx="158750" cy="158750"/>
        </p:xfrm>
        <a:graphic>
          <a:graphicData uri="http://schemas.openxmlformats.org/presentationml/2006/ole">
            <p:oleObj spid="_x0000_s72705" r:id="rId7" imgW="0" imgH="0" progId="">
              <p:embed/>
            </p:oleObj>
          </a:graphicData>
        </a:graphic>
      </p:graphicFrame>
      <p:sp>
        <p:nvSpPr>
          <p:cNvPr id="2" name="Vertical Title 1"/>
          <p:cNvSpPr>
            <a:spLocks noGrp="1"/>
          </p:cNvSpPr>
          <p:nvPr>
            <p:ph type="title" orient="vert"/>
          </p:nvPr>
        </p:nvSpPr>
        <p:spPr>
          <a:xfrm>
            <a:off x="6705600" y="304800"/>
            <a:ext cx="2132013" cy="55895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800" y="304800"/>
            <a:ext cx="6248400" cy="55895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custDataLst>
              <p:tags r:id="rId2"/>
            </p:custDataLst>
          </p:nvPr>
        </p:nvSpPr>
        <p:spPr/>
        <p:txBody>
          <a:bodyPr/>
          <a:lstStyle>
            <a:lvl1pPr fontAlgn="auto">
              <a:spcAft>
                <a:spcPts val="0"/>
              </a:spcAft>
              <a:defRPr>
                <a:cs typeface="+mn-cs"/>
              </a:defRPr>
            </a:lvl1pPr>
          </a:lstStyle>
          <a:p>
            <a:pPr>
              <a:defRPr/>
            </a:pPr>
            <a:r>
              <a:rPr lang="de-DE"/>
              <a:t>07 October 2010</a:t>
            </a:r>
            <a:endParaRPr lang="en-US"/>
          </a:p>
        </p:txBody>
      </p:sp>
      <p:sp>
        <p:nvSpPr>
          <p:cNvPr id="7" name="Rectangle 5"/>
          <p:cNvSpPr>
            <a:spLocks noGrp="1" noChangeArrowheads="1"/>
          </p:cNvSpPr>
          <p:nvPr>
            <p:ph type="ftr" sz="quarter" idx="11"/>
            <p:custDataLst>
              <p:tags r:id="rId3"/>
            </p:custDataLst>
          </p:nvPr>
        </p:nvSpPr>
        <p:spPr/>
        <p:txBody>
          <a:bodyPr/>
          <a:lstStyle>
            <a:lvl1pPr algn="l" fontAlgn="auto">
              <a:spcAft>
                <a:spcPts val="0"/>
              </a:spcAft>
              <a:defRPr>
                <a:cs typeface="+mn-cs"/>
              </a:defRPr>
            </a:lvl1pPr>
          </a:lstStyle>
          <a:p>
            <a:pPr>
              <a:defRPr/>
            </a:pPr>
            <a:r>
              <a:rPr lang="en-US"/>
              <a:t>fixed-mobile-framework aligned mngt interface specs, Deutsche Telekom (Draft)</a:t>
            </a:r>
          </a:p>
        </p:txBody>
      </p:sp>
      <p:sp>
        <p:nvSpPr>
          <p:cNvPr id="8" name="Rectangle 6"/>
          <p:cNvSpPr>
            <a:spLocks noGrp="1" noChangeArrowheads="1"/>
          </p:cNvSpPr>
          <p:nvPr>
            <p:ph type="sldNum" sz="quarter" idx="12"/>
            <p:custDataLst>
              <p:tags r:id="rId4"/>
            </p:custDataLst>
          </p:nvPr>
        </p:nvSpPr>
        <p:spPr/>
        <p:txBody>
          <a:bodyPr/>
          <a:lstStyle>
            <a:lvl1pPr fontAlgn="auto">
              <a:spcAft>
                <a:spcPts val="0"/>
              </a:spcAft>
              <a:defRPr>
                <a:cs typeface="+mn-cs"/>
              </a:defRPr>
            </a:lvl1pPr>
          </a:lstStyle>
          <a:p>
            <a:pPr>
              <a:defRPr/>
            </a:pPr>
            <a:fld id="{86D0AC51-E9DF-4576-94BB-BBBA04DF7D7C}"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F134B28-54A8-4FEF-9E60-6DF5706BEE61}" type="datetimeFigureOut">
              <a:rPr lang="en-US"/>
              <a:pPr>
                <a:defRPr/>
              </a:pPr>
              <a:t>10/27/2010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FF28422-055E-453D-8277-CD11C946941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7F6002A-3D77-439A-9B54-9FFBD321EA61}" type="datetimeFigureOut">
              <a:rPr lang="en-US"/>
              <a:pPr>
                <a:defRPr/>
              </a:pPr>
              <a:t>10/27/2010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753F59A-FDCD-490E-AD23-05D4D273A1E1}"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9AFB9B0-F02F-4BD1-9495-29C993BA9424}" type="datetimeFigureOut">
              <a:rPr lang="en-US"/>
              <a:pPr>
                <a:defRPr/>
              </a:pPr>
              <a:t>10/27/2010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9F68EDF-3924-4F44-B3CB-6B89EB5F99E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635C0E2-3D87-40BB-90E1-ED91B5377ED2}" type="datetimeFigureOut">
              <a:rPr lang="en-US"/>
              <a:pPr>
                <a:defRPr/>
              </a:pPr>
              <a:t>10/27/2010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03BFF0A-2990-40A7-B352-B9D22566BF3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691291F-E39C-42C4-B5CB-4BF519CD9C00}" type="datetimeFigureOut">
              <a:rPr lang="en-US"/>
              <a:pPr>
                <a:defRPr/>
              </a:pPr>
              <a:t>10/27/2010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4EEFAF6-CC88-4607-8637-44F24AA46CA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5CD4D84-B03D-4820-ADE3-AE919EAA4821}" type="datetimeFigureOut">
              <a:rPr lang="en-US"/>
              <a:pPr>
                <a:defRPr/>
              </a:pPr>
              <a:t>10/27/2010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4BD16EC-EE64-4B78-9D25-AF97B797F87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6E1E596-7D90-4EC9-A1B9-A8CA4ED2AD7B}" type="datetimeFigureOut">
              <a:rPr lang="en-US"/>
              <a:pPr>
                <a:defRPr/>
              </a:pPr>
              <a:t>10/27/2010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07D6051-EA6E-4C15-98F9-A9058ED35AE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vmlDrawing" Target="../drawings/vmlDrawing1.vml"/><Relationship Id="rId18"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tags" Target="../tags/tag4.xml"/><Relationship Id="rId2" Type="http://schemas.openxmlformats.org/officeDocument/2006/relationships/slideLayout" Target="../slideLayouts/slideLayout13.xml"/><Relationship Id="rId16" Type="http://schemas.openxmlformats.org/officeDocument/2006/relationships/tags" Target="../tags/tag3.xml"/><Relationship Id="rId20" Type="http://schemas.openxmlformats.org/officeDocument/2006/relationships/oleObject" Target="../embeddings/oleObject1.bin"/><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ags" Target="../tags/tag2.xml"/><Relationship Id="rId10" Type="http://schemas.openxmlformats.org/officeDocument/2006/relationships/slideLayout" Target="../slideLayouts/slideLayout21.xml"/><Relationship Id="rId19" Type="http://schemas.openxmlformats.org/officeDocument/2006/relationships/image" Target="../media/image1.wmf"/><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38"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433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9E1E280-694B-431E-AC2E-0BC6F1B1C378}" type="datetimeFigureOut">
              <a:rPr lang="en-US"/>
              <a:pPr>
                <a:defRPr/>
              </a:pPr>
              <a:t>10/27/2010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5EB2C8E2-6D04-46E6-8351-56E219461F4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2" r:id="rId1"/>
    <p:sldLayoutId id="2147483681" r:id="rId2"/>
    <p:sldLayoutId id="2147483680" r:id="rId3"/>
    <p:sldLayoutId id="2147483679" r:id="rId4"/>
    <p:sldLayoutId id="2147483678" r:id="rId5"/>
    <p:sldLayoutId id="2147483677" r:id="rId6"/>
    <p:sldLayoutId id="2147483676" r:id="rId7"/>
    <p:sldLayoutId id="2147483675" r:id="rId8"/>
    <p:sldLayoutId id="2147483674" r:id="rId9"/>
    <p:sldLayoutId id="2147483673" r:id="rId10"/>
    <p:sldLayoutId id="2147483672"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8" name="Picture 47" descr="T_Label_2_3C_li_ppt"/>
          <p:cNvPicPr>
            <a:picLocks noChangeAspect="1" noChangeArrowheads="1"/>
          </p:cNvPicPr>
          <p:nvPr userDrawn="1"/>
        </p:nvPicPr>
        <p:blipFill>
          <a:blip r:embed="rId19" cstate="print"/>
          <a:srcRect t="19679" r="84" b="937"/>
          <a:stretch>
            <a:fillRect/>
          </a:stretch>
        </p:blipFill>
        <p:spPr bwMode="gray">
          <a:xfrm>
            <a:off x="323850" y="6021388"/>
            <a:ext cx="8524875" cy="603250"/>
          </a:xfrm>
          <a:prstGeom prst="rect">
            <a:avLst/>
          </a:prstGeom>
          <a:noFill/>
          <a:ln w="9525">
            <a:noFill/>
            <a:miter lim="800000"/>
            <a:headEnd/>
            <a:tailEnd/>
          </a:ln>
        </p:spPr>
      </p:pic>
      <p:graphicFrame>
        <p:nvGraphicFramePr>
          <p:cNvPr id="1026" name="Rectangle 31" hidden="1"/>
          <p:cNvGraphicFramePr>
            <a:graphicFrameLocks/>
          </p:cNvGraphicFramePr>
          <p:nvPr/>
        </p:nvGraphicFramePr>
        <p:xfrm>
          <a:off x="0" y="0"/>
          <a:ext cx="158750" cy="158750"/>
        </p:xfrm>
        <a:graphic>
          <a:graphicData uri="http://schemas.openxmlformats.org/presentationml/2006/ole">
            <p:oleObj spid="_x0000_s1026" r:id="rId20" imgW="0" imgH="0" progId="">
              <p:embed/>
            </p:oleObj>
          </a:graphicData>
        </a:graphic>
      </p:graphicFrame>
      <p:sp>
        <p:nvSpPr>
          <p:cNvPr id="1029" name="Rectangle 2"/>
          <p:cNvSpPr>
            <a:spLocks noGrp="1" noChangeArrowheads="1"/>
          </p:cNvSpPr>
          <p:nvPr>
            <p:ph type="title"/>
            <p:custDataLst>
              <p:tags r:id="rId14"/>
            </p:custDataLst>
          </p:nvPr>
        </p:nvSpPr>
        <p:spPr bwMode="auto">
          <a:xfrm>
            <a:off x="304800" y="304800"/>
            <a:ext cx="8532813" cy="11366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Mastertitelformat bearbeiten</a:t>
            </a:r>
          </a:p>
        </p:txBody>
      </p:sp>
      <p:sp>
        <p:nvSpPr>
          <p:cNvPr id="1030" name="Rectangle 3"/>
          <p:cNvSpPr>
            <a:spLocks noGrp="1" noChangeArrowheads="1"/>
          </p:cNvSpPr>
          <p:nvPr>
            <p:ph type="body" idx="1"/>
            <p:custDataLst>
              <p:tags r:id="rId15"/>
            </p:custDataLst>
          </p:nvPr>
        </p:nvSpPr>
        <p:spPr bwMode="auto">
          <a:xfrm>
            <a:off x="304800" y="1690688"/>
            <a:ext cx="8532813" cy="42037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Mastertextformat bearbeiten</a:t>
            </a:r>
          </a:p>
          <a:p>
            <a:pPr lvl="1"/>
            <a:r>
              <a:rPr lang="en-US" smtClean="0"/>
              <a:t>Zweite Ebene</a:t>
            </a:r>
          </a:p>
          <a:p>
            <a:pPr lvl="2"/>
            <a:r>
              <a:rPr lang="en-US" smtClean="0"/>
              <a:t>Dritte Ebene</a:t>
            </a:r>
          </a:p>
          <a:p>
            <a:pPr lvl="3"/>
            <a:r>
              <a:rPr lang="en-US" smtClean="0"/>
              <a:t>Vierte Ebene</a:t>
            </a:r>
          </a:p>
          <a:p>
            <a:pPr lvl="4"/>
            <a:r>
              <a:rPr lang="en-US" smtClean="0"/>
              <a:t>Fünfte Ebene</a:t>
            </a:r>
          </a:p>
        </p:txBody>
      </p:sp>
      <p:sp>
        <p:nvSpPr>
          <p:cNvPr id="2" name="Rectangle 4"/>
          <p:cNvSpPr>
            <a:spLocks noGrp="1" noChangeArrowheads="1"/>
          </p:cNvSpPr>
          <p:nvPr>
            <p:ph type="dt" sz="half" idx="2"/>
            <p:custDataLst>
              <p:tags r:id="rId16"/>
            </p:custDataLst>
          </p:nvPr>
        </p:nvSpPr>
        <p:spPr bwMode="auto">
          <a:xfrm>
            <a:off x="7269163" y="6602413"/>
            <a:ext cx="809625" cy="14446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lnSpc>
                <a:spcPct val="100000"/>
              </a:lnSpc>
              <a:spcBef>
                <a:spcPct val="0"/>
              </a:spcBef>
              <a:buClrTx/>
              <a:buSzTx/>
              <a:defRPr sz="900">
                <a:solidFill>
                  <a:srgbClr val="000000"/>
                </a:solidFill>
                <a:latin typeface="+mn-lt"/>
                <a:cs typeface="Times New Roman" pitchFamily="18" charset="0"/>
              </a:defRPr>
            </a:lvl1pPr>
          </a:lstStyle>
          <a:p>
            <a:pPr>
              <a:defRPr/>
            </a:pPr>
            <a:r>
              <a:rPr lang="de-DE"/>
              <a:t>07 October 2010</a:t>
            </a:r>
            <a:endParaRPr lang="en-US"/>
          </a:p>
        </p:txBody>
      </p:sp>
      <p:sp>
        <p:nvSpPr>
          <p:cNvPr id="3" name="Rectangle 5"/>
          <p:cNvSpPr>
            <a:spLocks noGrp="1" noChangeArrowheads="1"/>
          </p:cNvSpPr>
          <p:nvPr>
            <p:ph type="ftr" sz="quarter" idx="3"/>
            <p:custDataLst>
              <p:tags r:id="rId17"/>
            </p:custDataLst>
          </p:nvPr>
        </p:nvSpPr>
        <p:spPr bwMode="auto">
          <a:xfrm>
            <a:off x="2771775" y="6597650"/>
            <a:ext cx="3600450" cy="14922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ctr">
              <a:lnSpc>
                <a:spcPct val="100000"/>
              </a:lnSpc>
              <a:spcBef>
                <a:spcPct val="0"/>
              </a:spcBef>
              <a:buClrTx/>
              <a:buSzTx/>
              <a:defRPr sz="900">
                <a:solidFill>
                  <a:srgbClr val="000000"/>
                </a:solidFill>
                <a:latin typeface="+mn-lt"/>
                <a:cs typeface="Times New Roman" pitchFamily="18" charset="0"/>
              </a:defRPr>
            </a:lvl1pPr>
          </a:lstStyle>
          <a:p>
            <a:pPr>
              <a:defRPr/>
            </a:pPr>
            <a:r>
              <a:rPr lang="en-US"/>
              <a:t>fixed-mobile-framework aligned mngt interface specs, Deutsche Telekom (Draft)</a:t>
            </a:r>
          </a:p>
        </p:txBody>
      </p:sp>
      <p:sp>
        <p:nvSpPr>
          <p:cNvPr id="4" name="Rectangle 6"/>
          <p:cNvSpPr>
            <a:spLocks noGrp="1" noChangeArrowheads="1"/>
          </p:cNvSpPr>
          <p:nvPr>
            <p:ph type="sldNum" sz="quarter" idx="4"/>
            <p:custDataLst>
              <p:tags r:id="rId18"/>
            </p:custDataLst>
          </p:nvPr>
        </p:nvSpPr>
        <p:spPr bwMode="auto">
          <a:xfrm>
            <a:off x="8301038" y="6602413"/>
            <a:ext cx="539750" cy="14446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lnSpc>
                <a:spcPct val="100000"/>
              </a:lnSpc>
              <a:spcBef>
                <a:spcPct val="0"/>
              </a:spcBef>
              <a:buClrTx/>
              <a:buSzTx/>
              <a:defRPr sz="900">
                <a:solidFill>
                  <a:srgbClr val="000000"/>
                </a:solidFill>
                <a:latin typeface="+mn-lt"/>
                <a:cs typeface="Times New Roman" pitchFamily="18" charset="0"/>
              </a:defRPr>
            </a:lvl1pPr>
          </a:lstStyle>
          <a:p>
            <a:pPr>
              <a:defRPr/>
            </a:pPr>
            <a:fld id="{8051C527-E1FB-4009-91F3-DE9C10E2EA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hf hdr="0" dt="0"/>
  <p:txStyles>
    <p:title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Tele-GroteskNor" pitchFamily="2" charset="0"/>
        </a:defRPr>
      </a:lvl2pPr>
      <a:lvl3pPr algn="l" rtl="0" eaLnBrk="0" fontAlgn="base" hangingPunct="0">
        <a:spcBef>
          <a:spcPct val="0"/>
        </a:spcBef>
        <a:spcAft>
          <a:spcPct val="0"/>
        </a:spcAft>
        <a:defRPr sz="3200">
          <a:solidFill>
            <a:schemeClr val="tx2"/>
          </a:solidFill>
          <a:latin typeface="Tele-GroteskNor" pitchFamily="2" charset="0"/>
        </a:defRPr>
      </a:lvl3pPr>
      <a:lvl4pPr algn="l" rtl="0" eaLnBrk="0" fontAlgn="base" hangingPunct="0">
        <a:spcBef>
          <a:spcPct val="0"/>
        </a:spcBef>
        <a:spcAft>
          <a:spcPct val="0"/>
        </a:spcAft>
        <a:defRPr sz="3200">
          <a:solidFill>
            <a:schemeClr val="tx2"/>
          </a:solidFill>
          <a:latin typeface="Tele-GroteskNor" pitchFamily="2" charset="0"/>
        </a:defRPr>
      </a:lvl4pPr>
      <a:lvl5pPr algn="l" rtl="0" eaLnBrk="0" fontAlgn="base" hangingPunct="0">
        <a:spcBef>
          <a:spcPct val="0"/>
        </a:spcBef>
        <a:spcAft>
          <a:spcPct val="0"/>
        </a:spcAft>
        <a:defRPr sz="3200">
          <a:solidFill>
            <a:schemeClr val="tx2"/>
          </a:solidFill>
          <a:latin typeface="Tele-GroteskNor" pitchFamily="2" charset="0"/>
        </a:defRPr>
      </a:lvl5pPr>
      <a:lvl6pPr marL="457200" algn="l" rtl="0" fontAlgn="base">
        <a:spcBef>
          <a:spcPct val="0"/>
        </a:spcBef>
        <a:spcAft>
          <a:spcPct val="0"/>
        </a:spcAft>
        <a:defRPr sz="3200">
          <a:solidFill>
            <a:schemeClr val="tx2"/>
          </a:solidFill>
          <a:latin typeface="Tele-GroteskNor" pitchFamily="2" charset="0"/>
        </a:defRPr>
      </a:lvl6pPr>
      <a:lvl7pPr marL="914400" algn="l" rtl="0" fontAlgn="base">
        <a:spcBef>
          <a:spcPct val="0"/>
        </a:spcBef>
        <a:spcAft>
          <a:spcPct val="0"/>
        </a:spcAft>
        <a:defRPr sz="3200">
          <a:solidFill>
            <a:schemeClr val="tx2"/>
          </a:solidFill>
          <a:latin typeface="Tele-GroteskNor" pitchFamily="2" charset="0"/>
        </a:defRPr>
      </a:lvl7pPr>
      <a:lvl8pPr marL="1371600" algn="l" rtl="0" fontAlgn="base">
        <a:spcBef>
          <a:spcPct val="0"/>
        </a:spcBef>
        <a:spcAft>
          <a:spcPct val="0"/>
        </a:spcAft>
        <a:defRPr sz="3200">
          <a:solidFill>
            <a:schemeClr val="tx2"/>
          </a:solidFill>
          <a:latin typeface="Tele-GroteskNor" pitchFamily="2" charset="0"/>
        </a:defRPr>
      </a:lvl8pPr>
      <a:lvl9pPr marL="1828800" algn="l" rtl="0" fontAlgn="base">
        <a:spcBef>
          <a:spcPct val="0"/>
        </a:spcBef>
        <a:spcAft>
          <a:spcPct val="0"/>
        </a:spcAft>
        <a:defRPr sz="3200">
          <a:solidFill>
            <a:schemeClr val="tx2"/>
          </a:solidFill>
          <a:latin typeface="Tele-GroteskNor" pitchFamily="2" charset="0"/>
        </a:defRPr>
      </a:lvl9pPr>
    </p:titleStyle>
    <p:bodyStyle>
      <a:lvl1pPr marL="222250" indent="-222250" algn="l" rtl="0" eaLnBrk="0" fontAlgn="base" hangingPunct="0">
        <a:lnSpc>
          <a:spcPct val="90000"/>
        </a:lnSpc>
        <a:spcBef>
          <a:spcPct val="25000"/>
        </a:spcBef>
        <a:spcAft>
          <a:spcPct val="0"/>
        </a:spcAft>
        <a:buClr>
          <a:schemeClr val="tx2"/>
        </a:buClr>
        <a:buSzPct val="75000"/>
        <a:buFont typeface="Wingdings" pitchFamily="2" charset="2"/>
        <a:buChar char="§"/>
        <a:defRPr sz="2200">
          <a:solidFill>
            <a:schemeClr val="tx1"/>
          </a:solidFill>
          <a:latin typeface="+mn-lt"/>
          <a:ea typeface="+mn-ea"/>
          <a:cs typeface="+mn-cs"/>
        </a:defRPr>
      </a:lvl1pPr>
      <a:lvl2pPr marL="582613" indent="-222250" algn="l" rtl="0" eaLnBrk="0" fontAlgn="base" hangingPunct="0">
        <a:lnSpc>
          <a:spcPct val="90000"/>
        </a:lnSpc>
        <a:spcBef>
          <a:spcPct val="25000"/>
        </a:spcBef>
        <a:spcAft>
          <a:spcPct val="0"/>
        </a:spcAft>
        <a:buClr>
          <a:schemeClr val="tx2"/>
        </a:buClr>
        <a:buFont typeface="Tele-GroteskNor" pitchFamily="2" charset="0"/>
        <a:buChar char="‒"/>
        <a:defRPr sz="2000">
          <a:solidFill>
            <a:schemeClr val="tx1"/>
          </a:solidFill>
          <a:latin typeface="+mn-lt"/>
        </a:defRPr>
      </a:lvl2pPr>
      <a:lvl3pPr marL="941388" indent="-220663" algn="l" rtl="0" eaLnBrk="0" fontAlgn="base" hangingPunct="0">
        <a:lnSpc>
          <a:spcPct val="90000"/>
        </a:lnSpc>
        <a:spcBef>
          <a:spcPct val="25000"/>
        </a:spcBef>
        <a:spcAft>
          <a:spcPct val="0"/>
        </a:spcAft>
        <a:buClr>
          <a:schemeClr val="tx2"/>
        </a:buClr>
        <a:buSzPct val="75000"/>
        <a:buFont typeface="Wingdings" pitchFamily="2" charset="2"/>
        <a:buChar char="§"/>
        <a:defRPr sz="2000">
          <a:solidFill>
            <a:schemeClr val="tx1"/>
          </a:solidFill>
          <a:latin typeface="+mn-lt"/>
        </a:defRPr>
      </a:lvl3pPr>
      <a:lvl4pPr marL="1209675" indent="-138113" algn="l" rtl="0" eaLnBrk="0" fontAlgn="base" hangingPunct="0">
        <a:lnSpc>
          <a:spcPct val="90000"/>
        </a:lnSpc>
        <a:spcBef>
          <a:spcPct val="25000"/>
        </a:spcBef>
        <a:spcAft>
          <a:spcPct val="0"/>
        </a:spcAft>
        <a:buClr>
          <a:schemeClr val="tx2"/>
        </a:buClr>
        <a:buFont typeface="Tele-GroteskNor" pitchFamily="2" charset="0"/>
        <a:buChar char="‒"/>
        <a:defRPr sz="2000">
          <a:solidFill>
            <a:schemeClr val="tx1"/>
          </a:solidFill>
          <a:latin typeface="+mn-lt"/>
        </a:defRPr>
      </a:lvl4pPr>
      <a:lvl5pPr marL="1662113" indent="-230188" algn="l" rtl="0" eaLnBrk="0" fontAlgn="base" hangingPunct="0">
        <a:lnSpc>
          <a:spcPct val="90000"/>
        </a:lnSpc>
        <a:spcBef>
          <a:spcPct val="25000"/>
        </a:spcBef>
        <a:spcAft>
          <a:spcPct val="0"/>
        </a:spcAft>
        <a:buClr>
          <a:schemeClr val="tx2"/>
        </a:buClr>
        <a:buSzPct val="75000"/>
        <a:buFont typeface="Wingdings" pitchFamily="2" charset="2"/>
        <a:buChar char="§"/>
        <a:defRPr sz="2000">
          <a:solidFill>
            <a:schemeClr val="tx1"/>
          </a:solidFill>
          <a:latin typeface="+mn-lt"/>
        </a:defRPr>
      </a:lvl5pPr>
      <a:lvl6pPr marL="2119313" indent="-230188" algn="l" rtl="0" fontAlgn="base">
        <a:lnSpc>
          <a:spcPct val="90000"/>
        </a:lnSpc>
        <a:spcBef>
          <a:spcPct val="25000"/>
        </a:spcBef>
        <a:spcAft>
          <a:spcPct val="0"/>
        </a:spcAft>
        <a:buClr>
          <a:schemeClr val="tx2"/>
        </a:buClr>
        <a:buSzPct val="75000"/>
        <a:buFont typeface="Wingdings" pitchFamily="2" charset="2"/>
        <a:buChar char="§"/>
        <a:defRPr sz="2000">
          <a:solidFill>
            <a:schemeClr val="tx1"/>
          </a:solidFill>
          <a:latin typeface="+mn-lt"/>
        </a:defRPr>
      </a:lvl6pPr>
      <a:lvl7pPr marL="2576513" indent="-230188" algn="l" rtl="0" fontAlgn="base">
        <a:lnSpc>
          <a:spcPct val="90000"/>
        </a:lnSpc>
        <a:spcBef>
          <a:spcPct val="25000"/>
        </a:spcBef>
        <a:spcAft>
          <a:spcPct val="0"/>
        </a:spcAft>
        <a:buClr>
          <a:schemeClr val="tx2"/>
        </a:buClr>
        <a:buSzPct val="75000"/>
        <a:buFont typeface="Wingdings" pitchFamily="2" charset="2"/>
        <a:buChar char="§"/>
        <a:defRPr sz="2000">
          <a:solidFill>
            <a:schemeClr val="tx1"/>
          </a:solidFill>
          <a:latin typeface="+mn-lt"/>
        </a:defRPr>
      </a:lvl7pPr>
      <a:lvl8pPr marL="3033713" indent="-230188" algn="l" rtl="0" fontAlgn="base">
        <a:lnSpc>
          <a:spcPct val="90000"/>
        </a:lnSpc>
        <a:spcBef>
          <a:spcPct val="25000"/>
        </a:spcBef>
        <a:spcAft>
          <a:spcPct val="0"/>
        </a:spcAft>
        <a:buClr>
          <a:schemeClr val="tx2"/>
        </a:buClr>
        <a:buSzPct val="75000"/>
        <a:buFont typeface="Wingdings" pitchFamily="2" charset="2"/>
        <a:buChar char="§"/>
        <a:defRPr sz="2000">
          <a:solidFill>
            <a:schemeClr val="tx1"/>
          </a:solidFill>
          <a:latin typeface="+mn-lt"/>
        </a:defRPr>
      </a:lvl8pPr>
      <a:lvl9pPr marL="3490913" indent="-230188" algn="l" rtl="0" fontAlgn="base">
        <a:lnSpc>
          <a:spcPct val="90000"/>
        </a:lnSpc>
        <a:spcBef>
          <a:spcPct val="25000"/>
        </a:spcBef>
        <a:spcAft>
          <a:spcPct val="0"/>
        </a:spcAft>
        <a:buClr>
          <a:schemeClr val="tx2"/>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tags" Target="../tags/tag45.xml"/><Relationship Id="rId13" Type="http://schemas.openxmlformats.org/officeDocument/2006/relationships/tags" Target="../tags/tag50.xml"/><Relationship Id="rId18" Type="http://schemas.openxmlformats.org/officeDocument/2006/relationships/tags" Target="../tags/tag55.xml"/><Relationship Id="rId26" Type="http://schemas.openxmlformats.org/officeDocument/2006/relationships/image" Target="../media/image7.emf"/><Relationship Id="rId3" Type="http://schemas.openxmlformats.org/officeDocument/2006/relationships/tags" Target="../tags/tag40.xml"/><Relationship Id="rId21" Type="http://schemas.openxmlformats.org/officeDocument/2006/relationships/image" Target="../media/image3.png"/><Relationship Id="rId7" Type="http://schemas.openxmlformats.org/officeDocument/2006/relationships/tags" Target="../tags/tag44.xml"/><Relationship Id="rId12" Type="http://schemas.openxmlformats.org/officeDocument/2006/relationships/tags" Target="../tags/tag49.xml"/><Relationship Id="rId17" Type="http://schemas.openxmlformats.org/officeDocument/2006/relationships/tags" Target="../tags/tag54.xml"/><Relationship Id="rId25" Type="http://schemas.openxmlformats.org/officeDocument/2006/relationships/image" Target="../media/image6.png"/><Relationship Id="rId2" Type="http://schemas.openxmlformats.org/officeDocument/2006/relationships/tags" Target="../tags/tag39.xml"/><Relationship Id="rId16" Type="http://schemas.openxmlformats.org/officeDocument/2006/relationships/tags" Target="../tags/tag53.xml"/><Relationship Id="rId20" Type="http://schemas.openxmlformats.org/officeDocument/2006/relationships/notesSlide" Target="../notesSlides/notesSlide2.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tags" Target="../tags/tag48.xml"/><Relationship Id="rId24" Type="http://schemas.openxmlformats.org/officeDocument/2006/relationships/hyperlink" Target="http://www.eclipse.org/tigerstripe/" TargetMode="External"/><Relationship Id="rId5" Type="http://schemas.openxmlformats.org/officeDocument/2006/relationships/tags" Target="../tags/tag42.xml"/><Relationship Id="rId15" Type="http://schemas.openxmlformats.org/officeDocument/2006/relationships/tags" Target="../tags/tag52.xml"/><Relationship Id="rId23" Type="http://schemas.openxmlformats.org/officeDocument/2006/relationships/image" Target="../media/image5.png"/><Relationship Id="rId10" Type="http://schemas.openxmlformats.org/officeDocument/2006/relationships/tags" Target="../tags/tag47.xml"/><Relationship Id="rId19" Type="http://schemas.openxmlformats.org/officeDocument/2006/relationships/slideLayout" Target="../slideLayouts/slideLayout13.xml"/><Relationship Id="rId4" Type="http://schemas.openxmlformats.org/officeDocument/2006/relationships/tags" Target="../tags/tag41.xml"/><Relationship Id="rId9" Type="http://schemas.openxmlformats.org/officeDocument/2006/relationships/tags" Target="../tags/tag46.xml"/><Relationship Id="rId14" Type="http://schemas.openxmlformats.org/officeDocument/2006/relationships/tags" Target="../tags/tag51.xml"/><Relationship Id="rId22" Type="http://schemas.openxmlformats.org/officeDocument/2006/relationships/image" Target="../media/image4.jpeg"/><Relationship Id="rId27" Type="http://schemas.openxmlformats.org/officeDocument/2006/relationships/image" Target="../media/image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ctrTitle"/>
          </p:nvPr>
        </p:nvSpPr>
        <p:spPr/>
        <p:txBody>
          <a:bodyPr/>
          <a:lstStyle/>
          <a:p>
            <a:r>
              <a:rPr lang="en-US" smtClean="0"/>
              <a:t>NGWW Update</a:t>
            </a:r>
          </a:p>
        </p:txBody>
      </p:sp>
      <p:sp>
        <p:nvSpPr>
          <p:cNvPr id="3" name="Subtitle 2"/>
          <p:cNvSpPr>
            <a:spLocks noGrp="1"/>
          </p:cNvSpPr>
          <p:nvPr>
            <p:ph type="subTitle" idx="1"/>
          </p:nvPr>
        </p:nvSpPr>
        <p:spPr/>
        <p:txBody>
          <a:bodyPr rtlCol="0">
            <a:normAutofit/>
          </a:bodyPr>
          <a:lstStyle/>
          <a:p>
            <a:pPr fontAlgn="auto">
              <a:spcAft>
                <a:spcPts val="0"/>
              </a:spcAft>
              <a:buFont typeface="Arial" pitchFamily="34" charset="0"/>
              <a:buNone/>
              <a:defRPr/>
            </a:pPr>
            <a:r>
              <a:rPr lang="en-US" dirty="0" smtClean="0"/>
              <a:t>27 </a:t>
            </a:r>
            <a:r>
              <a:rPr lang="en-US" dirty="0" smtClean="0"/>
              <a:t>Oct 2010</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US" smtClean="0"/>
              <a:t>Summary of Vienna Meeting</a:t>
            </a:r>
          </a:p>
        </p:txBody>
      </p:sp>
      <p:sp>
        <p:nvSpPr>
          <p:cNvPr id="3" name="Content Placeholder 2"/>
          <p:cNvSpPr>
            <a:spLocks noGrp="1"/>
          </p:cNvSpPr>
          <p:nvPr>
            <p:ph idx="1"/>
          </p:nvPr>
        </p:nvSpPr>
        <p:spPr/>
        <p:txBody>
          <a:bodyPr rtlCol="0">
            <a:normAutofit lnSpcReduction="10000"/>
          </a:bodyPr>
          <a:lstStyle/>
          <a:p>
            <a:pPr fontAlgn="auto">
              <a:spcAft>
                <a:spcPts val="0"/>
              </a:spcAft>
              <a:buFont typeface="Arial" pitchFamily="34" charset="0"/>
              <a:buChar char="•"/>
              <a:defRPr/>
            </a:pPr>
            <a:r>
              <a:rPr lang="en-US" dirty="0" smtClean="0"/>
              <a:t>Two joint working teams</a:t>
            </a:r>
          </a:p>
          <a:p>
            <a:pPr lvl="1" fontAlgn="auto">
              <a:spcAft>
                <a:spcPts val="0"/>
              </a:spcAft>
              <a:buFont typeface="Arial" pitchFamily="34" charset="0"/>
              <a:buChar char="–"/>
              <a:defRPr/>
            </a:pPr>
            <a:r>
              <a:rPr lang="en-US" dirty="0" smtClean="0"/>
              <a:t>Fault Management Harmonization (Leen </a:t>
            </a:r>
            <a:r>
              <a:rPr lang="en-US" dirty="0" err="1" smtClean="0"/>
              <a:t>Mak</a:t>
            </a:r>
            <a:r>
              <a:rPr lang="en-US" dirty="0" smtClean="0"/>
              <a:t>)</a:t>
            </a:r>
          </a:p>
          <a:p>
            <a:pPr lvl="2" fontAlgn="auto">
              <a:spcAft>
                <a:spcPts val="0"/>
              </a:spcAft>
              <a:buFont typeface="Arial" pitchFamily="34" charset="0"/>
              <a:buChar char="•"/>
              <a:defRPr/>
            </a:pPr>
            <a:r>
              <a:rPr lang="en-US" dirty="0" smtClean="0"/>
              <a:t>Option 1: Proposed harmonized interface discussed</a:t>
            </a:r>
          </a:p>
          <a:p>
            <a:pPr lvl="2" fontAlgn="auto">
              <a:spcAft>
                <a:spcPts val="0"/>
              </a:spcAft>
              <a:buFont typeface="Arial" pitchFamily="34" charset="0"/>
              <a:buChar char="•"/>
              <a:defRPr/>
            </a:pPr>
            <a:r>
              <a:rPr lang="en-US" dirty="0" smtClean="0"/>
              <a:t>Option 2: Use 3GPP IRP framework as exists today</a:t>
            </a:r>
          </a:p>
          <a:p>
            <a:pPr lvl="2" fontAlgn="auto">
              <a:spcAft>
                <a:spcPts val="0"/>
              </a:spcAft>
              <a:buFont typeface="Arial" pitchFamily="34" charset="0"/>
              <a:buChar char="•"/>
              <a:defRPr/>
            </a:pPr>
            <a:r>
              <a:rPr lang="en-US" dirty="0" smtClean="0"/>
              <a:t>Next meeting to be scheduled in 1</a:t>
            </a:r>
            <a:r>
              <a:rPr lang="en-US" baseline="30000" dirty="0" smtClean="0"/>
              <a:t>st</a:t>
            </a:r>
            <a:r>
              <a:rPr lang="en-US" dirty="0" smtClean="0"/>
              <a:t>/2</a:t>
            </a:r>
            <a:r>
              <a:rPr lang="en-US" baseline="30000" dirty="0" smtClean="0"/>
              <a:t>nd</a:t>
            </a:r>
            <a:r>
              <a:rPr lang="en-US" dirty="0" smtClean="0"/>
              <a:t> week of Nov</a:t>
            </a:r>
          </a:p>
          <a:p>
            <a:pPr lvl="1" fontAlgn="auto">
              <a:spcAft>
                <a:spcPts val="0"/>
              </a:spcAft>
              <a:buFont typeface="Arial" pitchFamily="34" charset="0"/>
              <a:buChar char="–"/>
              <a:defRPr/>
            </a:pPr>
            <a:r>
              <a:rPr lang="en-US" dirty="0" smtClean="0"/>
              <a:t>Resource Model Alignment (</a:t>
            </a:r>
            <a:r>
              <a:rPr lang="en-US" dirty="0" err="1" smtClean="0"/>
              <a:t>Jorg</a:t>
            </a:r>
            <a:r>
              <a:rPr lang="en-US" dirty="0" smtClean="0"/>
              <a:t> Schmidt)</a:t>
            </a:r>
          </a:p>
          <a:p>
            <a:pPr lvl="2" fontAlgn="auto">
              <a:spcAft>
                <a:spcPts val="0"/>
              </a:spcAft>
              <a:buFont typeface="Arial" pitchFamily="34" charset="0"/>
              <a:buChar char="•"/>
              <a:defRPr/>
            </a:pPr>
            <a:r>
              <a:rPr lang="en-US" dirty="0" smtClean="0"/>
              <a:t>Working teams continuing to meet</a:t>
            </a:r>
          </a:p>
          <a:p>
            <a:pPr lvl="2" fontAlgn="auto">
              <a:spcAft>
                <a:spcPts val="0"/>
              </a:spcAft>
              <a:buFont typeface="Arial" pitchFamily="34" charset="0"/>
              <a:buChar char="•"/>
              <a:defRPr/>
            </a:pPr>
            <a:r>
              <a:rPr lang="en-US" dirty="0" smtClean="0"/>
              <a:t>Discussion/proposal for a single “umbrella” model – could be the SID, with ability to “plug-in” other standards-based technologies (e.g. 3GPP, BBF, MEF, etc.) – details still to be worked</a:t>
            </a:r>
          </a:p>
          <a:p>
            <a:pPr lvl="1" fontAlgn="auto">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Footer Placeholder 4"/>
          <p:cNvSpPr>
            <a:spLocks noGrp="1"/>
          </p:cNvSpPr>
          <p:nvPr>
            <p:ph type="ftr" sz="quarter" idx="11"/>
          </p:nvPr>
        </p:nvSpPr>
        <p:spPr>
          <a:noFill/>
        </p:spPr>
        <p:txBody>
          <a:bodyPr/>
          <a:lstStyle/>
          <a:p>
            <a:pPr fontAlgn="base">
              <a:spcAft>
                <a:spcPct val="0"/>
              </a:spcAft>
            </a:pPr>
            <a:r>
              <a:rPr lang="en-US" smtClean="0"/>
              <a:t>fixed-mobile-framework aligned mngt interface specs, Deutsche Telekom (Draft)</a:t>
            </a:r>
          </a:p>
        </p:txBody>
      </p:sp>
      <p:sp>
        <p:nvSpPr>
          <p:cNvPr id="31746" name="Slide Number Placeholder 5"/>
          <p:cNvSpPr>
            <a:spLocks noGrp="1"/>
          </p:cNvSpPr>
          <p:nvPr>
            <p:ph type="sldNum" sz="quarter" idx="12"/>
          </p:nvPr>
        </p:nvSpPr>
        <p:spPr>
          <a:noFill/>
        </p:spPr>
        <p:txBody>
          <a:bodyPr/>
          <a:lstStyle/>
          <a:p>
            <a:pPr fontAlgn="base">
              <a:spcAft>
                <a:spcPct val="0"/>
              </a:spcAft>
            </a:pPr>
            <a:fld id="{87A5FF81-0C06-4536-A843-62EFF263158B}" type="slidenum">
              <a:rPr lang="en-US" smtClean="0"/>
              <a:pPr fontAlgn="base">
                <a:spcAft>
                  <a:spcPct val="0"/>
                </a:spcAft>
              </a:pPr>
              <a:t>3</a:t>
            </a:fld>
            <a:endParaRPr lang="en-US" smtClean="0"/>
          </a:p>
        </p:txBody>
      </p:sp>
      <p:pic>
        <p:nvPicPr>
          <p:cNvPr id="31747" name="Picture 2" descr="MTOSI-Logo"/>
          <p:cNvPicPr>
            <a:picLocks noChangeAspect="1" noChangeArrowheads="1"/>
          </p:cNvPicPr>
          <p:nvPr/>
        </p:nvPicPr>
        <p:blipFill>
          <a:blip r:embed="rId21" cstate="print"/>
          <a:srcRect/>
          <a:stretch>
            <a:fillRect/>
          </a:stretch>
        </p:blipFill>
        <p:spPr bwMode="auto">
          <a:xfrm>
            <a:off x="1042988" y="765175"/>
            <a:ext cx="1295400" cy="431800"/>
          </a:xfrm>
          <a:prstGeom prst="rect">
            <a:avLst/>
          </a:prstGeom>
          <a:noFill/>
          <a:ln w="9525">
            <a:noFill/>
            <a:miter lim="800000"/>
            <a:headEnd/>
            <a:tailEnd/>
          </a:ln>
        </p:spPr>
      </p:pic>
      <p:pic>
        <p:nvPicPr>
          <p:cNvPr id="31748" name="Picture 3" descr="siteon0"/>
          <p:cNvPicPr>
            <a:picLocks noChangeAspect="1" noChangeArrowheads="1"/>
          </p:cNvPicPr>
          <p:nvPr/>
        </p:nvPicPr>
        <p:blipFill>
          <a:blip r:embed="rId22" cstate="print"/>
          <a:srcRect t="10176" b="18158"/>
          <a:stretch>
            <a:fillRect/>
          </a:stretch>
        </p:blipFill>
        <p:spPr bwMode="auto">
          <a:xfrm>
            <a:off x="6516688" y="652463"/>
            <a:ext cx="863600" cy="544512"/>
          </a:xfrm>
          <a:prstGeom prst="rect">
            <a:avLst/>
          </a:prstGeom>
          <a:noFill/>
          <a:ln w="9525">
            <a:noFill/>
            <a:miter lim="800000"/>
            <a:headEnd/>
            <a:tailEnd/>
          </a:ln>
        </p:spPr>
      </p:pic>
      <p:sp>
        <p:nvSpPr>
          <p:cNvPr id="31749" name="AutoShape 17"/>
          <p:cNvSpPr>
            <a:spLocks noChangeArrowheads="1"/>
          </p:cNvSpPr>
          <p:nvPr>
            <p:custDataLst>
              <p:tags r:id="rId1"/>
            </p:custDataLst>
          </p:nvPr>
        </p:nvSpPr>
        <p:spPr bwMode="auto">
          <a:xfrm>
            <a:off x="250825" y="1196975"/>
            <a:ext cx="2808288" cy="4897438"/>
          </a:xfrm>
          <a:prstGeom prst="roundRect">
            <a:avLst>
              <a:gd name="adj" fmla="val 3204"/>
            </a:avLst>
          </a:prstGeom>
          <a:solidFill>
            <a:srgbClr val="CCECFF"/>
          </a:solidFill>
          <a:ln w="12700" algn="ctr">
            <a:solidFill>
              <a:schemeClr val="tx1"/>
            </a:solidFill>
            <a:round/>
            <a:headEnd/>
            <a:tailEnd/>
          </a:ln>
        </p:spPr>
        <p:txBody>
          <a:bodyPr lIns="72000" tIns="360043" rIns="0" bIns="0"/>
          <a:lstStyle/>
          <a:p>
            <a:pPr marL="534988" indent="-534988">
              <a:lnSpc>
                <a:spcPct val="80000"/>
              </a:lnSpc>
              <a:spcBef>
                <a:spcPct val="25000"/>
              </a:spcBef>
              <a:buClr>
                <a:srgbClr val="E20074"/>
              </a:buClr>
              <a:buSzPct val="75000"/>
              <a:buFont typeface="Wingdings" pitchFamily="2" charset="2"/>
              <a:buNone/>
            </a:pPr>
            <a:endParaRPr lang="en-GB" sz="1000">
              <a:solidFill>
                <a:srgbClr val="000000"/>
              </a:solidFill>
              <a:latin typeface="Tele-GroteskNor" pitchFamily="2" charset="0"/>
              <a:cs typeface="Arial" charset="0"/>
            </a:endParaRPr>
          </a:p>
        </p:txBody>
      </p:sp>
      <p:sp>
        <p:nvSpPr>
          <p:cNvPr id="31750" name="AutoShape 21"/>
          <p:cNvSpPr>
            <a:spLocks noChangeArrowheads="1"/>
          </p:cNvSpPr>
          <p:nvPr>
            <p:custDataLst>
              <p:tags r:id="rId2"/>
            </p:custDataLst>
          </p:nvPr>
        </p:nvSpPr>
        <p:spPr bwMode="auto">
          <a:xfrm>
            <a:off x="6084888" y="1196975"/>
            <a:ext cx="2811462" cy="4897438"/>
          </a:xfrm>
          <a:prstGeom prst="roundRect">
            <a:avLst>
              <a:gd name="adj" fmla="val 3204"/>
            </a:avLst>
          </a:prstGeom>
          <a:solidFill>
            <a:srgbClr val="FFCCCC"/>
          </a:solidFill>
          <a:ln w="12700" algn="ctr">
            <a:solidFill>
              <a:schemeClr val="tx1"/>
            </a:solidFill>
            <a:round/>
            <a:headEnd/>
            <a:tailEnd/>
          </a:ln>
        </p:spPr>
        <p:txBody>
          <a:bodyPr lIns="72000" tIns="360043" rIns="0" bIns="0"/>
          <a:lstStyle/>
          <a:p>
            <a:pPr marL="539750" indent="-539750">
              <a:lnSpc>
                <a:spcPct val="80000"/>
              </a:lnSpc>
              <a:spcBef>
                <a:spcPct val="25000"/>
              </a:spcBef>
              <a:buClr>
                <a:srgbClr val="E20074"/>
              </a:buClr>
              <a:buSzPct val="75000"/>
              <a:buFont typeface="Wingdings" pitchFamily="2" charset="2"/>
              <a:buNone/>
            </a:pPr>
            <a:endParaRPr lang="en-GB" sz="1000">
              <a:solidFill>
                <a:srgbClr val="000000"/>
              </a:solidFill>
              <a:latin typeface="Tele-GroteskNor" pitchFamily="2" charset="0"/>
              <a:cs typeface="Arial" charset="0"/>
            </a:endParaRPr>
          </a:p>
        </p:txBody>
      </p:sp>
      <p:sp>
        <p:nvSpPr>
          <p:cNvPr id="31751" name="AutoShape 19"/>
          <p:cNvSpPr>
            <a:spLocks noChangeArrowheads="1"/>
          </p:cNvSpPr>
          <p:nvPr>
            <p:custDataLst>
              <p:tags r:id="rId3"/>
            </p:custDataLst>
          </p:nvPr>
        </p:nvSpPr>
        <p:spPr bwMode="auto">
          <a:xfrm>
            <a:off x="3203575" y="1196975"/>
            <a:ext cx="2754313" cy="2736850"/>
          </a:xfrm>
          <a:prstGeom prst="roundRect">
            <a:avLst>
              <a:gd name="adj" fmla="val 3204"/>
            </a:avLst>
          </a:prstGeom>
          <a:solidFill>
            <a:srgbClr val="FFCC99"/>
          </a:solidFill>
          <a:ln w="12700" algn="ctr">
            <a:solidFill>
              <a:schemeClr val="tx1"/>
            </a:solidFill>
            <a:round/>
            <a:headEnd/>
            <a:tailEnd/>
          </a:ln>
        </p:spPr>
        <p:txBody>
          <a:bodyPr lIns="72000" tIns="360043" rIns="0" bIns="0"/>
          <a:lstStyle/>
          <a:p>
            <a:pPr marL="539750" indent="-539750">
              <a:lnSpc>
                <a:spcPct val="80000"/>
              </a:lnSpc>
              <a:spcBef>
                <a:spcPct val="25000"/>
              </a:spcBef>
              <a:buClr>
                <a:srgbClr val="E20074"/>
              </a:buClr>
              <a:buSzPct val="75000"/>
              <a:buFont typeface="Wingdings" pitchFamily="2" charset="2"/>
              <a:buNone/>
            </a:pPr>
            <a:endParaRPr lang="en-GB" sz="1000">
              <a:solidFill>
                <a:srgbClr val="000000"/>
              </a:solidFill>
              <a:latin typeface="Tele-GroteskNor" pitchFamily="2" charset="0"/>
              <a:cs typeface="Arial" charset="0"/>
            </a:endParaRPr>
          </a:p>
        </p:txBody>
      </p:sp>
      <p:sp>
        <p:nvSpPr>
          <p:cNvPr id="31752" name="Auf der gleichen Seite des Rechtecks liegende Ecken abrunden 9"/>
          <p:cNvSpPr>
            <a:spLocks noChangeArrowheads="1"/>
          </p:cNvSpPr>
          <p:nvPr/>
        </p:nvSpPr>
        <p:spPr bwMode="auto">
          <a:xfrm>
            <a:off x="250825" y="1196975"/>
            <a:ext cx="2808288" cy="503238"/>
          </a:xfrm>
          <a:custGeom>
            <a:avLst/>
            <a:gdLst>
              <a:gd name="T0" fmla="*/ 2977837 w 2664000"/>
              <a:gd name="T1" fmla="*/ 398816 h 317500"/>
              <a:gd name="T2" fmla="*/ 1488919 w 2664000"/>
              <a:gd name="T3" fmla="*/ 797633 h 317500"/>
              <a:gd name="T4" fmla="*/ 0 w 2664000"/>
              <a:gd name="T5" fmla="*/ 398816 h 317500"/>
              <a:gd name="T6" fmla="*/ 1488919 w 2664000"/>
              <a:gd name="T7" fmla="*/ 0 h 317500"/>
              <a:gd name="T8" fmla="*/ 0 60000 65536"/>
              <a:gd name="T9" fmla="*/ 5898240 60000 65536"/>
              <a:gd name="T10" fmla="*/ 11796480 60000 65536"/>
              <a:gd name="T11" fmla="*/ 17694720 60000 65536"/>
              <a:gd name="T12" fmla="*/ 21425 w 2664000"/>
              <a:gd name="T13" fmla="*/ 21425 h 317500"/>
              <a:gd name="T14" fmla="*/ 2642574 w 2664000"/>
              <a:gd name="T15" fmla="*/ 317500 h 317500"/>
            </a:gdLst>
            <a:ahLst/>
            <a:cxnLst>
              <a:cxn ang="T8">
                <a:pos x="T0" y="T1"/>
              </a:cxn>
              <a:cxn ang="T9">
                <a:pos x="T2" y="T3"/>
              </a:cxn>
              <a:cxn ang="T10">
                <a:pos x="T4" y="T5"/>
              </a:cxn>
              <a:cxn ang="T11">
                <a:pos x="T6" y="T7"/>
              </a:cxn>
            </a:cxnLst>
            <a:rect l="T12" t="T13" r="T14" b="T15"/>
            <a:pathLst>
              <a:path w="2664000" h="317500">
                <a:moveTo>
                  <a:pt x="73152" y="0"/>
                </a:moveTo>
                <a:lnTo>
                  <a:pt x="2590848" y="0"/>
                </a:lnTo>
                <a:lnTo>
                  <a:pt x="2590847" y="0"/>
                </a:lnTo>
                <a:cubicBezTo>
                  <a:pt x="2631248" y="0"/>
                  <a:pt x="2664000" y="32751"/>
                  <a:pt x="2664000" y="73152"/>
                </a:cubicBezTo>
                <a:lnTo>
                  <a:pt x="2664000" y="317500"/>
                </a:lnTo>
                <a:lnTo>
                  <a:pt x="0" y="317500"/>
                </a:lnTo>
                <a:lnTo>
                  <a:pt x="0" y="73152"/>
                </a:lnTo>
                <a:cubicBezTo>
                  <a:pt x="0" y="32751"/>
                  <a:pt x="32751" y="0"/>
                  <a:pt x="73151" y="0"/>
                </a:cubicBezTo>
                <a:close/>
              </a:path>
            </a:pathLst>
          </a:custGeom>
          <a:gradFill rotWithShape="1">
            <a:gsLst>
              <a:gs pos="0">
                <a:srgbClr val="000000"/>
              </a:gs>
              <a:gs pos="50000">
                <a:srgbClr val="000000"/>
              </a:gs>
              <a:gs pos="100000">
                <a:srgbClr val="999999"/>
              </a:gs>
            </a:gsLst>
            <a:lin ang="16200000"/>
          </a:gradFill>
          <a:ln w="12700" algn="ctr">
            <a:solidFill>
              <a:schemeClr val="tx1"/>
            </a:solidFill>
            <a:round/>
            <a:headEnd/>
            <a:tailEnd/>
          </a:ln>
        </p:spPr>
        <p:txBody>
          <a:bodyPr lIns="72000" tIns="36005" rIns="0" bIns="0"/>
          <a:lstStyle/>
          <a:p>
            <a:pPr>
              <a:lnSpc>
                <a:spcPct val="90000"/>
              </a:lnSpc>
              <a:spcBef>
                <a:spcPct val="50000"/>
              </a:spcBef>
              <a:buClr>
                <a:srgbClr val="E20074"/>
              </a:buClr>
              <a:buSzPct val="75000"/>
              <a:buFont typeface="Wingdings" pitchFamily="2" charset="2"/>
              <a:buNone/>
            </a:pPr>
            <a:r>
              <a:rPr lang="en-GB" sz="1400">
                <a:solidFill>
                  <a:srgbClr val="FFFFFF"/>
                </a:solidFill>
                <a:latin typeface="Tele-GroteskFet" pitchFamily="2" charset="0"/>
                <a:cs typeface="Arial" charset="0"/>
              </a:rPr>
              <a:t>Wireline technologies management </a:t>
            </a:r>
          </a:p>
        </p:txBody>
      </p:sp>
      <p:sp>
        <p:nvSpPr>
          <p:cNvPr id="31753" name="Auf der gleichen Seite des Rechtecks liegende Ecken abrunden 9"/>
          <p:cNvSpPr>
            <a:spLocks noChangeArrowheads="1"/>
          </p:cNvSpPr>
          <p:nvPr/>
        </p:nvSpPr>
        <p:spPr bwMode="auto">
          <a:xfrm>
            <a:off x="3203575" y="1196975"/>
            <a:ext cx="2754313" cy="503238"/>
          </a:xfrm>
          <a:custGeom>
            <a:avLst/>
            <a:gdLst>
              <a:gd name="T0" fmla="*/ 2864469 w 2664000"/>
              <a:gd name="T1" fmla="*/ 398816 h 317500"/>
              <a:gd name="T2" fmla="*/ 1432236 w 2664000"/>
              <a:gd name="T3" fmla="*/ 797633 h 317500"/>
              <a:gd name="T4" fmla="*/ 0 w 2664000"/>
              <a:gd name="T5" fmla="*/ 398816 h 317500"/>
              <a:gd name="T6" fmla="*/ 1432236 w 2664000"/>
              <a:gd name="T7" fmla="*/ 0 h 317500"/>
              <a:gd name="T8" fmla="*/ 0 60000 65536"/>
              <a:gd name="T9" fmla="*/ 5898240 60000 65536"/>
              <a:gd name="T10" fmla="*/ 11796480 60000 65536"/>
              <a:gd name="T11" fmla="*/ 17694720 60000 65536"/>
              <a:gd name="T12" fmla="*/ 21425 w 2664000"/>
              <a:gd name="T13" fmla="*/ 21425 h 317500"/>
              <a:gd name="T14" fmla="*/ 2642574 w 2664000"/>
              <a:gd name="T15" fmla="*/ 317500 h 317500"/>
            </a:gdLst>
            <a:ahLst/>
            <a:cxnLst>
              <a:cxn ang="T8">
                <a:pos x="T0" y="T1"/>
              </a:cxn>
              <a:cxn ang="T9">
                <a:pos x="T2" y="T3"/>
              </a:cxn>
              <a:cxn ang="T10">
                <a:pos x="T4" y="T5"/>
              </a:cxn>
              <a:cxn ang="T11">
                <a:pos x="T6" y="T7"/>
              </a:cxn>
            </a:cxnLst>
            <a:rect l="T12" t="T13" r="T14" b="T15"/>
            <a:pathLst>
              <a:path w="2664000" h="317500">
                <a:moveTo>
                  <a:pt x="73152" y="0"/>
                </a:moveTo>
                <a:lnTo>
                  <a:pt x="2590848" y="0"/>
                </a:lnTo>
                <a:lnTo>
                  <a:pt x="2590847" y="0"/>
                </a:lnTo>
                <a:cubicBezTo>
                  <a:pt x="2631248" y="0"/>
                  <a:pt x="2664000" y="32751"/>
                  <a:pt x="2664000" y="73152"/>
                </a:cubicBezTo>
                <a:lnTo>
                  <a:pt x="2664000" y="317500"/>
                </a:lnTo>
                <a:lnTo>
                  <a:pt x="0" y="317500"/>
                </a:lnTo>
                <a:lnTo>
                  <a:pt x="0" y="73152"/>
                </a:lnTo>
                <a:cubicBezTo>
                  <a:pt x="0" y="32751"/>
                  <a:pt x="32751" y="0"/>
                  <a:pt x="73151" y="0"/>
                </a:cubicBezTo>
                <a:close/>
              </a:path>
            </a:pathLst>
          </a:custGeom>
          <a:gradFill rotWithShape="1">
            <a:gsLst>
              <a:gs pos="0">
                <a:srgbClr val="000000"/>
              </a:gs>
              <a:gs pos="50000">
                <a:srgbClr val="000000"/>
              </a:gs>
              <a:gs pos="100000">
                <a:srgbClr val="999999"/>
              </a:gs>
            </a:gsLst>
            <a:lin ang="16200000"/>
          </a:gradFill>
          <a:ln w="12700" algn="ctr">
            <a:solidFill>
              <a:schemeClr val="tx1"/>
            </a:solidFill>
            <a:round/>
            <a:headEnd/>
            <a:tailEnd/>
          </a:ln>
        </p:spPr>
        <p:txBody>
          <a:bodyPr lIns="72000" tIns="36005" rIns="0" bIns="0"/>
          <a:lstStyle/>
          <a:p>
            <a:pPr>
              <a:lnSpc>
                <a:spcPct val="90000"/>
              </a:lnSpc>
              <a:spcBef>
                <a:spcPct val="50000"/>
              </a:spcBef>
              <a:buClr>
                <a:srgbClr val="E20074"/>
              </a:buClr>
              <a:buSzPct val="75000"/>
              <a:buFont typeface="Wingdings" pitchFamily="2" charset="2"/>
              <a:buNone/>
            </a:pPr>
            <a:r>
              <a:rPr lang="en-GB" sz="1400">
                <a:solidFill>
                  <a:srgbClr val="FFFFFF"/>
                </a:solidFill>
                <a:latin typeface="Tele-GroteskFet" pitchFamily="2" charset="0"/>
                <a:cs typeface="Arial" charset="0"/>
              </a:rPr>
              <a:t>Common interface framework</a:t>
            </a:r>
          </a:p>
        </p:txBody>
      </p:sp>
      <p:sp>
        <p:nvSpPr>
          <p:cNvPr id="31754" name="Auf der gleichen Seite des Rechtecks liegende Ecken abrunden 9"/>
          <p:cNvSpPr>
            <a:spLocks noChangeArrowheads="1"/>
          </p:cNvSpPr>
          <p:nvPr/>
        </p:nvSpPr>
        <p:spPr bwMode="auto">
          <a:xfrm>
            <a:off x="6084888" y="1196975"/>
            <a:ext cx="2811462" cy="503238"/>
          </a:xfrm>
          <a:custGeom>
            <a:avLst/>
            <a:gdLst>
              <a:gd name="T0" fmla="*/ 2984572 w 2664000"/>
              <a:gd name="T1" fmla="*/ 398816 h 317500"/>
              <a:gd name="T2" fmla="*/ 1492287 w 2664000"/>
              <a:gd name="T3" fmla="*/ 797633 h 317500"/>
              <a:gd name="T4" fmla="*/ 0 w 2664000"/>
              <a:gd name="T5" fmla="*/ 398816 h 317500"/>
              <a:gd name="T6" fmla="*/ 1492287 w 2664000"/>
              <a:gd name="T7" fmla="*/ 0 h 317500"/>
              <a:gd name="T8" fmla="*/ 0 60000 65536"/>
              <a:gd name="T9" fmla="*/ 5898240 60000 65536"/>
              <a:gd name="T10" fmla="*/ 11796480 60000 65536"/>
              <a:gd name="T11" fmla="*/ 17694720 60000 65536"/>
              <a:gd name="T12" fmla="*/ 21425 w 2664000"/>
              <a:gd name="T13" fmla="*/ 21425 h 317500"/>
              <a:gd name="T14" fmla="*/ 2642574 w 2664000"/>
              <a:gd name="T15" fmla="*/ 317500 h 317500"/>
            </a:gdLst>
            <a:ahLst/>
            <a:cxnLst>
              <a:cxn ang="T8">
                <a:pos x="T0" y="T1"/>
              </a:cxn>
              <a:cxn ang="T9">
                <a:pos x="T2" y="T3"/>
              </a:cxn>
              <a:cxn ang="T10">
                <a:pos x="T4" y="T5"/>
              </a:cxn>
              <a:cxn ang="T11">
                <a:pos x="T6" y="T7"/>
              </a:cxn>
            </a:cxnLst>
            <a:rect l="T12" t="T13" r="T14" b="T15"/>
            <a:pathLst>
              <a:path w="2664000" h="317500">
                <a:moveTo>
                  <a:pt x="73152" y="0"/>
                </a:moveTo>
                <a:lnTo>
                  <a:pt x="2590848" y="0"/>
                </a:lnTo>
                <a:lnTo>
                  <a:pt x="2590847" y="0"/>
                </a:lnTo>
                <a:cubicBezTo>
                  <a:pt x="2631248" y="0"/>
                  <a:pt x="2664000" y="32751"/>
                  <a:pt x="2664000" y="73152"/>
                </a:cubicBezTo>
                <a:lnTo>
                  <a:pt x="2664000" y="317500"/>
                </a:lnTo>
                <a:lnTo>
                  <a:pt x="0" y="317500"/>
                </a:lnTo>
                <a:lnTo>
                  <a:pt x="0" y="73152"/>
                </a:lnTo>
                <a:cubicBezTo>
                  <a:pt x="0" y="32751"/>
                  <a:pt x="32751" y="0"/>
                  <a:pt x="73151" y="0"/>
                </a:cubicBezTo>
                <a:close/>
              </a:path>
            </a:pathLst>
          </a:custGeom>
          <a:gradFill rotWithShape="1">
            <a:gsLst>
              <a:gs pos="0">
                <a:srgbClr val="000000"/>
              </a:gs>
              <a:gs pos="50000">
                <a:srgbClr val="000000"/>
              </a:gs>
              <a:gs pos="100000">
                <a:srgbClr val="999999"/>
              </a:gs>
            </a:gsLst>
            <a:lin ang="16200000"/>
          </a:gradFill>
          <a:ln w="12700" algn="ctr">
            <a:solidFill>
              <a:schemeClr val="tx1"/>
            </a:solidFill>
            <a:round/>
            <a:headEnd/>
            <a:tailEnd/>
          </a:ln>
        </p:spPr>
        <p:txBody>
          <a:bodyPr lIns="72000" tIns="36005" rIns="0" bIns="0"/>
          <a:lstStyle/>
          <a:p>
            <a:pPr>
              <a:lnSpc>
                <a:spcPct val="90000"/>
              </a:lnSpc>
              <a:spcBef>
                <a:spcPct val="50000"/>
              </a:spcBef>
              <a:buClr>
                <a:srgbClr val="E20074"/>
              </a:buClr>
              <a:buSzPct val="75000"/>
              <a:buFont typeface="Wingdings" pitchFamily="2" charset="2"/>
              <a:buNone/>
            </a:pPr>
            <a:r>
              <a:rPr lang="en-GB" sz="1400">
                <a:solidFill>
                  <a:srgbClr val="FFFFFF"/>
                </a:solidFill>
                <a:latin typeface="Tele-GroteskFet" pitchFamily="2" charset="0"/>
                <a:cs typeface="Arial" charset="0"/>
              </a:rPr>
              <a:t>Wireless/Core/IMS/NGN technologies management </a:t>
            </a:r>
          </a:p>
        </p:txBody>
      </p:sp>
      <p:sp>
        <p:nvSpPr>
          <p:cNvPr id="31755" name="Freeform 15"/>
          <p:cNvSpPr>
            <a:spLocks noChangeAspect="1"/>
          </p:cNvSpPr>
          <p:nvPr>
            <p:custDataLst>
              <p:tags r:id="rId4"/>
            </p:custDataLst>
          </p:nvPr>
        </p:nvSpPr>
        <p:spPr bwMode="gray">
          <a:xfrm rot="16200000" flipH="1">
            <a:off x="296069" y="2566194"/>
            <a:ext cx="1150938" cy="431800"/>
          </a:xfrm>
          <a:custGeom>
            <a:avLst/>
            <a:gdLst>
              <a:gd name="T0" fmla="*/ 2147483647 w 1666"/>
              <a:gd name="T1" fmla="*/ 2147483647 h 451"/>
              <a:gd name="T2" fmla="*/ 2147483647 w 1666"/>
              <a:gd name="T3" fmla="*/ 2147483647 h 451"/>
              <a:gd name="T4" fmla="*/ 2147483647 w 1666"/>
              <a:gd name="T5" fmla="*/ 2147483647 h 451"/>
              <a:gd name="T6" fmla="*/ 0 w 1666"/>
              <a:gd name="T7" fmla="*/ 2147483647 h 451"/>
              <a:gd name="T8" fmla="*/ 2147483647 w 1666"/>
              <a:gd name="T9" fmla="*/ 2147483647 h 451"/>
              <a:gd name="T10" fmla="*/ 2147483647 w 1666"/>
              <a:gd name="T11" fmla="*/ 0 h 451"/>
              <a:gd name="T12" fmla="*/ 2147483647 w 1666"/>
              <a:gd name="T13" fmla="*/ 2147483647 h 451"/>
              <a:gd name="T14" fmla="*/ 0 60000 65536"/>
              <a:gd name="T15" fmla="*/ 0 60000 65536"/>
              <a:gd name="T16" fmla="*/ 0 60000 65536"/>
              <a:gd name="T17" fmla="*/ 0 60000 65536"/>
              <a:gd name="T18" fmla="*/ 0 60000 65536"/>
              <a:gd name="T19" fmla="*/ 0 60000 65536"/>
              <a:gd name="T20" fmla="*/ 0 60000 65536"/>
              <a:gd name="T21" fmla="*/ 0 w 1666"/>
              <a:gd name="T22" fmla="*/ 0 h 451"/>
              <a:gd name="T23" fmla="*/ 1666 w 1666"/>
              <a:gd name="T24" fmla="*/ 451 h 4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66" h="451">
                <a:moveTo>
                  <a:pt x="1666" y="224"/>
                </a:moveTo>
                <a:lnTo>
                  <a:pt x="1345" y="451"/>
                </a:lnTo>
                <a:lnTo>
                  <a:pt x="1384" y="340"/>
                </a:lnTo>
                <a:lnTo>
                  <a:pt x="0" y="224"/>
                </a:lnTo>
                <a:lnTo>
                  <a:pt x="1382" y="112"/>
                </a:lnTo>
                <a:lnTo>
                  <a:pt x="1344" y="0"/>
                </a:lnTo>
                <a:lnTo>
                  <a:pt x="1666" y="224"/>
                </a:lnTo>
                <a:close/>
              </a:path>
            </a:pathLst>
          </a:custGeom>
          <a:gradFill rotWithShape="0">
            <a:gsLst>
              <a:gs pos="0">
                <a:srgbClr val="B5005D"/>
              </a:gs>
              <a:gs pos="13000">
                <a:srgbClr val="E20074"/>
              </a:gs>
              <a:gs pos="48000">
                <a:srgbClr val="E20074"/>
              </a:gs>
              <a:gs pos="100000">
                <a:srgbClr val="FFCCFF"/>
              </a:gs>
            </a:gsLst>
            <a:lin ang="11700000"/>
          </a:gradFill>
          <a:ln w="12700" algn="ctr">
            <a:solidFill>
              <a:schemeClr val="tx2"/>
            </a:solidFill>
            <a:round/>
            <a:headEnd/>
            <a:tailEnd/>
          </a:ln>
        </p:spPr>
        <p:txBody>
          <a:bodyPr vert="eaVert" lIns="72009" tIns="0" rIns="0" bIns="0"/>
          <a:lstStyle/>
          <a:p>
            <a:endParaRPr lang="de-DE"/>
          </a:p>
        </p:txBody>
      </p:sp>
      <p:pic>
        <p:nvPicPr>
          <p:cNvPr id="31756" name="Picture 13" descr="TMF-flat-CMYK"/>
          <p:cNvPicPr>
            <a:picLocks noChangeAspect="1" noChangeArrowheads="1"/>
          </p:cNvPicPr>
          <p:nvPr/>
        </p:nvPicPr>
        <p:blipFill>
          <a:blip r:embed="rId23" cstate="print"/>
          <a:srcRect/>
          <a:stretch>
            <a:fillRect/>
          </a:stretch>
        </p:blipFill>
        <p:spPr bwMode="auto">
          <a:xfrm>
            <a:off x="3922713" y="765175"/>
            <a:ext cx="1296987" cy="312738"/>
          </a:xfrm>
          <a:prstGeom prst="rect">
            <a:avLst/>
          </a:prstGeom>
          <a:noFill/>
          <a:ln w="9525">
            <a:noFill/>
            <a:miter lim="800000"/>
            <a:headEnd/>
            <a:tailEnd/>
          </a:ln>
        </p:spPr>
      </p:pic>
      <p:sp>
        <p:nvSpPr>
          <p:cNvPr id="31757" name="AutoShape 45"/>
          <p:cNvSpPr>
            <a:spLocks noChangeArrowheads="1"/>
          </p:cNvSpPr>
          <p:nvPr/>
        </p:nvSpPr>
        <p:spPr bwMode="auto">
          <a:xfrm>
            <a:off x="366713" y="1846263"/>
            <a:ext cx="965200" cy="293687"/>
          </a:xfrm>
          <a:prstGeom prst="roundRect">
            <a:avLst>
              <a:gd name="adj" fmla="val 17764"/>
            </a:avLst>
          </a:prstGeom>
          <a:gradFill rotWithShape="0">
            <a:gsLst>
              <a:gs pos="0">
                <a:srgbClr val="999999"/>
              </a:gs>
              <a:gs pos="10001">
                <a:srgbClr val="CCCCCC"/>
              </a:gs>
              <a:gs pos="87000">
                <a:srgbClr val="CCCCCC"/>
              </a:gs>
              <a:gs pos="100000">
                <a:srgbClr val="F5F5F5"/>
              </a:gs>
            </a:gsLst>
            <a:lin ang="16200000"/>
          </a:gradFill>
          <a:ln w="12700" algn="ctr">
            <a:solidFill>
              <a:schemeClr val="bg2"/>
            </a:solidFill>
            <a:round/>
            <a:headEnd/>
            <a:tailEnd/>
          </a:ln>
        </p:spPr>
        <p:txBody>
          <a:bodyPr lIns="0" tIns="0" rIns="0" bIns="0" anchor="ctr"/>
          <a:lstStyle/>
          <a:p>
            <a:pPr algn="ctr">
              <a:lnSpc>
                <a:spcPct val="90000"/>
              </a:lnSpc>
              <a:buClr>
                <a:srgbClr val="E20074"/>
              </a:buClr>
              <a:buSzPct val="75000"/>
              <a:buFont typeface="Wingdings" pitchFamily="2" charset="2"/>
              <a:buNone/>
            </a:pPr>
            <a:r>
              <a:rPr lang="en-GB" sz="1200">
                <a:solidFill>
                  <a:srgbClr val="000000"/>
                </a:solidFill>
                <a:latin typeface="Tele-GroteskFet" pitchFamily="2" charset="0"/>
                <a:cs typeface="Times New Roman" pitchFamily="18" charset="0"/>
              </a:rPr>
              <a:t>Requirements</a:t>
            </a:r>
          </a:p>
        </p:txBody>
      </p:sp>
      <p:sp>
        <p:nvSpPr>
          <p:cNvPr id="31758" name="AutoShape 45"/>
          <p:cNvSpPr>
            <a:spLocks noChangeArrowheads="1"/>
          </p:cNvSpPr>
          <p:nvPr/>
        </p:nvSpPr>
        <p:spPr bwMode="auto">
          <a:xfrm>
            <a:off x="366713" y="3424238"/>
            <a:ext cx="965200" cy="293687"/>
          </a:xfrm>
          <a:prstGeom prst="roundRect">
            <a:avLst>
              <a:gd name="adj" fmla="val 17764"/>
            </a:avLst>
          </a:prstGeom>
          <a:gradFill rotWithShape="0">
            <a:gsLst>
              <a:gs pos="0">
                <a:srgbClr val="999999"/>
              </a:gs>
              <a:gs pos="10001">
                <a:srgbClr val="CCCCCC"/>
              </a:gs>
              <a:gs pos="87000">
                <a:srgbClr val="CCCCCC"/>
              </a:gs>
              <a:gs pos="100000">
                <a:srgbClr val="F5F5F5"/>
              </a:gs>
            </a:gsLst>
            <a:lin ang="16200000"/>
          </a:gradFill>
          <a:ln w="12700" algn="ctr">
            <a:solidFill>
              <a:schemeClr val="bg2"/>
            </a:solidFill>
            <a:round/>
            <a:headEnd/>
            <a:tailEnd/>
          </a:ln>
        </p:spPr>
        <p:txBody>
          <a:bodyPr lIns="0" tIns="0" rIns="0" bIns="0" anchor="ctr"/>
          <a:lstStyle/>
          <a:p>
            <a:pPr algn="ctr">
              <a:lnSpc>
                <a:spcPct val="90000"/>
              </a:lnSpc>
              <a:buClr>
                <a:srgbClr val="E20074"/>
              </a:buClr>
              <a:buSzPct val="75000"/>
              <a:buFont typeface="Wingdings" pitchFamily="2" charset="2"/>
              <a:buNone/>
            </a:pPr>
            <a:r>
              <a:rPr lang="en-GB" sz="1200">
                <a:solidFill>
                  <a:srgbClr val="000000"/>
                </a:solidFill>
                <a:latin typeface="Tele-GroteskFet" pitchFamily="2" charset="0"/>
                <a:cs typeface="Times New Roman" pitchFamily="18" charset="0"/>
              </a:rPr>
              <a:t>Use Cases</a:t>
            </a:r>
          </a:p>
        </p:txBody>
      </p:sp>
      <p:sp>
        <p:nvSpPr>
          <p:cNvPr id="31759" name="AutoShape 45"/>
          <p:cNvSpPr>
            <a:spLocks noChangeArrowheads="1"/>
          </p:cNvSpPr>
          <p:nvPr/>
        </p:nvSpPr>
        <p:spPr bwMode="auto">
          <a:xfrm>
            <a:off x="4427538" y="1773238"/>
            <a:ext cx="1439862" cy="433387"/>
          </a:xfrm>
          <a:prstGeom prst="roundRect">
            <a:avLst>
              <a:gd name="adj" fmla="val 17764"/>
            </a:avLst>
          </a:prstGeom>
          <a:gradFill rotWithShape="0">
            <a:gsLst>
              <a:gs pos="0">
                <a:srgbClr val="999999"/>
              </a:gs>
              <a:gs pos="10001">
                <a:srgbClr val="CCCCCC"/>
              </a:gs>
              <a:gs pos="87000">
                <a:srgbClr val="CCCCCC"/>
              </a:gs>
              <a:gs pos="100000">
                <a:srgbClr val="F5F5F5"/>
              </a:gs>
            </a:gsLst>
            <a:lin ang="16200000"/>
          </a:gradFill>
          <a:ln w="12700" algn="ctr">
            <a:solidFill>
              <a:schemeClr val="bg2"/>
            </a:solidFill>
            <a:round/>
            <a:headEnd/>
            <a:tailEnd/>
          </a:ln>
        </p:spPr>
        <p:txBody>
          <a:bodyPr lIns="0" tIns="0" rIns="0" bIns="0" anchor="ctr"/>
          <a:lstStyle/>
          <a:p>
            <a:pPr algn="ctr">
              <a:lnSpc>
                <a:spcPct val="90000"/>
              </a:lnSpc>
              <a:buClr>
                <a:srgbClr val="E20074"/>
              </a:buClr>
              <a:buSzPct val="75000"/>
              <a:buFont typeface="Wingdings" pitchFamily="2" charset="2"/>
              <a:buNone/>
            </a:pPr>
            <a:r>
              <a:rPr lang="en-GB" sz="1200">
                <a:solidFill>
                  <a:srgbClr val="000000"/>
                </a:solidFill>
                <a:latin typeface="Tele-GroteskFet" pitchFamily="2" charset="0"/>
                <a:cs typeface="Times New Roman" pitchFamily="18" charset="0"/>
              </a:rPr>
              <a:t>Harmonised Information Framework</a:t>
            </a:r>
          </a:p>
        </p:txBody>
      </p:sp>
      <p:sp>
        <p:nvSpPr>
          <p:cNvPr id="31760" name="AutoShape 45"/>
          <p:cNvSpPr>
            <a:spLocks noChangeArrowheads="1"/>
          </p:cNvSpPr>
          <p:nvPr/>
        </p:nvSpPr>
        <p:spPr bwMode="auto">
          <a:xfrm>
            <a:off x="7812088" y="2852738"/>
            <a:ext cx="965200" cy="293687"/>
          </a:xfrm>
          <a:prstGeom prst="roundRect">
            <a:avLst>
              <a:gd name="adj" fmla="val 17764"/>
            </a:avLst>
          </a:prstGeom>
          <a:gradFill rotWithShape="0">
            <a:gsLst>
              <a:gs pos="0">
                <a:srgbClr val="999999"/>
              </a:gs>
              <a:gs pos="10001">
                <a:srgbClr val="CCCCCC"/>
              </a:gs>
              <a:gs pos="87000">
                <a:srgbClr val="CCCCCC"/>
              </a:gs>
              <a:gs pos="100000">
                <a:srgbClr val="F5F5F5"/>
              </a:gs>
            </a:gsLst>
            <a:lin ang="16200000"/>
          </a:gradFill>
          <a:ln w="12700" algn="ctr">
            <a:solidFill>
              <a:schemeClr val="bg2"/>
            </a:solidFill>
            <a:round/>
            <a:headEnd/>
            <a:tailEnd/>
          </a:ln>
        </p:spPr>
        <p:txBody>
          <a:bodyPr lIns="0" tIns="0" rIns="0" bIns="0" anchor="ctr"/>
          <a:lstStyle/>
          <a:p>
            <a:pPr algn="ctr">
              <a:lnSpc>
                <a:spcPct val="90000"/>
              </a:lnSpc>
              <a:buClr>
                <a:srgbClr val="E20074"/>
              </a:buClr>
              <a:buSzPct val="75000"/>
              <a:buFont typeface="Wingdings" pitchFamily="2" charset="2"/>
              <a:buNone/>
            </a:pPr>
            <a:r>
              <a:rPr lang="en-GB" sz="1200">
                <a:solidFill>
                  <a:srgbClr val="000000"/>
                </a:solidFill>
                <a:latin typeface="Tele-GroteskFet" pitchFamily="2" charset="0"/>
                <a:cs typeface="Times New Roman" pitchFamily="18" charset="0"/>
              </a:rPr>
              <a:t>Requirements</a:t>
            </a:r>
          </a:p>
        </p:txBody>
      </p:sp>
      <p:sp>
        <p:nvSpPr>
          <p:cNvPr id="31761" name="AutoShape 45"/>
          <p:cNvSpPr>
            <a:spLocks noChangeArrowheads="1"/>
          </p:cNvSpPr>
          <p:nvPr/>
        </p:nvSpPr>
        <p:spPr bwMode="auto">
          <a:xfrm>
            <a:off x="7812088" y="1844675"/>
            <a:ext cx="965200" cy="293688"/>
          </a:xfrm>
          <a:prstGeom prst="roundRect">
            <a:avLst>
              <a:gd name="adj" fmla="val 17764"/>
            </a:avLst>
          </a:prstGeom>
          <a:gradFill rotWithShape="0">
            <a:gsLst>
              <a:gs pos="0">
                <a:srgbClr val="999999"/>
              </a:gs>
              <a:gs pos="10001">
                <a:srgbClr val="CCCCCC"/>
              </a:gs>
              <a:gs pos="87000">
                <a:srgbClr val="CCCCCC"/>
              </a:gs>
              <a:gs pos="100000">
                <a:srgbClr val="F5F5F5"/>
              </a:gs>
            </a:gsLst>
            <a:lin ang="16200000"/>
          </a:gradFill>
          <a:ln w="12700" algn="ctr">
            <a:solidFill>
              <a:schemeClr val="bg2"/>
            </a:solidFill>
            <a:round/>
            <a:headEnd/>
            <a:tailEnd/>
          </a:ln>
        </p:spPr>
        <p:txBody>
          <a:bodyPr lIns="0" tIns="0" rIns="0" bIns="0" anchor="ctr"/>
          <a:lstStyle/>
          <a:p>
            <a:pPr algn="ctr">
              <a:lnSpc>
                <a:spcPct val="90000"/>
              </a:lnSpc>
              <a:buClr>
                <a:srgbClr val="E20074"/>
              </a:buClr>
              <a:buSzPct val="75000"/>
              <a:buFont typeface="Wingdings" pitchFamily="2" charset="2"/>
              <a:buNone/>
            </a:pPr>
            <a:r>
              <a:rPr lang="en-GB" sz="1200">
                <a:solidFill>
                  <a:srgbClr val="000000"/>
                </a:solidFill>
                <a:latin typeface="Tele-GroteskFet" pitchFamily="2" charset="0"/>
                <a:cs typeface="Times New Roman" pitchFamily="18" charset="0"/>
              </a:rPr>
              <a:t>Use Cases</a:t>
            </a:r>
          </a:p>
        </p:txBody>
      </p:sp>
      <p:sp>
        <p:nvSpPr>
          <p:cNvPr id="31762" name="AutoShape 45"/>
          <p:cNvSpPr>
            <a:spLocks noChangeArrowheads="1"/>
          </p:cNvSpPr>
          <p:nvPr/>
        </p:nvSpPr>
        <p:spPr bwMode="auto">
          <a:xfrm>
            <a:off x="3492500" y="2422525"/>
            <a:ext cx="1223963" cy="433388"/>
          </a:xfrm>
          <a:prstGeom prst="roundRect">
            <a:avLst>
              <a:gd name="adj" fmla="val 17764"/>
            </a:avLst>
          </a:prstGeom>
          <a:gradFill rotWithShape="0">
            <a:gsLst>
              <a:gs pos="0">
                <a:srgbClr val="999999"/>
              </a:gs>
              <a:gs pos="10001">
                <a:srgbClr val="CCCCCC"/>
              </a:gs>
              <a:gs pos="87000">
                <a:srgbClr val="CCCCCC"/>
              </a:gs>
              <a:gs pos="100000">
                <a:srgbClr val="F5F5F5"/>
              </a:gs>
            </a:gsLst>
            <a:lin ang="16200000"/>
          </a:gradFill>
          <a:ln w="12700" algn="ctr">
            <a:solidFill>
              <a:schemeClr val="bg2"/>
            </a:solidFill>
            <a:round/>
            <a:headEnd/>
            <a:tailEnd/>
          </a:ln>
        </p:spPr>
        <p:txBody>
          <a:bodyPr lIns="0" tIns="0" rIns="0" bIns="0" anchor="ctr"/>
          <a:lstStyle/>
          <a:p>
            <a:pPr algn="ctr">
              <a:lnSpc>
                <a:spcPct val="90000"/>
              </a:lnSpc>
              <a:buClr>
                <a:srgbClr val="E20074"/>
              </a:buClr>
              <a:buSzPct val="75000"/>
              <a:buFont typeface="Wingdings" pitchFamily="2" charset="2"/>
              <a:buNone/>
            </a:pPr>
            <a:r>
              <a:rPr lang="en-GB" sz="1200">
                <a:solidFill>
                  <a:srgbClr val="000000"/>
                </a:solidFill>
                <a:latin typeface="Tele-GroteskFet" pitchFamily="2" charset="0"/>
                <a:cs typeface="Times New Roman" pitchFamily="18" charset="0"/>
              </a:rPr>
              <a:t>Business Process Framework (eTOM)</a:t>
            </a:r>
          </a:p>
        </p:txBody>
      </p:sp>
      <p:sp>
        <p:nvSpPr>
          <p:cNvPr id="31763" name="AutoShape 45"/>
          <p:cNvSpPr>
            <a:spLocks noChangeArrowheads="1"/>
          </p:cNvSpPr>
          <p:nvPr/>
        </p:nvSpPr>
        <p:spPr bwMode="auto">
          <a:xfrm>
            <a:off x="3492500" y="3357563"/>
            <a:ext cx="1223963" cy="433387"/>
          </a:xfrm>
          <a:prstGeom prst="roundRect">
            <a:avLst>
              <a:gd name="adj" fmla="val 17764"/>
            </a:avLst>
          </a:prstGeom>
          <a:gradFill rotWithShape="0">
            <a:gsLst>
              <a:gs pos="0">
                <a:srgbClr val="999999"/>
              </a:gs>
              <a:gs pos="10001">
                <a:srgbClr val="CCCCCC"/>
              </a:gs>
              <a:gs pos="87000">
                <a:srgbClr val="CCCCCC"/>
              </a:gs>
              <a:gs pos="100000">
                <a:srgbClr val="F5F5F5"/>
              </a:gs>
            </a:gsLst>
            <a:lin ang="16200000"/>
          </a:gradFill>
          <a:ln w="12700" algn="ctr">
            <a:solidFill>
              <a:schemeClr val="bg2"/>
            </a:solidFill>
            <a:round/>
            <a:headEnd/>
            <a:tailEnd/>
          </a:ln>
        </p:spPr>
        <p:txBody>
          <a:bodyPr lIns="0" tIns="0" rIns="0" bIns="0" anchor="ctr"/>
          <a:lstStyle/>
          <a:p>
            <a:pPr algn="ctr">
              <a:lnSpc>
                <a:spcPct val="90000"/>
              </a:lnSpc>
              <a:buClr>
                <a:srgbClr val="E20074"/>
              </a:buClr>
              <a:buSzPct val="75000"/>
              <a:buFont typeface="Wingdings" pitchFamily="2" charset="2"/>
              <a:buNone/>
            </a:pPr>
            <a:r>
              <a:rPr lang="en-GB" sz="1200">
                <a:solidFill>
                  <a:srgbClr val="000000"/>
                </a:solidFill>
                <a:latin typeface="Tele-GroteskFet" pitchFamily="2" charset="0"/>
                <a:cs typeface="Times New Roman" pitchFamily="18" charset="0"/>
              </a:rPr>
              <a:t>Harmonised Business Services</a:t>
            </a:r>
          </a:p>
        </p:txBody>
      </p:sp>
      <p:sp>
        <p:nvSpPr>
          <p:cNvPr id="31764" name="Freeform 15"/>
          <p:cNvSpPr>
            <a:spLocks noChangeAspect="1"/>
          </p:cNvSpPr>
          <p:nvPr>
            <p:custDataLst>
              <p:tags r:id="rId5"/>
            </p:custDataLst>
          </p:nvPr>
        </p:nvSpPr>
        <p:spPr bwMode="gray">
          <a:xfrm rot="16200000" flipH="1">
            <a:off x="3937794" y="2983707"/>
            <a:ext cx="331787" cy="215900"/>
          </a:xfrm>
          <a:custGeom>
            <a:avLst/>
            <a:gdLst>
              <a:gd name="T0" fmla="*/ 2147483647 w 1666"/>
              <a:gd name="T1" fmla="*/ 2147483647 h 451"/>
              <a:gd name="T2" fmla="*/ 2147483647 w 1666"/>
              <a:gd name="T3" fmla="*/ 2147483647 h 451"/>
              <a:gd name="T4" fmla="*/ 2147483647 w 1666"/>
              <a:gd name="T5" fmla="*/ 2147483647 h 451"/>
              <a:gd name="T6" fmla="*/ 0 w 1666"/>
              <a:gd name="T7" fmla="*/ 2147483647 h 451"/>
              <a:gd name="T8" fmla="*/ 2147483647 w 1666"/>
              <a:gd name="T9" fmla="*/ 2147483647 h 451"/>
              <a:gd name="T10" fmla="*/ 2147483647 w 1666"/>
              <a:gd name="T11" fmla="*/ 0 h 451"/>
              <a:gd name="T12" fmla="*/ 2147483647 w 1666"/>
              <a:gd name="T13" fmla="*/ 2147483647 h 451"/>
              <a:gd name="T14" fmla="*/ 0 60000 65536"/>
              <a:gd name="T15" fmla="*/ 0 60000 65536"/>
              <a:gd name="T16" fmla="*/ 0 60000 65536"/>
              <a:gd name="T17" fmla="*/ 0 60000 65536"/>
              <a:gd name="T18" fmla="*/ 0 60000 65536"/>
              <a:gd name="T19" fmla="*/ 0 60000 65536"/>
              <a:gd name="T20" fmla="*/ 0 60000 65536"/>
              <a:gd name="T21" fmla="*/ 0 w 1666"/>
              <a:gd name="T22" fmla="*/ 0 h 451"/>
              <a:gd name="T23" fmla="*/ 1666 w 1666"/>
              <a:gd name="T24" fmla="*/ 451 h 4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66" h="451">
                <a:moveTo>
                  <a:pt x="1666" y="224"/>
                </a:moveTo>
                <a:lnTo>
                  <a:pt x="1345" y="451"/>
                </a:lnTo>
                <a:lnTo>
                  <a:pt x="1384" y="340"/>
                </a:lnTo>
                <a:lnTo>
                  <a:pt x="0" y="224"/>
                </a:lnTo>
                <a:lnTo>
                  <a:pt x="1382" y="112"/>
                </a:lnTo>
                <a:lnTo>
                  <a:pt x="1344" y="0"/>
                </a:lnTo>
                <a:lnTo>
                  <a:pt x="1666" y="224"/>
                </a:lnTo>
                <a:close/>
              </a:path>
            </a:pathLst>
          </a:custGeom>
          <a:gradFill rotWithShape="0">
            <a:gsLst>
              <a:gs pos="0">
                <a:srgbClr val="B5005D"/>
              </a:gs>
              <a:gs pos="13000">
                <a:srgbClr val="E20074"/>
              </a:gs>
              <a:gs pos="48000">
                <a:srgbClr val="E20074"/>
              </a:gs>
              <a:gs pos="100000">
                <a:srgbClr val="FFCCFF"/>
              </a:gs>
            </a:gsLst>
            <a:lin ang="11700000"/>
          </a:gradFill>
          <a:ln w="12700" algn="ctr">
            <a:solidFill>
              <a:schemeClr val="tx2"/>
            </a:solidFill>
            <a:round/>
            <a:headEnd/>
            <a:tailEnd/>
          </a:ln>
        </p:spPr>
        <p:txBody>
          <a:bodyPr vert="eaVert" lIns="72009" tIns="0" rIns="0" bIns="0"/>
          <a:lstStyle/>
          <a:p>
            <a:endParaRPr lang="de-DE"/>
          </a:p>
        </p:txBody>
      </p:sp>
      <p:sp>
        <p:nvSpPr>
          <p:cNvPr id="31765" name="Freeform 16"/>
          <p:cNvSpPr>
            <a:spLocks noChangeAspect="1"/>
          </p:cNvSpPr>
          <p:nvPr>
            <p:custDataLst>
              <p:tags r:id="rId6"/>
            </p:custDataLst>
          </p:nvPr>
        </p:nvSpPr>
        <p:spPr bwMode="gray">
          <a:xfrm rot="9859111" flipV="1">
            <a:off x="4716463" y="3286125"/>
            <a:ext cx="1438275" cy="314325"/>
          </a:xfrm>
          <a:custGeom>
            <a:avLst/>
            <a:gdLst>
              <a:gd name="T0" fmla="*/ 2147483647 w 1666"/>
              <a:gd name="T1" fmla="*/ 2147483647 h 451"/>
              <a:gd name="T2" fmla="*/ 2147483647 w 1666"/>
              <a:gd name="T3" fmla="*/ 2147483647 h 451"/>
              <a:gd name="T4" fmla="*/ 2147483647 w 1666"/>
              <a:gd name="T5" fmla="*/ 2147483647 h 451"/>
              <a:gd name="T6" fmla="*/ 0 w 1666"/>
              <a:gd name="T7" fmla="*/ 2147483647 h 451"/>
              <a:gd name="T8" fmla="*/ 2147483647 w 1666"/>
              <a:gd name="T9" fmla="*/ 2147483647 h 451"/>
              <a:gd name="T10" fmla="*/ 2147483647 w 1666"/>
              <a:gd name="T11" fmla="*/ 0 h 451"/>
              <a:gd name="T12" fmla="*/ 2147483647 w 1666"/>
              <a:gd name="T13" fmla="*/ 2147483647 h 451"/>
              <a:gd name="T14" fmla="*/ 0 60000 65536"/>
              <a:gd name="T15" fmla="*/ 0 60000 65536"/>
              <a:gd name="T16" fmla="*/ 0 60000 65536"/>
              <a:gd name="T17" fmla="*/ 0 60000 65536"/>
              <a:gd name="T18" fmla="*/ 0 60000 65536"/>
              <a:gd name="T19" fmla="*/ 0 60000 65536"/>
              <a:gd name="T20" fmla="*/ 0 60000 65536"/>
              <a:gd name="T21" fmla="*/ 0 w 1666"/>
              <a:gd name="T22" fmla="*/ 0 h 451"/>
              <a:gd name="T23" fmla="*/ 1666 w 1666"/>
              <a:gd name="T24" fmla="*/ 451 h 4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66" h="451">
                <a:moveTo>
                  <a:pt x="1666" y="224"/>
                </a:moveTo>
                <a:lnTo>
                  <a:pt x="1345" y="451"/>
                </a:lnTo>
                <a:lnTo>
                  <a:pt x="1384" y="340"/>
                </a:lnTo>
                <a:lnTo>
                  <a:pt x="0" y="224"/>
                </a:lnTo>
                <a:lnTo>
                  <a:pt x="1382" y="112"/>
                </a:lnTo>
                <a:lnTo>
                  <a:pt x="1344" y="0"/>
                </a:lnTo>
                <a:lnTo>
                  <a:pt x="1666" y="224"/>
                </a:lnTo>
                <a:close/>
              </a:path>
            </a:pathLst>
          </a:custGeom>
          <a:gradFill rotWithShape="0">
            <a:gsLst>
              <a:gs pos="0">
                <a:srgbClr val="B5005D"/>
              </a:gs>
              <a:gs pos="46001">
                <a:srgbClr val="E20074"/>
              </a:gs>
              <a:gs pos="55000">
                <a:srgbClr val="E20074"/>
              </a:gs>
              <a:gs pos="100000">
                <a:srgbClr val="FFCCFF"/>
              </a:gs>
            </a:gsLst>
            <a:lin ang="15000000"/>
          </a:gradFill>
          <a:ln w="12700" algn="ctr">
            <a:solidFill>
              <a:schemeClr val="tx2"/>
            </a:solidFill>
            <a:round/>
            <a:headEnd/>
            <a:tailEnd/>
          </a:ln>
        </p:spPr>
        <p:txBody>
          <a:bodyPr lIns="72009" tIns="0" rIns="0" bIns="0"/>
          <a:lstStyle/>
          <a:p>
            <a:endParaRPr lang="de-DE"/>
          </a:p>
        </p:txBody>
      </p:sp>
      <p:sp>
        <p:nvSpPr>
          <p:cNvPr id="31766" name="Freeform 15"/>
          <p:cNvSpPr>
            <a:spLocks noChangeAspect="1"/>
          </p:cNvSpPr>
          <p:nvPr>
            <p:custDataLst>
              <p:tags r:id="rId7"/>
            </p:custDataLst>
          </p:nvPr>
        </p:nvSpPr>
        <p:spPr bwMode="gray">
          <a:xfrm rot="16200000" flipH="1">
            <a:off x="7993063" y="2312988"/>
            <a:ext cx="576262" cy="360362"/>
          </a:xfrm>
          <a:custGeom>
            <a:avLst/>
            <a:gdLst>
              <a:gd name="T0" fmla="*/ 2147483647 w 1666"/>
              <a:gd name="T1" fmla="*/ 2147483647 h 451"/>
              <a:gd name="T2" fmla="*/ 2147483647 w 1666"/>
              <a:gd name="T3" fmla="*/ 2147483647 h 451"/>
              <a:gd name="T4" fmla="*/ 2147483647 w 1666"/>
              <a:gd name="T5" fmla="*/ 2147483647 h 451"/>
              <a:gd name="T6" fmla="*/ 0 w 1666"/>
              <a:gd name="T7" fmla="*/ 2147483647 h 451"/>
              <a:gd name="T8" fmla="*/ 2147483647 w 1666"/>
              <a:gd name="T9" fmla="*/ 2147483647 h 451"/>
              <a:gd name="T10" fmla="*/ 2147483647 w 1666"/>
              <a:gd name="T11" fmla="*/ 0 h 451"/>
              <a:gd name="T12" fmla="*/ 2147483647 w 1666"/>
              <a:gd name="T13" fmla="*/ 2147483647 h 451"/>
              <a:gd name="T14" fmla="*/ 0 60000 65536"/>
              <a:gd name="T15" fmla="*/ 0 60000 65536"/>
              <a:gd name="T16" fmla="*/ 0 60000 65536"/>
              <a:gd name="T17" fmla="*/ 0 60000 65536"/>
              <a:gd name="T18" fmla="*/ 0 60000 65536"/>
              <a:gd name="T19" fmla="*/ 0 60000 65536"/>
              <a:gd name="T20" fmla="*/ 0 60000 65536"/>
              <a:gd name="T21" fmla="*/ 0 w 1666"/>
              <a:gd name="T22" fmla="*/ 0 h 451"/>
              <a:gd name="T23" fmla="*/ 1666 w 1666"/>
              <a:gd name="T24" fmla="*/ 451 h 4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66" h="451">
                <a:moveTo>
                  <a:pt x="1666" y="224"/>
                </a:moveTo>
                <a:lnTo>
                  <a:pt x="1345" y="451"/>
                </a:lnTo>
                <a:lnTo>
                  <a:pt x="1384" y="340"/>
                </a:lnTo>
                <a:lnTo>
                  <a:pt x="0" y="224"/>
                </a:lnTo>
                <a:lnTo>
                  <a:pt x="1382" y="112"/>
                </a:lnTo>
                <a:lnTo>
                  <a:pt x="1344" y="0"/>
                </a:lnTo>
                <a:lnTo>
                  <a:pt x="1666" y="224"/>
                </a:lnTo>
                <a:close/>
              </a:path>
            </a:pathLst>
          </a:custGeom>
          <a:gradFill rotWithShape="0">
            <a:gsLst>
              <a:gs pos="0">
                <a:srgbClr val="B5005D"/>
              </a:gs>
              <a:gs pos="13000">
                <a:srgbClr val="E20074"/>
              </a:gs>
              <a:gs pos="48000">
                <a:srgbClr val="E20074"/>
              </a:gs>
              <a:gs pos="100000">
                <a:srgbClr val="FFCCFF"/>
              </a:gs>
            </a:gsLst>
            <a:lin ang="11700000"/>
          </a:gradFill>
          <a:ln w="12700" algn="ctr">
            <a:solidFill>
              <a:schemeClr val="tx2"/>
            </a:solidFill>
            <a:round/>
            <a:headEnd/>
            <a:tailEnd/>
          </a:ln>
        </p:spPr>
        <p:txBody>
          <a:bodyPr vert="eaVert" lIns="72009" tIns="0" rIns="0" bIns="0"/>
          <a:lstStyle/>
          <a:p>
            <a:endParaRPr lang="de-DE"/>
          </a:p>
        </p:txBody>
      </p:sp>
      <p:sp>
        <p:nvSpPr>
          <p:cNvPr id="31767" name="Rectangle 28"/>
          <p:cNvSpPr>
            <a:spLocks noChangeArrowheads="1"/>
          </p:cNvSpPr>
          <p:nvPr>
            <p:custDataLst>
              <p:tags r:id="rId8"/>
            </p:custDataLst>
          </p:nvPr>
        </p:nvSpPr>
        <p:spPr bwMode="gray">
          <a:xfrm>
            <a:off x="152400" y="225425"/>
            <a:ext cx="8991600" cy="898525"/>
          </a:xfrm>
          <a:prstGeom prst="rect">
            <a:avLst/>
          </a:prstGeom>
          <a:noFill/>
          <a:ln w="9525">
            <a:noFill/>
            <a:miter lim="800000"/>
            <a:headEnd/>
            <a:tailEnd/>
          </a:ln>
        </p:spPr>
        <p:txBody>
          <a:bodyPr lIns="0" tIns="0" rIns="0" bIns="0"/>
          <a:lstStyle/>
          <a:p>
            <a:r>
              <a:rPr lang="en-GB" sz="2300">
                <a:solidFill>
                  <a:srgbClr val="E20074"/>
                </a:solidFill>
                <a:latin typeface="Tele-GroteskNor" pitchFamily="2" charset="0"/>
                <a:cs typeface="Times New Roman" pitchFamily="18" charset="0"/>
              </a:rPr>
              <a:t>fixed-mobile-framework aligned management interface specifications</a:t>
            </a:r>
          </a:p>
        </p:txBody>
      </p:sp>
      <p:sp>
        <p:nvSpPr>
          <p:cNvPr id="31768" name="AutoShape 45"/>
          <p:cNvSpPr>
            <a:spLocks noChangeArrowheads="1"/>
          </p:cNvSpPr>
          <p:nvPr/>
        </p:nvSpPr>
        <p:spPr bwMode="auto">
          <a:xfrm>
            <a:off x="6227763" y="2705100"/>
            <a:ext cx="1150937" cy="293688"/>
          </a:xfrm>
          <a:prstGeom prst="roundRect">
            <a:avLst>
              <a:gd name="adj" fmla="val 17764"/>
            </a:avLst>
          </a:prstGeom>
          <a:gradFill rotWithShape="0">
            <a:gsLst>
              <a:gs pos="0">
                <a:srgbClr val="999999"/>
              </a:gs>
              <a:gs pos="10001">
                <a:srgbClr val="CCCCCC"/>
              </a:gs>
              <a:gs pos="87000">
                <a:srgbClr val="CCCCCC"/>
              </a:gs>
              <a:gs pos="100000">
                <a:srgbClr val="F5F5F5"/>
              </a:gs>
            </a:gsLst>
            <a:lin ang="16200000"/>
          </a:gradFill>
          <a:ln w="12700" algn="ctr">
            <a:solidFill>
              <a:schemeClr val="bg2"/>
            </a:solidFill>
            <a:round/>
            <a:headEnd/>
            <a:tailEnd/>
          </a:ln>
        </p:spPr>
        <p:txBody>
          <a:bodyPr lIns="0" tIns="0" rIns="0" bIns="0" anchor="ctr"/>
          <a:lstStyle/>
          <a:p>
            <a:pPr algn="ctr">
              <a:lnSpc>
                <a:spcPct val="90000"/>
              </a:lnSpc>
              <a:buClr>
                <a:srgbClr val="E20074"/>
              </a:buClr>
              <a:buSzPct val="75000"/>
              <a:buFont typeface="Wingdings" pitchFamily="2" charset="2"/>
              <a:buNone/>
            </a:pPr>
            <a:r>
              <a:rPr lang="en-GB" sz="1200">
                <a:solidFill>
                  <a:srgbClr val="000000"/>
                </a:solidFill>
                <a:latin typeface="Tele-GroteskFet" pitchFamily="2" charset="0"/>
                <a:cs typeface="Times New Roman" pitchFamily="18" charset="0"/>
              </a:rPr>
              <a:t>Information model</a:t>
            </a:r>
          </a:p>
        </p:txBody>
      </p:sp>
      <p:sp>
        <p:nvSpPr>
          <p:cNvPr id="31769" name="AutoShape 45"/>
          <p:cNvSpPr>
            <a:spLocks noChangeArrowheads="1"/>
          </p:cNvSpPr>
          <p:nvPr/>
        </p:nvSpPr>
        <p:spPr bwMode="auto">
          <a:xfrm>
            <a:off x="6227763" y="3063875"/>
            <a:ext cx="1150937" cy="293688"/>
          </a:xfrm>
          <a:prstGeom prst="roundRect">
            <a:avLst>
              <a:gd name="adj" fmla="val 17764"/>
            </a:avLst>
          </a:prstGeom>
          <a:gradFill rotWithShape="0">
            <a:gsLst>
              <a:gs pos="0">
                <a:srgbClr val="999999"/>
              </a:gs>
              <a:gs pos="10001">
                <a:srgbClr val="CCCCCC"/>
              </a:gs>
              <a:gs pos="87000">
                <a:srgbClr val="CCCCCC"/>
              </a:gs>
              <a:gs pos="100000">
                <a:srgbClr val="F5F5F5"/>
              </a:gs>
            </a:gsLst>
            <a:lin ang="16200000"/>
          </a:gradFill>
          <a:ln w="12700" algn="ctr">
            <a:solidFill>
              <a:schemeClr val="bg2"/>
            </a:solidFill>
            <a:round/>
            <a:headEnd/>
            <a:tailEnd/>
          </a:ln>
        </p:spPr>
        <p:txBody>
          <a:bodyPr lIns="0" tIns="0" rIns="0" bIns="0" anchor="ctr"/>
          <a:lstStyle/>
          <a:p>
            <a:pPr algn="ctr">
              <a:lnSpc>
                <a:spcPct val="90000"/>
              </a:lnSpc>
              <a:buClr>
                <a:srgbClr val="E20074"/>
              </a:buClr>
              <a:buSzPct val="75000"/>
              <a:buFont typeface="Wingdings" pitchFamily="2" charset="2"/>
              <a:buNone/>
            </a:pPr>
            <a:r>
              <a:rPr lang="en-GB" sz="1200">
                <a:solidFill>
                  <a:srgbClr val="000000"/>
                </a:solidFill>
                <a:latin typeface="Tele-GroteskFet" pitchFamily="2" charset="0"/>
                <a:cs typeface="Times New Roman" pitchFamily="18" charset="0"/>
              </a:rPr>
              <a:t>Operations model</a:t>
            </a:r>
          </a:p>
        </p:txBody>
      </p:sp>
      <p:sp>
        <p:nvSpPr>
          <p:cNvPr id="31770" name="Freeform 15"/>
          <p:cNvSpPr>
            <a:spLocks noChangeAspect="1"/>
          </p:cNvSpPr>
          <p:nvPr>
            <p:custDataLst>
              <p:tags r:id="rId9"/>
            </p:custDataLst>
          </p:nvPr>
        </p:nvSpPr>
        <p:spPr bwMode="gray">
          <a:xfrm rot="20639048" flipH="1">
            <a:off x="7451725" y="2997200"/>
            <a:ext cx="331788" cy="215900"/>
          </a:xfrm>
          <a:custGeom>
            <a:avLst/>
            <a:gdLst>
              <a:gd name="T0" fmla="*/ 2147483647 w 1666"/>
              <a:gd name="T1" fmla="*/ 2147483647 h 451"/>
              <a:gd name="T2" fmla="*/ 2147483647 w 1666"/>
              <a:gd name="T3" fmla="*/ 2147483647 h 451"/>
              <a:gd name="T4" fmla="*/ 2147483647 w 1666"/>
              <a:gd name="T5" fmla="*/ 2147483647 h 451"/>
              <a:gd name="T6" fmla="*/ 0 w 1666"/>
              <a:gd name="T7" fmla="*/ 2147483647 h 451"/>
              <a:gd name="T8" fmla="*/ 2147483647 w 1666"/>
              <a:gd name="T9" fmla="*/ 2147483647 h 451"/>
              <a:gd name="T10" fmla="*/ 2147483647 w 1666"/>
              <a:gd name="T11" fmla="*/ 0 h 451"/>
              <a:gd name="T12" fmla="*/ 2147483647 w 1666"/>
              <a:gd name="T13" fmla="*/ 2147483647 h 451"/>
              <a:gd name="T14" fmla="*/ 0 60000 65536"/>
              <a:gd name="T15" fmla="*/ 0 60000 65536"/>
              <a:gd name="T16" fmla="*/ 0 60000 65536"/>
              <a:gd name="T17" fmla="*/ 0 60000 65536"/>
              <a:gd name="T18" fmla="*/ 0 60000 65536"/>
              <a:gd name="T19" fmla="*/ 0 60000 65536"/>
              <a:gd name="T20" fmla="*/ 0 60000 65536"/>
              <a:gd name="T21" fmla="*/ 0 w 1666"/>
              <a:gd name="T22" fmla="*/ 0 h 451"/>
              <a:gd name="T23" fmla="*/ 1666 w 1666"/>
              <a:gd name="T24" fmla="*/ 451 h 4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66" h="451">
                <a:moveTo>
                  <a:pt x="1666" y="224"/>
                </a:moveTo>
                <a:lnTo>
                  <a:pt x="1345" y="451"/>
                </a:lnTo>
                <a:lnTo>
                  <a:pt x="1384" y="340"/>
                </a:lnTo>
                <a:lnTo>
                  <a:pt x="0" y="224"/>
                </a:lnTo>
                <a:lnTo>
                  <a:pt x="1382" y="112"/>
                </a:lnTo>
                <a:lnTo>
                  <a:pt x="1344" y="0"/>
                </a:lnTo>
                <a:lnTo>
                  <a:pt x="1666" y="224"/>
                </a:lnTo>
                <a:close/>
              </a:path>
            </a:pathLst>
          </a:custGeom>
          <a:gradFill rotWithShape="0">
            <a:gsLst>
              <a:gs pos="0">
                <a:srgbClr val="B5005D"/>
              </a:gs>
              <a:gs pos="13000">
                <a:srgbClr val="E20074"/>
              </a:gs>
              <a:gs pos="48000">
                <a:srgbClr val="E20074"/>
              </a:gs>
              <a:gs pos="100000">
                <a:srgbClr val="FFCCFF"/>
              </a:gs>
            </a:gsLst>
            <a:lin ang="11700000"/>
          </a:gradFill>
          <a:ln w="12700" algn="ctr">
            <a:solidFill>
              <a:schemeClr val="tx2"/>
            </a:solidFill>
            <a:round/>
            <a:headEnd/>
            <a:tailEnd/>
          </a:ln>
        </p:spPr>
        <p:txBody>
          <a:bodyPr lIns="72009" tIns="0" rIns="0" bIns="0"/>
          <a:lstStyle/>
          <a:p>
            <a:endParaRPr lang="de-DE"/>
          </a:p>
        </p:txBody>
      </p:sp>
      <p:sp>
        <p:nvSpPr>
          <p:cNvPr id="31771" name="Freeform 15"/>
          <p:cNvSpPr>
            <a:spLocks noChangeAspect="1"/>
          </p:cNvSpPr>
          <p:nvPr>
            <p:custDataLst>
              <p:tags r:id="rId10"/>
            </p:custDataLst>
          </p:nvPr>
        </p:nvSpPr>
        <p:spPr bwMode="gray">
          <a:xfrm>
            <a:off x="1403350" y="1917700"/>
            <a:ext cx="331788" cy="215900"/>
          </a:xfrm>
          <a:custGeom>
            <a:avLst/>
            <a:gdLst>
              <a:gd name="T0" fmla="*/ 2147483647 w 1666"/>
              <a:gd name="T1" fmla="*/ 2147483647 h 451"/>
              <a:gd name="T2" fmla="*/ 2147483647 w 1666"/>
              <a:gd name="T3" fmla="*/ 2147483647 h 451"/>
              <a:gd name="T4" fmla="*/ 2147483647 w 1666"/>
              <a:gd name="T5" fmla="*/ 2147483647 h 451"/>
              <a:gd name="T6" fmla="*/ 0 w 1666"/>
              <a:gd name="T7" fmla="*/ 2147483647 h 451"/>
              <a:gd name="T8" fmla="*/ 2147483647 w 1666"/>
              <a:gd name="T9" fmla="*/ 2147483647 h 451"/>
              <a:gd name="T10" fmla="*/ 2147483647 w 1666"/>
              <a:gd name="T11" fmla="*/ 0 h 451"/>
              <a:gd name="T12" fmla="*/ 2147483647 w 1666"/>
              <a:gd name="T13" fmla="*/ 2147483647 h 451"/>
              <a:gd name="T14" fmla="*/ 0 60000 65536"/>
              <a:gd name="T15" fmla="*/ 0 60000 65536"/>
              <a:gd name="T16" fmla="*/ 0 60000 65536"/>
              <a:gd name="T17" fmla="*/ 0 60000 65536"/>
              <a:gd name="T18" fmla="*/ 0 60000 65536"/>
              <a:gd name="T19" fmla="*/ 0 60000 65536"/>
              <a:gd name="T20" fmla="*/ 0 60000 65536"/>
              <a:gd name="T21" fmla="*/ 0 w 1666"/>
              <a:gd name="T22" fmla="*/ 0 h 451"/>
              <a:gd name="T23" fmla="*/ 1666 w 1666"/>
              <a:gd name="T24" fmla="*/ 451 h 4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66" h="451">
                <a:moveTo>
                  <a:pt x="1666" y="224"/>
                </a:moveTo>
                <a:lnTo>
                  <a:pt x="1345" y="451"/>
                </a:lnTo>
                <a:lnTo>
                  <a:pt x="1384" y="340"/>
                </a:lnTo>
                <a:lnTo>
                  <a:pt x="0" y="224"/>
                </a:lnTo>
                <a:lnTo>
                  <a:pt x="1382" y="112"/>
                </a:lnTo>
                <a:lnTo>
                  <a:pt x="1344" y="0"/>
                </a:lnTo>
                <a:lnTo>
                  <a:pt x="1666" y="224"/>
                </a:lnTo>
                <a:close/>
              </a:path>
            </a:pathLst>
          </a:custGeom>
          <a:gradFill rotWithShape="0">
            <a:gsLst>
              <a:gs pos="0">
                <a:srgbClr val="B5005D"/>
              </a:gs>
              <a:gs pos="13000">
                <a:srgbClr val="E20074"/>
              </a:gs>
              <a:gs pos="48000">
                <a:srgbClr val="E20074"/>
              </a:gs>
              <a:gs pos="100000">
                <a:srgbClr val="FFCCFF"/>
              </a:gs>
            </a:gsLst>
            <a:lin ang="11700000"/>
          </a:gradFill>
          <a:ln w="12700" algn="ctr">
            <a:solidFill>
              <a:schemeClr val="tx2"/>
            </a:solidFill>
            <a:round/>
            <a:headEnd/>
            <a:tailEnd/>
          </a:ln>
        </p:spPr>
        <p:txBody>
          <a:bodyPr lIns="72009" tIns="0" rIns="0" bIns="0"/>
          <a:lstStyle/>
          <a:p>
            <a:endParaRPr lang="de-DE"/>
          </a:p>
        </p:txBody>
      </p:sp>
      <p:sp>
        <p:nvSpPr>
          <p:cNvPr id="31772" name="Freeform 15"/>
          <p:cNvSpPr>
            <a:spLocks noChangeAspect="1"/>
          </p:cNvSpPr>
          <p:nvPr>
            <p:custDataLst>
              <p:tags r:id="rId11"/>
            </p:custDataLst>
          </p:nvPr>
        </p:nvSpPr>
        <p:spPr bwMode="gray">
          <a:xfrm>
            <a:off x="1403350" y="3502025"/>
            <a:ext cx="331788" cy="215900"/>
          </a:xfrm>
          <a:custGeom>
            <a:avLst/>
            <a:gdLst>
              <a:gd name="T0" fmla="*/ 2147483647 w 1666"/>
              <a:gd name="T1" fmla="*/ 2147483647 h 451"/>
              <a:gd name="T2" fmla="*/ 2147483647 w 1666"/>
              <a:gd name="T3" fmla="*/ 2147483647 h 451"/>
              <a:gd name="T4" fmla="*/ 2147483647 w 1666"/>
              <a:gd name="T5" fmla="*/ 2147483647 h 451"/>
              <a:gd name="T6" fmla="*/ 0 w 1666"/>
              <a:gd name="T7" fmla="*/ 2147483647 h 451"/>
              <a:gd name="T8" fmla="*/ 2147483647 w 1666"/>
              <a:gd name="T9" fmla="*/ 2147483647 h 451"/>
              <a:gd name="T10" fmla="*/ 2147483647 w 1666"/>
              <a:gd name="T11" fmla="*/ 0 h 451"/>
              <a:gd name="T12" fmla="*/ 2147483647 w 1666"/>
              <a:gd name="T13" fmla="*/ 2147483647 h 451"/>
              <a:gd name="T14" fmla="*/ 0 60000 65536"/>
              <a:gd name="T15" fmla="*/ 0 60000 65536"/>
              <a:gd name="T16" fmla="*/ 0 60000 65536"/>
              <a:gd name="T17" fmla="*/ 0 60000 65536"/>
              <a:gd name="T18" fmla="*/ 0 60000 65536"/>
              <a:gd name="T19" fmla="*/ 0 60000 65536"/>
              <a:gd name="T20" fmla="*/ 0 60000 65536"/>
              <a:gd name="T21" fmla="*/ 0 w 1666"/>
              <a:gd name="T22" fmla="*/ 0 h 451"/>
              <a:gd name="T23" fmla="*/ 1666 w 1666"/>
              <a:gd name="T24" fmla="*/ 451 h 4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66" h="451">
                <a:moveTo>
                  <a:pt x="1666" y="224"/>
                </a:moveTo>
                <a:lnTo>
                  <a:pt x="1345" y="451"/>
                </a:lnTo>
                <a:lnTo>
                  <a:pt x="1384" y="340"/>
                </a:lnTo>
                <a:lnTo>
                  <a:pt x="0" y="224"/>
                </a:lnTo>
                <a:lnTo>
                  <a:pt x="1382" y="112"/>
                </a:lnTo>
                <a:lnTo>
                  <a:pt x="1344" y="0"/>
                </a:lnTo>
                <a:lnTo>
                  <a:pt x="1666" y="224"/>
                </a:lnTo>
                <a:close/>
              </a:path>
            </a:pathLst>
          </a:custGeom>
          <a:gradFill rotWithShape="0">
            <a:gsLst>
              <a:gs pos="0">
                <a:srgbClr val="B5005D"/>
              </a:gs>
              <a:gs pos="13000">
                <a:srgbClr val="E20074"/>
              </a:gs>
              <a:gs pos="48000">
                <a:srgbClr val="E20074"/>
              </a:gs>
              <a:gs pos="100000">
                <a:srgbClr val="FFCCFF"/>
              </a:gs>
            </a:gsLst>
            <a:lin ang="11700000"/>
          </a:gradFill>
          <a:ln w="12700" algn="ctr">
            <a:solidFill>
              <a:schemeClr val="tx2"/>
            </a:solidFill>
            <a:round/>
            <a:headEnd/>
            <a:tailEnd/>
          </a:ln>
        </p:spPr>
        <p:txBody>
          <a:bodyPr lIns="72009" tIns="0" rIns="0" bIns="0"/>
          <a:lstStyle/>
          <a:p>
            <a:endParaRPr lang="de-DE"/>
          </a:p>
        </p:txBody>
      </p:sp>
      <p:sp>
        <p:nvSpPr>
          <p:cNvPr id="31773" name="AutoShape 45"/>
          <p:cNvSpPr>
            <a:spLocks noChangeArrowheads="1"/>
          </p:cNvSpPr>
          <p:nvPr/>
        </p:nvSpPr>
        <p:spPr bwMode="auto">
          <a:xfrm>
            <a:off x="1763713" y="1844675"/>
            <a:ext cx="1150937" cy="293688"/>
          </a:xfrm>
          <a:prstGeom prst="roundRect">
            <a:avLst>
              <a:gd name="adj" fmla="val 17764"/>
            </a:avLst>
          </a:prstGeom>
          <a:gradFill rotWithShape="0">
            <a:gsLst>
              <a:gs pos="0">
                <a:srgbClr val="999999"/>
              </a:gs>
              <a:gs pos="10001">
                <a:srgbClr val="CCCCCC"/>
              </a:gs>
              <a:gs pos="87000">
                <a:srgbClr val="CCCCCC"/>
              </a:gs>
              <a:gs pos="100000">
                <a:srgbClr val="F5F5F5"/>
              </a:gs>
            </a:gsLst>
            <a:lin ang="16200000"/>
          </a:gradFill>
          <a:ln w="12700" algn="ctr">
            <a:solidFill>
              <a:schemeClr val="bg2"/>
            </a:solidFill>
            <a:round/>
            <a:headEnd/>
            <a:tailEnd/>
          </a:ln>
        </p:spPr>
        <p:txBody>
          <a:bodyPr lIns="0" tIns="0" rIns="0" bIns="0" anchor="ctr"/>
          <a:lstStyle/>
          <a:p>
            <a:pPr algn="ctr">
              <a:lnSpc>
                <a:spcPct val="90000"/>
              </a:lnSpc>
              <a:buClr>
                <a:srgbClr val="E20074"/>
              </a:buClr>
              <a:buSzPct val="75000"/>
              <a:buFont typeface="Wingdings" pitchFamily="2" charset="2"/>
              <a:buNone/>
            </a:pPr>
            <a:r>
              <a:rPr lang="en-GB" sz="1200">
                <a:solidFill>
                  <a:srgbClr val="000000"/>
                </a:solidFill>
                <a:latin typeface="Tele-GroteskFet" pitchFamily="2" charset="0"/>
                <a:cs typeface="Times New Roman" pitchFamily="18" charset="0"/>
              </a:rPr>
              <a:t>Data model</a:t>
            </a:r>
          </a:p>
        </p:txBody>
      </p:sp>
      <p:sp>
        <p:nvSpPr>
          <p:cNvPr id="31774" name="AutoShape 45"/>
          <p:cNvSpPr>
            <a:spLocks noChangeArrowheads="1"/>
          </p:cNvSpPr>
          <p:nvPr/>
        </p:nvSpPr>
        <p:spPr bwMode="auto">
          <a:xfrm>
            <a:off x="1763713" y="3429000"/>
            <a:ext cx="1150937" cy="293688"/>
          </a:xfrm>
          <a:prstGeom prst="roundRect">
            <a:avLst>
              <a:gd name="adj" fmla="val 17764"/>
            </a:avLst>
          </a:prstGeom>
          <a:gradFill rotWithShape="0">
            <a:gsLst>
              <a:gs pos="0">
                <a:srgbClr val="999999"/>
              </a:gs>
              <a:gs pos="10001">
                <a:srgbClr val="CCCCCC"/>
              </a:gs>
              <a:gs pos="87000">
                <a:srgbClr val="CCCCCC"/>
              </a:gs>
              <a:gs pos="100000">
                <a:srgbClr val="F5F5F5"/>
              </a:gs>
            </a:gsLst>
            <a:lin ang="16200000"/>
          </a:gradFill>
          <a:ln w="12700" algn="ctr">
            <a:solidFill>
              <a:schemeClr val="bg2"/>
            </a:solidFill>
            <a:round/>
            <a:headEnd/>
            <a:tailEnd/>
          </a:ln>
        </p:spPr>
        <p:txBody>
          <a:bodyPr lIns="0" tIns="0" rIns="0" bIns="0" anchor="ctr"/>
          <a:lstStyle/>
          <a:p>
            <a:pPr algn="ctr">
              <a:lnSpc>
                <a:spcPct val="90000"/>
              </a:lnSpc>
              <a:buClr>
                <a:srgbClr val="E20074"/>
              </a:buClr>
              <a:buSzPct val="75000"/>
              <a:buFont typeface="Wingdings" pitchFamily="2" charset="2"/>
              <a:buNone/>
            </a:pPr>
            <a:r>
              <a:rPr lang="en-GB" sz="1200">
                <a:solidFill>
                  <a:srgbClr val="000000"/>
                </a:solidFill>
                <a:latin typeface="Tele-GroteskFet" pitchFamily="2" charset="0"/>
                <a:cs typeface="Times New Roman" pitchFamily="18" charset="0"/>
              </a:rPr>
              <a:t>Operations model</a:t>
            </a:r>
          </a:p>
        </p:txBody>
      </p:sp>
      <p:sp>
        <p:nvSpPr>
          <p:cNvPr id="31775" name="Freeform 16"/>
          <p:cNvSpPr>
            <a:spLocks noChangeAspect="1"/>
          </p:cNvSpPr>
          <p:nvPr>
            <p:custDataLst>
              <p:tags r:id="rId12"/>
            </p:custDataLst>
          </p:nvPr>
        </p:nvSpPr>
        <p:spPr bwMode="gray">
          <a:xfrm rot="10800000" flipH="1" flipV="1">
            <a:off x="2987675" y="3429000"/>
            <a:ext cx="431800" cy="288925"/>
          </a:xfrm>
          <a:custGeom>
            <a:avLst/>
            <a:gdLst>
              <a:gd name="T0" fmla="*/ 2147483647 w 1666"/>
              <a:gd name="T1" fmla="*/ 2147483647 h 451"/>
              <a:gd name="T2" fmla="*/ 2147483647 w 1666"/>
              <a:gd name="T3" fmla="*/ 2147483647 h 451"/>
              <a:gd name="T4" fmla="*/ 2147483647 w 1666"/>
              <a:gd name="T5" fmla="*/ 2147483647 h 451"/>
              <a:gd name="T6" fmla="*/ 0 w 1666"/>
              <a:gd name="T7" fmla="*/ 2147483647 h 451"/>
              <a:gd name="T8" fmla="*/ 2147483647 w 1666"/>
              <a:gd name="T9" fmla="*/ 2147483647 h 451"/>
              <a:gd name="T10" fmla="*/ 2147483647 w 1666"/>
              <a:gd name="T11" fmla="*/ 0 h 451"/>
              <a:gd name="T12" fmla="*/ 2147483647 w 1666"/>
              <a:gd name="T13" fmla="*/ 2147483647 h 451"/>
              <a:gd name="T14" fmla="*/ 0 60000 65536"/>
              <a:gd name="T15" fmla="*/ 0 60000 65536"/>
              <a:gd name="T16" fmla="*/ 0 60000 65536"/>
              <a:gd name="T17" fmla="*/ 0 60000 65536"/>
              <a:gd name="T18" fmla="*/ 0 60000 65536"/>
              <a:gd name="T19" fmla="*/ 0 60000 65536"/>
              <a:gd name="T20" fmla="*/ 0 60000 65536"/>
              <a:gd name="T21" fmla="*/ 0 w 1666"/>
              <a:gd name="T22" fmla="*/ 0 h 451"/>
              <a:gd name="T23" fmla="*/ 1666 w 1666"/>
              <a:gd name="T24" fmla="*/ 451 h 4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66" h="451">
                <a:moveTo>
                  <a:pt x="1666" y="224"/>
                </a:moveTo>
                <a:lnTo>
                  <a:pt x="1345" y="451"/>
                </a:lnTo>
                <a:lnTo>
                  <a:pt x="1384" y="340"/>
                </a:lnTo>
                <a:lnTo>
                  <a:pt x="0" y="224"/>
                </a:lnTo>
                <a:lnTo>
                  <a:pt x="1382" y="112"/>
                </a:lnTo>
                <a:lnTo>
                  <a:pt x="1344" y="0"/>
                </a:lnTo>
                <a:lnTo>
                  <a:pt x="1666" y="224"/>
                </a:lnTo>
                <a:close/>
              </a:path>
            </a:pathLst>
          </a:custGeom>
          <a:gradFill rotWithShape="0">
            <a:gsLst>
              <a:gs pos="0">
                <a:srgbClr val="B5005D"/>
              </a:gs>
              <a:gs pos="46001">
                <a:srgbClr val="E20074"/>
              </a:gs>
              <a:gs pos="55000">
                <a:srgbClr val="E20074"/>
              </a:gs>
              <a:gs pos="100000">
                <a:srgbClr val="FFCCFF"/>
              </a:gs>
            </a:gsLst>
            <a:lin ang="15000000"/>
          </a:gradFill>
          <a:ln w="12700" algn="ctr">
            <a:solidFill>
              <a:schemeClr val="tx2"/>
            </a:solidFill>
            <a:round/>
            <a:headEnd/>
            <a:tailEnd/>
          </a:ln>
        </p:spPr>
        <p:txBody>
          <a:bodyPr lIns="72009" tIns="0" rIns="0" bIns="0"/>
          <a:lstStyle/>
          <a:p>
            <a:endParaRPr lang="de-DE"/>
          </a:p>
        </p:txBody>
      </p:sp>
      <p:sp>
        <p:nvSpPr>
          <p:cNvPr id="31776" name="Freeform 16"/>
          <p:cNvSpPr>
            <a:spLocks noChangeAspect="1"/>
          </p:cNvSpPr>
          <p:nvPr>
            <p:custDataLst>
              <p:tags r:id="rId13"/>
            </p:custDataLst>
          </p:nvPr>
        </p:nvSpPr>
        <p:spPr bwMode="gray">
          <a:xfrm rot="10800000" flipH="1" flipV="1">
            <a:off x="2987675" y="1844675"/>
            <a:ext cx="1368425" cy="325438"/>
          </a:xfrm>
          <a:custGeom>
            <a:avLst/>
            <a:gdLst>
              <a:gd name="T0" fmla="*/ 2147483647 w 1666"/>
              <a:gd name="T1" fmla="*/ 2147483647 h 451"/>
              <a:gd name="T2" fmla="*/ 2147483647 w 1666"/>
              <a:gd name="T3" fmla="*/ 2147483647 h 451"/>
              <a:gd name="T4" fmla="*/ 2147483647 w 1666"/>
              <a:gd name="T5" fmla="*/ 2147483647 h 451"/>
              <a:gd name="T6" fmla="*/ 0 w 1666"/>
              <a:gd name="T7" fmla="*/ 2147483647 h 451"/>
              <a:gd name="T8" fmla="*/ 2147483647 w 1666"/>
              <a:gd name="T9" fmla="*/ 2147483647 h 451"/>
              <a:gd name="T10" fmla="*/ 2147483647 w 1666"/>
              <a:gd name="T11" fmla="*/ 0 h 451"/>
              <a:gd name="T12" fmla="*/ 2147483647 w 1666"/>
              <a:gd name="T13" fmla="*/ 2147483647 h 451"/>
              <a:gd name="T14" fmla="*/ 0 60000 65536"/>
              <a:gd name="T15" fmla="*/ 0 60000 65536"/>
              <a:gd name="T16" fmla="*/ 0 60000 65536"/>
              <a:gd name="T17" fmla="*/ 0 60000 65536"/>
              <a:gd name="T18" fmla="*/ 0 60000 65536"/>
              <a:gd name="T19" fmla="*/ 0 60000 65536"/>
              <a:gd name="T20" fmla="*/ 0 60000 65536"/>
              <a:gd name="T21" fmla="*/ 0 w 1666"/>
              <a:gd name="T22" fmla="*/ 0 h 451"/>
              <a:gd name="T23" fmla="*/ 1666 w 1666"/>
              <a:gd name="T24" fmla="*/ 451 h 4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66" h="451">
                <a:moveTo>
                  <a:pt x="1666" y="224"/>
                </a:moveTo>
                <a:lnTo>
                  <a:pt x="1345" y="451"/>
                </a:lnTo>
                <a:lnTo>
                  <a:pt x="1384" y="340"/>
                </a:lnTo>
                <a:lnTo>
                  <a:pt x="0" y="224"/>
                </a:lnTo>
                <a:lnTo>
                  <a:pt x="1382" y="112"/>
                </a:lnTo>
                <a:lnTo>
                  <a:pt x="1344" y="0"/>
                </a:lnTo>
                <a:lnTo>
                  <a:pt x="1666" y="224"/>
                </a:lnTo>
                <a:close/>
              </a:path>
            </a:pathLst>
          </a:custGeom>
          <a:gradFill rotWithShape="0">
            <a:gsLst>
              <a:gs pos="0">
                <a:srgbClr val="B5005D"/>
              </a:gs>
              <a:gs pos="46001">
                <a:srgbClr val="E20074"/>
              </a:gs>
              <a:gs pos="55000">
                <a:srgbClr val="E20074"/>
              </a:gs>
              <a:gs pos="100000">
                <a:srgbClr val="FFCCFF"/>
              </a:gs>
            </a:gsLst>
            <a:lin ang="15000000"/>
          </a:gradFill>
          <a:ln w="12700" algn="ctr">
            <a:solidFill>
              <a:schemeClr val="tx2"/>
            </a:solidFill>
            <a:round/>
            <a:headEnd/>
            <a:tailEnd/>
          </a:ln>
        </p:spPr>
        <p:txBody>
          <a:bodyPr lIns="72009" tIns="0" rIns="0" bIns="0"/>
          <a:lstStyle/>
          <a:p>
            <a:endParaRPr lang="de-DE"/>
          </a:p>
        </p:txBody>
      </p:sp>
      <p:sp>
        <p:nvSpPr>
          <p:cNvPr id="31777" name="Freeform 15"/>
          <p:cNvSpPr>
            <a:spLocks noChangeAspect="1"/>
          </p:cNvSpPr>
          <p:nvPr>
            <p:custDataLst>
              <p:tags r:id="rId14"/>
            </p:custDataLst>
          </p:nvPr>
        </p:nvSpPr>
        <p:spPr bwMode="gray">
          <a:xfrm rot="960952" flipH="1" flipV="1">
            <a:off x="7451725" y="2781300"/>
            <a:ext cx="331788" cy="215900"/>
          </a:xfrm>
          <a:custGeom>
            <a:avLst/>
            <a:gdLst>
              <a:gd name="T0" fmla="*/ 2147483647 w 1666"/>
              <a:gd name="T1" fmla="*/ 2147483647 h 451"/>
              <a:gd name="T2" fmla="*/ 2147483647 w 1666"/>
              <a:gd name="T3" fmla="*/ 2147483647 h 451"/>
              <a:gd name="T4" fmla="*/ 2147483647 w 1666"/>
              <a:gd name="T5" fmla="*/ 2147483647 h 451"/>
              <a:gd name="T6" fmla="*/ 0 w 1666"/>
              <a:gd name="T7" fmla="*/ 2147483647 h 451"/>
              <a:gd name="T8" fmla="*/ 2147483647 w 1666"/>
              <a:gd name="T9" fmla="*/ 2147483647 h 451"/>
              <a:gd name="T10" fmla="*/ 2147483647 w 1666"/>
              <a:gd name="T11" fmla="*/ 0 h 451"/>
              <a:gd name="T12" fmla="*/ 2147483647 w 1666"/>
              <a:gd name="T13" fmla="*/ 2147483647 h 451"/>
              <a:gd name="T14" fmla="*/ 0 60000 65536"/>
              <a:gd name="T15" fmla="*/ 0 60000 65536"/>
              <a:gd name="T16" fmla="*/ 0 60000 65536"/>
              <a:gd name="T17" fmla="*/ 0 60000 65536"/>
              <a:gd name="T18" fmla="*/ 0 60000 65536"/>
              <a:gd name="T19" fmla="*/ 0 60000 65536"/>
              <a:gd name="T20" fmla="*/ 0 60000 65536"/>
              <a:gd name="T21" fmla="*/ 0 w 1666"/>
              <a:gd name="T22" fmla="*/ 0 h 451"/>
              <a:gd name="T23" fmla="*/ 1666 w 1666"/>
              <a:gd name="T24" fmla="*/ 451 h 4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66" h="451">
                <a:moveTo>
                  <a:pt x="1666" y="224"/>
                </a:moveTo>
                <a:lnTo>
                  <a:pt x="1345" y="451"/>
                </a:lnTo>
                <a:lnTo>
                  <a:pt x="1384" y="340"/>
                </a:lnTo>
                <a:lnTo>
                  <a:pt x="0" y="224"/>
                </a:lnTo>
                <a:lnTo>
                  <a:pt x="1382" y="112"/>
                </a:lnTo>
                <a:lnTo>
                  <a:pt x="1344" y="0"/>
                </a:lnTo>
                <a:lnTo>
                  <a:pt x="1666" y="224"/>
                </a:lnTo>
                <a:close/>
              </a:path>
            </a:pathLst>
          </a:custGeom>
          <a:gradFill rotWithShape="0">
            <a:gsLst>
              <a:gs pos="0">
                <a:srgbClr val="B5005D"/>
              </a:gs>
              <a:gs pos="13000">
                <a:srgbClr val="E20074"/>
              </a:gs>
              <a:gs pos="48000">
                <a:srgbClr val="E20074"/>
              </a:gs>
              <a:gs pos="100000">
                <a:srgbClr val="FFCCFF"/>
              </a:gs>
            </a:gsLst>
            <a:lin ang="11700000"/>
          </a:gradFill>
          <a:ln w="12700" algn="ctr">
            <a:solidFill>
              <a:schemeClr val="tx2"/>
            </a:solidFill>
            <a:round/>
            <a:headEnd/>
            <a:tailEnd/>
          </a:ln>
        </p:spPr>
        <p:txBody>
          <a:bodyPr rot="10800000" lIns="72009" tIns="0" rIns="0" bIns="0"/>
          <a:lstStyle/>
          <a:p>
            <a:endParaRPr lang="de-DE"/>
          </a:p>
        </p:txBody>
      </p:sp>
      <p:sp>
        <p:nvSpPr>
          <p:cNvPr id="31778" name="Freeform 16"/>
          <p:cNvSpPr>
            <a:spLocks noChangeAspect="1"/>
          </p:cNvSpPr>
          <p:nvPr>
            <p:custDataLst>
              <p:tags r:id="rId15"/>
            </p:custDataLst>
          </p:nvPr>
        </p:nvSpPr>
        <p:spPr bwMode="gray">
          <a:xfrm rot="-8201050">
            <a:off x="5419725" y="2387600"/>
            <a:ext cx="865188" cy="314325"/>
          </a:xfrm>
          <a:custGeom>
            <a:avLst/>
            <a:gdLst>
              <a:gd name="T0" fmla="*/ 2147483647 w 1666"/>
              <a:gd name="T1" fmla="*/ 2147483647 h 451"/>
              <a:gd name="T2" fmla="*/ 2147483647 w 1666"/>
              <a:gd name="T3" fmla="*/ 2147483647 h 451"/>
              <a:gd name="T4" fmla="*/ 2147483647 w 1666"/>
              <a:gd name="T5" fmla="*/ 2147483647 h 451"/>
              <a:gd name="T6" fmla="*/ 0 w 1666"/>
              <a:gd name="T7" fmla="*/ 2147483647 h 451"/>
              <a:gd name="T8" fmla="*/ 2147483647 w 1666"/>
              <a:gd name="T9" fmla="*/ 2147483647 h 451"/>
              <a:gd name="T10" fmla="*/ 2147483647 w 1666"/>
              <a:gd name="T11" fmla="*/ 0 h 451"/>
              <a:gd name="T12" fmla="*/ 2147483647 w 1666"/>
              <a:gd name="T13" fmla="*/ 2147483647 h 451"/>
              <a:gd name="T14" fmla="*/ 0 60000 65536"/>
              <a:gd name="T15" fmla="*/ 0 60000 65536"/>
              <a:gd name="T16" fmla="*/ 0 60000 65536"/>
              <a:gd name="T17" fmla="*/ 0 60000 65536"/>
              <a:gd name="T18" fmla="*/ 0 60000 65536"/>
              <a:gd name="T19" fmla="*/ 0 60000 65536"/>
              <a:gd name="T20" fmla="*/ 0 60000 65536"/>
              <a:gd name="T21" fmla="*/ 0 w 1666"/>
              <a:gd name="T22" fmla="*/ 0 h 451"/>
              <a:gd name="T23" fmla="*/ 1666 w 1666"/>
              <a:gd name="T24" fmla="*/ 451 h 4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66" h="451">
                <a:moveTo>
                  <a:pt x="1666" y="224"/>
                </a:moveTo>
                <a:lnTo>
                  <a:pt x="1345" y="451"/>
                </a:lnTo>
                <a:lnTo>
                  <a:pt x="1384" y="340"/>
                </a:lnTo>
                <a:lnTo>
                  <a:pt x="0" y="224"/>
                </a:lnTo>
                <a:lnTo>
                  <a:pt x="1382" y="112"/>
                </a:lnTo>
                <a:lnTo>
                  <a:pt x="1344" y="0"/>
                </a:lnTo>
                <a:lnTo>
                  <a:pt x="1666" y="224"/>
                </a:lnTo>
                <a:close/>
              </a:path>
            </a:pathLst>
          </a:custGeom>
          <a:gradFill rotWithShape="0">
            <a:gsLst>
              <a:gs pos="0">
                <a:srgbClr val="B5005D"/>
              </a:gs>
              <a:gs pos="46001">
                <a:srgbClr val="E20074"/>
              </a:gs>
              <a:gs pos="55000">
                <a:srgbClr val="E20074"/>
              </a:gs>
              <a:gs pos="100000">
                <a:srgbClr val="FFCCFF"/>
              </a:gs>
            </a:gsLst>
            <a:lin ang="15000000"/>
          </a:gradFill>
          <a:ln w="12700" algn="ctr">
            <a:solidFill>
              <a:schemeClr val="tx2"/>
            </a:solidFill>
            <a:round/>
            <a:headEnd/>
            <a:tailEnd/>
          </a:ln>
        </p:spPr>
        <p:txBody>
          <a:bodyPr rot="10800000" lIns="72009" tIns="0" rIns="0" bIns="0"/>
          <a:lstStyle/>
          <a:p>
            <a:endParaRPr lang="de-DE"/>
          </a:p>
        </p:txBody>
      </p:sp>
      <p:sp>
        <p:nvSpPr>
          <p:cNvPr id="31779" name="AutoShape 167"/>
          <p:cNvSpPr>
            <a:spLocks noChangeArrowheads="1"/>
          </p:cNvSpPr>
          <p:nvPr>
            <p:custDataLst>
              <p:tags r:id="rId16"/>
            </p:custDataLst>
          </p:nvPr>
        </p:nvSpPr>
        <p:spPr bwMode="auto">
          <a:xfrm rot="10800000">
            <a:off x="395288" y="4078288"/>
            <a:ext cx="8353425" cy="1871662"/>
          </a:xfrm>
          <a:prstGeom prst="roundRect">
            <a:avLst>
              <a:gd name="adj" fmla="val 8264"/>
            </a:avLst>
          </a:prstGeom>
          <a:solidFill>
            <a:schemeClr val="bg1"/>
          </a:solidFill>
          <a:ln w="12700" algn="ctr">
            <a:solidFill>
              <a:schemeClr val="tx1"/>
            </a:solidFill>
            <a:round/>
            <a:headEnd/>
            <a:tailEnd/>
          </a:ln>
        </p:spPr>
        <p:txBody>
          <a:bodyPr rot="10800000" lIns="108000" tIns="0" rIns="108000" bIns="35962"/>
          <a:lstStyle/>
          <a:p>
            <a:pPr marL="130175" indent="-130175" eaLnBrk="0" hangingPunct="0">
              <a:lnSpc>
                <a:spcPct val="90000"/>
              </a:lnSpc>
              <a:spcBef>
                <a:spcPct val="25000"/>
              </a:spcBef>
              <a:buClr>
                <a:srgbClr val="E20074"/>
              </a:buClr>
              <a:buSzPct val="75000"/>
              <a:buFont typeface="Wingdings" pitchFamily="2" charset="2"/>
              <a:buChar char="§"/>
            </a:pPr>
            <a:endParaRPr lang="en-GB" sz="1400">
              <a:solidFill>
                <a:srgbClr val="000000"/>
              </a:solidFill>
              <a:latin typeface="Tele-GroteskNor" pitchFamily="2" charset="0"/>
              <a:cs typeface="Arial" charset="0"/>
            </a:endParaRPr>
          </a:p>
        </p:txBody>
      </p:sp>
      <p:sp>
        <p:nvSpPr>
          <p:cNvPr id="31780" name="Auf der gleichen Seite des Rechtecks liegende Ecken abrunden 19"/>
          <p:cNvSpPr>
            <a:spLocks noChangeArrowheads="1"/>
          </p:cNvSpPr>
          <p:nvPr/>
        </p:nvSpPr>
        <p:spPr bwMode="auto">
          <a:xfrm>
            <a:off x="395288" y="5734050"/>
            <a:ext cx="8353425" cy="287338"/>
          </a:xfrm>
          <a:custGeom>
            <a:avLst/>
            <a:gdLst>
              <a:gd name="T0" fmla="*/ 16790513 w 4154400"/>
              <a:gd name="T1" fmla="*/ 130021 h 317500"/>
              <a:gd name="T2" fmla="*/ 8395256 w 4154400"/>
              <a:gd name="T3" fmla="*/ 260041 h 317500"/>
              <a:gd name="T4" fmla="*/ 0 w 4154400"/>
              <a:gd name="T5" fmla="*/ 130021 h 317500"/>
              <a:gd name="T6" fmla="*/ 8395256 w 4154400"/>
              <a:gd name="T7" fmla="*/ 0 h 317500"/>
              <a:gd name="T8" fmla="*/ 0 60000 65536"/>
              <a:gd name="T9" fmla="*/ 5898240 60000 65536"/>
              <a:gd name="T10" fmla="*/ 11796480 60000 65536"/>
              <a:gd name="T11" fmla="*/ 17694720 60000 65536"/>
              <a:gd name="T12" fmla="*/ 34816 w 4154400"/>
              <a:gd name="T13" fmla="*/ 2678 h 317500"/>
              <a:gd name="T14" fmla="*/ 4119584 w 4154400"/>
              <a:gd name="T15" fmla="*/ 282683 h 317500"/>
            </a:gdLst>
            <a:ahLst/>
            <a:cxnLst>
              <a:cxn ang="T8">
                <a:pos x="T0" y="T1"/>
              </a:cxn>
              <a:cxn ang="T9">
                <a:pos x="T2" y="T3"/>
              </a:cxn>
              <a:cxn ang="T10">
                <a:pos x="T4" y="T5"/>
              </a:cxn>
              <a:cxn ang="T11">
                <a:pos x="T6" y="T7"/>
              </a:cxn>
            </a:cxnLst>
            <a:rect l="T12" t="T13" r="T14" b="T15"/>
            <a:pathLst>
              <a:path w="4154400" h="317500">
                <a:moveTo>
                  <a:pt x="9144" y="0"/>
                </a:moveTo>
                <a:lnTo>
                  <a:pt x="4145256" y="0"/>
                </a:lnTo>
                <a:lnTo>
                  <a:pt x="4145255" y="0"/>
                </a:lnTo>
                <a:cubicBezTo>
                  <a:pt x="4150306" y="0"/>
                  <a:pt x="4154400" y="4093"/>
                  <a:pt x="4154400" y="9144"/>
                </a:cubicBezTo>
                <a:lnTo>
                  <a:pt x="4154400" y="198628"/>
                </a:lnTo>
                <a:cubicBezTo>
                  <a:pt x="4154400" y="264279"/>
                  <a:pt x="4101179" y="317499"/>
                  <a:pt x="4035528" y="317500"/>
                </a:cubicBezTo>
                <a:lnTo>
                  <a:pt x="118872" y="317500"/>
                </a:lnTo>
                <a:cubicBezTo>
                  <a:pt x="53220" y="317500"/>
                  <a:pt x="0" y="264279"/>
                  <a:pt x="0" y="198628"/>
                </a:cubicBezTo>
                <a:lnTo>
                  <a:pt x="0" y="9144"/>
                </a:lnTo>
                <a:cubicBezTo>
                  <a:pt x="0" y="4093"/>
                  <a:pt x="4093" y="0"/>
                  <a:pt x="9143" y="0"/>
                </a:cubicBezTo>
                <a:close/>
              </a:path>
            </a:pathLst>
          </a:custGeom>
          <a:gradFill rotWithShape="1">
            <a:gsLst>
              <a:gs pos="0">
                <a:srgbClr val="000000"/>
              </a:gs>
              <a:gs pos="50000">
                <a:srgbClr val="000000"/>
              </a:gs>
              <a:gs pos="100000">
                <a:srgbClr val="999999"/>
              </a:gs>
            </a:gsLst>
            <a:lin ang="16200000"/>
          </a:gradFill>
          <a:ln w="12700" algn="ctr">
            <a:solidFill>
              <a:schemeClr val="tx1"/>
            </a:solidFill>
            <a:round/>
            <a:headEnd/>
            <a:tailEnd/>
          </a:ln>
        </p:spPr>
        <p:txBody>
          <a:bodyPr lIns="72000" tIns="36000" rIns="0" bIns="0"/>
          <a:lstStyle/>
          <a:p>
            <a:pPr algn="ctr">
              <a:lnSpc>
                <a:spcPct val="90000"/>
              </a:lnSpc>
              <a:buClr>
                <a:srgbClr val="E20074"/>
              </a:buClr>
              <a:buSzPct val="75000"/>
              <a:buFont typeface="Wingdings" pitchFamily="2" charset="2"/>
              <a:buNone/>
            </a:pPr>
            <a:r>
              <a:rPr lang="en-GB" sz="1400">
                <a:solidFill>
                  <a:srgbClr val="FFFFFF"/>
                </a:solidFill>
                <a:latin typeface="Tele-GroteskFet" pitchFamily="2" charset="0"/>
                <a:cs typeface="Arial" charset="0"/>
              </a:rPr>
              <a:t> Open source tool – JOSIF</a:t>
            </a:r>
          </a:p>
        </p:txBody>
      </p:sp>
      <p:sp>
        <p:nvSpPr>
          <p:cNvPr id="31781" name="Line 64"/>
          <p:cNvSpPr>
            <a:spLocks noChangeShapeType="1"/>
          </p:cNvSpPr>
          <p:nvPr/>
        </p:nvSpPr>
        <p:spPr bwMode="auto">
          <a:xfrm flipV="1">
            <a:off x="1476375" y="5157788"/>
            <a:ext cx="0" cy="144462"/>
          </a:xfrm>
          <a:prstGeom prst="line">
            <a:avLst/>
          </a:prstGeom>
          <a:noFill/>
          <a:ln w="19050">
            <a:solidFill>
              <a:schemeClr val="accent1"/>
            </a:solidFill>
            <a:round/>
            <a:headEnd/>
            <a:tailEnd/>
          </a:ln>
        </p:spPr>
        <p:txBody>
          <a:bodyPr lIns="0" tIns="0" rIns="0" bIns="0"/>
          <a:lstStyle/>
          <a:p>
            <a:endParaRPr lang="de-DE"/>
          </a:p>
        </p:txBody>
      </p:sp>
      <p:sp>
        <p:nvSpPr>
          <p:cNvPr id="31782" name="Line 65"/>
          <p:cNvSpPr>
            <a:spLocks noChangeShapeType="1"/>
          </p:cNvSpPr>
          <p:nvPr/>
        </p:nvSpPr>
        <p:spPr bwMode="auto">
          <a:xfrm>
            <a:off x="1476375" y="5157788"/>
            <a:ext cx="6119813" cy="0"/>
          </a:xfrm>
          <a:prstGeom prst="line">
            <a:avLst/>
          </a:prstGeom>
          <a:noFill/>
          <a:ln w="19050">
            <a:solidFill>
              <a:schemeClr val="accent1"/>
            </a:solidFill>
            <a:round/>
            <a:headEnd/>
            <a:tailEnd/>
          </a:ln>
        </p:spPr>
        <p:txBody>
          <a:bodyPr lIns="0" tIns="0" rIns="0" bIns="0"/>
          <a:lstStyle/>
          <a:p>
            <a:endParaRPr lang="de-DE"/>
          </a:p>
        </p:txBody>
      </p:sp>
      <p:sp>
        <p:nvSpPr>
          <p:cNvPr id="31783" name="Line 66"/>
          <p:cNvSpPr>
            <a:spLocks noChangeShapeType="1"/>
          </p:cNvSpPr>
          <p:nvPr/>
        </p:nvSpPr>
        <p:spPr bwMode="auto">
          <a:xfrm flipV="1">
            <a:off x="3059113" y="5157788"/>
            <a:ext cx="0" cy="144462"/>
          </a:xfrm>
          <a:prstGeom prst="line">
            <a:avLst/>
          </a:prstGeom>
          <a:noFill/>
          <a:ln w="19050">
            <a:solidFill>
              <a:schemeClr val="accent1"/>
            </a:solidFill>
            <a:round/>
            <a:headEnd/>
            <a:tailEnd/>
          </a:ln>
        </p:spPr>
        <p:txBody>
          <a:bodyPr lIns="0" tIns="0" rIns="0" bIns="0"/>
          <a:lstStyle/>
          <a:p>
            <a:endParaRPr lang="de-DE"/>
          </a:p>
        </p:txBody>
      </p:sp>
      <p:sp>
        <p:nvSpPr>
          <p:cNvPr id="31784" name="Line 67"/>
          <p:cNvSpPr>
            <a:spLocks noChangeShapeType="1"/>
          </p:cNvSpPr>
          <p:nvPr/>
        </p:nvSpPr>
        <p:spPr bwMode="auto">
          <a:xfrm flipV="1">
            <a:off x="4572000" y="5013325"/>
            <a:ext cx="0" cy="288925"/>
          </a:xfrm>
          <a:prstGeom prst="line">
            <a:avLst/>
          </a:prstGeom>
          <a:noFill/>
          <a:ln w="19050">
            <a:solidFill>
              <a:schemeClr val="accent1"/>
            </a:solidFill>
            <a:round/>
            <a:headEnd/>
            <a:tailEnd/>
          </a:ln>
        </p:spPr>
        <p:txBody>
          <a:bodyPr lIns="0" tIns="0" rIns="0" bIns="0"/>
          <a:lstStyle/>
          <a:p>
            <a:endParaRPr lang="de-DE"/>
          </a:p>
        </p:txBody>
      </p:sp>
      <p:sp>
        <p:nvSpPr>
          <p:cNvPr id="31785" name="Line 68"/>
          <p:cNvSpPr>
            <a:spLocks noChangeShapeType="1"/>
          </p:cNvSpPr>
          <p:nvPr/>
        </p:nvSpPr>
        <p:spPr bwMode="auto">
          <a:xfrm flipV="1">
            <a:off x="6084888" y="5157788"/>
            <a:ext cx="0" cy="144462"/>
          </a:xfrm>
          <a:prstGeom prst="line">
            <a:avLst/>
          </a:prstGeom>
          <a:noFill/>
          <a:ln w="19050">
            <a:solidFill>
              <a:schemeClr val="accent1"/>
            </a:solidFill>
            <a:round/>
            <a:headEnd/>
            <a:tailEnd/>
          </a:ln>
        </p:spPr>
        <p:txBody>
          <a:bodyPr lIns="0" tIns="0" rIns="0" bIns="0"/>
          <a:lstStyle/>
          <a:p>
            <a:endParaRPr lang="de-DE"/>
          </a:p>
        </p:txBody>
      </p:sp>
      <p:sp>
        <p:nvSpPr>
          <p:cNvPr id="31786" name="Line 69"/>
          <p:cNvSpPr>
            <a:spLocks noChangeShapeType="1"/>
          </p:cNvSpPr>
          <p:nvPr/>
        </p:nvSpPr>
        <p:spPr bwMode="auto">
          <a:xfrm flipV="1">
            <a:off x="7596188" y="5157788"/>
            <a:ext cx="0" cy="144462"/>
          </a:xfrm>
          <a:prstGeom prst="line">
            <a:avLst/>
          </a:prstGeom>
          <a:noFill/>
          <a:ln w="19050">
            <a:solidFill>
              <a:schemeClr val="accent1"/>
            </a:solidFill>
            <a:round/>
            <a:headEnd/>
            <a:tailEnd/>
          </a:ln>
        </p:spPr>
        <p:txBody>
          <a:bodyPr lIns="0" tIns="0" rIns="0" bIns="0"/>
          <a:lstStyle/>
          <a:p>
            <a:endParaRPr lang="de-DE"/>
          </a:p>
        </p:txBody>
      </p:sp>
      <p:sp>
        <p:nvSpPr>
          <p:cNvPr id="6" name="TextBox 5"/>
          <p:cNvSpPr txBox="1">
            <a:spLocks noChangeArrowheads="1"/>
          </p:cNvSpPr>
          <p:nvPr/>
        </p:nvSpPr>
        <p:spPr bwMode="auto">
          <a:xfrm>
            <a:off x="3708400" y="4292600"/>
            <a:ext cx="1806575" cy="720725"/>
          </a:xfrm>
          <a:prstGeom prst="rect">
            <a:avLst/>
          </a:prstGeom>
          <a:gradFill rotWithShape="1">
            <a:gsLst>
              <a:gs pos="0">
                <a:srgbClr val="E7A492"/>
              </a:gs>
              <a:gs pos="49001">
                <a:srgbClr val="D66B40"/>
              </a:gs>
              <a:gs pos="49100">
                <a:srgbClr val="CB4506"/>
              </a:gs>
              <a:gs pos="92000">
                <a:srgbClr val="E9642B"/>
              </a:gs>
              <a:gs pos="100000">
                <a:srgbClr val="F07B54"/>
              </a:gs>
            </a:gsLst>
            <a:lin ang="5400000" scaled="1"/>
          </a:gradFill>
          <a:ln w="11430" algn="ctr">
            <a:solidFill>
              <a:srgbClr val="DE6C36"/>
            </a:solidFill>
            <a:miter lim="800000"/>
            <a:headEnd/>
            <a:tailEnd/>
          </a:ln>
          <a:effectLst>
            <a:outerShdw dist="25400" dir="5400000" rotWithShape="0">
              <a:srgbClr val="873F1D">
                <a:alpha val="82999"/>
              </a:srgbClr>
            </a:outerShdw>
          </a:effectLst>
        </p:spPr>
        <p:txBody>
          <a:bodyPr/>
          <a:lstStyle/>
          <a:p>
            <a:pPr algn="ctr">
              <a:defRPr/>
            </a:pPr>
            <a:r>
              <a:rPr lang="en-GB" sz="1400">
                <a:solidFill>
                  <a:srgbClr val="FFFFFF"/>
                </a:solidFill>
                <a:cs typeface="Arial" charset="0"/>
              </a:rPr>
              <a:t>Interface Model</a:t>
            </a:r>
          </a:p>
        </p:txBody>
      </p:sp>
      <p:grpSp>
        <p:nvGrpSpPr>
          <p:cNvPr id="31788" name="Group 71"/>
          <p:cNvGrpSpPr>
            <a:grpSpLocks/>
          </p:cNvGrpSpPr>
          <p:nvPr/>
        </p:nvGrpSpPr>
        <p:grpSpPr bwMode="auto">
          <a:xfrm>
            <a:off x="3925888" y="4606925"/>
            <a:ext cx="1452562" cy="333375"/>
            <a:chOff x="4475" y="2704"/>
            <a:chExt cx="915" cy="252"/>
          </a:xfrm>
        </p:grpSpPr>
        <p:pic>
          <p:nvPicPr>
            <p:cNvPr id="31798" name="Picture 72">
              <a:hlinkClick r:id="rId24"/>
            </p:cNvPr>
            <p:cNvPicPr>
              <a:picLocks noChangeAspect="1" noChangeArrowheads="1"/>
            </p:cNvPicPr>
            <p:nvPr/>
          </p:nvPicPr>
          <p:blipFill>
            <a:blip r:embed="rId25" cstate="print"/>
            <a:srcRect/>
            <a:stretch>
              <a:fillRect/>
            </a:stretch>
          </p:blipFill>
          <p:spPr bwMode="auto">
            <a:xfrm>
              <a:off x="4475" y="2704"/>
              <a:ext cx="265" cy="252"/>
            </a:xfrm>
            <a:prstGeom prst="rect">
              <a:avLst/>
            </a:prstGeom>
            <a:noFill/>
            <a:ln w="9525" algn="ctr">
              <a:noFill/>
              <a:miter lim="800000"/>
              <a:headEnd/>
              <a:tailEnd/>
            </a:ln>
          </p:spPr>
        </p:pic>
        <p:sp>
          <p:nvSpPr>
            <p:cNvPr id="31799" name="Text Box 73"/>
            <p:cNvSpPr txBox="1">
              <a:spLocks noChangeArrowheads="1"/>
            </p:cNvSpPr>
            <p:nvPr/>
          </p:nvSpPr>
          <p:spPr bwMode="auto">
            <a:xfrm>
              <a:off x="4785" y="2750"/>
              <a:ext cx="605" cy="166"/>
            </a:xfrm>
            <a:prstGeom prst="rect">
              <a:avLst/>
            </a:prstGeom>
            <a:noFill/>
            <a:ln w="9525" algn="ctr">
              <a:noFill/>
              <a:miter lim="800000"/>
              <a:headEnd/>
              <a:tailEnd/>
            </a:ln>
          </p:spPr>
          <p:txBody>
            <a:bodyPr wrap="none" lIns="0" tIns="0" rIns="0" bIns="0">
              <a:spAutoFit/>
            </a:bodyPr>
            <a:lstStyle/>
            <a:p>
              <a:pPr marL="179388" indent="-177800">
                <a:lnSpc>
                  <a:spcPct val="90000"/>
                </a:lnSpc>
                <a:spcAft>
                  <a:spcPct val="30000"/>
                </a:spcAft>
                <a:buSzPct val="65000"/>
                <a:buFont typeface="Wingdings" pitchFamily="2" charset="2"/>
                <a:buNone/>
              </a:pPr>
              <a:r>
                <a:rPr lang="en-GB" sz="1600">
                  <a:solidFill>
                    <a:srgbClr val="000000"/>
                  </a:solidFill>
                  <a:cs typeface="Times New Roman" pitchFamily="18" charset="0"/>
                </a:rPr>
                <a:t>Tigerstripe</a:t>
              </a:r>
            </a:p>
          </p:txBody>
        </p:sp>
      </p:grpSp>
      <p:sp>
        <p:nvSpPr>
          <p:cNvPr id="14" name="TextBox 13"/>
          <p:cNvSpPr txBox="1"/>
          <p:nvPr/>
        </p:nvSpPr>
        <p:spPr>
          <a:xfrm>
            <a:off x="755650" y="5300663"/>
            <a:ext cx="1439863" cy="285750"/>
          </a:xfrm>
          <a:prstGeom prst="rect">
            <a:avLst/>
          </a:prstGeom>
        </p:spPr>
        <p:style>
          <a:lnRef idx="1">
            <a:schemeClr val="accent4"/>
          </a:lnRef>
          <a:fillRef idx="3">
            <a:schemeClr val="accent4"/>
          </a:fillRef>
          <a:effectRef idx="2">
            <a:schemeClr val="accent4"/>
          </a:effectRef>
          <a:fontRef idx="minor">
            <a:schemeClr val="lt1"/>
          </a:fontRef>
        </p:style>
        <p:txBody>
          <a:bodyPr>
            <a:spAutoFit/>
          </a:bodyPr>
          <a:lstStyle/>
          <a:p>
            <a:pPr>
              <a:defRPr/>
            </a:pPr>
            <a:r>
              <a:rPr lang="en-GB" sz="1200">
                <a:solidFill>
                  <a:srgbClr val="FFFFFF"/>
                </a:solidFill>
                <a:latin typeface="Arial" charset="0"/>
                <a:cs typeface="Arial" charset="0"/>
              </a:rPr>
              <a:t>SOAP </a:t>
            </a:r>
            <a:r>
              <a:rPr lang="en-GB" sz="1000">
                <a:solidFill>
                  <a:srgbClr val="FFFFFF"/>
                </a:solidFill>
                <a:latin typeface="Arial" charset="0"/>
                <a:cs typeface="Arial" charset="0"/>
              </a:rPr>
              <a:t>(XSD/WSDL)</a:t>
            </a:r>
          </a:p>
        </p:txBody>
      </p:sp>
      <p:sp>
        <p:nvSpPr>
          <p:cNvPr id="15" name="TextBox 14"/>
          <p:cNvSpPr txBox="1"/>
          <p:nvPr/>
        </p:nvSpPr>
        <p:spPr>
          <a:xfrm>
            <a:off x="2411413" y="5302250"/>
            <a:ext cx="1296987" cy="285750"/>
          </a:xfrm>
          <a:prstGeom prst="rect">
            <a:avLst/>
          </a:prstGeom>
        </p:spPr>
        <p:style>
          <a:lnRef idx="1">
            <a:schemeClr val="accent4"/>
          </a:lnRef>
          <a:fillRef idx="3">
            <a:schemeClr val="accent4"/>
          </a:fillRef>
          <a:effectRef idx="2">
            <a:schemeClr val="accent4"/>
          </a:effectRef>
          <a:fontRef idx="minor">
            <a:schemeClr val="lt1"/>
          </a:fontRef>
        </p:style>
        <p:txBody>
          <a:bodyPr>
            <a:spAutoFit/>
          </a:bodyPr>
          <a:lstStyle/>
          <a:p>
            <a:pPr>
              <a:defRPr/>
            </a:pPr>
            <a:r>
              <a:rPr lang="en-GB" sz="1200">
                <a:solidFill>
                  <a:srgbClr val="FFFFFF"/>
                </a:solidFill>
                <a:latin typeface="Arial" charset="0"/>
                <a:cs typeface="Arial" charset="0"/>
              </a:rPr>
              <a:t>Java API</a:t>
            </a:r>
          </a:p>
        </p:txBody>
      </p:sp>
      <p:sp>
        <p:nvSpPr>
          <p:cNvPr id="16" name="TextBox 15"/>
          <p:cNvSpPr txBox="1"/>
          <p:nvPr/>
        </p:nvSpPr>
        <p:spPr>
          <a:xfrm>
            <a:off x="3922713" y="5302250"/>
            <a:ext cx="1296987" cy="285750"/>
          </a:xfrm>
          <a:prstGeom prst="rect">
            <a:avLst/>
          </a:prstGeom>
        </p:spPr>
        <p:style>
          <a:lnRef idx="1">
            <a:schemeClr val="accent4"/>
          </a:lnRef>
          <a:fillRef idx="3">
            <a:schemeClr val="accent4"/>
          </a:fillRef>
          <a:effectRef idx="2">
            <a:schemeClr val="accent4"/>
          </a:effectRef>
          <a:fontRef idx="minor">
            <a:schemeClr val="lt1"/>
          </a:fontRef>
        </p:style>
        <p:txBody>
          <a:bodyPr>
            <a:spAutoFit/>
          </a:bodyPr>
          <a:lstStyle/>
          <a:p>
            <a:pPr>
              <a:defRPr/>
            </a:pPr>
            <a:r>
              <a:rPr lang="en-GB" sz="1200">
                <a:solidFill>
                  <a:srgbClr val="FFFFFF"/>
                </a:solidFill>
                <a:latin typeface="Arial" charset="0"/>
                <a:cs typeface="Arial" charset="0"/>
              </a:rPr>
              <a:t>Documentation</a:t>
            </a:r>
          </a:p>
        </p:txBody>
      </p:sp>
      <p:sp>
        <p:nvSpPr>
          <p:cNvPr id="17" name="TextBox 16"/>
          <p:cNvSpPr txBox="1"/>
          <p:nvPr/>
        </p:nvSpPr>
        <p:spPr>
          <a:xfrm>
            <a:off x="5422900" y="5302250"/>
            <a:ext cx="1309688" cy="285750"/>
          </a:xfrm>
          <a:prstGeom prst="rect">
            <a:avLst/>
          </a:prstGeom>
        </p:spPr>
        <p:style>
          <a:lnRef idx="1">
            <a:schemeClr val="accent4"/>
          </a:lnRef>
          <a:fillRef idx="3">
            <a:schemeClr val="accent4"/>
          </a:fillRef>
          <a:effectRef idx="2">
            <a:schemeClr val="accent4"/>
          </a:effectRef>
          <a:fontRef idx="minor">
            <a:schemeClr val="lt1"/>
          </a:fontRef>
        </p:style>
        <p:txBody>
          <a:bodyPr>
            <a:spAutoFit/>
          </a:bodyPr>
          <a:lstStyle/>
          <a:p>
            <a:pPr>
              <a:defRPr/>
            </a:pPr>
            <a:r>
              <a:rPr lang="en-GB" sz="1200">
                <a:solidFill>
                  <a:srgbClr val="FFFFFF"/>
                </a:solidFill>
                <a:latin typeface="Arial" charset="0"/>
                <a:cs typeface="Arial" charset="0"/>
              </a:rPr>
              <a:t>Partial RI</a:t>
            </a:r>
          </a:p>
        </p:txBody>
      </p:sp>
      <p:sp>
        <p:nvSpPr>
          <p:cNvPr id="18" name="TextBox 17"/>
          <p:cNvSpPr txBox="1"/>
          <p:nvPr/>
        </p:nvSpPr>
        <p:spPr>
          <a:xfrm>
            <a:off x="6948488" y="5302250"/>
            <a:ext cx="1295400" cy="285750"/>
          </a:xfrm>
          <a:prstGeom prst="rect">
            <a:avLst/>
          </a:prstGeom>
        </p:spPr>
        <p:style>
          <a:lnRef idx="1">
            <a:schemeClr val="accent4"/>
          </a:lnRef>
          <a:fillRef idx="3">
            <a:schemeClr val="accent4"/>
          </a:fillRef>
          <a:effectRef idx="2">
            <a:schemeClr val="accent4"/>
          </a:effectRef>
          <a:fontRef idx="minor">
            <a:schemeClr val="lt1"/>
          </a:fontRef>
        </p:style>
        <p:txBody>
          <a:bodyPr>
            <a:spAutoFit/>
          </a:bodyPr>
          <a:lstStyle/>
          <a:p>
            <a:pPr>
              <a:defRPr/>
            </a:pPr>
            <a:r>
              <a:rPr lang="en-GB" sz="1200">
                <a:solidFill>
                  <a:srgbClr val="FFFFFF"/>
                </a:solidFill>
                <a:latin typeface="Arial" charset="0"/>
                <a:cs typeface="Arial" charset="0"/>
              </a:rPr>
              <a:t>Partial CTK</a:t>
            </a:r>
          </a:p>
        </p:txBody>
      </p:sp>
      <p:sp>
        <p:nvSpPr>
          <p:cNvPr id="31794" name="Freeform 15"/>
          <p:cNvSpPr>
            <a:spLocks noChangeAspect="1"/>
          </p:cNvSpPr>
          <p:nvPr>
            <p:custDataLst>
              <p:tags r:id="rId17"/>
            </p:custDataLst>
          </p:nvPr>
        </p:nvSpPr>
        <p:spPr bwMode="gray">
          <a:xfrm rot="15178640" flipH="1">
            <a:off x="3997325" y="3933826"/>
            <a:ext cx="358775" cy="215900"/>
          </a:xfrm>
          <a:custGeom>
            <a:avLst/>
            <a:gdLst>
              <a:gd name="T0" fmla="*/ 2147483647 w 1666"/>
              <a:gd name="T1" fmla="*/ 2147483647 h 451"/>
              <a:gd name="T2" fmla="*/ 2147483647 w 1666"/>
              <a:gd name="T3" fmla="*/ 2147483647 h 451"/>
              <a:gd name="T4" fmla="*/ 2147483647 w 1666"/>
              <a:gd name="T5" fmla="*/ 2147483647 h 451"/>
              <a:gd name="T6" fmla="*/ 0 w 1666"/>
              <a:gd name="T7" fmla="*/ 2147483647 h 451"/>
              <a:gd name="T8" fmla="*/ 2147483647 w 1666"/>
              <a:gd name="T9" fmla="*/ 2147483647 h 451"/>
              <a:gd name="T10" fmla="*/ 2147483647 w 1666"/>
              <a:gd name="T11" fmla="*/ 0 h 451"/>
              <a:gd name="T12" fmla="*/ 2147483647 w 1666"/>
              <a:gd name="T13" fmla="*/ 2147483647 h 451"/>
              <a:gd name="T14" fmla="*/ 0 60000 65536"/>
              <a:gd name="T15" fmla="*/ 0 60000 65536"/>
              <a:gd name="T16" fmla="*/ 0 60000 65536"/>
              <a:gd name="T17" fmla="*/ 0 60000 65536"/>
              <a:gd name="T18" fmla="*/ 0 60000 65536"/>
              <a:gd name="T19" fmla="*/ 0 60000 65536"/>
              <a:gd name="T20" fmla="*/ 0 60000 65536"/>
              <a:gd name="T21" fmla="*/ 0 w 1666"/>
              <a:gd name="T22" fmla="*/ 0 h 451"/>
              <a:gd name="T23" fmla="*/ 1666 w 1666"/>
              <a:gd name="T24" fmla="*/ 451 h 4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66" h="451">
                <a:moveTo>
                  <a:pt x="1666" y="224"/>
                </a:moveTo>
                <a:lnTo>
                  <a:pt x="1345" y="451"/>
                </a:lnTo>
                <a:lnTo>
                  <a:pt x="1384" y="340"/>
                </a:lnTo>
                <a:lnTo>
                  <a:pt x="0" y="224"/>
                </a:lnTo>
                <a:lnTo>
                  <a:pt x="1382" y="112"/>
                </a:lnTo>
                <a:lnTo>
                  <a:pt x="1344" y="0"/>
                </a:lnTo>
                <a:lnTo>
                  <a:pt x="1666" y="224"/>
                </a:lnTo>
                <a:close/>
              </a:path>
            </a:pathLst>
          </a:custGeom>
          <a:gradFill rotWithShape="0">
            <a:gsLst>
              <a:gs pos="0">
                <a:srgbClr val="B5005D"/>
              </a:gs>
              <a:gs pos="13000">
                <a:srgbClr val="E20074"/>
              </a:gs>
              <a:gs pos="48000">
                <a:srgbClr val="E20074"/>
              </a:gs>
              <a:gs pos="100000">
                <a:srgbClr val="FFCCFF"/>
              </a:gs>
            </a:gsLst>
            <a:lin ang="11700000"/>
          </a:gradFill>
          <a:ln w="12700" algn="ctr">
            <a:solidFill>
              <a:schemeClr val="tx2"/>
            </a:solidFill>
            <a:round/>
            <a:headEnd/>
            <a:tailEnd/>
          </a:ln>
        </p:spPr>
        <p:txBody>
          <a:bodyPr vert="eaVert" lIns="72009" tIns="0" rIns="0" bIns="0"/>
          <a:lstStyle/>
          <a:p>
            <a:endParaRPr lang="de-DE"/>
          </a:p>
        </p:txBody>
      </p:sp>
      <p:sp>
        <p:nvSpPr>
          <p:cNvPr id="31795" name="Freeform 15"/>
          <p:cNvSpPr>
            <a:spLocks noChangeAspect="1"/>
          </p:cNvSpPr>
          <p:nvPr>
            <p:custDataLst>
              <p:tags r:id="rId18"/>
            </p:custDataLst>
          </p:nvPr>
        </p:nvSpPr>
        <p:spPr bwMode="gray">
          <a:xfrm rot="6018842">
            <a:off x="4288632" y="3144043"/>
            <a:ext cx="1943100" cy="207963"/>
          </a:xfrm>
          <a:custGeom>
            <a:avLst/>
            <a:gdLst>
              <a:gd name="T0" fmla="*/ 2147483647 w 1666"/>
              <a:gd name="T1" fmla="*/ 2147483647 h 451"/>
              <a:gd name="T2" fmla="*/ 2147483647 w 1666"/>
              <a:gd name="T3" fmla="*/ 2147483647 h 451"/>
              <a:gd name="T4" fmla="*/ 2147483647 w 1666"/>
              <a:gd name="T5" fmla="*/ 2147483647 h 451"/>
              <a:gd name="T6" fmla="*/ 0 w 1666"/>
              <a:gd name="T7" fmla="*/ 2147483647 h 451"/>
              <a:gd name="T8" fmla="*/ 2147483647 w 1666"/>
              <a:gd name="T9" fmla="*/ 2147483647 h 451"/>
              <a:gd name="T10" fmla="*/ 2147483647 w 1666"/>
              <a:gd name="T11" fmla="*/ 0 h 451"/>
              <a:gd name="T12" fmla="*/ 2147483647 w 1666"/>
              <a:gd name="T13" fmla="*/ 2147483647 h 451"/>
              <a:gd name="T14" fmla="*/ 0 60000 65536"/>
              <a:gd name="T15" fmla="*/ 0 60000 65536"/>
              <a:gd name="T16" fmla="*/ 0 60000 65536"/>
              <a:gd name="T17" fmla="*/ 0 60000 65536"/>
              <a:gd name="T18" fmla="*/ 0 60000 65536"/>
              <a:gd name="T19" fmla="*/ 0 60000 65536"/>
              <a:gd name="T20" fmla="*/ 0 60000 65536"/>
              <a:gd name="T21" fmla="*/ 0 w 1666"/>
              <a:gd name="T22" fmla="*/ 0 h 451"/>
              <a:gd name="T23" fmla="*/ 1666 w 1666"/>
              <a:gd name="T24" fmla="*/ 451 h 4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66" h="451">
                <a:moveTo>
                  <a:pt x="1666" y="224"/>
                </a:moveTo>
                <a:lnTo>
                  <a:pt x="1345" y="451"/>
                </a:lnTo>
                <a:lnTo>
                  <a:pt x="1384" y="340"/>
                </a:lnTo>
                <a:lnTo>
                  <a:pt x="0" y="224"/>
                </a:lnTo>
                <a:lnTo>
                  <a:pt x="1382" y="112"/>
                </a:lnTo>
                <a:lnTo>
                  <a:pt x="1344" y="0"/>
                </a:lnTo>
                <a:lnTo>
                  <a:pt x="1666" y="224"/>
                </a:lnTo>
                <a:close/>
              </a:path>
            </a:pathLst>
          </a:custGeom>
          <a:gradFill rotWithShape="0">
            <a:gsLst>
              <a:gs pos="0">
                <a:srgbClr val="B5005D"/>
              </a:gs>
              <a:gs pos="13000">
                <a:srgbClr val="E20074"/>
              </a:gs>
              <a:gs pos="48000">
                <a:srgbClr val="E20074"/>
              </a:gs>
              <a:gs pos="100000">
                <a:srgbClr val="FFCCFF"/>
              </a:gs>
            </a:gsLst>
            <a:lin ang="11700000"/>
          </a:gradFill>
          <a:ln w="12700" algn="ctr">
            <a:solidFill>
              <a:schemeClr val="tx2"/>
            </a:solidFill>
            <a:round/>
            <a:headEnd/>
            <a:tailEnd/>
          </a:ln>
        </p:spPr>
        <p:txBody>
          <a:bodyPr rot="10800000" vert="eaVert" lIns="72009" tIns="0" rIns="0" bIns="0"/>
          <a:lstStyle/>
          <a:p>
            <a:endParaRPr lang="de-DE"/>
          </a:p>
        </p:txBody>
      </p:sp>
      <p:pic>
        <p:nvPicPr>
          <p:cNvPr id="31796" name="Picture 79"/>
          <p:cNvPicPr>
            <a:picLocks noChangeAspect="1" noChangeArrowheads="1"/>
          </p:cNvPicPr>
          <p:nvPr/>
        </p:nvPicPr>
        <p:blipFill>
          <a:blip r:embed="rId26" cstate="print"/>
          <a:srcRect/>
          <a:stretch>
            <a:fillRect/>
          </a:stretch>
        </p:blipFill>
        <p:spPr bwMode="auto">
          <a:xfrm>
            <a:off x="7524750" y="642938"/>
            <a:ext cx="860425" cy="481012"/>
          </a:xfrm>
          <a:prstGeom prst="rect">
            <a:avLst/>
          </a:prstGeom>
          <a:noFill/>
          <a:ln w="9525">
            <a:noFill/>
            <a:miter lim="800000"/>
            <a:headEnd/>
            <a:tailEnd/>
          </a:ln>
        </p:spPr>
      </p:pic>
      <p:sp>
        <p:nvSpPr>
          <p:cNvPr id="31797" name="Text Box 81" descr="Granit"/>
          <p:cNvSpPr txBox="1">
            <a:spLocks noChangeArrowheads="1"/>
          </p:cNvSpPr>
          <p:nvPr/>
        </p:nvSpPr>
        <p:spPr bwMode="auto">
          <a:xfrm>
            <a:off x="0" y="0"/>
            <a:ext cx="9144000" cy="274638"/>
          </a:xfrm>
          <a:prstGeom prst="rect">
            <a:avLst/>
          </a:prstGeom>
          <a:blipFill dpi="0" rotWithShape="1">
            <a:blip r:embed="rId27" cstate="print"/>
            <a:srcRect/>
            <a:tile tx="0" ty="0" sx="100000" sy="100000" flip="none" algn="tl"/>
          </a:blipFill>
          <a:ln w="12700" algn="ctr">
            <a:noFill/>
            <a:miter lim="800000"/>
            <a:headEnd/>
            <a:tailEnd/>
          </a:ln>
        </p:spPr>
        <p:txBody>
          <a:bodyPr lIns="0" tIns="0" rIns="0" bIns="0">
            <a:spAutoFit/>
          </a:bodyPr>
          <a:lstStyle/>
          <a:p>
            <a:pPr marL="220663" indent="-220663" algn="ctr">
              <a:lnSpc>
                <a:spcPct val="90000"/>
              </a:lnSpc>
              <a:spcBef>
                <a:spcPct val="50000"/>
              </a:spcBef>
              <a:buClr>
                <a:srgbClr val="E20074"/>
              </a:buClr>
              <a:buSzPct val="75000"/>
            </a:pPr>
            <a:r>
              <a:rPr lang="en-GB" sz="2000">
                <a:solidFill>
                  <a:srgbClr val="FFFFFF"/>
                </a:solidFill>
                <a:latin typeface="Tele-GroteskFet" pitchFamily="2" charset="0"/>
                <a:cs typeface="Times New Roman" pitchFamily="18" charset="0"/>
              </a:rPr>
              <a:t>draft for discussion</a:t>
            </a:r>
          </a:p>
        </p:txBody>
      </p:sp>
      <p:sp>
        <p:nvSpPr>
          <p:cNvPr id="31801" name="Text Box 57"/>
          <p:cNvSpPr txBox="1">
            <a:spLocks noChangeArrowheads="1"/>
          </p:cNvSpPr>
          <p:nvPr/>
        </p:nvSpPr>
        <p:spPr bwMode="auto">
          <a:xfrm>
            <a:off x="5867400" y="4038600"/>
            <a:ext cx="3276600" cy="915988"/>
          </a:xfrm>
          <a:prstGeom prst="rect">
            <a:avLst/>
          </a:prstGeom>
          <a:noFill/>
          <a:ln w="9525">
            <a:noFill/>
            <a:miter lim="800000"/>
            <a:headEnd/>
            <a:tailEnd/>
          </a:ln>
          <a:effectLst/>
        </p:spPr>
        <p:txBody>
          <a:bodyPr>
            <a:spAutoFit/>
          </a:bodyPr>
          <a:lstStyle/>
          <a:p>
            <a:r>
              <a:rPr lang="en-US"/>
              <a:t>SP point of View, presented by Deutsche Telekom</a:t>
            </a:r>
          </a:p>
          <a:p>
            <a:r>
              <a:rPr lang="en-US"/>
              <a:t>need detail specification </a:t>
            </a:r>
          </a:p>
        </p:txBody>
      </p:sp>
      <p:sp>
        <p:nvSpPr>
          <p:cNvPr id="58" name="Rectangle 57"/>
          <p:cNvSpPr/>
          <p:nvPr/>
        </p:nvSpPr>
        <p:spPr>
          <a:xfrm>
            <a:off x="6400800" y="6488668"/>
            <a:ext cx="1439818" cy="276999"/>
          </a:xfrm>
          <a:prstGeom prst="rect">
            <a:avLst/>
          </a:prstGeom>
        </p:spPr>
        <p:txBody>
          <a:bodyPr wrap="none">
            <a:spAutoFit/>
          </a:bodyPr>
          <a:lstStyle/>
          <a:p>
            <a:r>
              <a:rPr lang="en-US" sz="1200" dirty="0" smtClean="0"/>
              <a:t>Ref: S5eTMF0062</a:t>
            </a:r>
            <a:endParaRPr lang="en-US" sz="12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lstStyle/>
          <a:p>
            <a:r>
              <a:rPr lang="en-US" sz="3200" smtClean="0"/>
              <a:t>Recommendation on Management Information Strategy (NSN, Ericsson, Huawei)</a:t>
            </a:r>
          </a:p>
        </p:txBody>
      </p:sp>
      <p:sp>
        <p:nvSpPr>
          <p:cNvPr id="3" name="Content Placeholder 2"/>
          <p:cNvSpPr>
            <a:spLocks noGrp="1"/>
          </p:cNvSpPr>
          <p:nvPr>
            <p:ph idx="1"/>
          </p:nvPr>
        </p:nvSpPr>
        <p:spPr/>
        <p:txBody>
          <a:bodyPr rtlCol="0">
            <a:normAutofit fontScale="62500" lnSpcReduction="20000"/>
          </a:bodyPr>
          <a:lstStyle/>
          <a:p>
            <a:pPr fontAlgn="auto">
              <a:spcAft>
                <a:spcPts val="0"/>
              </a:spcAft>
              <a:buFont typeface="Arial" pitchFamily="34" charset="0"/>
              <a:buChar char="•"/>
              <a:defRPr/>
            </a:pPr>
            <a:r>
              <a:rPr lang="en-US" dirty="0" smtClean="0"/>
              <a:t>The IRP Framework should be used as basis for Management Interfaces used for managing mobile networks and converged (FMC) networks.</a:t>
            </a:r>
          </a:p>
          <a:p>
            <a:pPr fontAlgn="auto">
              <a:spcAft>
                <a:spcPts val="0"/>
              </a:spcAft>
              <a:buFont typeface="Arial" pitchFamily="34" charset="0"/>
              <a:buChar char="•"/>
              <a:defRPr/>
            </a:pPr>
            <a:r>
              <a:rPr lang="en-US" dirty="0" smtClean="0"/>
              <a:t>The IRP Framework should be extended if necessary.</a:t>
            </a:r>
          </a:p>
          <a:p>
            <a:pPr fontAlgn="auto">
              <a:spcAft>
                <a:spcPts val="0"/>
              </a:spcAft>
              <a:buFont typeface="Arial" pitchFamily="34" charset="0"/>
              <a:buChar char="•"/>
              <a:defRPr/>
            </a:pPr>
            <a:r>
              <a:rPr lang="en-US" dirty="0" smtClean="0"/>
              <a:t>3GPP should be the only organization that owns, maintains and publishes the IRP Framework.</a:t>
            </a:r>
          </a:p>
          <a:p>
            <a:pPr fontAlgn="auto">
              <a:spcAft>
                <a:spcPts val="0"/>
              </a:spcAft>
              <a:buFont typeface="Arial" pitchFamily="34" charset="0"/>
              <a:buChar char="•"/>
              <a:defRPr/>
            </a:pPr>
            <a:r>
              <a:rPr lang="en-US" dirty="0" smtClean="0"/>
              <a:t>3GPP NRM IRPs, which are part of the IRP Framework, should be used to model mobile network resources for the purpose of management.</a:t>
            </a:r>
          </a:p>
          <a:p>
            <a:pPr fontAlgn="auto">
              <a:spcAft>
                <a:spcPts val="0"/>
              </a:spcAft>
              <a:buFont typeface="Arial" pitchFamily="34" charset="0"/>
              <a:buChar char="•"/>
              <a:defRPr/>
            </a:pPr>
            <a:r>
              <a:rPr lang="en-US" dirty="0" smtClean="0"/>
              <a:t>The IRP Framework should make references to relevant fixed network resource models for the purpose of management. 3GPP should not make modifications to these network models. This allows IRP Framework users to manage the fixed networks, whose models are referenced, as well as mobile networks, whose models are defined in 3GPP.</a:t>
            </a:r>
          </a:p>
          <a:p>
            <a:pPr fontAlgn="auto">
              <a:spcAft>
                <a:spcPts val="0"/>
              </a:spcAft>
              <a:buFont typeface="Arial" pitchFamily="34" charset="0"/>
              <a:buChar char="•"/>
              <a:defRPr/>
            </a:pPr>
            <a:r>
              <a:rPr lang="en-US" dirty="0" smtClean="0"/>
              <a:t>Interface IRPs, which are part of the IRP Framework, should be used to manage networks whose models are defined or referenced within the IRP Framework.</a:t>
            </a:r>
            <a:endParaRPr lang="en-US" dirty="0"/>
          </a:p>
        </p:txBody>
      </p:sp>
      <p:sp>
        <p:nvSpPr>
          <p:cNvPr id="4" name="Rectangle 3"/>
          <p:cNvSpPr/>
          <p:nvPr/>
        </p:nvSpPr>
        <p:spPr>
          <a:xfrm>
            <a:off x="5791200" y="6488668"/>
            <a:ext cx="2770310" cy="307777"/>
          </a:xfrm>
          <a:prstGeom prst="rect">
            <a:avLst/>
          </a:prstGeom>
        </p:spPr>
        <p:txBody>
          <a:bodyPr wrap="none">
            <a:spAutoFit/>
          </a:bodyPr>
          <a:lstStyle/>
          <a:p>
            <a:r>
              <a:rPr lang="en-US" sz="1400" dirty="0" smtClean="0"/>
              <a:t>Ref: S5eTMF0051 </a:t>
            </a:r>
            <a:r>
              <a:rPr lang="en-US" sz="1400" dirty="0" smtClean="0"/>
              <a:t>S5vTMFa030</a:t>
            </a:r>
            <a:endParaRPr lang="en-US" sz="1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Proposals/Way Forward (Operator)</a:t>
            </a:r>
          </a:p>
        </p:txBody>
      </p:sp>
      <p:sp>
        <p:nvSpPr>
          <p:cNvPr id="3" name="Content Placeholder 2"/>
          <p:cNvSpPr>
            <a:spLocks noGrp="1"/>
          </p:cNvSpPr>
          <p:nvPr>
            <p:ph idx="1"/>
          </p:nvPr>
        </p:nvSpPr>
        <p:spPr/>
        <p:txBody>
          <a:bodyPr rtlCol="0">
            <a:normAutofit lnSpcReduction="10000"/>
          </a:bodyPr>
          <a:lstStyle/>
          <a:p>
            <a:pPr fontAlgn="auto">
              <a:spcAft>
                <a:spcPts val="0"/>
              </a:spcAft>
              <a:buFont typeface="Arial" pitchFamily="34" charset="0"/>
              <a:buChar char="•"/>
              <a:defRPr/>
            </a:pPr>
            <a:r>
              <a:rPr lang="en-US" dirty="0" smtClean="0"/>
              <a:t>Establish governance for model/framework – (upper layer of the SID)</a:t>
            </a:r>
          </a:p>
          <a:p>
            <a:pPr fontAlgn="auto">
              <a:spcAft>
                <a:spcPts val="0"/>
              </a:spcAft>
              <a:buFont typeface="Arial" pitchFamily="34" charset="0"/>
              <a:buChar char="•"/>
              <a:defRPr/>
            </a:pPr>
            <a:r>
              <a:rPr lang="en-US" dirty="0" smtClean="0"/>
              <a:t>Get systems integrators engaged (</a:t>
            </a:r>
            <a:r>
              <a:rPr lang="en-US" dirty="0" err="1" smtClean="0"/>
              <a:t>oss</a:t>
            </a:r>
            <a:r>
              <a:rPr lang="en-US" dirty="0" smtClean="0"/>
              <a:t>/</a:t>
            </a:r>
            <a:r>
              <a:rPr lang="en-US" dirty="0" err="1" smtClean="0"/>
              <a:t>bss</a:t>
            </a:r>
            <a:r>
              <a:rPr lang="en-US" dirty="0" smtClean="0"/>
              <a:t>)</a:t>
            </a:r>
          </a:p>
          <a:p>
            <a:pPr fontAlgn="auto">
              <a:spcAft>
                <a:spcPts val="0"/>
              </a:spcAft>
              <a:buFont typeface="Arial" pitchFamily="34" charset="0"/>
              <a:buChar char="•"/>
              <a:defRPr/>
            </a:pPr>
            <a:r>
              <a:rPr lang="en-US" dirty="0" smtClean="0"/>
              <a:t>Recommend/engage NGMN as hub for converged requirements</a:t>
            </a:r>
          </a:p>
          <a:p>
            <a:pPr fontAlgn="auto">
              <a:spcAft>
                <a:spcPts val="0"/>
              </a:spcAft>
              <a:buFont typeface="Arial" pitchFamily="34" charset="0"/>
              <a:buChar char="•"/>
              <a:defRPr/>
            </a:pPr>
            <a:r>
              <a:rPr lang="en-US" dirty="0" smtClean="0"/>
              <a:t>Strengthen project management capabilities (transparency, tracking, targets…)</a:t>
            </a:r>
          </a:p>
          <a:p>
            <a:pPr fontAlgn="auto">
              <a:spcAft>
                <a:spcPts val="0"/>
              </a:spcAft>
              <a:buFont typeface="Arial" pitchFamily="34" charset="0"/>
              <a:buChar char="•"/>
              <a:defRPr/>
            </a:pPr>
            <a:r>
              <a:rPr lang="en-US" dirty="0" smtClean="0"/>
              <a:t>Ensure strong business alignment of standardization people</a:t>
            </a:r>
          </a:p>
          <a:p>
            <a:pPr fontAlgn="auto">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p:txBody>
          <a:bodyPr/>
          <a:lstStyle/>
          <a:p>
            <a:r>
              <a:rPr lang="en-US" smtClean="0"/>
              <a:t>Topics still to be Addressed</a:t>
            </a:r>
          </a:p>
        </p:txBody>
      </p:sp>
      <p:sp>
        <p:nvSpPr>
          <p:cNvPr id="35842" name="Content Placeholder 2"/>
          <p:cNvSpPr>
            <a:spLocks noGrp="1"/>
          </p:cNvSpPr>
          <p:nvPr>
            <p:ph idx="1"/>
          </p:nvPr>
        </p:nvSpPr>
        <p:spPr/>
        <p:txBody>
          <a:bodyPr/>
          <a:lstStyle/>
          <a:p>
            <a:r>
              <a:rPr lang="en-US" smtClean="0"/>
              <a:t>Inventory Management Harmonization</a:t>
            </a:r>
          </a:p>
          <a:p>
            <a:r>
              <a:rPr lang="en-US" smtClean="0"/>
              <a:t>Performance Management Harmonization</a:t>
            </a:r>
          </a:p>
          <a:p>
            <a:r>
              <a:rPr lang="en-US" smtClean="0"/>
              <a:t>Other Converged/Wireless/Wireline Requirements</a:t>
            </a:r>
          </a:p>
          <a:p>
            <a:pPr lvl="1"/>
            <a:r>
              <a:rPr lang="en-US" smtClean="0"/>
              <a:t>Identify which are applicable for TMF to address based on management requirements</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30tOqo84RkWnDmZpCbFf8Q"/>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3ZcN8FfJ80SXYh62PGyig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pjucdVwZA0mJ.DQLulJPd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muQRhouDRkuAIuVq6KSts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3ZcN8FfJ80SXYh62PGyig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pjucdVwZA0mJ.DQLulJPd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muQRhouDRkuAIuVq6KSts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3ZcN8FfJ80SXYh62PGyig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pjucdVwZA0mJ.DQLulJPd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muQRhouDRkuAIuVq6KSts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3ZcN8FfJ80SXYh62PGyig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NhMORnOi7EKlWlgOA.qF4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pjucdVwZA0mJ.DQLulJPd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muQRhouDRkuAIuVq6KSts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3ZcN8FfJ80SXYh62PGyig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pjucdVwZA0mJ.DQLulJPd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muQRhouDRkuAIuVq6KSts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3ZcN8FfJ80SXYh62PGyig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pjucdVwZA0mJ.DQLulJPd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muQRhouDRkuAIuVq6KSts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3ZcN8FfJ80SXYh62PGyigA"/>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pjucdVwZA0mJ.DQLulJPd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pjucdVwZA0mJ.DQLulJPdA"/>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muQRhouDRkuAIuVq6KSts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3ZcN8FfJ80SXYh62PGyig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pjucdVwZA0mJ.DQLulJPdA"/>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muQRhouDRkuAIuVq6KSts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3ZcN8FfJ80SXYh62PGyig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pjucdVwZA0mJ.DQLulJPd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muQRhouDRkuAIuVq6KSts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3ZcN8FfJ80SXYh62PGyig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27G9jn2IW0iL3hs5Q.y6Ng"/>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nvbDzedNnESmvSjZnTH0A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muQRhouDRkuAIuVq6KStsQ"/>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joaoVDqZlUKuZ8G4d02q0A"/>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iujpUpI1Bk6mA5qiXNuM5A"/>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iujpUpI1Bk6mA5qiXNuM5A"/>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vdGDYY9lyEi8mPk_2z0wO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iujpUpI1Bk6mA5qiXNuM5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EvxKC2Ver0m84Gb9vqrXA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iujpUpI1Bk6mA5qiXNuM5A"/>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iujpUpI1Bk6mA5qiXNuM5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iujpUpI1Bk6mA5qiXNuM5A"/>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vdGDYY9lyEi8mPk_2z0wO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3ZcN8FfJ80SXYh62PGyigA"/>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vdGDYY9lyEi8mPk_2z0wO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iujpUpI1Bk6mA5qiXNuM5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vdGDYY9lyEi8mPk_2z0wO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Jel4h8fASUeyGImTLr3Ahw"/>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iujpUpI1Bk6mA5qiXNuM5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iujpUpI1Bk6mA5qiXNuM5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ZWEYK5VpNE2WEfXXgHAes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pkh4MroaRk.NtXxWyxFir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pjucdVwZA0mJ.DQLulJPd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muQRhouDRkuAIuVq6KStsQ"/>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TE Master">
  <a:themeElements>
    <a:clrScheme name="">
      <a:dk1>
        <a:srgbClr val="000000"/>
      </a:dk1>
      <a:lt1>
        <a:srgbClr val="FFFFFF"/>
      </a:lt1>
      <a:dk2>
        <a:srgbClr val="E20074"/>
      </a:dk2>
      <a:lt2>
        <a:srgbClr val="CCCCCC"/>
      </a:lt2>
      <a:accent1>
        <a:srgbClr val="427BAB"/>
      </a:accent1>
      <a:accent2>
        <a:srgbClr val="FDD167"/>
      </a:accent2>
      <a:accent3>
        <a:srgbClr val="FFFFFF"/>
      </a:accent3>
      <a:accent4>
        <a:srgbClr val="000000"/>
      </a:accent4>
      <a:accent5>
        <a:srgbClr val="B0BFD2"/>
      </a:accent5>
      <a:accent6>
        <a:srgbClr val="E5BD5D"/>
      </a:accent6>
      <a:hlink>
        <a:srgbClr val="E20074"/>
      </a:hlink>
      <a:folHlink>
        <a:srgbClr val="64B9E4"/>
      </a:folHlink>
    </a:clrScheme>
    <a:fontScheme name="DTE Master">
      <a:majorFont>
        <a:latin typeface="Tele-GroteskNor"/>
        <a:ea typeface=""/>
        <a:cs typeface=""/>
      </a:majorFont>
      <a:minorFont>
        <a:latin typeface="Tele-GroteskNo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325E82"/>
            </a:gs>
            <a:gs pos="41000">
              <a:srgbClr val="427BAB"/>
            </a:gs>
            <a:gs pos="62000">
              <a:srgbClr val="427BAB"/>
            </a:gs>
            <a:gs pos="100000">
              <a:srgbClr val="CCDDEA"/>
            </a:gs>
          </a:gsLst>
          <a:lin ang="16200000"/>
        </a:gradFill>
        <a:ln w="12700" cap="flat" cmpd="sng" algn="ctr">
          <a:solidFill>
            <a:schemeClr val="bg1"/>
          </a:solid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220663" marR="0" indent="-220663" algn="ctr" defTabSz="914400" rtl="0" eaLnBrk="1" fontAlgn="base" latinLnBrk="0" hangingPunct="1">
          <a:lnSpc>
            <a:spcPct val="90000"/>
          </a:lnSpc>
          <a:spcBef>
            <a:spcPct val="50000"/>
          </a:spcBef>
          <a:spcAft>
            <a:spcPct val="0"/>
          </a:spcAft>
          <a:buClr>
            <a:schemeClr val="tx2"/>
          </a:buClr>
          <a:buSzPct val="75000"/>
          <a:buFontTx/>
          <a:buNone/>
          <a:tabLst/>
          <a:defRPr kumimoji="0" lang="de-DE" sz="2000" b="0" i="0" u="none" strike="noStrike" cap="none" normalizeH="0" baseline="0" smtClean="0">
            <a:ln>
              <a:noFill/>
            </a:ln>
            <a:solidFill>
              <a:schemeClr val="bg1"/>
            </a:solidFill>
            <a:effectLst/>
            <a:latin typeface="Tele-GroteskFet" pitchFamily="2" charset="0"/>
            <a:cs typeface="Times New Roman" pitchFamily="18" charset="0"/>
          </a:defRPr>
        </a:defPPr>
      </a:lstStyle>
    </a:spDef>
    <a:lnDef>
      <a:spPr bwMode="auto">
        <a:xfrm>
          <a:off x="0" y="0"/>
          <a:ext cx="1" cy="1"/>
        </a:xfrm>
        <a:custGeom>
          <a:avLst/>
          <a:gdLst/>
          <a:ahLst/>
          <a:cxnLst/>
          <a:rect l="0" t="0" r="0" b="0"/>
          <a:pathLst/>
        </a:custGeom>
        <a:gradFill rotWithShape="0">
          <a:gsLst>
            <a:gs pos="0">
              <a:srgbClr val="325E82"/>
            </a:gs>
            <a:gs pos="41000">
              <a:srgbClr val="427BAB"/>
            </a:gs>
            <a:gs pos="62000">
              <a:srgbClr val="427BAB"/>
            </a:gs>
            <a:gs pos="100000">
              <a:srgbClr val="CCDDEA"/>
            </a:gs>
          </a:gsLst>
          <a:lin ang="16200000"/>
        </a:gradFill>
        <a:ln w="12700" cap="flat" cmpd="sng" algn="ctr">
          <a:solidFill>
            <a:schemeClr val="bg1"/>
          </a:solid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220663" marR="0" indent="-220663" algn="ctr" defTabSz="914400" rtl="0" eaLnBrk="1" fontAlgn="base" latinLnBrk="0" hangingPunct="1">
          <a:lnSpc>
            <a:spcPct val="90000"/>
          </a:lnSpc>
          <a:spcBef>
            <a:spcPct val="50000"/>
          </a:spcBef>
          <a:spcAft>
            <a:spcPct val="0"/>
          </a:spcAft>
          <a:buClr>
            <a:schemeClr val="tx2"/>
          </a:buClr>
          <a:buSzPct val="75000"/>
          <a:buFontTx/>
          <a:buNone/>
          <a:tabLst/>
          <a:defRPr kumimoji="0" lang="de-DE" sz="2000" b="0" i="0" u="none" strike="noStrike" cap="none" normalizeH="0" baseline="0" smtClean="0">
            <a:ln>
              <a:noFill/>
            </a:ln>
            <a:solidFill>
              <a:schemeClr val="bg1"/>
            </a:solidFill>
            <a:effectLst/>
            <a:latin typeface="Tele-GroteskFet" pitchFamily="2" charset="0"/>
            <a:cs typeface="Times New Roman" pitchFamily="18" charset="0"/>
          </a:defRPr>
        </a:defPPr>
      </a:lstStyle>
    </a:lnDef>
  </a:objectDefaults>
  <a:extraClrSchemeLst>
    <a:extraClrScheme>
      <a:clrScheme name="DTE Master 1">
        <a:dk1>
          <a:srgbClr val="000000"/>
        </a:dk1>
        <a:lt1>
          <a:srgbClr val="FFFFFF"/>
        </a:lt1>
        <a:dk2>
          <a:srgbClr val="E20074"/>
        </a:dk2>
        <a:lt2>
          <a:srgbClr val="CCCCCC"/>
        </a:lt2>
        <a:accent1>
          <a:srgbClr val="3366CC"/>
        </a:accent1>
        <a:accent2>
          <a:srgbClr val="FDCD67"/>
        </a:accent2>
        <a:accent3>
          <a:srgbClr val="FFFFFF"/>
        </a:accent3>
        <a:accent4>
          <a:srgbClr val="000000"/>
        </a:accent4>
        <a:accent5>
          <a:srgbClr val="ADB8E2"/>
        </a:accent5>
        <a:accent6>
          <a:srgbClr val="E5BA5D"/>
        </a:accent6>
        <a:hlink>
          <a:srgbClr val="E20074"/>
        </a:hlink>
        <a:folHlink>
          <a:srgbClr val="99CCFF"/>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375</TotalTime>
  <Words>447</Words>
  <Application>Microsoft Office PowerPoint</Application>
  <PresentationFormat>On-screen Show (4:3)</PresentationFormat>
  <Paragraphs>63</Paragraphs>
  <Slides>6</Slides>
  <Notes>2</Notes>
  <HiddenSlides>0</HiddenSlides>
  <MMClips>0</MMClips>
  <ScaleCrop>false</ScaleCrop>
  <HeadingPairs>
    <vt:vector size="6" baseType="variant">
      <vt:variant>
        <vt:lpstr>Theme</vt:lpstr>
      </vt:variant>
      <vt:variant>
        <vt:i4>2</vt:i4>
      </vt:variant>
      <vt:variant>
        <vt:lpstr>Embedded OLE Servers</vt:lpstr>
      </vt:variant>
      <vt:variant>
        <vt:i4>0</vt:i4>
      </vt:variant>
      <vt:variant>
        <vt:lpstr>Slide Titles</vt:lpstr>
      </vt:variant>
      <vt:variant>
        <vt:i4>6</vt:i4>
      </vt:variant>
    </vt:vector>
  </HeadingPairs>
  <TitlesOfParts>
    <vt:vector size="8" baseType="lpstr">
      <vt:lpstr>Office Theme</vt:lpstr>
      <vt:lpstr>DTE Master</vt:lpstr>
      <vt:lpstr>NGWW Update</vt:lpstr>
      <vt:lpstr>Summary of Vienna Meeting</vt:lpstr>
      <vt:lpstr>Slide 3</vt:lpstr>
      <vt:lpstr>Recommendation on Management Information Strategy (NSN, Ericsson, Huawei)</vt:lpstr>
      <vt:lpstr>Proposals/Way Forward (Operator)</vt:lpstr>
      <vt:lpstr>Topics still to be Addressed</vt:lpstr>
    </vt:vector>
  </TitlesOfParts>
  <Company>Telcordia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Ray Bariso</dc:creator>
  <cp:lastModifiedBy>raynor</cp:lastModifiedBy>
  <cp:revision>39</cp:revision>
  <dcterms:created xsi:type="dcterms:W3CDTF">2010-10-21T14:29:38Z</dcterms:created>
  <dcterms:modified xsi:type="dcterms:W3CDTF">2010-10-27T15:31:49Z</dcterms:modified>
</cp:coreProperties>
</file>