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90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91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30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87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13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309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736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81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37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592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445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540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94BEE-27CD-458A-AF82-68AA0BB59A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B0221-45FF-4B15-A05A-8D15DB20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35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470025"/>
          </a:xfrm>
        </p:spPr>
        <p:txBody>
          <a:bodyPr/>
          <a:lstStyle/>
          <a:p>
            <a:r>
              <a:rPr lang="en-US" dirty="0" smtClean="0"/>
              <a:t>Status report on NFV information modelling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066800"/>
          </a:xfrm>
        </p:spPr>
        <p:txBody>
          <a:bodyPr>
            <a:normAutofit fontScale="70000" lnSpcReduction="20000"/>
          </a:bodyPr>
          <a:lstStyle/>
          <a:p>
            <a:r>
              <a:rPr lang="en-US" sz="2900" b="1" dirty="0" smtClean="0"/>
              <a:t>S5eNFVM00005</a:t>
            </a:r>
          </a:p>
          <a:p>
            <a:r>
              <a:rPr lang="en-US" sz="2400" dirty="0" smtClean="0"/>
              <a:t>Prepared for the SA5 call on NFV Information Modelling on March 21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3pm-5pm CET</a:t>
            </a:r>
          </a:p>
          <a:p>
            <a:r>
              <a:rPr lang="en-US" sz="2400" dirty="0" smtClean="0"/>
              <a:t>By </a:t>
            </a:r>
            <a:r>
              <a:rPr lang="en-US" sz="2400" dirty="0" smtClean="0"/>
              <a:t>Edwin Tse (Ericsson)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34479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91400" cy="792162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2514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 smtClean="0"/>
              <a:t>S5-161292 </a:t>
            </a:r>
            <a:r>
              <a:rPr lang="en-GB" sz="2400" dirty="0" smtClean="0"/>
              <a:t>Source: SA5 </a:t>
            </a:r>
            <a:r>
              <a:rPr lang="en-GB" sz="2400" dirty="0"/>
              <a:t>Vice </a:t>
            </a:r>
            <a:r>
              <a:rPr lang="en-GB" sz="2400" dirty="0" smtClean="0"/>
              <a:t>Chairman, Title</a:t>
            </a:r>
            <a:r>
              <a:rPr lang="en-GB" sz="2400" dirty="0"/>
              <a:t>:	</a:t>
            </a:r>
            <a:r>
              <a:rPr lang="en-GB" sz="2400" dirty="0" smtClean="0"/>
              <a:t>“Way </a:t>
            </a:r>
            <a:r>
              <a:rPr lang="en-GB" sz="2400" dirty="0"/>
              <a:t>forward on Multi-SDO NFV modelling </a:t>
            </a:r>
            <a:r>
              <a:rPr lang="en-GB" sz="2400" dirty="0" smtClean="0"/>
              <a:t>initiative” identifies one action below.</a:t>
            </a:r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3581400"/>
            <a:ext cx="82296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1639" y="2971800"/>
            <a:ext cx="82296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This is the progress report on the issue of NFV CIM on the virtualization aspects based on email discussions between individual members of ETSI NFV and 3GPP SA5.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The report content does not reflect ETSI NFV nor 3GPP SA5 views on the matter but can serve as a base for ETSI NFV and 3GPP SA5 members for considerations.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600" dirty="0" smtClean="0"/>
              <a:t>The next 3 slides captures the scope of the ‘issues’. So far, the email discussions (and reported here) focuses only on the first two slides.</a:t>
            </a:r>
            <a:r>
              <a:rPr lang="en-GB" dirty="0" smtClean="0"/>
              <a:t/>
            </a:r>
            <a:br>
              <a:rPr lang="en-GB" dirty="0" smtClean="0"/>
            </a:b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174071"/>
              </p:ext>
            </p:extLst>
          </p:nvPr>
        </p:nvGraphicFramePr>
        <p:xfrm>
          <a:off x="533400" y="2286000"/>
          <a:ext cx="6028055" cy="330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6250"/>
                <a:gridCol w="690880"/>
                <a:gridCol w="2700655"/>
                <a:gridCol w="1169670"/>
                <a:gridCol w="990600"/>
              </a:tblGrid>
              <a:tr h="285115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105.2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All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Provide contributions to progress on 3GPP issues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By March 25</a:t>
                      </a:r>
                      <a:r>
                        <a:rPr lang="en-GB" sz="900" baseline="30000" dirty="0">
                          <a:effectLst/>
                        </a:rPr>
                        <a:t>th</a:t>
                      </a:r>
                      <a:r>
                        <a:rPr lang="en-GB" sz="900" dirty="0">
                          <a:effectLst/>
                        </a:rPr>
                        <a:t> 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Open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773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>
          <a:xfrm>
            <a:off x="252413" y="1268413"/>
            <a:ext cx="8550275" cy="5051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fr-FR" altLang="en-US" sz="2400" smtClean="0"/>
              <a:t>NFVIFA(15)0001298r4</a:t>
            </a:r>
          </a:p>
          <a:p>
            <a:pPr lvl="1">
              <a:lnSpc>
                <a:spcPct val="90000"/>
              </a:lnSpc>
            </a:pPr>
            <a:endParaRPr lang="en-GB" altLang="zh-CN" sz="2000">
              <a:ea typeface="SimSun" pitchFamily="2" charset="-122"/>
            </a:endParaRPr>
          </a:p>
        </p:txBody>
      </p:sp>
      <p:sp>
        <p:nvSpPr>
          <p:cNvPr id="5" name="Rectangle 3"/>
          <p:cNvSpPr>
            <a:spLocks noGrp="1"/>
          </p:cNvSpPr>
          <p:nvPr>
            <p:ph type="title"/>
          </p:nvPr>
        </p:nvSpPr>
        <p:spPr>
          <a:xfrm>
            <a:off x="539858" y="228600"/>
            <a:ext cx="7848600" cy="914400"/>
          </a:xfrm>
          <a:noFill/>
        </p:spPr>
        <p:txBody>
          <a:bodyPr>
            <a:normAutofit/>
          </a:bodyPr>
          <a:lstStyle/>
          <a:p>
            <a:r>
              <a:rPr lang="en-US" altLang="en-US" dirty="0" smtClean="0"/>
              <a:t>3GPP views on NFV modeling 1/3 </a:t>
            </a:r>
            <a:endParaRPr lang="en-GB" altLang="en-US" dirty="0" smtClean="0"/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895600"/>
            <a:ext cx="6897688" cy="348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84702" y="2439988"/>
            <a:ext cx="13430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Logical View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47800" y="2301082"/>
            <a:ext cx="263842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n-lt"/>
              </a:rPr>
              <a:t>Application View</a:t>
            </a:r>
          </a:p>
          <a:p>
            <a:pPr>
              <a:defRPr/>
            </a:pPr>
            <a:r>
              <a:rPr lang="en-US" sz="1800" dirty="0">
                <a:latin typeface="+mn-lt"/>
              </a:rPr>
              <a:t>Outside of ETSI NFV scope</a:t>
            </a:r>
          </a:p>
        </p:txBody>
      </p:sp>
    </p:spTree>
    <p:extLst>
      <p:ext uri="{BB962C8B-B14F-4D97-AF65-F5344CB8AC3E}">
        <p14:creationId xmlns:p14="http://schemas.microsoft.com/office/powerpoint/2010/main" val="828715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>
          <a:xfrm>
            <a:off x="415925" y="1192213"/>
            <a:ext cx="8550275" cy="517048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altLang="en-US" sz="2400" dirty="0" smtClean="0"/>
              <a:t>Class relations regarding </a:t>
            </a:r>
            <a:r>
              <a:rPr lang="en-US" altLang="en-US" sz="2400" dirty="0" err="1" smtClean="0"/>
              <a:t>Vnf</a:t>
            </a:r>
            <a:r>
              <a:rPr lang="en-US" altLang="en-US" sz="2400" dirty="0" smtClean="0"/>
              <a:t>/</a:t>
            </a:r>
            <a:r>
              <a:rPr lang="en-US" altLang="en-US" sz="2400" dirty="0" err="1" smtClean="0"/>
              <a:t>Vnfc</a:t>
            </a:r>
            <a:endParaRPr lang="en-US" altLang="en-US" sz="2400" dirty="0" smtClean="0"/>
          </a:p>
          <a:p>
            <a:pPr>
              <a:lnSpc>
                <a:spcPct val="90000"/>
              </a:lnSpc>
              <a:defRPr/>
            </a:pPr>
            <a:endParaRPr lang="en-US" altLang="zh-CN" sz="2400" dirty="0" smtClean="0"/>
          </a:p>
          <a:p>
            <a:pPr>
              <a:lnSpc>
                <a:spcPct val="90000"/>
              </a:lnSpc>
              <a:defRPr/>
            </a:pPr>
            <a:endParaRPr lang="en-US" altLang="zh-CN" sz="2400" dirty="0" smtClean="0"/>
          </a:p>
          <a:p>
            <a:pPr>
              <a:lnSpc>
                <a:spcPct val="90000"/>
              </a:lnSpc>
              <a:defRPr/>
            </a:pPr>
            <a:endParaRPr lang="en-US" altLang="zh-CN" sz="2400" dirty="0" smtClean="0"/>
          </a:p>
          <a:p>
            <a:pPr>
              <a:lnSpc>
                <a:spcPct val="90000"/>
              </a:lnSpc>
              <a:defRPr/>
            </a:pPr>
            <a:endParaRPr lang="en-US" altLang="zh-CN" sz="2400" dirty="0" smtClean="0"/>
          </a:p>
          <a:p>
            <a:pPr>
              <a:lnSpc>
                <a:spcPct val="90000"/>
              </a:lnSpc>
              <a:defRPr/>
            </a:pPr>
            <a:endParaRPr lang="en-US" altLang="zh-CN" sz="2400" dirty="0" smtClean="0"/>
          </a:p>
          <a:p>
            <a:pPr>
              <a:lnSpc>
                <a:spcPct val="90000"/>
              </a:lnSpc>
              <a:defRPr/>
            </a:pPr>
            <a:endParaRPr lang="en-US" altLang="zh-CN" sz="2400" dirty="0" smtClean="0"/>
          </a:p>
          <a:p>
            <a:pPr marL="0" indent="0">
              <a:buFontTx/>
              <a:buNone/>
              <a:defRPr/>
            </a:pPr>
            <a:endParaRPr lang="en-US" altLang="en-US" sz="2000" dirty="0" smtClean="0"/>
          </a:p>
          <a:p>
            <a:pPr>
              <a:defRPr/>
            </a:pPr>
            <a:r>
              <a:rPr lang="en-US" altLang="en-US" sz="1600" dirty="0" err="1" smtClean="0"/>
              <a:t>ManagedFunction</a:t>
            </a:r>
            <a:r>
              <a:rPr lang="en-US" altLang="en-US" sz="1600" dirty="0" smtClean="0"/>
              <a:t> is a kind of </a:t>
            </a:r>
            <a:r>
              <a:rPr lang="en-US" altLang="en-US" sz="1600" i="1" dirty="0" smtClean="0"/>
              <a:t>Function_ </a:t>
            </a:r>
            <a:r>
              <a:rPr lang="en-US" altLang="en-US" sz="1600" dirty="0" smtClean="0"/>
              <a:t>of 3GPP TS 28.620 (see slide 14). </a:t>
            </a:r>
            <a:r>
              <a:rPr lang="en-US" altLang="en-US" sz="1600" dirty="0" err="1" smtClean="0"/>
              <a:t>Vnf</a:t>
            </a:r>
            <a:r>
              <a:rPr lang="en-US" altLang="en-US" sz="1600" dirty="0" smtClean="0"/>
              <a:t>/</a:t>
            </a:r>
            <a:r>
              <a:rPr lang="en-US" altLang="en-US" sz="1600" dirty="0" err="1" smtClean="0"/>
              <a:t>Vnfc</a:t>
            </a:r>
            <a:r>
              <a:rPr lang="en-US" altLang="en-US" sz="1600" dirty="0" smtClean="0"/>
              <a:t> are standard term in ETSI NFV specifications.</a:t>
            </a:r>
          </a:p>
          <a:p>
            <a:pPr>
              <a:defRPr/>
            </a:pPr>
            <a:r>
              <a:rPr lang="en-US" altLang="en-US" sz="1600" dirty="0" smtClean="0"/>
              <a:t>The specifications of the bilateral relation-1 &amp; 2 are subjects of investigation by the Multi-SDO Model harmonization project. For example:</a:t>
            </a:r>
          </a:p>
          <a:p>
            <a:pPr lvl="1">
              <a:defRPr/>
            </a:pPr>
            <a:r>
              <a:rPr lang="en-US" altLang="en-US" sz="1400" dirty="0" smtClean="0"/>
              <a:t>What </a:t>
            </a:r>
            <a:r>
              <a:rPr lang="en-US" altLang="en-US" sz="1400" dirty="0" err="1" smtClean="0"/>
              <a:t>ManagedFunction</a:t>
            </a:r>
            <a:r>
              <a:rPr lang="en-US" altLang="en-US" sz="1400" dirty="0" smtClean="0"/>
              <a:t> attribute(s), including identifiers (or Distinguished Names) whose value must be synchronized with corresponding attribute(s) of </a:t>
            </a:r>
            <a:r>
              <a:rPr lang="en-US" altLang="en-US" sz="1400" dirty="0" err="1" smtClean="0"/>
              <a:t>Vnf</a:t>
            </a:r>
            <a:r>
              <a:rPr lang="en-US" altLang="en-US" sz="1400" dirty="0" smtClean="0"/>
              <a:t> or vice versa (for Relation-1)? Similar questions for Relation-2 regarding </a:t>
            </a:r>
            <a:r>
              <a:rPr lang="en-US" altLang="en-US" sz="1400" dirty="0" err="1" smtClean="0"/>
              <a:t>Vnfc</a:t>
            </a:r>
            <a:r>
              <a:rPr lang="en-US" altLang="en-US" sz="1400" dirty="0" smtClean="0"/>
              <a:t>.</a:t>
            </a:r>
          </a:p>
          <a:p>
            <a:pPr lvl="1">
              <a:defRPr/>
            </a:pPr>
            <a:r>
              <a:rPr lang="en-US" altLang="en-US" sz="1400" dirty="0" smtClean="0"/>
              <a:t>Dependencies of the life cycle states of </a:t>
            </a:r>
            <a:r>
              <a:rPr lang="en-US" altLang="en-US" sz="1400" dirty="0" err="1" smtClean="0"/>
              <a:t>ManagedFunction</a:t>
            </a:r>
            <a:r>
              <a:rPr lang="en-US" altLang="en-US" sz="1400" dirty="0" smtClean="0"/>
              <a:t> and </a:t>
            </a:r>
            <a:r>
              <a:rPr lang="en-US" altLang="en-US" sz="1400" dirty="0" err="1" smtClean="0"/>
              <a:t>Vnf</a:t>
            </a:r>
            <a:r>
              <a:rPr lang="en-US" altLang="en-US" sz="1400" dirty="0" smtClean="0"/>
              <a:t>/</a:t>
            </a:r>
            <a:r>
              <a:rPr lang="en-US" altLang="en-US" sz="1400" dirty="0" err="1" smtClean="0"/>
              <a:t>Vnfc</a:t>
            </a:r>
            <a:r>
              <a:rPr lang="en-US" altLang="en-US" sz="1400" dirty="0" smtClean="0"/>
              <a:t> instances.</a:t>
            </a:r>
          </a:p>
          <a:p>
            <a:pPr marL="57150" indent="0">
              <a:buFontTx/>
              <a:buNone/>
              <a:defRPr/>
            </a:pPr>
            <a:endParaRPr lang="en-US" altLang="en-US" sz="1800" dirty="0" smtClean="0"/>
          </a:p>
          <a:p>
            <a:pPr>
              <a:lnSpc>
                <a:spcPct val="90000"/>
              </a:lnSpc>
              <a:defRPr/>
            </a:pPr>
            <a:endParaRPr lang="en-GB" altLang="zh-CN" sz="2000" dirty="0"/>
          </a:p>
        </p:txBody>
      </p:sp>
      <p:sp>
        <p:nvSpPr>
          <p:cNvPr id="5" name="Rectangle 3"/>
          <p:cNvSpPr>
            <a:spLocks noGrp="1"/>
          </p:cNvSpPr>
          <p:nvPr>
            <p:ph type="title"/>
          </p:nvPr>
        </p:nvSpPr>
        <p:spPr>
          <a:xfrm>
            <a:off x="685800" y="304800"/>
            <a:ext cx="8001000" cy="708025"/>
          </a:xfrm>
          <a:noFill/>
        </p:spPr>
        <p:txBody>
          <a:bodyPr>
            <a:normAutofit fontScale="90000"/>
          </a:bodyPr>
          <a:lstStyle/>
          <a:p>
            <a:r>
              <a:rPr lang="en-US" altLang="en-US" dirty="0" smtClean="0"/>
              <a:t>3GPP views on NFV modeling 2/3  </a:t>
            </a:r>
            <a:endParaRPr lang="en-GB" altLang="en-US" dirty="0" smtClean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13" y="1612900"/>
            <a:ext cx="5470525" cy="235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7218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/>
          </p:cNvSpPr>
          <p:nvPr>
            <p:ph type="title"/>
          </p:nvPr>
        </p:nvSpPr>
        <p:spPr>
          <a:xfrm>
            <a:off x="304800" y="381000"/>
            <a:ext cx="8193088" cy="708025"/>
          </a:xfrm>
          <a:noFill/>
        </p:spPr>
        <p:txBody>
          <a:bodyPr>
            <a:normAutofit fontScale="90000"/>
          </a:bodyPr>
          <a:lstStyle/>
          <a:p>
            <a:r>
              <a:rPr lang="en-US" altLang="en-US" dirty="0" smtClean="0"/>
              <a:t>3GPP views on NFV modeling 3/3</a:t>
            </a:r>
            <a:endParaRPr lang="en-GB" altLang="en-US" dirty="0" smtClean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193" y="1905000"/>
            <a:ext cx="6110287" cy="135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 txBox="1">
            <a:spLocks/>
          </p:cNvSpPr>
          <p:nvPr/>
        </p:nvSpPr>
        <p:spPr>
          <a:xfrm>
            <a:off x="228599" y="1524000"/>
            <a:ext cx="8550275" cy="5014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altLang="en-US" sz="2400" dirty="0" smtClean="0"/>
              <a:t>Class relations regarding VL</a:t>
            </a:r>
          </a:p>
          <a:p>
            <a:pPr>
              <a:lnSpc>
                <a:spcPct val="90000"/>
              </a:lnSpc>
              <a:defRPr/>
            </a:pPr>
            <a:endParaRPr lang="en-US" altLang="zh-CN" sz="2400" dirty="0" smtClean="0"/>
          </a:p>
          <a:p>
            <a:pPr>
              <a:lnSpc>
                <a:spcPct val="90000"/>
              </a:lnSpc>
              <a:defRPr/>
            </a:pPr>
            <a:endParaRPr lang="en-US" altLang="zh-CN" sz="2400" dirty="0" smtClean="0"/>
          </a:p>
          <a:p>
            <a:pPr>
              <a:lnSpc>
                <a:spcPct val="90000"/>
              </a:lnSpc>
              <a:defRPr/>
            </a:pPr>
            <a:endParaRPr lang="en-US" altLang="zh-CN" sz="2400" dirty="0" smtClean="0"/>
          </a:p>
          <a:p>
            <a:pPr>
              <a:lnSpc>
                <a:spcPct val="90000"/>
              </a:lnSpc>
              <a:defRPr/>
            </a:pPr>
            <a:endParaRPr lang="en-US" altLang="zh-CN" sz="2400" dirty="0" smtClean="0"/>
          </a:p>
          <a:p>
            <a:pPr>
              <a:lnSpc>
                <a:spcPct val="90000"/>
              </a:lnSpc>
              <a:defRPr/>
            </a:pPr>
            <a:r>
              <a:rPr lang="en-US" altLang="en-US" sz="2000" dirty="0" smtClean="0"/>
              <a:t>Link is a kind of </a:t>
            </a:r>
            <a:r>
              <a:rPr lang="en-US" altLang="en-US" sz="2000" i="1" dirty="0" err="1" smtClean="0"/>
              <a:t>TopologicalLink</a:t>
            </a:r>
            <a:r>
              <a:rPr lang="en-US" altLang="en-US" sz="2000" i="1" dirty="0" smtClean="0"/>
              <a:t>_ </a:t>
            </a:r>
            <a:r>
              <a:rPr lang="en-US" altLang="en-US" sz="2000" dirty="0" smtClean="0"/>
              <a:t>of 3GPP TS 28.620 (see slide 14). VL is a standard term in ETSI NFV specification.</a:t>
            </a:r>
          </a:p>
          <a:p>
            <a:pPr>
              <a:defRPr/>
            </a:pPr>
            <a:r>
              <a:rPr lang="en-US" altLang="en-US" sz="2000" dirty="0" smtClean="0"/>
              <a:t>The specifications of the </a:t>
            </a:r>
            <a:r>
              <a:rPr lang="en-US" altLang="en-US" sz="2000" dirty="0" err="1" smtClean="0"/>
              <a:t>uni</a:t>
            </a:r>
            <a:r>
              <a:rPr lang="en-US" altLang="en-US" sz="2000" dirty="0" smtClean="0"/>
              <a:t>-directional use relation are subjects of investigation by the Multi-SDO Model harmonization project: For example:</a:t>
            </a:r>
          </a:p>
          <a:p>
            <a:pPr lvl="1">
              <a:defRPr/>
            </a:pPr>
            <a:r>
              <a:rPr lang="en-US" altLang="en-US" sz="1800" dirty="0" smtClean="0"/>
              <a:t>What Link attribute(s), including identifiers (or Distinguished Names) whose value must be synchronized with corresponding attribute(s) of VL?</a:t>
            </a:r>
          </a:p>
          <a:p>
            <a:pPr lvl="1">
              <a:defRPr/>
            </a:pPr>
            <a:r>
              <a:rPr lang="en-US" altLang="en-US" sz="1800" dirty="0" smtClean="0"/>
              <a:t>Dependencies of the life cycle states of Link and VL instances.</a:t>
            </a: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endParaRPr lang="en-GB" altLang="zh-CN" sz="2000" dirty="0"/>
          </a:p>
        </p:txBody>
      </p:sp>
    </p:spTree>
    <p:extLst>
      <p:ext uri="{BB962C8B-B14F-4D97-AF65-F5344CB8AC3E}">
        <p14:creationId xmlns:p14="http://schemas.microsoft.com/office/powerpoint/2010/main" val="459169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Model element &amp; relation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7254384" cy="427645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57200" y="5257799"/>
            <a:ext cx="859318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Instances on the right are in MANO system (possibly VNFM).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What standard protocols to manipulate these instances is not known.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Instances on the left are in 3GPP EM. 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Standard protocols to manipulate these instances are the 3GPP Bulk and Basic CM IRP.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term ‘XYZ’ in ‘</a:t>
            </a:r>
            <a:r>
              <a:rPr lang="en-US" dirty="0" err="1" smtClean="0"/>
              <a:t>XYZFunction</a:t>
            </a:r>
            <a:r>
              <a:rPr lang="en-US" dirty="0" smtClean="0"/>
              <a:t>’ can be ‘MME’, ‘PCRFF’, ‘PGW’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856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84238"/>
          </a:xfrm>
        </p:spPr>
        <p:txBody>
          <a:bodyPr/>
          <a:lstStyle/>
          <a:p>
            <a:r>
              <a:rPr lang="en-US" dirty="0" smtClean="0"/>
              <a:t>Need resolution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</a:t>
            </a:r>
            <a:r>
              <a:rPr lang="en-US" dirty="0" err="1"/>
              <a:t>MMEFunction</a:t>
            </a:r>
            <a:r>
              <a:rPr lang="en-US" dirty="0"/>
              <a:t>/</a:t>
            </a:r>
            <a:r>
              <a:rPr lang="en-US" dirty="0" err="1"/>
              <a:t>MMEFunctionC</a:t>
            </a:r>
            <a:r>
              <a:rPr lang="en-US" dirty="0"/>
              <a:t>/FB 3-level hierarchy shown is to capture their relations with VNF and VNFC clearly</a:t>
            </a:r>
            <a:r>
              <a:rPr lang="en-US" dirty="0" smtClean="0"/>
              <a:t>.  The </a:t>
            </a:r>
            <a:r>
              <a:rPr lang="en-US" dirty="0"/>
              <a:t>use of this 3-level hierarchy will be </a:t>
            </a:r>
            <a:r>
              <a:rPr lang="en-US" dirty="0" smtClean="0"/>
              <a:t>studied. </a:t>
            </a:r>
            <a:r>
              <a:rPr lang="en-US" dirty="0"/>
              <a:t> 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NRM </a:t>
            </a:r>
            <a:r>
              <a:rPr lang="en-US" dirty="0"/>
              <a:t>instances </a:t>
            </a:r>
            <a:r>
              <a:rPr lang="en-US" dirty="0" smtClean="0"/>
              <a:t>will </a:t>
            </a:r>
            <a:r>
              <a:rPr lang="en-US" dirty="0"/>
              <a:t>implement </a:t>
            </a:r>
            <a:r>
              <a:rPr lang="en-US" dirty="0" smtClean="0"/>
              <a:t>the relations? (e.g. each </a:t>
            </a:r>
            <a:r>
              <a:rPr lang="en-US" dirty="0" err="1"/>
              <a:t>XYZFunction</a:t>
            </a:r>
            <a:r>
              <a:rPr lang="en-US" dirty="0"/>
              <a:t> </a:t>
            </a:r>
            <a:r>
              <a:rPr lang="en-US" dirty="0" smtClean="0"/>
              <a:t>instance </a:t>
            </a:r>
            <a:r>
              <a:rPr lang="en-US" dirty="0"/>
              <a:t>has an attribute whose value is the DN of its related VNF </a:t>
            </a:r>
            <a:r>
              <a:rPr lang="en-US" dirty="0" smtClean="0"/>
              <a:t>instance?)</a:t>
            </a:r>
            <a:r>
              <a:rPr lang="en-US" dirty="0"/>
              <a:t> 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Should SA5 use External class </a:t>
            </a:r>
            <a:r>
              <a:rPr lang="en-US" smtClean="0"/>
              <a:t>to represent VNF/VNFC?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</a:t>
            </a:r>
            <a:r>
              <a:rPr lang="en-US" dirty="0"/>
              <a:t>are the attributes of VNF and </a:t>
            </a:r>
            <a:r>
              <a:rPr lang="en-US" dirty="0" smtClean="0"/>
              <a:t>VNFC? 3GPP </a:t>
            </a:r>
            <a:r>
              <a:rPr lang="en-US" dirty="0"/>
              <a:t>need to decide if its </a:t>
            </a:r>
            <a:r>
              <a:rPr lang="en-US" dirty="0" smtClean="0"/>
              <a:t>NRM instances </a:t>
            </a:r>
            <a:r>
              <a:rPr lang="en-US" dirty="0"/>
              <a:t>need </a:t>
            </a:r>
            <a:r>
              <a:rPr lang="en-US" dirty="0" smtClean="0"/>
              <a:t>a </a:t>
            </a:r>
            <a:r>
              <a:rPr lang="en-US" dirty="0"/>
              <a:t>copy in their instances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Is there a standard protocol to access VNF/VNFC instances?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the scope of identifier uniqueness of VNF and VNFC instances?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Will MANO model Forwarding Graphs and Virtual Circuits? Will their identifiers appear in the VNF/VNFC instances?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328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455</Words>
  <Application>Microsoft Office PowerPoint</Application>
  <PresentationFormat>On-screen Show (4:3)</PresentationFormat>
  <Paragraphs>57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Status report on NFV information modelling</vt:lpstr>
      <vt:lpstr>Background</vt:lpstr>
      <vt:lpstr>3GPP views on NFV modeling 1/3 </vt:lpstr>
      <vt:lpstr>3GPP views on NFV modeling 2/3  </vt:lpstr>
      <vt:lpstr>3GPP views on NFV modeling 3/3</vt:lpstr>
      <vt:lpstr>Model element &amp; relation</vt:lpstr>
      <vt:lpstr>Need resolution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on NFV information modelling</dc:title>
  <dc:creator>Edwin Tse</dc:creator>
  <cp:lastModifiedBy>Edwin Tse</cp:lastModifiedBy>
  <cp:revision>12</cp:revision>
  <dcterms:created xsi:type="dcterms:W3CDTF">2016-03-12T00:48:07Z</dcterms:created>
  <dcterms:modified xsi:type="dcterms:W3CDTF">2016-03-21T13:13:47Z</dcterms:modified>
</cp:coreProperties>
</file>