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29" r:id="rId1"/>
  </p:sldMasterIdLst>
  <p:notesMasterIdLst>
    <p:notesMasterId r:id="rId14"/>
  </p:notesMasterIdLst>
  <p:handoutMasterIdLst>
    <p:handoutMasterId r:id="rId15"/>
  </p:handoutMasterIdLst>
  <p:sldIdLst>
    <p:sldId id="815" r:id="rId2"/>
    <p:sldId id="817" r:id="rId3"/>
    <p:sldId id="823" r:id="rId4"/>
    <p:sldId id="824" r:id="rId5"/>
    <p:sldId id="813" r:id="rId6"/>
    <p:sldId id="814" r:id="rId7"/>
    <p:sldId id="825" r:id="rId8"/>
    <p:sldId id="808" r:id="rId9"/>
    <p:sldId id="807" r:id="rId10"/>
    <p:sldId id="810" r:id="rId11"/>
    <p:sldId id="822" r:id="rId12"/>
    <p:sldId id="816" r:id="rId13"/>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2AF2F"/>
    <a:srgbClr val="5C88D0"/>
    <a:srgbClr val="000000"/>
    <a:srgbClr val="2A6EA8"/>
    <a:srgbClr val="B1D254"/>
    <a:srgbClr val="72732F"/>
    <a:srgbClr val="C6D254"/>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3" autoAdjust="0"/>
    <p:restoredTop sz="74874" autoAdjust="0"/>
  </p:normalViewPr>
  <p:slideViewPr>
    <p:cSldViewPr snapToGrid="0">
      <p:cViewPr>
        <p:scale>
          <a:sx n="70" d="100"/>
          <a:sy n="70" d="100"/>
        </p:scale>
        <p:origin x="-1638"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64"/>
    </p:cViewPr>
  </p:sorterViewPr>
  <p:notesViewPr>
    <p:cSldViewPr snapToGrid="0">
      <p:cViewPr varScale="1">
        <p:scale>
          <a:sx n="60" d="100"/>
          <a:sy n="60" d="100"/>
        </p:scale>
        <p:origin x="-1746" y="-72"/>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1/29/2015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xmlns="" val="621448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1/29/2015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xmlns="" val="9306922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2</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5</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6</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7</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8</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xmlns="" val="1853679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10</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6" cstate="print"/>
          <a:srcRect/>
          <a:stretch>
            <a:fillRect/>
          </a:stretch>
        </p:blipFill>
        <p:spPr bwMode="auto">
          <a:xfrm>
            <a:off x="7629099" y="260350"/>
            <a:ext cx="1248201" cy="726902"/>
          </a:xfrm>
          <a:prstGeom prst="rect">
            <a:avLst/>
          </a:prstGeom>
          <a:noFill/>
          <a:ln w="9525">
            <a:noFill/>
            <a:miter lim="800000"/>
            <a:headEnd/>
            <a:tailEnd/>
          </a:ln>
        </p:spPr>
      </p:pic>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Specifications-groups/sa-plenary/56-sa5-telecom-managemen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SA/TSG_SA/TSGS_64/Docs/SP-140398.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SA/WG5_TM/TSGS5_97/Docs/S5-145358.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000" b="1" dirty="0" smtClean="0"/>
              <a:t>3GPP SA5 status update on NFV</a:t>
            </a:r>
            <a:endParaRPr lang="en-GB" sz="4000" b="1" dirty="0"/>
          </a:p>
        </p:txBody>
      </p:sp>
      <p:sp>
        <p:nvSpPr>
          <p:cNvPr id="3" name="Subtitle 2"/>
          <p:cNvSpPr>
            <a:spLocks noGrp="1"/>
          </p:cNvSpPr>
          <p:nvPr>
            <p:ph type="subTitle" idx="1"/>
          </p:nvPr>
        </p:nvSpPr>
        <p:spPr>
          <a:xfrm>
            <a:off x="1371600" y="3789585"/>
            <a:ext cx="6400800" cy="1819640"/>
          </a:xfrm>
        </p:spPr>
        <p:txBody>
          <a:bodyPr/>
          <a:lstStyle/>
          <a:p>
            <a:r>
              <a:rPr lang="en-GB" sz="2400" dirty="0" smtClean="0"/>
              <a:t>Christian Toche</a:t>
            </a:r>
          </a:p>
          <a:p>
            <a:r>
              <a:rPr lang="en-GB" sz="2400" dirty="0" smtClean="0"/>
              <a:t>3GPP SA5 chairman</a:t>
            </a:r>
          </a:p>
          <a:p>
            <a:endParaRPr lang="en-GB" sz="2400" dirty="0" smtClean="0"/>
          </a:p>
          <a:p>
            <a:r>
              <a:rPr lang="en-US" sz="2400" dirty="0" smtClean="0"/>
              <a:t>NFV workshop, Beijing</a:t>
            </a:r>
          </a:p>
          <a:p>
            <a:r>
              <a:rPr lang="en-GB" sz="2400" dirty="0" smtClean="0"/>
              <a:t>January 30</a:t>
            </a:r>
            <a:r>
              <a:rPr lang="en-GB" sz="2400" baseline="30000" dirty="0" smtClean="0"/>
              <a:t>th</a:t>
            </a:r>
            <a:r>
              <a:rPr lang="en-GB" sz="2400" dirty="0" smtClean="0"/>
              <a:t>, 2015</a:t>
            </a:r>
            <a:endParaRPr lang="en-GB" sz="2400"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0950" y="167760"/>
            <a:ext cx="6834188" cy="1143000"/>
          </a:xfrm>
        </p:spPr>
        <p:txBody>
          <a:bodyPr/>
          <a:lstStyle/>
          <a:p>
            <a:r>
              <a:rPr lang="en-GB" altLang="zh-CN" dirty="0" smtClean="0"/>
              <a:t>Notes</a:t>
            </a:r>
            <a:endParaRPr lang="zh-CN" altLang="en-US" dirty="0"/>
          </a:p>
        </p:txBody>
      </p:sp>
      <p:sp>
        <p:nvSpPr>
          <p:cNvPr id="7" name="矩形 6"/>
          <p:cNvSpPr/>
          <p:nvPr/>
        </p:nvSpPr>
        <p:spPr>
          <a:xfrm>
            <a:off x="176483" y="1371599"/>
            <a:ext cx="8752112" cy="4832092"/>
          </a:xfrm>
          <a:prstGeom prst="rect">
            <a:avLst/>
          </a:prstGeom>
        </p:spPr>
        <p:txBody>
          <a:bodyPr wrap="square">
            <a:spAutoFit/>
          </a:bodyPr>
          <a:lstStyle/>
          <a:p>
            <a:r>
              <a:rPr lang="en-GB" altLang="zh-CN" sz="1400" dirty="0" smtClean="0">
                <a:latin typeface="Arial" pitchFamily="34" charset="0"/>
                <a:cs typeface="Arial" pitchFamily="34" charset="0"/>
              </a:rPr>
              <a:t>References are corresponding to ETSI GS NFV-MAN 001 V1.1.1 (2014-12)”</a:t>
            </a:r>
            <a:r>
              <a:rPr lang="en-US" altLang="zh-CN" sz="1400" dirty="0" smtClean="0">
                <a:latin typeface="Arial" pitchFamily="34" charset="0"/>
                <a:cs typeface="Arial" pitchFamily="34" charset="0"/>
              </a:rPr>
              <a:t>:</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1: "</a:t>
            </a:r>
            <a:r>
              <a:rPr lang="en-US" altLang="zh-CN" sz="1400" i="1" dirty="0" smtClean="0">
                <a:latin typeface="Arial" pitchFamily="34" charset="0"/>
                <a:cs typeface="Arial" pitchFamily="34" charset="0"/>
              </a:rPr>
              <a:t>Life cycle management — Network Service</a:t>
            </a:r>
            <a:r>
              <a:rPr lang="en-US" altLang="zh-CN" sz="1400" dirty="0" smtClean="0">
                <a:latin typeface="Arial" pitchFamily="34" charset="0"/>
                <a:cs typeface="Arial" pitchFamily="34" charset="0"/>
              </a:rPr>
              <a:t>": 7.1.1, 7.1.2, 7.1.3.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2: "</a:t>
            </a:r>
            <a:r>
              <a:rPr lang="en-US" altLang="zh-CN" sz="1400" i="1" dirty="0" smtClean="0">
                <a:latin typeface="Arial" pitchFamily="34" charset="0"/>
                <a:cs typeface="Arial" pitchFamily="34" charset="0"/>
              </a:rPr>
              <a:t>Life cycle management — VNF</a:t>
            </a:r>
            <a:r>
              <a:rPr lang="en-US" altLang="zh-CN" sz="1400" dirty="0" smtClean="0">
                <a:latin typeface="Arial" pitchFamily="34" charset="0"/>
                <a:cs typeface="Arial" pitchFamily="34" charset="0"/>
              </a:rPr>
              <a:t>" : 7.2.1 to 7.2.5.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3: "</a:t>
            </a:r>
            <a:r>
              <a:rPr lang="en-US" altLang="zh-CN" sz="1400" i="1" dirty="0" smtClean="0">
                <a:latin typeface="Arial" pitchFamily="34" charset="0"/>
                <a:cs typeface="Arial" pitchFamily="34" charset="0"/>
              </a:rPr>
              <a:t>FCAPS — Network Service</a:t>
            </a:r>
            <a:r>
              <a:rPr lang="en-US" altLang="zh-CN" sz="1400" dirty="0" smtClean="0">
                <a:latin typeface="Arial" pitchFamily="34" charset="0"/>
                <a:cs typeface="Arial" pitchFamily="34" charset="0"/>
              </a:rPr>
              <a:t>": 7.1.4, 7.1.5, 7.5.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4: "</a:t>
            </a:r>
            <a:r>
              <a:rPr lang="en-US" altLang="zh-CN" sz="1400" i="1" dirty="0" smtClean="0">
                <a:latin typeface="Arial" pitchFamily="34" charset="0"/>
                <a:cs typeface="Arial" pitchFamily="34" charset="0"/>
              </a:rPr>
              <a:t>FCAPS — VNF</a:t>
            </a:r>
            <a:r>
              <a:rPr lang="en-US" altLang="zh-CN" sz="1400" dirty="0" smtClean="0">
                <a:latin typeface="Arial" pitchFamily="34" charset="0"/>
                <a:cs typeface="Arial" pitchFamily="34" charset="0"/>
              </a:rPr>
              <a:t>": 7.2.6 to 7.2.8.</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5: "</a:t>
            </a:r>
            <a:r>
              <a:rPr lang="en-GB" altLang="zh-CN" sz="1400" i="1" dirty="0" smtClean="0">
                <a:latin typeface="Arial" pitchFamily="34" charset="0"/>
                <a:ea typeface="宋体" pitchFamily="2" charset="-122"/>
                <a:cs typeface="Arial" pitchFamily="34" charset="0"/>
              </a:rPr>
              <a:t>Virtualized Resource </a:t>
            </a:r>
            <a:r>
              <a:rPr lang="en-US" altLang="zh-CN" sz="1400" i="1" dirty="0" smtClean="0">
                <a:latin typeface="Arial" pitchFamily="34" charset="0"/>
                <a:cs typeface="Arial" pitchFamily="34" charset="0"/>
              </a:rPr>
              <a:t>management</a:t>
            </a:r>
            <a:r>
              <a:rPr lang="en-US" altLang="zh-CN" sz="1400" dirty="0" smtClean="0">
                <a:latin typeface="Arial" pitchFamily="34" charset="0"/>
                <a:cs typeface="Arial" pitchFamily="34" charset="0"/>
              </a:rPr>
              <a:t>": 7.3.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6: "</a:t>
            </a:r>
            <a:r>
              <a:rPr lang="en-GB" altLang="zh-CN" sz="1400" i="1" dirty="0" smtClean="0">
                <a:latin typeface="Arial" pitchFamily="34" charset="0"/>
                <a:cs typeface="Arial" pitchFamily="34" charset="0"/>
              </a:rPr>
              <a:t>Policy administration</a:t>
            </a:r>
            <a:r>
              <a:rPr lang="en-GB" altLang="zh-CN" sz="1400" dirty="0" smtClean="0">
                <a:latin typeface="Arial" pitchFamily="34" charset="0"/>
                <a:cs typeface="Arial" pitchFamily="34" charset="0"/>
              </a:rPr>
              <a:t>": </a:t>
            </a:r>
            <a:r>
              <a:rPr lang="en-US" altLang="zh-CN" sz="1400" dirty="0" smtClean="0">
                <a:latin typeface="Arial" pitchFamily="34" charset="0"/>
                <a:cs typeface="Arial" pitchFamily="34" charset="0"/>
              </a:rPr>
              <a:t>7.4.</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7: "</a:t>
            </a:r>
            <a:r>
              <a:rPr lang="en-US" altLang="zh-CN" sz="1400" i="1" dirty="0" smtClean="0">
                <a:latin typeface="Arial" pitchFamily="34" charset="0"/>
                <a:cs typeface="Arial" pitchFamily="34" charset="0"/>
              </a:rPr>
              <a:t>Architecture</a:t>
            </a:r>
            <a:r>
              <a:rPr lang="en-US" altLang="zh-CN" sz="1400" dirty="0" smtClean="0">
                <a:latin typeface="Arial" pitchFamily="34" charset="0"/>
                <a:cs typeface="Arial" pitchFamily="34" charset="0"/>
              </a:rPr>
              <a:t>": 5.</a:t>
            </a:r>
          </a:p>
          <a:p>
            <a:pPr lvl="0"/>
            <a:endParaRPr lang="en-US" altLang="zh-CN" sz="1400" dirty="0" smtClean="0">
              <a:latin typeface="Arial" pitchFamily="34" charset="0"/>
              <a:cs typeface="Arial" pitchFamily="34" charset="0"/>
            </a:endParaRPr>
          </a:p>
          <a:p>
            <a:pPr lvl="0"/>
            <a:r>
              <a:rPr lang="en-US" altLang="zh-CN" sz="1400" dirty="0" smtClean="0">
                <a:latin typeface="Arial" pitchFamily="34" charset="0"/>
                <a:cs typeface="Arial" pitchFamily="34" charset="0"/>
              </a:rPr>
              <a:t>8: "</a:t>
            </a:r>
            <a:r>
              <a:rPr lang="en-GB" altLang="zh-CN" sz="1400" i="1" dirty="0" smtClean="0">
                <a:latin typeface="Arial" pitchFamily="34" charset="0"/>
                <a:cs typeface="Arial" pitchFamily="34" charset="0"/>
              </a:rPr>
              <a:t>E2E management procedures (mobile network)</a:t>
            </a:r>
            <a:r>
              <a:rPr lang="en-GB" altLang="zh-CN" sz="1400" dirty="0" smtClean="0">
                <a:latin typeface="Arial" pitchFamily="34" charset="0"/>
                <a:cs typeface="Arial" pitchFamily="34" charset="0"/>
              </a:rPr>
              <a:t>" means the end-to-end procedures for NFV management (of mobile networks), including the interactions among all the relevant management entities (OSS/BSS/NM, EM, NFVO, VNFM, VIM) and VNF/PNF, and if needed it will include the interactions between VNFs/PNFs too.</a:t>
            </a:r>
          </a:p>
          <a:p>
            <a:endParaRPr lang="en-US" altLang="zh-CN" sz="1400" dirty="0" smtClean="0">
              <a:latin typeface="Arial" pitchFamily="34" charset="0"/>
              <a:cs typeface="Arial" pitchFamily="34" charset="0"/>
            </a:endParaRPr>
          </a:p>
          <a:p>
            <a:endParaRPr lang="en-US" altLang="zh-CN" sz="1400" dirty="0" smtClean="0">
              <a:latin typeface="Arial" pitchFamily="34" charset="0"/>
              <a:cs typeface="Arial" pitchFamily="34" charset="0"/>
            </a:endParaRPr>
          </a:p>
          <a:p>
            <a:endParaRPr lang="en-US" altLang="zh-CN"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uzzle-210785_640.jpg"/>
          <p:cNvPicPr>
            <a:picLocks noChangeAspect="1"/>
          </p:cNvPicPr>
          <p:nvPr/>
        </p:nvPicPr>
        <p:blipFill>
          <a:blip r:embed="rId2" cstate="print"/>
          <a:stretch>
            <a:fillRect/>
          </a:stretch>
        </p:blipFill>
        <p:spPr>
          <a:xfrm>
            <a:off x="1187356" y="1569491"/>
            <a:ext cx="6660108" cy="4804013"/>
          </a:xfrm>
          <a:prstGeom prst="rect">
            <a:avLst/>
          </a:prstGeom>
        </p:spPr>
      </p:pic>
      <p:sp>
        <p:nvSpPr>
          <p:cNvPr id="2" name="标题 1"/>
          <p:cNvSpPr>
            <a:spLocks noGrp="1"/>
          </p:cNvSpPr>
          <p:nvPr>
            <p:ph type="title"/>
          </p:nvPr>
        </p:nvSpPr>
        <p:spPr/>
        <p:txBody>
          <a:bodyPr/>
          <a:lstStyle/>
          <a:p>
            <a:r>
              <a:rPr lang="en-GB" altLang="zh-CN" sz="2800" dirty="0" smtClean="0"/>
              <a:t>Potential cooperation between SDOs for the Management &amp; Orchestration of Virtualized Networks</a:t>
            </a:r>
            <a:endParaRPr lang="zh-CN" altLang="en-US" sz="2800" dirty="0"/>
          </a:p>
        </p:txBody>
      </p:sp>
      <p:sp>
        <p:nvSpPr>
          <p:cNvPr id="6" name="TextBox 5"/>
          <p:cNvSpPr txBox="1"/>
          <p:nvPr/>
        </p:nvSpPr>
        <p:spPr>
          <a:xfrm>
            <a:off x="3753135" y="3483592"/>
            <a:ext cx="1419366" cy="830997"/>
          </a:xfrm>
          <a:prstGeom prst="rect">
            <a:avLst/>
          </a:prstGeom>
          <a:noFill/>
        </p:spPr>
        <p:txBody>
          <a:bodyPr wrap="square" rtlCol="0">
            <a:spAutoFit/>
          </a:bodyPr>
          <a:lstStyle/>
          <a:p>
            <a:pPr algn="ctr"/>
            <a:r>
              <a:rPr lang="en-US" altLang="zh-CN" sz="2400" b="1" dirty="0" smtClean="0">
                <a:solidFill>
                  <a:schemeClr val="bg1"/>
                </a:solidFill>
              </a:rPr>
              <a:t>ETSI ISG NFV</a:t>
            </a:r>
            <a:endParaRPr lang="zh-CN" altLang="en-US" sz="2400" b="1" dirty="0">
              <a:solidFill>
                <a:schemeClr val="bg1"/>
              </a:solidFill>
            </a:endParaRPr>
          </a:p>
        </p:txBody>
      </p:sp>
      <p:sp>
        <p:nvSpPr>
          <p:cNvPr id="7" name="TextBox 6"/>
          <p:cNvSpPr txBox="1"/>
          <p:nvPr/>
        </p:nvSpPr>
        <p:spPr>
          <a:xfrm>
            <a:off x="3002890" y="2538104"/>
            <a:ext cx="1084784" cy="830997"/>
          </a:xfrm>
          <a:prstGeom prst="rect">
            <a:avLst/>
          </a:prstGeom>
          <a:noFill/>
        </p:spPr>
        <p:txBody>
          <a:bodyPr wrap="none" rtlCol="0">
            <a:spAutoFit/>
          </a:bodyPr>
          <a:lstStyle/>
          <a:p>
            <a:pPr algn="ctr"/>
            <a:r>
              <a:rPr lang="en-US" altLang="zh-CN" sz="2400" b="1" dirty="0" smtClean="0">
                <a:solidFill>
                  <a:schemeClr val="bg1"/>
                </a:solidFill>
              </a:rPr>
              <a:t>3GPP </a:t>
            </a:r>
          </a:p>
          <a:p>
            <a:pPr algn="ctr"/>
            <a:r>
              <a:rPr lang="en-US" altLang="zh-CN" sz="2400" b="1" dirty="0" smtClean="0">
                <a:solidFill>
                  <a:schemeClr val="bg1"/>
                </a:solidFill>
              </a:rPr>
              <a:t>SA5</a:t>
            </a:r>
            <a:endParaRPr lang="zh-CN" altLang="en-US" sz="2400" b="1" dirty="0">
              <a:solidFill>
                <a:schemeClr val="bg1"/>
              </a:solidFill>
            </a:endParaRPr>
          </a:p>
        </p:txBody>
      </p:sp>
      <p:sp>
        <p:nvSpPr>
          <p:cNvPr id="8" name="TextBox 7"/>
          <p:cNvSpPr txBox="1"/>
          <p:nvPr/>
        </p:nvSpPr>
        <p:spPr>
          <a:xfrm>
            <a:off x="4745441" y="2656954"/>
            <a:ext cx="1244251" cy="461665"/>
          </a:xfrm>
          <a:prstGeom prst="rect">
            <a:avLst/>
          </a:prstGeom>
          <a:noFill/>
        </p:spPr>
        <p:txBody>
          <a:bodyPr wrap="none" rtlCol="0">
            <a:spAutoFit/>
          </a:bodyPr>
          <a:lstStyle/>
          <a:p>
            <a:pPr algn="ctr"/>
            <a:r>
              <a:rPr lang="en-US" altLang="zh-CN" sz="2400" b="1" dirty="0" smtClean="0">
                <a:solidFill>
                  <a:schemeClr val="bg1"/>
                </a:solidFill>
              </a:rPr>
              <a:t>OPNFV</a:t>
            </a:r>
            <a:endParaRPr lang="zh-CN" altLang="en-US" sz="2400" b="1" dirty="0">
              <a:solidFill>
                <a:schemeClr val="bg1"/>
              </a:solidFill>
            </a:endParaRPr>
          </a:p>
        </p:txBody>
      </p:sp>
      <p:sp>
        <p:nvSpPr>
          <p:cNvPr id="9" name="TextBox 8"/>
          <p:cNvSpPr txBox="1"/>
          <p:nvPr/>
        </p:nvSpPr>
        <p:spPr>
          <a:xfrm>
            <a:off x="2311939" y="3480182"/>
            <a:ext cx="1141659" cy="830997"/>
          </a:xfrm>
          <a:prstGeom prst="rect">
            <a:avLst/>
          </a:prstGeom>
          <a:noFill/>
        </p:spPr>
        <p:txBody>
          <a:bodyPr wrap="square" rtlCol="0">
            <a:spAutoFit/>
          </a:bodyPr>
          <a:lstStyle/>
          <a:p>
            <a:pPr algn="ctr"/>
            <a:r>
              <a:rPr lang="en-US" altLang="zh-CN" sz="2400" b="1" dirty="0" smtClean="0">
                <a:solidFill>
                  <a:schemeClr val="bg1"/>
                </a:solidFill>
              </a:rPr>
              <a:t>TM </a:t>
            </a:r>
          </a:p>
          <a:p>
            <a:pPr algn="ctr"/>
            <a:r>
              <a:rPr lang="en-US" altLang="zh-CN" sz="2400" b="1" dirty="0" smtClean="0">
                <a:solidFill>
                  <a:schemeClr val="bg1"/>
                </a:solidFill>
              </a:rPr>
              <a:t>Forum</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2000" y="2222501"/>
            <a:ext cx="7772400" cy="2228850"/>
          </a:xfrm>
        </p:spPr>
        <p:txBody>
          <a:bodyPr/>
          <a:lstStyle/>
          <a:p>
            <a:r>
              <a:rPr lang="en-GB" sz="5400" b="1" dirty="0" smtClean="0"/>
              <a:t>Thank you!</a:t>
            </a:r>
            <a:br>
              <a:rPr lang="en-GB" sz="5400" b="1" dirty="0" smtClean="0"/>
            </a:br>
            <a:r>
              <a:rPr lang="en-GB" sz="5400" b="1" dirty="0" smtClean="0"/>
              <a:t/>
            </a:r>
            <a:br>
              <a:rPr lang="en-GB" sz="5400" b="1" dirty="0" smtClean="0"/>
            </a:br>
            <a:r>
              <a:rPr lang="en-GB" altLang="zh-CN" sz="2800" dirty="0" smtClean="0"/>
              <a:t>christian.toche@huawei.com</a:t>
            </a:r>
            <a:endParaRPr lang="en-GB" sz="2800" b="1"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Contents</a:t>
            </a:r>
            <a:endParaRPr lang="en-GB" dirty="0"/>
          </a:p>
        </p:txBody>
      </p:sp>
      <p:sp>
        <p:nvSpPr>
          <p:cNvPr id="6" name="Content Placeholder 5"/>
          <p:cNvSpPr>
            <a:spLocks noGrp="1"/>
          </p:cNvSpPr>
          <p:nvPr>
            <p:ph idx="1"/>
          </p:nvPr>
        </p:nvSpPr>
        <p:spPr>
          <a:xfrm>
            <a:off x="540367" y="1104899"/>
            <a:ext cx="8262440" cy="5186719"/>
          </a:xfrm>
        </p:spPr>
        <p:txBody>
          <a:bodyPr/>
          <a:lstStyle/>
          <a:p>
            <a:endParaRPr lang="en-GB" sz="2000" dirty="0" smtClean="0"/>
          </a:p>
          <a:p>
            <a:r>
              <a:rPr lang="en-GB" sz="2000" dirty="0" smtClean="0"/>
              <a:t>The objective of this presentation is to convey the progress of 3GPP SA5 on NFV and describe the areas where 3GPP SA5 could contribute to the standardization of NFV management and operations aspects.</a:t>
            </a:r>
          </a:p>
          <a:p>
            <a:endParaRPr lang="en-GB" sz="2000" dirty="0" smtClean="0"/>
          </a:p>
          <a:p>
            <a:r>
              <a:rPr lang="en-GB" sz="2000" dirty="0" smtClean="0"/>
              <a:t>Topics covered by this presentation:</a:t>
            </a:r>
          </a:p>
          <a:p>
            <a:pPr lvl="1"/>
            <a:r>
              <a:rPr lang="en-GB" sz="1800" dirty="0" smtClean="0"/>
              <a:t>Introduction of 3GPP SA5</a:t>
            </a:r>
          </a:p>
          <a:p>
            <a:pPr lvl="1"/>
            <a:r>
              <a:rPr lang="en-GB" sz="1800" dirty="0" smtClean="0"/>
              <a:t>Objectives of the 3GPP SA5 study</a:t>
            </a:r>
          </a:p>
          <a:p>
            <a:pPr lvl="1"/>
            <a:r>
              <a:rPr lang="en-GB" sz="1800" dirty="0" smtClean="0"/>
              <a:t>Current status of the 3GPP SA5 study</a:t>
            </a:r>
          </a:p>
          <a:p>
            <a:pPr lvl="1"/>
            <a:r>
              <a:rPr lang="en-GB" sz="1800" dirty="0" smtClean="0"/>
              <a:t>Mixed network management architecture </a:t>
            </a:r>
          </a:p>
          <a:p>
            <a:pPr lvl="1"/>
            <a:r>
              <a:rPr lang="en-GB" sz="1800" dirty="0" smtClean="0"/>
              <a:t>Areas for involvement of 3GPP SA5 for 3GPP-defined networks </a:t>
            </a:r>
          </a:p>
          <a:p>
            <a:endParaRPr lang="en-GB" sz="2000" dirty="0" smtClean="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3GPP SA5 Telecom Management ToR</a:t>
            </a:r>
            <a:endParaRPr lang="zh-CN" altLang="en-US" dirty="0"/>
          </a:p>
        </p:txBody>
      </p:sp>
      <p:sp>
        <p:nvSpPr>
          <p:cNvPr id="3" name="Content Placeholder 2"/>
          <p:cNvSpPr>
            <a:spLocks noGrp="1"/>
          </p:cNvSpPr>
          <p:nvPr>
            <p:ph idx="1"/>
          </p:nvPr>
        </p:nvSpPr>
        <p:spPr/>
        <p:txBody>
          <a:bodyPr/>
          <a:lstStyle/>
          <a:p>
            <a:r>
              <a:rPr lang="en-GB" sz="2000" dirty="0" smtClean="0"/>
              <a:t>SA WG5 will specify the requirements, architecture and solutions for provisioning and management of the network (RAN, CN, IMS) and its services. The WG will define charging solutions in alignment with the related charging requirements developed by the relevant WGs, and will specify the architecture and protocols for charging of the network and its services.</a:t>
            </a:r>
          </a:p>
          <a:p>
            <a:endParaRPr lang="en-GB" sz="2000" dirty="0" smtClean="0"/>
          </a:p>
          <a:p>
            <a:r>
              <a:rPr lang="en-GB" sz="2000" dirty="0" smtClean="0"/>
              <a:t>The WG will ensure its work is also applicable to the management and charging of converged networks, and potentially applicable to fixed networks. The WG will coordinate with other 3GPP WGs and all relevant SDOs to achieve the specification work pertinent to the provisioning, charging and management of the network and its services.</a:t>
            </a:r>
            <a:endParaRPr lang="en-GB" altLang="zh-CN" sz="2000" dirty="0" smtClean="0"/>
          </a:p>
          <a:p>
            <a:endParaRPr lang="en-GB" altLang="zh-CN" sz="2000" dirty="0" smtClean="0"/>
          </a:p>
          <a:p>
            <a:pPr algn="ctr">
              <a:buNone/>
            </a:pPr>
            <a:r>
              <a:rPr lang="en-US" altLang="zh-CN" sz="1800" dirty="0" smtClean="0">
                <a:hlinkClick r:id="rId2"/>
              </a:rPr>
              <a:t>http://www.3gpp.org/Specifications-groups/sa-plenary/56-sa5-telecom-management</a:t>
            </a:r>
            <a:r>
              <a:rPr lang="en-US" altLang="zh-CN" sz="1800" dirty="0" smtClean="0"/>
              <a:t> </a:t>
            </a:r>
          </a:p>
          <a:p>
            <a:endParaRPr lang="zh-CN" altLang="en-US"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Christian Toche (Huawei)	 		Chair 	since 08/2005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Thomas Tovinger (Ericsson) 			VC 	s</a:t>
            </a:r>
            <a:r>
              <a:rPr lang="en-GB" sz="2000" dirty="0" smtClean="0">
                <a:ea typeface="宋体" pitchFamily="2" charset="-122"/>
                <a:cs typeface="Times New Roman" pitchFamily="18" charset="0"/>
              </a:rPr>
              <a:t>ince 0</a:t>
            </a:r>
            <a:r>
              <a:rPr lang="en-GB" altLang="zh-CN" sz="2000" dirty="0" smtClean="0">
                <a:cs typeface="Times New Roman" pitchFamily="18" charset="0"/>
              </a:rPr>
              <a:t>8/2007</a:t>
            </a:r>
            <a:br>
              <a:rPr lang="en-GB" altLang="zh-CN" sz="2000" dirty="0" smtClean="0">
                <a:cs typeface="Times New Roman" pitchFamily="18" charset="0"/>
              </a:rPr>
            </a:b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r>
              <a:rPr lang="en-GB" altLang="zh-CN" sz="2000" dirty="0" smtClean="0">
                <a:solidFill>
                  <a:srgbClr val="FF0000"/>
                </a:solidFill>
                <a:cs typeface="Times New Roman" pitchFamily="18" charset="0"/>
              </a:rPr>
              <a:t/>
            </a:r>
            <a:br>
              <a:rPr lang="en-GB" altLang="zh-CN" sz="2000" dirty="0" smtClean="0">
                <a:solidFill>
                  <a:srgbClr val="FF0000"/>
                </a:solidFill>
                <a:cs typeface="Times New Roman" pitchFamily="18" charset="0"/>
              </a:rPr>
            </a:b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a:t>
            </a:r>
            <a:r>
              <a:rPr lang="en-GB" altLang="zh-CN" sz="2000" b="1" dirty="0" smtClean="0">
                <a:solidFill>
                  <a:srgbClr val="FF0000"/>
                </a:solidFill>
                <a:cs typeface="Times New Roman" pitchFamily="18" charset="0"/>
              </a:rPr>
              <a:t>	</a:t>
            </a:r>
            <a:r>
              <a:rPr lang="en-GB" altLang="zh-CN" sz="2000" dirty="0" smtClean="0">
                <a:cs typeface="Times New Roman" pitchFamily="18" charset="0"/>
              </a:rPr>
              <a:t>Chair</a:t>
            </a:r>
            <a:r>
              <a:rPr lang="en-GB" altLang="zh-CN" sz="2000" b="1" dirty="0" smtClean="0">
                <a:solidFill>
                  <a:srgbClr val="FF0000"/>
                </a:solidFill>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01</a:t>
            </a:r>
            <a:r>
              <a:rPr lang="en-GB" altLang="zh-CN" sz="2000" dirty="0" smtClean="0">
                <a:cs typeface="Times New Roman" pitchFamily="18" charset="0"/>
              </a:rPr>
              <a:t>/2013</a:t>
            </a:r>
            <a:br>
              <a:rPr lang="en-GB" altLang="zh-CN" sz="2000" dirty="0" smtClean="0">
                <a:cs typeface="Times New Roman" pitchFamily="18" charset="0"/>
              </a:rPr>
            </a:br>
            <a:endParaRPr lang="en-GB" altLang="zh-CN" sz="20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Thomas Tovinger (Ericsson)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/2013</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endParaRPr lang="en-GB" altLang="zh-CN" sz="20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361597"/>
            <a:ext cx="6834188" cy="692150"/>
          </a:xfrm>
        </p:spPr>
        <p:txBody>
          <a:bodyPr/>
          <a:lstStyle/>
          <a:p>
            <a:r>
              <a:rPr lang="en-GB" dirty="0" smtClean="0"/>
              <a:t>3GPP SA5 leadership</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Objectives of the 3GPP SA5 study</a:t>
            </a:r>
            <a:endParaRPr lang="en-GB" dirty="0"/>
          </a:p>
        </p:txBody>
      </p:sp>
      <p:sp>
        <p:nvSpPr>
          <p:cNvPr id="6" name="Content Placeholder 5"/>
          <p:cNvSpPr>
            <a:spLocks noGrp="1"/>
          </p:cNvSpPr>
          <p:nvPr>
            <p:ph idx="1"/>
          </p:nvPr>
        </p:nvSpPr>
        <p:spPr>
          <a:xfrm>
            <a:off x="485775" y="1104899"/>
            <a:ext cx="8388350" cy="5538271"/>
          </a:xfrm>
        </p:spPr>
        <p:txBody>
          <a:bodyPr/>
          <a:lstStyle/>
          <a:p>
            <a:r>
              <a:rPr lang="en-GB" sz="1600" dirty="0" smtClean="0"/>
              <a:t>Study the </a:t>
            </a:r>
            <a:r>
              <a:rPr lang="en-GB" sz="1600" b="1" dirty="0" smtClean="0"/>
              <a:t>use cases and concepts</a:t>
            </a:r>
            <a:r>
              <a:rPr lang="en-GB" sz="1600" dirty="0" smtClean="0"/>
              <a:t> for the network management of virtualized networks, taking into account the relevant use cases from ETSI NFV ISG.</a:t>
            </a:r>
          </a:p>
          <a:p>
            <a:r>
              <a:rPr lang="en-GB" sz="1600" dirty="0" smtClean="0"/>
              <a:t>Analyse and classify the </a:t>
            </a:r>
            <a:r>
              <a:rPr lang="en-GB" sz="1600" b="1" dirty="0" smtClean="0"/>
              <a:t>scenarios</a:t>
            </a:r>
            <a:r>
              <a:rPr lang="en-GB" sz="1600" dirty="0" smtClean="0"/>
              <a:t> when </a:t>
            </a:r>
            <a:r>
              <a:rPr lang="en-GB" sz="1600" b="1" dirty="0" smtClean="0"/>
              <a:t>all</a:t>
            </a:r>
            <a:r>
              <a:rPr lang="en-GB" sz="1600" dirty="0" smtClean="0"/>
              <a:t> or </a:t>
            </a:r>
            <a:r>
              <a:rPr lang="en-GB" sz="1600" b="1" dirty="0" smtClean="0"/>
              <a:t>some</a:t>
            </a:r>
            <a:r>
              <a:rPr lang="en-GB" sz="1600" dirty="0" smtClean="0"/>
              <a:t> instances of 3GPP-defined network elements in a subsystem/domain are virtualized (i.e. respectively </a:t>
            </a:r>
            <a:r>
              <a:rPr lang="en-GB" sz="1600" i="1" dirty="0" smtClean="0"/>
              <a:t>fully virtualized networks</a:t>
            </a:r>
            <a:r>
              <a:rPr lang="en-GB" sz="1600" dirty="0" smtClean="0"/>
              <a:t> and </a:t>
            </a:r>
            <a:r>
              <a:rPr lang="en-GB" sz="1600" i="1" dirty="0" smtClean="0"/>
              <a:t>mixed networks</a:t>
            </a:r>
            <a:r>
              <a:rPr lang="en-GB" sz="1600" dirty="0" smtClean="0"/>
              <a:t>)</a:t>
            </a:r>
          </a:p>
          <a:p>
            <a:r>
              <a:rPr lang="en-GB" sz="1600" dirty="0" smtClean="0"/>
              <a:t>Identify the </a:t>
            </a:r>
            <a:r>
              <a:rPr lang="en-GB" sz="1600" b="1" dirty="0" smtClean="0"/>
              <a:t>requirements</a:t>
            </a:r>
            <a:r>
              <a:rPr lang="en-GB" sz="1600" dirty="0" smtClean="0"/>
              <a:t> for potential </a:t>
            </a:r>
            <a:r>
              <a:rPr lang="en-GB" sz="1600" b="1" dirty="0" smtClean="0"/>
              <a:t>solutions</a:t>
            </a:r>
            <a:r>
              <a:rPr lang="en-GB" sz="1600" dirty="0" smtClean="0"/>
              <a:t> to the scenarios above. Study whether or not a single management system for mixed networks is required.</a:t>
            </a:r>
          </a:p>
          <a:p>
            <a:r>
              <a:rPr lang="en-GB" sz="1600" dirty="0" smtClean="0"/>
              <a:t>Identify the </a:t>
            </a:r>
            <a:r>
              <a:rPr lang="en-GB" sz="1600" b="1" dirty="0" smtClean="0"/>
              <a:t>potential impacts </a:t>
            </a:r>
            <a:r>
              <a:rPr lang="en-GB" sz="1600" dirty="0" smtClean="0"/>
              <a:t>on the existing 3GPP Management reference model.</a:t>
            </a:r>
          </a:p>
          <a:p>
            <a:r>
              <a:rPr lang="en-GB" sz="1600" dirty="0" smtClean="0"/>
              <a:t>Analyse the existing 3GPP Management reference model, interfaces, protocols and procedures to determine what can be </a:t>
            </a:r>
            <a:r>
              <a:rPr lang="en-GB" sz="1600" b="1" dirty="0" smtClean="0"/>
              <a:t>re-used</a:t>
            </a:r>
            <a:r>
              <a:rPr lang="en-GB" sz="1600" dirty="0" smtClean="0"/>
              <a:t>, </a:t>
            </a:r>
            <a:r>
              <a:rPr lang="en-GB" sz="1600" b="1" dirty="0" smtClean="0"/>
              <a:t>adapted</a:t>
            </a:r>
            <a:r>
              <a:rPr lang="en-GB" sz="1600" dirty="0" smtClean="0"/>
              <a:t> or </a:t>
            </a:r>
            <a:r>
              <a:rPr lang="en-GB" sz="1600" b="1" dirty="0" smtClean="0"/>
              <a:t>extended</a:t>
            </a:r>
            <a:r>
              <a:rPr lang="en-GB" sz="1600" dirty="0" smtClean="0"/>
              <a:t>, and whether </a:t>
            </a:r>
            <a:r>
              <a:rPr lang="en-GB" sz="1600" b="1" dirty="0" smtClean="0"/>
              <a:t>new</a:t>
            </a:r>
            <a:r>
              <a:rPr lang="en-GB" sz="1600" dirty="0" smtClean="0"/>
              <a:t> IRPs are needed.</a:t>
            </a:r>
          </a:p>
          <a:p>
            <a:r>
              <a:rPr lang="en-GB" sz="1600" dirty="0" smtClean="0"/>
              <a:t>Propose </a:t>
            </a:r>
            <a:r>
              <a:rPr lang="en-GB" sz="1600" b="1" dirty="0" smtClean="0"/>
              <a:t>enhancements</a:t>
            </a:r>
            <a:r>
              <a:rPr lang="en-GB" sz="1600" dirty="0" smtClean="0"/>
              <a:t> or </a:t>
            </a:r>
            <a:r>
              <a:rPr lang="en-GB" sz="1600" b="1" dirty="0" smtClean="0"/>
              <a:t>extensions</a:t>
            </a:r>
            <a:r>
              <a:rPr lang="en-GB" sz="1600" dirty="0" smtClean="0"/>
              <a:t> to the 3GPP Management reference model, if an impact is foreseen. If needed, solution(s) for a single management system for mixed networks should be studied.</a:t>
            </a:r>
          </a:p>
          <a:p>
            <a:r>
              <a:rPr lang="en-GB" sz="1600" dirty="0" smtClean="0"/>
              <a:t>Provide </a:t>
            </a:r>
            <a:r>
              <a:rPr lang="en-GB" sz="1600" b="1" dirty="0" smtClean="0"/>
              <a:t>recommendations</a:t>
            </a:r>
            <a:r>
              <a:rPr lang="en-GB" sz="1600" dirty="0" smtClean="0"/>
              <a:t> for the </a:t>
            </a:r>
            <a:r>
              <a:rPr lang="en-GB" sz="1600" b="1" dirty="0" smtClean="0"/>
              <a:t>normative work</a:t>
            </a:r>
            <a:r>
              <a:rPr lang="en-GB" sz="1600" dirty="0" smtClean="0"/>
              <a:t>, based on the result of the analyses and the potentially identified impacts, enhancements or extensions.</a:t>
            </a:r>
          </a:p>
          <a:p>
            <a:r>
              <a:rPr lang="en-GB" sz="1600" dirty="0" smtClean="0"/>
              <a:t>SA5 will take in account the work done by ETSI NFV ISG and cooperate with ETSI NFV ISG as necessary.</a:t>
            </a:r>
          </a:p>
          <a:p>
            <a:r>
              <a:rPr lang="en-GB" sz="1600" dirty="0" smtClean="0"/>
              <a:t>Study Item Description: </a:t>
            </a:r>
            <a:r>
              <a:rPr lang="en-GB" sz="1600" dirty="0" smtClean="0">
                <a:hlinkClick r:id="rId3"/>
              </a:rPr>
              <a:t>http://www.3gpp.org/ftp/TSG_SA/TSG_SA/TSGS_64/Docs/SP-140398.zip</a:t>
            </a:r>
            <a:endParaRPr lang="en-GB" sz="1600"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 of the 3GPP SA5 study</a:t>
            </a:r>
            <a:endParaRPr lang="en-GB" dirty="0"/>
          </a:p>
        </p:txBody>
      </p:sp>
      <p:sp>
        <p:nvSpPr>
          <p:cNvPr id="6" name="Content Placeholder 5"/>
          <p:cNvSpPr>
            <a:spLocks noGrp="1"/>
          </p:cNvSpPr>
          <p:nvPr>
            <p:ph idx="1"/>
          </p:nvPr>
        </p:nvSpPr>
        <p:spPr>
          <a:xfrm>
            <a:off x="372239" y="996664"/>
            <a:ext cx="8492972" cy="5649796"/>
          </a:xfrm>
        </p:spPr>
        <p:txBody>
          <a:bodyPr/>
          <a:lstStyle/>
          <a:p>
            <a:r>
              <a:rPr lang="en-GB" sz="1800" dirty="0" smtClean="0"/>
              <a:t>Fault Management for NFV</a:t>
            </a:r>
          </a:p>
          <a:p>
            <a:pPr lvl="1"/>
            <a:r>
              <a:rPr lang="en-GB" sz="1600" dirty="0" smtClean="0"/>
              <a:t>Failure management when VNF detects VNF failure</a:t>
            </a:r>
          </a:p>
          <a:p>
            <a:pPr lvl="1"/>
            <a:r>
              <a:rPr lang="en-GB" sz="1600" dirty="0" smtClean="0"/>
              <a:t>Failure management when the alarm generated by NFVI</a:t>
            </a:r>
          </a:p>
          <a:p>
            <a:pPr lvl="1"/>
            <a:r>
              <a:rPr lang="en-GB" sz="1600" dirty="0" smtClean="0"/>
              <a:t>Failure management when the EM detects VNF failure</a:t>
            </a:r>
          </a:p>
          <a:p>
            <a:pPr lvl="1"/>
            <a:r>
              <a:rPr lang="en-GB" sz="1600" dirty="0" smtClean="0"/>
              <a:t>Failure management when the alarm generated by VNFC</a:t>
            </a:r>
          </a:p>
          <a:p>
            <a:r>
              <a:rPr lang="en-GB" sz="1800" dirty="0" smtClean="0"/>
              <a:t>Configuration Management for NFV</a:t>
            </a:r>
          </a:p>
          <a:p>
            <a:pPr lvl="1"/>
            <a:r>
              <a:rPr lang="en-GB" sz="1600" dirty="0" smtClean="0"/>
              <a:t>VNF instantiation and configuration for mixed network</a:t>
            </a:r>
          </a:p>
          <a:p>
            <a:pPr lvl="1"/>
            <a:r>
              <a:rPr lang="en-GB" sz="1600" dirty="0" smtClean="0"/>
              <a:t>NFV configuration management</a:t>
            </a:r>
          </a:p>
          <a:p>
            <a:pPr lvl="1"/>
            <a:r>
              <a:rPr lang="en-GB" sz="1600" dirty="0" smtClean="0"/>
              <a:t>VNF configuration management by EM in mixed network </a:t>
            </a:r>
          </a:p>
          <a:p>
            <a:pPr lvl="1"/>
            <a:r>
              <a:rPr lang="en-GB" sz="1600" dirty="0" smtClean="0"/>
              <a:t>Automatic re-connection of eNBs after lifecycle management of </a:t>
            </a:r>
            <a:r>
              <a:rPr lang="en-GB" sz="1600" dirty="0" err="1" smtClean="0"/>
              <a:t>vMME</a:t>
            </a:r>
            <a:endParaRPr lang="en-GB" sz="1600" dirty="0" smtClean="0"/>
          </a:p>
          <a:p>
            <a:r>
              <a:rPr lang="en-GB" altLang="zh-CN" sz="1800" dirty="0" smtClean="0"/>
              <a:t>Performance Management for NFV</a:t>
            </a:r>
          </a:p>
          <a:p>
            <a:r>
              <a:rPr lang="en-GB" altLang="zh-CN" sz="1800" dirty="0" smtClean="0"/>
              <a:t>Core Network Lifecycle Management for NFV</a:t>
            </a:r>
          </a:p>
          <a:p>
            <a:pPr lvl="1"/>
            <a:r>
              <a:rPr lang="en-GB" altLang="zh-CN" sz="1600" dirty="0" smtClean="0"/>
              <a:t>Instantiation of core network service </a:t>
            </a:r>
          </a:p>
          <a:p>
            <a:pPr lvl="1"/>
            <a:r>
              <a:rPr lang="en-GB" altLang="zh-CN" sz="1600" dirty="0" smtClean="0"/>
              <a:t>Network Service instance scaling</a:t>
            </a:r>
          </a:p>
          <a:p>
            <a:pPr lvl="1"/>
            <a:r>
              <a:rPr lang="en-GB" altLang="zh-CN" sz="1600" dirty="0" smtClean="0"/>
              <a:t>Network Service instance update due to VNF instance modification</a:t>
            </a:r>
          </a:p>
          <a:p>
            <a:pPr lvl="1"/>
            <a:r>
              <a:rPr lang="en-GB" altLang="zh-CN" sz="1600" dirty="0" smtClean="0"/>
              <a:t>VNF package on-boarding</a:t>
            </a:r>
          </a:p>
          <a:p>
            <a:pPr lvl="1"/>
            <a:r>
              <a:rPr lang="en-GB" altLang="zh-CN" sz="1600" dirty="0" smtClean="0"/>
              <a:t>VNF expansion</a:t>
            </a:r>
          </a:p>
          <a:p>
            <a:pPr lvl="1"/>
            <a:r>
              <a:rPr lang="en-GB" altLang="zh-CN" sz="1600" dirty="0" smtClean="0"/>
              <a:t>VNF contraction</a:t>
            </a:r>
          </a:p>
          <a:p>
            <a:pPr lvl="1"/>
            <a:r>
              <a:rPr lang="en-GB" altLang="zh-CN" sz="1600" dirty="0" smtClean="0"/>
              <a:t>Termination of core VNF instance</a:t>
            </a:r>
            <a:endParaRPr lang="en-GB" sz="1600" dirty="0" smtClean="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the 3GPP SA5 study</a:t>
            </a:r>
            <a:endParaRPr lang="en-GB" dirty="0"/>
          </a:p>
        </p:txBody>
      </p:sp>
      <p:sp>
        <p:nvSpPr>
          <p:cNvPr id="6" name="Content Placeholder 5"/>
          <p:cNvSpPr>
            <a:spLocks noGrp="1"/>
          </p:cNvSpPr>
          <p:nvPr>
            <p:ph idx="1"/>
          </p:nvPr>
        </p:nvSpPr>
        <p:spPr>
          <a:xfrm>
            <a:off x="372239" y="1092200"/>
            <a:ext cx="8492972" cy="5384800"/>
          </a:xfrm>
        </p:spPr>
        <p:txBody>
          <a:bodyPr/>
          <a:lstStyle/>
          <a:p>
            <a:r>
              <a:rPr lang="en-GB" sz="2000" dirty="0" smtClean="0"/>
              <a:t>The output of the study is recorded in a Technical </a:t>
            </a:r>
            <a:r>
              <a:rPr lang="en-GB" sz="2000" dirty="0" smtClean="0"/>
              <a:t>Report: TR 32.842. </a:t>
            </a:r>
            <a:endParaRPr lang="en-GB" sz="2000" dirty="0" smtClean="0"/>
          </a:p>
          <a:p>
            <a:endParaRPr lang="en-GB" sz="2000" dirty="0" smtClean="0"/>
          </a:p>
          <a:p>
            <a:r>
              <a:rPr lang="en-GB" sz="2000" dirty="0" smtClean="0"/>
              <a:t>Target for delivery of TR 32.842 is June </a:t>
            </a:r>
            <a:r>
              <a:rPr lang="en-GB" sz="2000" dirty="0" smtClean="0"/>
              <a:t>2015.</a:t>
            </a:r>
            <a:endParaRPr lang="en-GB" sz="2000" dirty="0" smtClean="0"/>
          </a:p>
          <a:p>
            <a:endParaRPr lang="en-GB" sz="2000" dirty="0" smtClean="0"/>
          </a:p>
          <a:p>
            <a:r>
              <a:rPr lang="en-GB" sz="2000" dirty="0" smtClean="0"/>
              <a:t>TR </a:t>
            </a:r>
            <a:r>
              <a:rPr lang="en-GB" sz="2000" dirty="0" smtClean="0"/>
              <a:t>32.842 will provide recommendations for future normative work.</a:t>
            </a:r>
          </a:p>
          <a:p>
            <a:endParaRPr lang="en-GB" sz="2000" dirty="0" smtClean="0"/>
          </a:p>
          <a:p>
            <a:r>
              <a:rPr lang="en-GB" sz="2000" dirty="0" smtClean="0"/>
              <a:t>Latest version of the draft TR 32.842 is v0.3.0 (December </a:t>
            </a:r>
            <a:r>
              <a:rPr lang="en-GB" sz="2000" smtClean="0"/>
              <a:t>2014</a:t>
            </a:r>
            <a:r>
              <a:rPr lang="en-GB" sz="2000" smtClean="0"/>
              <a:t>). </a:t>
            </a:r>
            <a:endParaRPr lang="en-GB" sz="2000" dirty="0" smtClean="0"/>
          </a:p>
          <a:p>
            <a:endParaRPr lang="en-GB" sz="2000" dirty="0" smtClean="0">
              <a:hlinkClick r:id="rId3"/>
            </a:endParaRPr>
          </a:p>
          <a:p>
            <a:pPr>
              <a:buNone/>
            </a:pPr>
            <a:r>
              <a:rPr lang="en-GB" sz="2000" dirty="0" smtClean="0">
                <a:hlinkClick r:id="rId3"/>
              </a:rPr>
              <a:t>http://www.3gpp.org/ftp/TSG_SA/WG5_TM/TSGS5_97/Docs/S5-145358.zip</a:t>
            </a:r>
            <a:endParaRPr lang="en-GB" sz="2000" dirty="0" smtClean="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Mixed network management architecture </a:t>
            </a:r>
            <a:endParaRPr lang="zh-CN" altLang="en-US" sz="3200" dirty="0">
              <a:solidFill>
                <a:srgbClr val="FF0000"/>
              </a:solidFill>
              <a:latin typeface="+mj-lt"/>
              <a:ea typeface="+mj-ea"/>
              <a:cs typeface="+mj-cs"/>
            </a:endParaRPr>
          </a:p>
        </p:txBody>
      </p:sp>
      <p:sp>
        <p:nvSpPr>
          <p:cNvPr id="8" name="矩形 7"/>
          <p:cNvSpPr/>
          <p:nvPr/>
        </p:nvSpPr>
        <p:spPr>
          <a:xfrm>
            <a:off x="1677427" y="5929410"/>
            <a:ext cx="6144550" cy="492443"/>
          </a:xfrm>
          <a:prstGeom prst="rect">
            <a:avLst/>
          </a:prstGeom>
        </p:spPr>
        <p:txBody>
          <a:bodyPr wrap="square">
            <a:spAutoFit/>
          </a:bodyPr>
          <a:lstStyle/>
          <a:p>
            <a:pPr marL="342900" indent="-342900">
              <a:buClrTx/>
            </a:pPr>
            <a:endParaRPr lang="en-GB" altLang="zh-CN" dirty="0" smtClean="0"/>
          </a:p>
          <a:p>
            <a:pPr marL="342900" indent="-342900"/>
            <a:r>
              <a:rPr lang="en-GB" altLang="zh-CN" sz="1600" b="1" dirty="0" smtClean="0"/>
              <a:t>Figure 7.1-1 from draft TR 32.842 (work in progress)</a:t>
            </a:r>
            <a:endParaRPr lang="zh-CN" altLang="en-US" sz="1400" dirty="0"/>
          </a:p>
        </p:txBody>
      </p:sp>
      <p:sp>
        <p:nvSpPr>
          <p:cNvPr id="7170" name="AutoShape 2"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7173" name="Picture 5"/>
          <p:cNvPicPr>
            <a:picLocks noChangeAspect="1" noChangeArrowheads="1"/>
          </p:cNvPicPr>
          <p:nvPr/>
        </p:nvPicPr>
        <p:blipFill>
          <a:blip r:embed="rId3" cstate="print"/>
          <a:srcRect/>
          <a:stretch>
            <a:fillRect/>
          </a:stretch>
        </p:blipFill>
        <p:spPr bwMode="auto">
          <a:xfrm>
            <a:off x="378824" y="800817"/>
            <a:ext cx="8334102" cy="52246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4" name="Rectangle 64"/>
          <p:cNvSpPr>
            <a:spLocks noGrp="1"/>
          </p:cNvSpPr>
          <p:nvPr>
            <p:ph type="title"/>
          </p:nvPr>
        </p:nvSpPr>
        <p:spPr>
          <a:xfrm>
            <a:off x="457200" y="274638"/>
            <a:ext cx="6834188" cy="628650"/>
          </a:xfrm>
        </p:spPr>
        <p:txBody>
          <a:bodyPr/>
          <a:lstStyle/>
          <a:p>
            <a:r>
              <a:rPr lang="en-GB" dirty="0" smtClean="0"/>
              <a:t>Areas for involvement of 3GPP SA5 </a:t>
            </a:r>
            <a:br>
              <a:rPr lang="en-GB" dirty="0" smtClean="0"/>
            </a:br>
            <a:r>
              <a:rPr lang="en-GB" dirty="0" smtClean="0"/>
              <a:t>for 3GPP-defined networks</a:t>
            </a:r>
          </a:p>
        </p:txBody>
      </p:sp>
      <p:graphicFrame>
        <p:nvGraphicFramePr>
          <p:cNvPr id="6" name="Group 76"/>
          <p:cNvGraphicFramePr>
            <a:graphicFrameLocks/>
          </p:cNvGraphicFramePr>
          <p:nvPr>
            <p:extLst>
              <p:ext uri="{D42A27DB-BD31-4B8C-83A1-F6EECF244321}">
                <p14:modId xmlns:p14="http://schemas.microsoft.com/office/powerpoint/2010/main" xmlns="" val="197822160"/>
              </p:ext>
            </p:extLst>
          </p:nvPr>
        </p:nvGraphicFramePr>
        <p:xfrm>
          <a:off x="150129" y="1202245"/>
          <a:ext cx="8884689" cy="4886008"/>
        </p:xfrm>
        <a:graphic>
          <a:graphicData uri="http://schemas.openxmlformats.org/drawingml/2006/table">
            <a:tbl>
              <a:tblPr>
                <a:effectLst/>
              </a:tblPr>
              <a:tblGrid>
                <a:gridCol w="728645"/>
                <a:gridCol w="760021"/>
                <a:gridCol w="1167008"/>
                <a:gridCol w="1080397"/>
                <a:gridCol w="1076325"/>
                <a:gridCol w="1085850"/>
                <a:gridCol w="923925"/>
                <a:gridCol w="964097"/>
                <a:gridCol w="1098421"/>
              </a:tblGrid>
              <a:tr h="352782">
                <a:tc gridSpan="2">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GB"/>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Calibri"/>
                          <a:ea typeface="Calibri"/>
                          <a:cs typeface="Times New Roman"/>
                        </a:rPr>
                        <a:t> (NFVO-VNFM)</a:t>
                      </a:r>
                      <a:endParaRPr lang="en-GB" sz="1200" b="1" dirty="0">
                        <a:solidFill>
                          <a:schemeClr val="tx1"/>
                        </a:solidFill>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359836">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43266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Lifecycle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Network service</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1</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1" i="0" u="none" strike="noStrike" cap="none" normalizeH="0" baseline="0" dirty="0" smtClean="0">
                        <a:ln>
                          <a:noFill/>
                        </a:ln>
                        <a:solidFill>
                          <a:srgbClr val="FF0000"/>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r>
              <a:tr h="430511">
                <a:tc vMerge="1">
                  <a:txBody>
                    <a:bodyPr/>
                    <a:lstStyle/>
                    <a:p>
                      <a:endParaRPr lang="en-GB"/>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2</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901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FCAPS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Network services</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3</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639">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4</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927">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Virtualized Resource management</a:t>
                      </a:r>
                      <a:r>
                        <a:rPr kumimoji="0" lang="en-GB" altLang="zh-CN" sz="1200" b="1" i="0" u="none" strike="noStrike" cap="none" normalizeH="0" baseline="30000" dirty="0" smtClean="0">
                          <a:ln>
                            <a:noFill/>
                          </a:ln>
                          <a:solidFill>
                            <a:srgbClr val="FF0000"/>
                          </a:solidFill>
                          <a:effectLst/>
                          <a:latin typeface="Calibri" pitchFamily="34" charset="0"/>
                          <a:ea typeface="宋体" pitchFamily="2" charset="-122"/>
                          <a:cs typeface="Arial" charset="0"/>
                        </a:rPr>
                        <a:t>5</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01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Policy administration</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6</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01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Architecture</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7</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01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rPr>
                        <a:t>E2E management procedures (mobile network)</a:t>
                      </a:r>
                      <a:r>
                        <a:rPr kumimoji="0" lang="en-GB" altLang="zh-CN" sz="1200" b="1" i="0" u="none" strike="noStrike" cap="none" normalizeH="0" baseline="30000" dirty="0" smtClean="0">
                          <a:ln>
                            <a:noFill/>
                          </a:ln>
                          <a:solidFill>
                            <a:srgbClr val="FF0000"/>
                          </a:solidFill>
                          <a:effectLst/>
                          <a:latin typeface="Calibri" pitchFamily="34" charset="0"/>
                          <a:ea typeface="+mn-ea"/>
                          <a:cs typeface="Arial" charset="0"/>
                        </a:rPr>
                        <a:t> 8</a:t>
                      </a:r>
                      <a:endParaRPr kumimoji="0" lang="en-GB" altLang="zh-CN" sz="12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rPr>
                        <a:t>3GPP SA5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矩形 7"/>
          <p:cNvSpPr/>
          <p:nvPr/>
        </p:nvSpPr>
        <p:spPr>
          <a:xfrm>
            <a:off x="421504" y="6301648"/>
            <a:ext cx="2310679" cy="307777"/>
          </a:xfrm>
          <a:prstGeom prst="rect">
            <a:avLst/>
          </a:prstGeom>
        </p:spPr>
        <p:txBody>
          <a:bodyPr wrap="square">
            <a:spAutoFit/>
          </a:bodyPr>
          <a:lstStyle/>
          <a:p>
            <a:pPr marL="342900" indent="-342900"/>
            <a:r>
              <a:rPr lang="en-GB" altLang="zh-CN" sz="1400"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27017</TotalTime>
  <Words>913</Words>
  <Application>Microsoft Office PowerPoint</Application>
  <PresentationFormat>On-screen Show (4:3)</PresentationFormat>
  <Paragraphs>154</Paragraphs>
  <Slides>12</Slides>
  <Notes>8</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3GPP SA5 status update on NFV</vt:lpstr>
      <vt:lpstr>Contents</vt:lpstr>
      <vt:lpstr>3GPP SA5 Telecom Management ToR</vt:lpstr>
      <vt:lpstr>3GPP SA5 leadership</vt:lpstr>
      <vt:lpstr>Objectives of the 3GPP SA5 study</vt:lpstr>
      <vt:lpstr>Contents of the 3GPP SA5 study</vt:lpstr>
      <vt:lpstr>Status of the 3GPP SA5 study</vt:lpstr>
      <vt:lpstr>Slide 8</vt:lpstr>
      <vt:lpstr>Areas for involvement of 3GPP SA5  for 3GPP-defined networks</vt:lpstr>
      <vt:lpstr>Notes</vt:lpstr>
      <vt:lpstr>Potential cooperation between SDOs for the Management &amp; Orchestration of Virtualized Networks</vt:lpstr>
      <vt:lpstr>Thank you!  christian.toche@huawei.com</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SA5 - ETSI NFV cooperation</dc:title>
  <dc:creator>SA5 chairman</dc:creator>
  <cp:lastModifiedBy>Christian Toche</cp:lastModifiedBy>
  <cp:revision>1409</cp:revision>
  <dcterms:created xsi:type="dcterms:W3CDTF">2008-08-30T09:32:10Z</dcterms:created>
  <dcterms:modified xsi:type="dcterms:W3CDTF">2015-01-29T15:45:26Z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sflag">
    <vt:lpwstr>1422546265</vt:lpwstr>
  </property>
</Properties>
</file>