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4"/>
  </p:sldMasterIdLst>
  <p:notesMasterIdLst>
    <p:notesMasterId r:id="rId25"/>
  </p:notesMasterIdLst>
  <p:handoutMasterIdLst>
    <p:handoutMasterId r:id="rId26"/>
  </p:handoutMasterIdLst>
  <p:sldIdLst>
    <p:sldId id="746" r:id="rId5"/>
    <p:sldId id="821" r:id="rId6"/>
    <p:sldId id="720" r:id="rId7"/>
    <p:sldId id="761" r:id="rId8"/>
    <p:sldId id="762" r:id="rId9"/>
    <p:sldId id="763" r:id="rId10"/>
    <p:sldId id="822" r:id="rId11"/>
    <p:sldId id="823" r:id="rId12"/>
    <p:sldId id="824" r:id="rId13"/>
    <p:sldId id="825" r:id="rId14"/>
    <p:sldId id="826" r:id="rId15"/>
    <p:sldId id="827" r:id="rId16"/>
    <p:sldId id="828" r:id="rId17"/>
    <p:sldId id="829" r:id="rId18"/>
    <p:sldId id="830" r:id="rId19"/>
    <p:sldId id="831" r:id="rId20"/>
    <p:sldId id="832" r:id="rId21"/>
    <p:sldId id="833" r:id="rId22"/>
    <p:sldId id="834" r:id="rId23"/>
    <p:sldId id="806" r:id="rId24"/>
  </p:sldIdLst>
  <p:sldSz cx="12192000" cy="6858000"/>
  <p:notesSz cx="7315200" cy="96012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82" userDrawn="1">
          <p15:clr>
            <a:srgbClr val="A4A3A4"/>
          </p15:clr>
        </p15:guide>
        <p15:guide id="2" orient="horz" pos="3747" userDrawn="1">
          <p15:clr>
            <a:srgbClr val="A4A3A4"/>
          </p15:clr>
        </p15:guide>
        <p15:guide id="3" orient="horz" pos="3977" userDrawn="1">
          <p15:clr>
            <a:srgbClr val="A4A3A4"/>
          </p15:clr>
        </p15:guide>
        <p15:guide id="4" orient="horz" pos="3507" userDrawn="1">
          <p15:clr>
            <a:srgbClr val="A4A3A4"/>
          </p15:clr>
        </p15:guide>
        <p15:guide id="5" orient="horz" pos="2272" userDrawn="1">
          <p15:clr>
            <a:srgbClr val="A4A3A4"/>
          </p15:clr>
        </p15:guide>
        <p15:guide id="6" orient="horz" pos="4203" userDrawn="1">
          <p15:clr>
            <a:srgbClr val="A4A3A4"/>
          </p15:clr>
        </p15:guide>
        <p15:guide id="7" orient="horz" pos="2498" userDrawn="1">
          <p15:clr>
            <a:srgbClr val="A4A3A4"/>
          </p15:clr>
        </p15:guide>
        <p15:guide id="8" pos="4497" userDrawn="1">
          <p15:clr>
            <a:srgbClr val="A4A3A4"/>
          </p15:clr>
        </p15:guide>
        <p15:guide id="9" pos="265" userDrawn="1">
          <p15:clr>
            <a:srgbClr val="A4A3A4"/>
          </p15:clr>
        </p15:guide>
        <p15:guide id="10" pos="5719" userDrawn="1">
          <p15:clr>
            <a:srgbClr val="A4A3A4"/>
          </p15:clr>
        </p15:guide>
        <p15:guide id="11" pos="7407" userDrawn="1">
          <p15:clr>
            <a:srgbClr val="A4A3A4"/>
          </p15:clr>
        </p15:guide>
        <p15:guide id="12" pos="1176" userDrawn="1">
          <p15:clr>
            <a:srgbClr val="A4A3A4"/>
          </p15:clr>
        </p15:guide>
        <p15:guide id="13" pos="2624" userDrawn="1">
          <p15:clr>
            <a:srgbClr val="A4A3A4"/>
          </p15:clr>
        </p15:guide>
        <p15:guide id="14" pos="38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Gloin, Justin" initials="MJ" lastIdx="6" clrIdx="0">
    <p:extLst>
      <p:ext uri="{19B8F6BF-5375-455C-9EA6-DF929625EA0E}">
        <p15:presenceInfo xmlns:p15="http://schemas.microsoft.com/office/powerpoint/2012/main" userId="S-1-5-21-945540591-4024260831-3861152641-4089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2027"/>
    <a:srgbClr val="FFFF99"/>
    <a:srgbClr val="7F7F7F"/>
    <a:srgbClr val="8F297D"/>
    <a:srgbClr val="FDF055"/>
    <a:srgbClr val="8F297C"/>
    <a:srgbClr val="008D95"/>
    <a:srgbClr val="CC0000"/>
    <a:srgbClr val="BC141A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43" autoAdjust="0"/>
    <p:restoredTop sz="87373" autoAdjust="0"/>
  </p:normalViewPr>
  <p:slideViewPr>
    <p:cSldViewPr snapToGrid="0" snapToObjects="1">
      <p:cViewPr varScale="1">
        <p:scale>
          <a:sx n="96" d="100"/>
          <a:sy n="96" d="100"/>
        </p:scale>
        <p:origin x="852" y="90"/>
      </p:cViewPr>
      <p:guideLst>
        <p:guide orient="horz" pos="4182"/>
        <p:guide orient="horz" pos="3747"/>
        <p:guide orient="horz" pos="3977"/>
        <p:guide orient="horz" pos="3507"/>
        <p:guide orient="horz" pos="2272"/>
        <p:guide orient="horz" pos="4203"/>
        <p:guide orient="horz" pos="2498"/>
        <p:guide pos="4497"/>
        <p:guide pos="265"/>
        <p:guide pos="5719"/>
        <p:guide pos="7407"/>
        <p:guide pos="1176"/>
        <p:guide pos="2624"/>
        <p:guide pos="3837"/>
      </p:guideLst>
    </p:cSldViewPr>
  </p:slideViewPr>
  <p:outlineViewPr>
    <p:cViewPr>
      <p:scale>
        <a:sx n="33" d="100"/>
        <a:sy n="33" d="100"/>
      </p:scale>
      <p:origin x="0" y="-11406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68" y="108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6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/>
          <a:lstStyle>
            <a:lvl1pPr algn="r">
              <a:defRPr sz="1300"/>
            </a:lvl1pPr>
          </a:lstStyle>
          <a:p>
            <a:fld id="{3A2B4C68-02D4-43B7-82D0-CC0F31ADA7D5}" type="datetimeFigureOut">
              <a:rPr lang="en-US" smtClean="0">
                <a:latin typeface="Arial" panose="020B0604020202020204" pitchFamily="34" charset="0"/>
              </a:rPr>
              <a:t>8/14/2017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9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l">
              <a:defRPr sz="13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9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r">
              <a:defRPr sz="1300"/>
            </a:lvl1pPr>
          </a:lstStyle>
          <a:p>
            <a:fld id="{9CE8D803-E2CE-43E6-BB9D-83A503D767A5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81" y="8820673"/>
            <a:ext cx="1045463" cy="2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234" tIns="48617" rIns="97234" bIns="4861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08099" y="4560571"/>
            <a:ext cx="6499013" cy="4320540"/>
          </a:xfrm>
          <a:prstGeom prst="rect">
            <a:avLst/>
          </a:prstGeom>
        </p:spPr>
        <p:txBody>
          <a:bodyPr vert="horz" lIns="97234" tIns="48617" rIns="97234" bIns="4861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93" y="9119479"/>
            <a:ext cx="2440093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" y="9337643"/>
            <a:ext cx="1045463" cy="2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28588" indent="-128588" algn="l" defTabSz="6858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71488" indent="-128588" algn="l" defTabSz="685800" rtl="0" eaLnBrk="1" latinLnBrk="0" hangingPunct="1"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814388" indent="-128588" algn="l" defTabSz="685800" rtl="0" eaLnBrk="1" latinLnBrk="0" hangingPunct="1">
      <a:buFont typeface="Arial" pitchFamily="34" charset="0"/>
      <a:buChar char="•"/>
      <a:defRPr sz="900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583266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371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446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188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0598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3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360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758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208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981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917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238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035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45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26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31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649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66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1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320537"/>
            <a:ext cx="11432977" cy="139884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633417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45352" y="117583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757109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437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31" y="6472430"/>
            <a:ext cx="4354735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5002" y="502920"/>
            <a:ext cx="11432977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9446" y="4128219"/>
            <a:ext cx="547830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7786" y="4016661"/>
            <a:ext cx="752671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6880" y="3518186"/>
            <a:ext cx="352517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9362" y="3611849"/>
            <a:ext cx="1621259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2646" y="5150433"/>
            <a:ext cx="986219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538" y="3388540"/>
            <a:ext cx="9451070" cy="2140735"/>
            <a:chOff x="258525" y="3664444"/>
            <a:chExt cx="9448609" cy="2140735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 defTabSz="914400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  <a:t>For more information on Qualcomm, visit us at: </a:t>
              </a:r>
              <a:br>
                <a:rPr lang="en-US" sz="2000" dirty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</a:br>
              <a:r>
                <a:rPr lang="en-US" sz="2000" dirty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>
                  <a:solidFill>
                    <a:srgbClr val="FFFFFF"/>
                  </a:solidFill>
                  <a:latin typeface="Qualcomm Office Bold" pitchFamily="34" charset="0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>
                  <a:lnSpc>
                    <a:spcPct val="90000"/>
                  </a:lnSpc>
                  <a:defRPr/>
                </a:pPr>
                <a:r>
                  <a:rPr lang="en-US" sz="240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8105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1682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4394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qua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495300" y="716431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>
            <a:off x="554831" y="4362781"/>
            <a:ext cx="1563218" cy="0"/>
          </a:xfrm>
          <a:prstGeom prst="line">
            <a:avLst/>
          </a:prstGeom>
          <a:ln w="1143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 userDrawn="1"/>
        </p:nvGrpSpPr>
        <p:grpSpPr>
          <a:xfrm>
            <a:off x="5654842" y="516899"/>
            <a:ext cx="6014500" cy="5837871"/>
            <a:chOff x="-4162426" y="-6086475"/>
            <a:chExt cx="6270626" cy="6086475"/>
          </a:xfrm>
          <a:solidFill>
            <a:schemeClr val="accent5">
              <a:alpha val="23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-3673476" y="-1385888"/>
              <a:ext cx="2446338" cy="1385888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-2071688" y="-1754188"/>
              <a:ext cx="806450" cy="671513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-3824288" y="-1739900"/>
              <a:ext cx="338138" cy="296863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-3144838" y="-3821113"/>
              <a:ext cx="2900363" cy="2886075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-431801" y="-2608263"/>
              <a:ext cx="88900" cy="76200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-1168401" y="-3452813"/>
              <a:ext cx="679450" cy="857250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-1190626" y="-3609975"/>
              <a:ext cx="60325" cy="77788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-1190626" y="-3824288"/>
              <a:ext cx="60325" cy="82550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-1171576" y="-4887913"/>
              <a:ext cx="2393950" cy="2416175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-225426" y="-2551113"/>
              <a:ext cx="85725" cy="68263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-1460501" y="-5162550"/>
              <a:ext cx="1328738" cy="1322388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14287" y="-5470525"/>
              <a:ext cx="1785938" cy="3573463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14287" y="-5778500"/>
              <a:ext cx="2093913" cy="2205038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-2387601" y="-6086475"/>
              <a:ext cx="2401888" cy="2405063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-2382838" y="-3543300"/>
              <a:ext cx="1662113" cy="2146300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-593726" y="-1404938"/>
              <a:ext cx="608013" cy="127000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77787" y="-1533525"/>
              <a:ext cx="214313" cy="485775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11162" y="-1836738"/>
              <a:ext cx="657225" cy="788988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-4162426" y="-2554288"/>
              <a:ext cx="954088" cy="635000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274" y="-3941763"/>
              <a:ext cx="258763" cy="260350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-800101" y="-4527550"/>
              <a:ext cx="1695450" cy="1619250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-3906838" y="-2295525"/>
              <a:ext cx="115888" cy="115888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40" name="Title 1"/>
          <p:cNvSpPr>
            <a:spLocks noGrp="1"/>
          </p:cNvSpPr>
          <p:nvPr>
            <p:ph type="ctrTitle"/>
          </p:nvPr>
        </p:nvSpPr>
        <p:spPr>
          <a:xfrm>
            <a:off x="491224" y="2574321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>
            <a:spLocks noGrp="1"/>
          </p:cNvSpPr>
          <p:nvPr>
            <p:ph type="subTitle" idx="1"/>
          </p:nvPr>
        </p:nvSpPr>
        <p:spPr>
          <a:xfrm>
            <a:off x="491223" y="4794411"/>
            <a:ext cx="6409151" cy="276999"/>
          </a:xfrm>
        </p:spPr>
        <p:txBody>
          <a:bodyPr wrap="square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06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414" y="1934892"/>
            <a:ext cx="11432977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endParaRPr lang="en-US" dirty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3553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pPr defTabSz="914400"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13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4088" r:id="rId3"/>
  </p:sldLayoutIdLst>
  <p:hf sldNum="0" hd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5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1223" y="2574321"/>
            <a:ext cx="11540355" cy="1083279"/>
          </a:xfrm>
        </p:spPr>
        <p:txBody>
          <a:bodyPr/>
          <a:lstStyle/>
          <a:p>
            <a:r>
              <a:rPr lang="en-US" sz="3600" dirty="0"/>
              <a:t>A summary of OMAF DIS to </a:t>
            </a:r>
            <a:r>
              <a:rPr lang="en-US" sz="3600" dirty="0" err="1"/>
              <a:t>SoDIS</a:t>
            </a:r>
            <a:r>
              <a:rPr lang="en-US" sz="3600" dirty="0"/>
              <a:t> updates</a:t>
            </a: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491224" y="4794411"/>
            <a:ext cx="4405630" cy="12695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FontTx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6000"/>
              </a:lnSpc>
              <a:spcBef>
                <a:spcPts val="1800"/>
              </a:spcBef>
              <a:buFontTx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4000"/>
              </a:lnSpc>
              <a:spcBef>
                <a:spcPts val="1800"/>
              </a:spcBef>
              <a:buFontTx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Ye-Kui Wang</a:t>
            </a:r>
          </a:p>
          <a:p>
            <a:r>
              <a:rPr lang="en-US" dirty="0"/>
              <a:t>Director, Technical Standards</a:t>
            </a:r>
          </a:p>
          <a:p>
            <a:r>
              <a:rPr lang="en-US" dirty="0"/>
              <a:t>August 14, 2017</a:t>
            </a:r>
          </a:p>
        </p:txBody>
      </p:sp>
    </p:spTree>
    <p:extLst>
      <p:ext uri="{BB962C8B-B14F-4D97-AF65-F5344CB8AC3E}">
        <p14:creationId xmlns:p14="http://schemas.microsoft.com/office/powerpoint/2010/main" val="3368877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2308324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fisheye video to be split into sub-pictures before encoding and carried using sub-picture tracks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use of regional timed metadata with fisheye video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Added explicit </a:t>
            </a:r>
            <a:r>
              <a:rPr lang="en-US" dirty="0" err="1"/>
              <a:t>signalling</a:t>
            </a:r>
            <a:r>
              <a:rPr lang="en-US" dirty="0"/>
              <a:t> of stereoscopic video information such as being stereoscopic or </a:t>
            </a:r>
            <a:r>
              <a:rPr lang="en-US" dirty="0" err="1"/>
              <a:t>monoscopic</a:t>
            </a:r>
            <a:r>
              <a:rPr lang="en-US" dirty="0"/>
              <a:t>, left or right view.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Fisheye omnidirectional video</a:t>
            </a:r>
          </a:p>
        </p:txBody>
      </p:sp>
    </p:spTree>
    <p:extLst>
      <p:ext uri="{BB962C8B-B14F-4D97-AF65-F5344CB8AC3E}">
        <p14:creationId xmlns:p14="http://schemas.microsoft.com/office/powerpoint/2010/main" val="1513479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1375761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use of regional timed metadata with fisheye video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For recommended viewport timed metadata, added recommended viewport type and a textual description string.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Regional metadata</a:t>
            </a:r>
          </a:p>
        </p:txBody>
      </p:sp>
    </p:spTree>
    <p:extLst>
      <p:ext uri="{BB962C8B-B14F-4D97-AF65-F5344CB8AC3E}">
        <p14:creationId xmlns:p14="http://schemas.microsoft.com/office/powerpoint/2010/main" val="3450683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443198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Always signal guard band type separately for each edge.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Guard band</a:t>
            </a:r>
          </a:p>
        </p:txBody>
      </p:sp>
    </p:spTree>
    <p:extLst>
      <p:ext uri="{BB962C8B-B14F-4D97-AF65-F5344CB8AC3E}">
        <p14:creationId xmlns:p14="http://schemas.microsoft.com/office/powerpoint/2010/main" val="3554457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1024896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Signalling</a:t>
            </a:r>
            <a:r>
              <a:rPr lang="en-US" dirty="0"/>
              <a:t> optimizations like stereoscopic information indication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Alignment between sphere and 2D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Region-wise quality ranking</a:t>
            </a:r>
          </a:p>
        </p:txBody>
      </p:sp>
    </p:spTree>
    <p:extLst>
      <p:ext uri="{BB962C8B-B14F-4D97-AF65-F5344CB8AC3E}">
        <p14:creationId xmlns:p14="http://schemas.microsoft.com/office/powerpoint/2010/main" val="3537194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4173450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a sub-picture to go across the right picture boundary to the left picture boundary (or in the vertical direction) by a wrapping around operation.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Use a flag in the track header box instead of using a special box for indication of a track not intended to be presented alone.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Added constraints on sub-pictures of one sub-picture composition track group and one alternate group to have neither overlaps nor gaps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Mathematically clearly specified the derivation process of the composition picture.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track references to refer to track group IDs.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Sub-picture tracks</a:t>
            </a:r>
          </a:p>
        </p:txBody>
      </p:sp>
    </p:spTree>
    <p:extLst>
      <p:ext uri="{BB962C8B-B14F-4D97-AF65-F5344CB8AC3E}">
        <p14:creationId xmlns:p14="http://schemas.microsoft.com/office/powerpoint/2010/main" val="926742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1606594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Specified the ‘codecs’ parameter of media streams using restricted schemes.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Specified new restricted scheme types for use in media profile definitions.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Allowed </a:t>
            </a:r>
            <a:r>
              <a:rPr lang="en-US" dirty="0" err="1"/>
              <a:t>signalling</a:t>
            </a:r>
            <a:r>
              <a:rPr lang="en-US" dirty="0"/>
              <a:t> of multiple restricted scheme types for one track.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Generic </a:t>
            </a:r>
            <a:r>
              <a:rPr lang="en-US" dirty="0" err="1"/>
              <a:t>signalling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706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2659190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Added a generic mechanism for stereoscopic video track grouping.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Added stereoscopic information </a:t>
            </a:r>
            <a:r>
              <a:rPr lang="en-US" dirty="0" err="1"/>
              <a:t>signalling</a:t>
            </a:r>
            <a:r>
              <a:rPr lang="en-US" dirty="0"/>
              <a:t> to fisheye video </a:t>
            </a:r>
            <a:r>
              <a:rPr lang="en-US" dirty="0" err="1"/>
              <a:t>signalling</a:t>
            </a:r>
            <a:r>
              <a:rPr lang="en-US" dirty="0"/>
              <a:t> and content coverage </a:t>
            </a:r>
            <a:r>
              <a:rPr lang="en-US" dirty="0" err="1"/>
              <a:t>signalling</a:t>
            </a:r>
            <a:r>
              <a:rPr lang="en-US" dirty="0"/>
              <a:t>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Improved existing stereoscopic information </a:t>
            </a:r>
            <a:r>
              <a:rPr lang="en-US" dirty="0" err="1"/>
              <a:t>signalling</a:t>
            </a:r>
            <a:r>
              <a:rPr lang="en-US" dirty="0"/>
              <a:t> in region-wise quality ranking </a:t>
            </a:r>
            <a:r>
              <a:rPr lang="en-US" dirty="0" err="1"/>
              <a:t>signalling</a:t>
            </a:r>
            <a:r>
              <a:rPr lang="en-US" dirty="0"/>
              <a:t>, e.g., on frame packing type and the </a:t>
            </a:r>
            <a:r>
              <a:rPr lang="en-US" dirty="0" err="1"/>
              <a:t>QuincunxSamplingFlag</a:t>
            </a:r>
            <a:r>
              <a:rPr lang="en-US" dirty="0"/>
              <a:t> in MPD descriptors.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Stereoscopic information </a:t>
            </a:r>
            <a:r>
              <a:rPr lang="en-US" dirty="0" err="1"/>
              <a:t>signalling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221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3240887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Added a clarification that, for single image, the initial viewpoint metadata can be used for appropriate rendering.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AT" dirty="0"/>
              <a:t>Added content coverage metadata for omnidirectional images that are specified as descriptive image properties.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AT" dirty="0"/>
              <a:t>Added fisheye parameters for omnidirectional images that are specified as descriptive image properties.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AT" dirty="0"/>
              <a:t>Added a rotation signalling.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Omnidirectional images</a:t>
            </a:r>
          </a:p>
        </p:txBody>
      </p:sp>
    </p:spTree>
    <p:extLst>
      <p:ext uri="{BB962C8B-B14F-4D97-AF65-F5344CB8AC3E}">
        <p14:creationId xmlns:p14="http://schemas.microsoft.com/office/powerpoint/2010/main" val="2475820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4401205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a descriptor for </a:t>
            </a:r>
            <a:r>
              <a:rPr lang="en-US" sz="2000" dirty="0" err="1"/>
              <a:t>signalling</a:t>
            </a:r>
            <a:r>
              <a:rPr lang="en-US" sz="2000" dirty="0"/>
              <a:t> of 2D region-wise quality ranking.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a description on </a:t>
            </a:r>
            <a:r>
              <a:rPr lang="en-US" sz="2000" dirty="0" err="1"/>
              <a:t>signalling</a:t>
            </a:r>
            <a:r>
              <a:rPr lang="en-US" sz="2000" dirty="0"/>
              <a:t> of frame packing in MPD.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a description of carriage of timed metadata.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a </a:t>
            </a:r>
            <a:r>
              <a:rPr lang="en-US" sz="2000" dirty="0" err="1"/>
              <a:t>mechamism</a:t>
            </a:r>
            <a:r>
              <a:rPr lang="en-US" sz="2000" dirty="0"/>
              <a:t> for grouping of adaptation sets carrying sub-picture </a:t>
            </a:r>
            <a:r>
              <a:rPr lang="en-GB" sz="2000" dirty="0"/>
              <a:t>composition tracks.</a:t>
            </a:r>
            <a:endParaRPr lang="en-US" sz="2000" dirty="0"/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Agreed that for all the MPD descriptors defined in this specification, the values should use the same data format and constraints as in the corresponding file format fields.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Agreed to avoid using of comma separated values, and generate the XML schema whenever a box is defined.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Various other improvements on projection type (PT), region-wise packing format (RWPK), content coverage (CC), region-wise quality ranking (RWQR) descriptors.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DASH </a:t>
            </a:r>
            <a:r>
              <a:rPr lang="en-US" dirty="0" err="1"/>
              <a:t>signalling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93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3716402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OMAF </a:t>
            </a:r>
            <a:r>
              <a:rPr lang="en-US" sz="2000" dirty="0" err="1"/>
              <a:t>signalling</a:t>
            </a:r>
            <a:r>
              <a:rPr lang="en-US" sz="2000" dirty="0"/>
              <a:t> in MPEG composition information.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VR application-specific MMT </a:t>
            </a:r>
            <a:r>
              <a:rPr lang="en-US" sz="2000" dirty="0" err="1"/>
              <a:t>signalling</a:t>
            </a:r>
            <a:endParaRPr lang="en-US" sz="2000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VRInformation</a:t>
            </a:r>
            <a:r>
              <a:rPr lang="en-US" sz="1800" dirty="0"/>
              <a:t> asset descriptor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err="1"/>
              <a:t>VRViewDependentSupportQuery</a:t>
            </a:r>
            <a:endParaRPr lang="en-US" sz="1800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VRViewDependentSupportResponse</a:t>
            </a:r>
            <a:endParaRPr lang="en-US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VRViewportChangeFeedback</a:t>
            </a:r>
            <a:endParaRPr lang="en-US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/>
              <a:t>VRViewDependentAssetInformation</a:t>
            </a:r>
            <a:endParaRPr lang="en-US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Region guide message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Stereo video asset descriptor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MMT </a:t>
            </a:r>
            <a:r>
              <a:rPr lang="en-US" dirty="0" err="1"/>
              <a:t>signalling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18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774788"/>
            <a:ext cx="11498651" cy="3702552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Agreements made at the Berlin OMAF AHG meeting on June 1-2, 2017, and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Agreements made at the Torino MPEG meeting (including the weekend OMAF AHG meeting) on July 15-21, 2017.</a:t>
            </a:r>
          </a:p>
          <a:p>
            <a:pPr marL="0" indent="0">
              <a:spcBef>
                <a:spcPts val="1800"/>
              </a:spcBef>
              <a:buNone/>
            </a:pPr>
            <a:endParaRPr lang="en-US" dirty="0"/>
          </a:p>
          <a:p>
            <a:pPr marL="0" indent="0">
              <a:spcBef>
                <a:spcPts val="1800"/>
              </a:spcBef>
              <a:buNone/>
            </a:pPr>
            <a:endParaRPr lang="en-US" dirty="0"/>
          </a:p>
          <a:p>
            <a:pPr marL="0" indent="0">
              <a:spcBef>
                <a:spcPts val="1800"/>
              </a:spcBef>
              <a:buNone/>
            </a:pPr>
            <a:endParaRPr lang="en-US" dirty="0"/>
          </a:p>
          <a:p>
            <a:pPr marL="0" indent="0">
              <a:spcBef>
                <a:spcPts val="1800"/>
              </a:spcBef>
              <a:buNone/>
            </a:pPr>
            <a:r>
              <a:rPr lang="en-US" dirty="0"/>
              <a:t>The summary was made in a hurry, thus can definitely be improved.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99538"/>
            <a:ext cx="11432977" cy="509050"/>
          </a:xfrm>
        </p:spPr>
        <p:txBody>
          <a:bodyPr/>
          <a:lstStyle/>
          <a:p>
            <a:r>
              <a:rPr lang="en-US" dirty="0"/>
              <a:t>Updates of DIS to Study of DIS include</a:t>
            </a:r>
          </a:p>
        </p:txBody>
      </p:sp>
    </p:spTree>
    <p:extLst>
      <p:ext uri="{BB962C8B-B14F-4D97-AF65-F5344CB8AC3E}">
        <p14:creationId xmlns:p14="http://schemas.microsoft.com/office/powerpoint/2010/main" val="29638521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47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592" y="1555718"/>
            <a:ext cx="11430000" cy="5071135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ts val="1200"/>
              </a:spcBef>
            </a:pPr>
            <a:r>
              <a:rPr lang="en-US" dirty="0"/>
              <a:t>Coordinate systems</a:t>
            </a:r>
          </a:p>
          <a:p>
            <a:pPr>
              <a:spcBef>
                <a:spcPts val="1200"/>
              </a:spcBef>
            </a:pPr>
            <a:r>
              <a:rPr lang="en-US" dirty="0"/>
              <a:t>Profiles and codecs</a:t>
            </a:r>
          </a:p>
          <a:p>
            <a:pPr>
              <a:spcBef>
                <a:spcPts val="1200"/>
              </a:spcBef>
            </a:pPr>
            <a:r>
              <a:rPr lang="en-US" dirty="0"/>
              <a:t>Projection</a:t>
            </a:r>
          </a:p>
          <a:p>
            <a:pPr>
              <a:spcBef>
                <a:spcPts val="1200"/>
              </a:spcBef>
            </a:pPr>
            <a:r>
              <a:rPr lang="en-US" dirty="0"/>
              <a:t>Region-wise packing</a:t>
            </a:r>
          </a:p>
          <a:p>
            <a:pPr>
              <a:spcBef>
                <a:spcPts val="1200"/>
              </a:spcBef>
            </a:pPr>
            <a:r>
              <a:rPr lang="en-US" dirty="0"/>
              <a:t>Rotation</a:t>
            </a:r>
          </a:p>
          <a:p>
            <a:pPr>
              <a:spcBef>
                <a:spcPts val="1200"/>
              </a:spcBef>
            </a:pPr>
            <a:r>
              <a:rPr lang="en-US" dirty="0"/>
              <a:t>Content coverage</a:t>
            </a:r>
          </a:p>
          <a:p>
            <a:pPr>
              <a:spcBef>
                <a:spcPts val="1200"/>
              </a:spcBef>
            </a:pPr>
            <a:r>
              <a:rPr lang="en-US" dirty="0"/>
              <a:t>Fisheye omnidirectional video</a:t>
            </a:r>
          </a:p>
          <a:p>
            <a:pPr>
              <a:spcBef>
                <a:spcPts val="1200"/>
              </a:spcBef>
            </a:pPr>
            <a:r>
              <a:rPr lang="en-US" dirty="0"/>
              <a:t>Regional metadata</a:t>
            </a:r>
          </a:p>
          <a:p>
            <a:pPr>
              <a:spcBef>
                <a:spcPts val="1200"/>
              </a:spcBef>
            </a:pPr>
            <a:r>
              <a:rPr lang="en-US" dirty="0"/>
              <a:t>Guard band</a:t>
            </a:r>
          </a:p>
          <a:p>
            <a:pPr>
              <a:spcBef>
                <a:spcPts val="1200"/>
              </a:spcBef>
            </a:pPr>
            <a:r>
              <a:rPr lang="en-US" dirty="0"/>
              <a:t>Region-wise quality ranking</a:t>
            </a:r>
          </a:p>
          <a:p>
            <a:pPr>
              <a:spcBef>
                <a:spcPts val="1200"/>
              </a:spcBef>
            </a:pPr>
            <a:r>
              <a:rPr lang="en-US" dirty="0"/>
              <a:t>Sub-picture tracks</a:t>
            </a:r>
          </a:p>
          <a:p>
            <a:pPr>
              <a:spcBef>
                <a:spcPts val="1200"/>
              </a:spcBef>
            </a:pPr>
            <a:r>
              <a:rPr lang="en-US" dirty="0"/>
              <a:t>Generic </a:t>
            </a:r>
            <a:r>
              <a:rPr lang="en-US" dirty="0" err="1"/>
              <a:t>signalling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Stereoscopic information </a:t>
            </a:r>
            <a:r>
              <a:rPr lang="en-US" dirty="0" err="1"/>
              <a:t>signalling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Omnidirectional images</a:t>
            </a:r>
          </a:p>
          <a:p>
            <a:pPr>
              <a:spcBef>
                <a:spcPts val="1200"/>
              </a:spcBef>
            </a:pPr>
            <a:r>
              <a:rPr lang="en-US" dirty="0"/>
              <a:t>DASH </a:t>
            </a:r>
            <a:r>
              <a:rPr lang="en-US" dirty="0" err="1"/>
              <a:t>signalling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/>
              <a:t>MMT </a:t>
            </a:r>
            <a:r>
              <a:rPr lang="en-US" dirty="0" err="1"/>
              <a:t>signalling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285052" y="783373"/>
            <a:ext cx="11430000" cy="467820"/>
          </a:xfrm>
        </p:spPr>
        <p:txBody>
          <a:bodyPr/>
          <a:lstStyle/>
          <a:p>
            <a:r>
              <a:rPr lang="en-US" sz="3200" b="1" dirty="0"/>
              <a:t>Categories of updates</a:t>
            </a:r>
          </a:p>
        </p:txBody>
      </p:sp>
    </p:spTree>
    <p:extLst>
      <p:ext uri="{BB962C8B-B14F-4D97-AF65-F5344CB8AC3E}">
        <p14:creationId xmlns:p14="http://schemas.microsoft.com/office/powerpoint/2010/main" val="1667552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2835" y="1436858"/>
            <a:ext cx="11498651" cy="3308598"/>
          </a:xfrm>
        </p:spPr>
        <p:txBody>
          <a:bodyPr/>
          <a:lstStyle/>
          <a:p>
            <a:r>
              <a:rPr lang="en-US" sz="2000" dirty="0"/>
              <a:t>The ISO 23008-3 MPEG-H 3D audio coordinate system is the same as in the current OMAF text, just naming of the axes as X, Y, Z different.</a:t>
            </a:r>
          </a:p>
          <a:p>
            <a:pPr marL="0" indent="0">
              <a:buNone/>
            </a:pPr>
            <a:r>
              <a:rPr lang="en-US" sz="2000" dirty="0"/>
              <a:t>	OMAF:		forward &lt;-&gt; Z, up &lt;-&gt; Y, right &lt;-&gt; X</a:t>
            </a:r>
          </a:p>
          <a:p>
            <a:pPr marL="0" indent="0">
              <a:buNone/>
            </a:pPr>
            <a:r>
              <a:rPr lang="en-US" sz="2000" dirty="0"/>
              <a:t>	23008-3:		forward &lt;-&gt; X, up &lt;-&gt; Z, right &lt;-&gt; Y</a:t>
            </a:r>
          </a:p>
          <a:p>
            <a:pPr marL="0" indent="0">
              <a:buNone/>
            </a:pPr>
            <a:r>
              <a:rPr lang="en-US" sz="2000" dirty="0"/>
              <a:t>	JVET-Z1005:	forward &lt;-&gt; X, up &lt;-&gt; Y, right &lt;-&gt; −Z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Aligned the OMAF coordinate system with MPEG-H audio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Global coordinate system: the default with no rotation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Local coordinate system: after rotation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99538"/>
            <a:ext cx="11432977" cy="509050"/>
          </a:xfrm>
        </p:spPr>
        <p:txBody>
          <a:bodyPr/>
          <a:lstStyle/>
          <a:p>
            <a:r>
              <a:rPr lang="en-US" dirty="0"/>
              <a:t>Coordinate systems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79B51A-8A8C-4F28-9646-F8D190A892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255" y="4409343"/>
            <a:ext cx="6029960" cy="21342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3631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678536"/>
            <a:ext cx="5465273" cy="5179464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Adopted four media profiles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HEVC viewport independent baseline profile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HEVC viewport dependent baseline profile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t-IT" sz="1800" dirty="0"/>
              <a:t>OMAF 3D audio baseline profile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OMAF 2D audio legacy profile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Under consideration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Three additional media profiles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AVC viewport dependent profile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HEVC viewport independent fisheye video profile</a:t>
            </a:r>
          </a:p>
          <a:p>
            <a:pPr lvl="2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Timed text profile</a:t>
            </a:r>
          </a:p>
          <a:p>
            <a:pPr lvl="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Either </a:t>
            </a:r>
            <a:r>
              <a:rPr lang="en-US" sz="1200" dirty="0" err="1"/>
              <a:t>WebVTT</a:t>
            </a:r>
            <a:r>
              <a:rPr lang="en-US" sz="1200" dirty="0"/>
              <a:t> or TTML/IMSC1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A presentation profile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75475"/>
            <a:ext cx="11432977" cy="509050"/>
          </a:xfrm>
        </p:spPr>
        <p:txBody>
          <a:bodyPr/>
          <a:lstStyle/>
          <a:p>
            <a:r>
              <a:rPr lang="en-US" dirty="0"/>
              <a:t>Profiles and codecs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5526A6B-E495-4581-845D-29F2D4196B7B}"/>
              </a:ext>
            </a:extLst>
          </p:cNvPr>
          <p:cNvSpPr txBox="1">
            <a:spLocks/>
          </p:cNvSpPr>
          <p:nvPr/>
        </p:nvSpPr>
        <p:spPr>
          <a:xfrm>
            <a:off x="6465908" y="1678536"/>
            <a:ext cx="5167100" cy="20667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Codecs agreed to be supported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HEVC Main 10 profile Main tier Level 5.1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AVC High profile Level 5.1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MPEG-H 3D Audio Low Complexity profile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MPEG-4 AAC LC</a:t>
            </a:r>
          </a:p>
        </p:txBody>
      </p:sp>
    </p:spTree>
    <p:extLst>
      <p:ext uri="{BB962C8B-B14F-4D97-AF65-F5344CB8AC3E}">
        <p14:creationId xmlns:p14="http://schemas.microsoft.com/office/powerpoint/2010/main" val="4118882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1866665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 err="1"/>
              <a:t>Cubemap</a:t>
            </a:r>
            <a:r>
              <a:rPr lang="en-US" sz="2000" dirty="0"/>
              <a:t> projection added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Now both equirectangular projection (ERP) and </a:t>
            </a:r>
            <a:r>
              <a:rPr lang="en-US" sz="2000" dirty="0" err="1"/>
              <a:t>cubemap</a:t>
            </a:r>
            <a:r>
              <a:rPr lang="en-US" sz="2000" dirty="0"/>
              <a:t> projection (CMP) are supported</a:t>
            </a:r>
          </a:p>
          <a:p>
            <a:pPr lv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The HEVC viewport independent baseline profile supports ERP only</a:t>
            </a:r>
          </a:p>
          <a:p>
            <a:pPr lv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1600" dirty="0"/>
              <a:t>The HEVC viewport dependent baseline profile supports both ERP and CMP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Projection</a:t>
            </a:r>
          </a:p>
        </p:txBody>
      </p:sp>
    </p:spTree>
    <p:extLst>
      <p:ext uri="{BB962C8B-B14F-4D97-AF65-F5344CB8AC3E}">
        <p14:creationId xmlns:p14="http://schemas.microsoft.com/office/powerpoint/2010/main" val="423639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3585597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 err="1"/>
              <a:t>Signalling</a:t>
            </a:r>
            <a:r>
              <a:rPr lang="en-US" sz="2000" dirty="0"/>
              <a:t> of projected and packed regions in relative units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Constrained to only signal he 2D Cartesian content coverage for the HEVC viewport independent baseline profile (without other functionalities like repositioning, resizing, mirroring, rotating of regions)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Projected regions can overlap, for support of the AVC viewport dependent profile.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Packed regions can overlap, for support of “systems-level intra block copy”.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Added back seam support.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Various other improvements.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Region-wise packing</a:t>
            </a:r>
          </a:p>
        </p:txBody>
      </p:sp>
    </p:spTree>
    <p:extLst>
      <p:ext uri="{BB962C8B-B14F-4D97-AF65-F5344CB8AC3E}">
        <p14:creationId xmlns:p14="http://schemas.microsoft.com/office/powerpoint/2010/main" val="1039653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1492716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Rotation equations corrected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By converting a sphere location coordinates to 3D Cartesian coordinates first, then perform 3D Cartesian rotations, and lastly convert 3D Cartesian coordinates back to sphere location coordinates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Rotation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48B70F5-6597-4D34-ADC1-8D5A356DC3E0}"/>
                  </a:ext>
                </a:extLst>
              </p:cNvPr>
              <p:cNvSpPr/>
              <p:nvPr/>
            </p:nvSpPr>
            <p:spPr>
              <a:xfrm>
                <a:off x="1334580" y="3378579"/>
                <a:ext cx="9660833" cy="31244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49580" marR="0">
                  <a:spcBef>
                    <a:spcPts val="12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=</m:t>
                    </m:r>
                    <m:func>
                      <m:funcPr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  <a:sym typeface="Symbol" panose="05050102010706020507" pitchFamily="18" charset="2"/>
                          </a:rPr>
                          <m:t></m:t>
                        </m:r>
                      </m:e>
                    </m:func>
                    <m:func>
                      <m:funcPr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  <a:sym typeface="Symbol" panose="05050102010706020507" pitchFamily="18" charset="2"/>
                          </a:rPr>
                          <m:t></m:t>
                        </m:r>
                      </m:e>
                    </m:func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                      	    </a:t>
                </a:r>
              </a:p>
              <a:p>
                <a:pPr marL="449580" marR="0">
                  <a:spcBef>
                    <a:spcPts val="12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=</m:t>
                    </m:r>
                    <m:func>
                      <m:func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sin</m:t>
                        </m:r>
                      </m:fName>
                      <m:e>
                        <m:func>
                          <m:funcPr>
                            <m:ctrlPr>
                              <a:rPr lang="en-US" sz="1600" i="1"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1600"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sym typeface="Symbol" panose="05050102010706020507" pitchFamily="18" charset="2"/>
                              </a:rPr>
                              <m:t>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                      	                        </a:t>
                </a:r>
                <a:endParaRPr lang="en-US" sz="2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:pPr indent="449580">
                  <a:spcBef>
                    <a:spcPts val="1200"/>
                  </a:spcBef>
                  <a:spcAft>
                    <a:spcPts val="12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=</m:t>
                    </m:r>
                    <m:func>
                      <m:func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sin</m:t>
                        </m:r>
                      </m:fName>
                      <m:e>
                        <m: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  <a:sym typeface="Symbol" panose="05050102010706020507" pitchFamily="18" charset="2"/>
                          </a:rPr>
                          <m:t></m:t>
                        </m:r>
                      </m:e>
                    </m:func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                    </a:t>
                </a:r>
              </a:p>
              <a:p>
                <a:pPr marL="449580" marR="0">
                  <a:spcBef>
                    <a:spcPts val="12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kern="100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 kern="100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600" i="1" kern="100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 kern="100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  <m:r>
                                  <a:rPr lang="en-US" sz="1600" i="1"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</a:rPr>
                                  <m:t>+</m:t>
                                </m:r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𝛾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𝛼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𝛽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1600" i="1" kern="100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i="1" kern="100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1600" i="1" kern="100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:pPr marL="449580" marR="0">
                  <a:spcBef>
                    <a:spcPts val="120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  <a:ea typeface="Malgun Gothic" panose="020B0503020000020004" pitchFamily="34" charset="-127"/>
                        <a:sym typeface="Symbol" panose="05050102010706020507" pitchFamily="18" charset="2"/>
                      </a:rPr>
                      <m:t></m:t>
                    </m:r>
                    <m:r>
                      <a:rPr lang="en-US" altLang="ko-KR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′</m:t>
                    </m:r>
                    <m:r>
                      <a:rPr lang="en-US" sz="1600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=</m:t>
                    </m:r>
                    <m:func>
                      <m:func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atan</m:t>
                        </m:r>
                        <m: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2</m:t>
                        </m:r>
                      </m:fName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(</m:t>
                        </m:r>
                      </m:e>
                    </m:func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y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, </m:t>
                    </m:r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x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×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180</m:t>
                        </m:r>
                        <m:r>
                          <a:rPr lang="en-US" altLang="zh-CN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°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ea typeface="Malgun Gothic" panose="020B0503020000020004" pitchFamily="34" charset="-127"/>
                          </a:rPr>
                          <m:t>𝜋</m:t>
                        </m:r>
                      </m:den>
                    </m:f>
                    <m:r>
                      <a:rPr lang="en-US" sz="1600" i="1">
                        <a:latin typeface="Cambria Math" panose="02040503050406030204" pitchFamily="18" charset="0"/>
                        <a:ea typeface="Malgun Gothic" panose="020B0503020000020004" pitchFamily="34" charset="-127"/>
                      </a:rPr>
                      <m:t> 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Malgun Gothic" panose="020B0503020000020004" pitchFamily="34" charset="-127"/>
                  </a:rPr>
                  <a:t>	</a:t>
                </a:r>
                <a:endParaRPr lang="en-US" sz="2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  <a:p>
                <a:pPr marL="449580" marR="0">
                  <a:spcBef>
                    <a:spcPts val="12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>
                          <a:latin typeface="Cambria Math" panose="02040503050406030204" pitchFamily="18" charset="0"/>
                          <a:ea typeface="Malgun Gothic" panose="020B0503020000020004" pitchFamily="34" charset="-127"/>
                          <a:sym typeface="Symbol" panose="05050102010706020507" pitchFamily="18" charset="2"/>
                        </a:rPr>
                        <m:t></m:t>
                      </m:r>
                      <m:r>
                        <a:rPr lang="en-US" altLang="ko-KR" sz="1600" i="1"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′</m:t>
                      </m:r>
                      <m:r>
                        <a:rPr lang="en-US" sz="1600" i="1"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=</m:t>
                      </m:r>
                      <m:func>
                        <m:funcPr>
                          <m:ctrlPr>
                            <a:rPr lang="en-US" sz="1600" i="1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sin</m:t>
                              </m:r>
                            </m:e>
                            <m:sup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z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  <a:ea typeface="Malgun Gothic" panose="020B0503020000020004" pitchFamily="34" charset="-127"/>
                                </a:rPr>
                                <m:t>2</m:t>
                              </m:r>
                            </m:sub>
                          </m:sSub>
                        </m:e>
                      </m:func>
                      <m:r>
                        <a:rPr lang="en-US" altLang="zh-CN" sz="1600" i="1">
                          <a:latin typeface="Cambria Math" panose="02040503050406030204" pitchFamily="18" charset="0"/>
                          <a:ea typeface="Malgun Gothic" panose="020B0503020000020004" pitchFamily="34" charset="-127"/>
                        </a:rPr>
                        <m:t>×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180</m:t>
                          </m:r>
                          <m:r>
                            <a:rPr lang="en-US" altLang="zh-CN" sz="1600" i="1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°</m:t>
                          </m:r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  <a:ea typeface="Malgun Gothic" panose="020B0503020000020004" pitchFamily="34" charset="-127"/>
                            </a:rPr>
                            <m:t>𝜋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Malgun Gothic" panose="020B0503020000020004" pitchFamily="34" charset="-127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48B70F5-6597-4D34-ADC1-8D5A356DC3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4580" y="3378579"/>
                <a:ext cx="9660833" cy="312444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639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2773067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Indicate the coverage information relative to the global coordinate axes (for both file format level and MPD level </a:t>
            </a:r>
            <a:r>
              <a:rPr lang="en-US" dirty="0" err="1"/>
              <a:t>signalling</a:t>
            </a:r>
            <a:r>
              <a:rPr lang="en-US" dirty="0"/>
              <a:t>)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The coverage information box can be present either in sample description entry or sub-picture composition track group description entry.</a:t>
            </a:r>
          </a:p>
          <a:p>
            <a:pPr lv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In the former, it describes content coverage of the track itself.</a:t>
            </a:r>
          </a:p>
          <a:p>
            <a:pPr lvl="1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In the latter, it describes content coverage of the entire content.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/>
              <a:t>Content coverage</a:t>
            </a:r>
          </a:p>
        </p:txBody>
      </p:sp>
    </p:spTree>
    <p:extLst>
      <p:ext uri="{BB962C8B-B14F-4D97-AF65-F5344CB8AC3E}">
        <p14:creationId xmlns:p14="http://schemas.microsoft.com/office/powerpoint/2010/main" val="999488454"/>
      </p:ext>
    </p:extLst>
  </p:cSld>
  <p:clrMapOvr>
    <a:masterClrMapping/>
  </p:clrMapOvr>
</p:sld>
</file>

<file path=ppt/theme/theme1.xml><?xml version="1.0" encoding="utf-8"?>
<a:theme xmlns:a="http://schemas.openxmlformats.org/drawingml/2006/main" name="1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F3A818A4D7B34EB84012719D9EFA62" ma:contentTypeVersion="0" ma:contentTypeDescription="Create a new document." ma:contentTypeScope="" ma:versionID="3002bacc658a15b478e625f8a4d1766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B31989-8C03-4BA7-811B-2340DFA2599C}">
  <ds:schemaRefs>
    <ds:schemaRef ds:uri="http://purl.org/dc/dcmitype/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7996CE8-DBCD-44F7-BA43-DDED02771B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ADDED0-3388-4CF0-9218-0F3443E723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12486</TotalTime>
  <Words>966</Words>
  <Application>Microsoft Office PowerPoint</Application>
  <PresentationFormat>Widescreen</PresentationFormat>
  <Paragraphs>147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Calibre Regular</vt:lpstr>
      <vt:lpstr>Malgun Gothic</vt:lpstr>
      <vt:lpstr>Qualcomm Regular</vt:lpstr>
      <vt:lpstr>Arial</vt:lpstr>
      <vt:lpstr>Cambria Math</vt:lpstr>
      <vt:lpstr>Microsoft Sans Serif</vt:lpstr>
      <vt:lpstr>Qualcomm Office Bold</vt:lpstr>
      <vt:lpstr>Qualcomm Office Regular</vt:lpstr>
      <vt:lpstr>Symbol</vt:lpstr>
      <vt:lpstr>Tahoma</vt:lpstr>
      <vt:lpstr>Times New Roman</vt:lpstr>
      <vt:lpstr>1_Qualcomm_Template_Standard</vt:lpstr>
      <vt:lpstr>A summary of OMAF DIS to SoDIS updates</vt:lpstr>
      <vt:lpstr>Updates of DIS to Study of DIS include</vt:lpstr>
      <vt:lpstr>PowerPoint Presentation</vt:lpstr>
      <vt:lpstr>Coordinate systems</vt:lpstr>
      <vt:lpstr>Profiles and codecs</vt:lpstr>
      <vt:lpstr>Projection</vt:lpstr>
      <vt:lpstr>Region-wise packing</vt:lpstr>
      <vt:lpstr>Rotation</vt:lpstr>
      <vt:lpstr>Content coverage</vt:lpstr>
      <vt:lpstr>Fisheye omnidirectional video</vt:lpstr>
      <vt:lpstr>Regional metadata</vt:lpstr>
      <vt:lpstr>Guard band</vt:lpstr>
      <vt:lpstr>Region-wise quality ranking</vt:lpstr>
      <vt:lpstr>Sub-picture tracks</vt:lpstr>
      <vt:lpstr>Generic signalling</vt:lpstr>
      <vt:lpstr>Stereoscopic information signalling</vt:lpstr>
      <vt:lpstr>Omnidirectional images</vt:lpstr>
      <vt:lpstr>DASH signalling</vt:lpstr>
      <vt:lpstr>MMT signalling</vt:lpstr>
      <vt:lpstr>PowerPoint Presentation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&lt;&lt;Insert IP Name Here&gt;&gt; 2015 Business &amp; Tech IP Review</dc:title>
  <dc:creator>Leland, Tim</dc:creator>
  <cp:lastModifiedBy>Ye-Kui Wang d11</cp:lastModifiedBy>
  <cp:revision>938</cp:revision>
  <cp:lastPrinted>2016-08-15T00:12:40Z</cp:lastPrinted>
  <dcterms:created xsi:type="dcterms:W3CDTF">2015-03-02T19:06:46Z</dcterms:created>
  <dcterms:modified xsi:type="dcterms:W3CDTF">2017-08-14T18:18:57Z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-1559982621</vt:i4>
  </property>
  <property fmtid="{D5CDD505-2E9C-101B-9397-08002B2CF9AE}" pid="3" name="_NewReviewCycle">
    <vt:lpwstr/>
  </property>
  <property fmtid="{D5CDD505-2E9C-101B-9397-08002B2CF9AE}" pid="4" name="_EmailSubject">
    <vt:lpwstr>All-hands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  <property fmtid="{D5CDD505-2E9C-101B-9397-08002B2CF9AE}" pid="7" name="ContentTypeId">
    <vt:lpwstr>0x0101004DF3A818A4D7B34EB84012719D9EFA62</vt:lpwstr>
  </property>
  <property fmtid="{D5CDD505-2E9C-101B-9397-08002B2CF9AE}" pid="8" name="_PreviousAdHocReviewCycleID">
    <vt:i4>912064542</vt:i4>
  </property>
</Properties>
</file>