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4" r:id="rId2"/>
  </p:sldMasterIdLst>
  <p:notesMasterIdLst>
    <p:notesMasterId r:id="rId29"/>
  </p:notesMasterIdLst>
  <p:sldIdLst>
    <p:sldId id="261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4" r:id="rId12"/>
    <p:sldId id="283" r:id="rId13"/>
    <p:sldId id="284" r:id="rId14"/>
    <p:sldId id="288" r:id="rId15"/>
    <p:sldId id="275" r:id="rId16"/>
    <p:sldId id="276" r:id="rId17"/>
    <p:sldId id="277" r:id="rId18"/>
    <p:sldId id="279" r:id="rId19"/>
    <p:sldId id="278" r:id="rId20"/>
    <p:sldId id="280" r:id="rId21"/>
    <p:sldId id="285" r:id="rId22"/>
    <p:sldId id="287" r:id="rId23"/>
    <p:sldId id="281" r:id="rId24"/>
    <p:sldId id="273" r:id="rId25"/>
    <p:sldId id="272" r:id="rId26"/>
    <p:sldId id="271" r:id="rId27"/>
    <p:sldId id="263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>
          <p15:clr>
            <a:srgbClr val="A4A3A4"/>
          </p15:clr>
        </p15:guide>
        <p15:guide id="2" orient="horz" pos="1212">
          <p15:clr>
            <a:srgbClr val="A4A3A4"/>
          </p15:clr>
        </p15:guide>
        <p15:guide id="3" orient="horz" pos="156" userDrawn="1">
          <p15:clr>
            <a:srgbClr val="A4A3A4"/>
          </p15:clr>
        </p15:guide>
        <p15:guide id="4" orient="horz" pos="840">
          <p15:clr>
            <a:srgbClr val="A4A3A4"/>
          </p15:clr>
        </p15:guide>
        <p15:guide id="5" pos="5585">
          <p15:clr>
            <a:srgbClr val="A4A3A4"/>
          </p15:clr>
        </p15:guide>
        <p15:guide id="6" pos="312" userDrawn="1">
          <p15:clr>
            <a:srgbClr val="A4A3A4"/>
          </p15:clr>
        </p15:guide>
        <p15:guide id="7" pos="46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921" autoAdjust="0"/>
  </p:normalViewPr>
  <p:slideViewPr>
    <p:cSldViewPr snapToGrid="0" snapToObjects="1" showGuides="1">
      <p:cViewPr varScale="1">
        <p:scale>
          <a:sx n="126" d="100"/>
          <a:sy n="126" d="100"/>
        </p:scale>
        <p:origin x="1116" y="120"/>
      </p:cViewPr>
      <p:guideLst>
        <p:guide orient="horz" pos="2495"/>
        <p:guide orient="horz" pos="1212"/>
        <p:guide orient="horz" pos="156"/>
        <p:guide orient="horz" pos="840"/>
        <p:guide pos="5585"/>
        <p:guide pos="312"/>
        <p:guide pos="46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44CDC3F7-EACF-4D99-97B7-5B43039E5500}"/>
    <pc:docChg chg="custSel addSld modSld">
      <pc:chgData name="Thomas Stockhammer" userId="2aa20ba2-ba43-46c1-9e8b-e40494025eed" providerId="ADAL" clId="{44CDC3F7-EACF-4D99-97B7-5B43039E5500}" dt="2017-09-20T14:50:23.896" v="66" actId="1076"/>
      <pc:docMkLst>
        <pc:docMk/>
      </pc:docMkLst>
      <pc:sldChg chg="addSp delSp modSp add">
        <pc:chgData name="Thomas Stockhammer" userId="2aa20ba2-ba43-46c1-9e8b-e40494025eed" providerId="ADAL" clId="{44CDC3F7-EACF-4D99-97B7-5B43039E5500}" dt="2017-09-20T14:50:23.896" v="66" actId="1076"/>
        <pc:sldMkLst>
          <pc:docMk/>
          <pc:sldMk cId="3531797787" sldId="288"/>
        </pc:sldMkLst>
        <pc:spChg chg="mod">
          <ac:chgData name="Thomas Stockhammer" userId="2aa20ba2-ba43-46c1-9e8b-e40494025eed" providerId="ADAL" clId="{44CDC3F7-EACF-4D99-97B7-5B43039E5500}" dt="2017-09-20T14:46:52.295" v="39" actId="20577"/>
          <ac:spMkLst>
            <pc:docMk/>
            <pc:sldMk cId="3531797787" sldId="288"/>
            <ac:spMk id="2" creationId="{31220339-0BF7-4AED-92B7-21C47839A152}"/>
          </ac:spMkLst>
        </pc:spChg>
        <pc:spChg chg="del">
          <ac:chgData name="Thomas Stockhammer" userId="2aa20ba2-ba43-46c1-9e8b-e40494025eed" providerId="ADAL" clId="{44CDC3F7-EACF-4D99-97B7-5B43039E5500}" dt="2017-09-20T14:46:36.656" v="1" actId="478"/>
          <ac:spMkLst>
            <pc:docMk/>
            <pc:sldMk cId="3531797787" sldId="288"/>
            <ac:spMk id="3" creationId="{A49EBE50-F01E-4B0B-A740-1539528BFBB9}"/>
          </ac:spMkLst>
        </pc:spChg>
        <pc:spChg chg="del">
          <ac:chgData name="Thomas Stockhammer" userId="2aa20ba2-ba43-46c1-9e8b-e40494025eed" providerId="ADAL" clId="{44CDC3F7-EACF-4D99-97B7-5B43039E5500}" dt="2017-09-20T14:46:55.884" v="40" actId="478"/>
          <ac:spMkLst>
            <pc:docMk/>
            <pc:sldMk cId="3531797787" sldId="288"/>
            <ac:spMk id="4" creationId="{D648CD9E-4E9D-4BA5-98FB-B961BFA63CFB}"/>
          </ac:spMkLst>
        </pc:spChg>
        <pc:spChg chg="add mod">
          <ac:chgData name="Thomas Stockhammer" userId="2aa20ba2-ba43-46c1-9e8b-e40494025eed" providerId="ADAL" clId="{44CDC3F7-EACF-4D99-97B7-5B43039E5500}" dt="2017-09-20T14:49:18.105" v="48" actId="1076"/>
          <ac:spMkLst>
            <pc:docMk/>
            <pc:sldMk cId="3531797787" sldId="288"/>
            <ac:spMk id="6" creationId="{92C94B68-484E-4423-8263-4B635ED1C983}"/>
          </ac:spMkLst>
        </pc:spChg>
        <pc:spChg chg="add mod">
          <ac:chgData name="Thomas Stockhammer" userId="2aa20ba2-ba43-46c1-9e8b-e40494025eed" providerId="ADAL" clId="{44CDC3F7-EACF-4D99-97B7-5B43039E5500}" dt="2017-09-20T14:49:23.560" v="50" actId="1076"/>
          <ac:spMkLst>
            <pc:docMk/>
            <pc:sldMk cId="3531797787" sldId="288"/>
            <ac:spMk id="7" creationId="{64950C88-ACF3-4E93-A5F7-8ED7C329B8D1}"/>
          </ac:spMkLst>
        </pc:spChg>
        <pc:spChg chg="add mod">
          <ac:chgData name="Thomas Stockhammer" userId="2aa20ba2-ba43-46c1-9e8b-e40494025eed" providerId="ADAL" clId="{44CDC3F7-EACF-4D99-97B7-5B43039E5500}" dt="2017-09-20T14:49:33.081" v="52" actId="1076"/>
          <ac:spMkLst>
            <pc:docMk/>
            <pc:sldMk cId="3531797787" sldId="288"/>
            <ac:spMk id="8" creationId="{F2B8CAE6-B1DA-4419-BEA9-A8F86EEE9243}"/>
          </ac:spMkLst>
        </pc:spChg>
        <pc:spChg chg="add mod">
          <ac:chgData name="Thomas Stockhammer" userId="2aa20ba2-ba43-46c1-9e8b-e40494025eed" providerId="ADAL" clId="{44CDC3F7-EACF-4D99-97B7-5B43039E5500}" dt="2017-09-20T14:49:37.543" v="54" actId="1076"/>
          <ac:spMkLst>
            <pc:docMk/>
            <pc:sldMk cId="3531797787" sldId="288"/>
            <ac:spMk id="9" creationId="{13EDAE65-8C56-48DB-890F-5208D01C2712}"/>
          </ac:spMkLst>
        </pc:spChg>
        <pc:spChg chg="add mod">
          <ac:chgData name="Thomas Stockhammer" userId="2aa20ba2-ba43-46c1-9e8b-e40494025eed" providerId="ADAL" clId="{44CDC3F7-EACF-4D99-97B7-5B43039E5500}" dt="2017-09-20T14:49:44.432" v="56" actId="1076"/>
          <ac:spMkLst>
            <pc:docMk/>
            <pc:sldMk cId="3531797787" sldId="288"/>
            <ac:spMk id="10" creationId="{A71E4072-7B92-4BE2-A09D-5259816903B0}"/>
          </ac:spMkLst>
        </pc:spChg>
        <pc:spChg chg="add mod">
          <ac:chgData name="Thomas Stockhammer" userId="2aa20ba2-ba43-46c1-9e8b-e40494025eed" providerId="ADAL" clId="{44CDC3F7-EACF-4D99-97B7-5B43039E5500}" dt="2017-09-20T14:49:55.322" v="58" actId="1076"/>
          <ac:spMkLst>
            <pc:docMk/>
            <pc:sldMk cId="3531797787" sldId="288"/>
            <ac:spMk id="11" creationId="{5D0ACB98-8B0D-45E8-B1BE-9626F451A4F2}"/>
          </ac:spMkLst>
        </pc:spChg>
        <pc:spChg chg="add mod">
          <ac:chgData name="Thomas Stockhammer" userId="2aa20ba2-ba43-46c1-9e8b-e40494025eed" providerId="ADAL" clId="{44CDC3F7-EACF-4D99-97B7-5B43039E5500}" dt="2017-09-20T14:50:03.195" v="60" actId="1076"/>
          <ac:spMkLst>
            <pc:docMk/>
            <pc:sldMk cId="3531797787" sldId="288"/>
            <ac:spMk id="12" creationId="{BE28336A-416F-44E0-97C1-5A758F8AC9EA}"/>
          </ac:spMkLst>
        </pc:spChg>
        <pc:spChg chg="add mod">
          <ac:chgData name="Thomas Stockhammer" userId="2aa20ba2-ba43-46c1-9e8b-e40494025eed" providerId="ADAL" clId="{44CDC3F7-EACF-4D99-97B7-5B43039E5500}" dt="2017-09-20T14:50:08.390" v="62" actId="1076"/>
          <ac:spMkLst>
            <pc:docMk/>
            <pc:sldMk cId="3531797787" sldId="288"/>
            <ac:spMk id="13" creationId="{74550F0D-67F7-4CB2-A480-7176D928930B}"/>
          </ac:spMkLst>
        </pc:spChg>
        <pc:spChg chg="add mod">
          <ac:chgData name="Thomas Stockhammer" userId="2aa20ba2-ba43-46c1-9e8b-e40494025eed" providerId="ADAL" clId="{44CDC3F7-EACF-4D99-97B7-5B43039E5500}" dt="2017-09-20T14:50:18.548" v="64" actId="1076"/>
          <ac:spMkLst>
            <pc:docMk/>
            <pc:sldMk cId="3531797787" sldId="288"/>
            <ac:spMk id="14" creationId="{6C152974-7C4B-46BB-AF20-1125B1F207E0}"/>
          </ac:spMkLst>
        </pc:spChg>
        <pc:spChg chg="add mod">
          <ac:chgData name="Thomas Stockhammer" userId="2aa20ba2-ba43-46c1-9e8b-e40494025eed" providerId="ADAL" clId="{44CDC3F7-EACF-4D99-97B7-5B43039E5500}" dt="2017-09-20T14:50:23.896" v="66" actId="1076"/>
          <ac:spMkLst>
            <pc:docMk/>
            <pc:sldMk cId="3531797787" sldId="288"/>
            <ac:spMk id="15" creationId="{78FF542E-1D80-4769-818E-D48065C0167C}"/>
          </ac:spMkLst>
        </pc:spChg>
        <pc:picChg chg="add mod">
          <ac:chgData name="Thomas Stockhammer" userId="2aa20ba2-ba43-46c1-9e8b-e40494025eed" providerId="ADAL" clId="{44CDC3F7-EACF-4D99-97B7-5B43039E5500}" dt="2017-09-20T14:48:49.876" v="44" actId="14100"/>
          <ac:picMkLst>
            <pc:docMk/>
            <pc:sldMk cId="3531797787" sldId="288"/>
            <ac:picMk id="5" creationId="{36DE1D1A-7F65-433F-BAAE-76FBBA5D130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8E1BE-86AA-4762-B2AE-F1596275E63A}" type="datetimeFigureOut">
              <a:rPr lang="zh-CN" altLang="en-US" smtClean="0"/>
              <a:t>2017/9/20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BEC7D-511C-4CCF-81C8-525174A86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25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Across the ecosystem,</a:t>
            </a:r>
            <a:r>
              <a:rPr lang="en-US" altLang="zh-CN" baseline="0" dirty="0"/>
              <a:t> diverse set of companies 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BEC7D-511C-4CCF-81C8-525174A863C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33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Fulfil</a:t>
            </a:r>
            <a:r>
              <a:rPr lang="en-US" altLang="zh-CN" baseline="0" dirty="0"/>
              <a:t> the need for a lack of end-to-end interoperability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BEC7D-511C-4CCF-81C8-525174A863C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5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3932" y="514091"/>
            <a:ext cx="7772400" cy="64522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8111" y="1260892"/>
            <a:ext cx="7108487" cy="3398924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BDC0B-D07C-AD46-8C45-CC68DACD2761}" type="datetimeFigureOut">
              <a:rPr lang="en-US" smtClean="0"/>
              <a:t>20-Sep-17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40FBF-0664-8341-B41B-160DA5D2088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8102879" y="1671638"/>
            <a:ext cx="763309" cy="2254026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</a:lstStyle>
          <a:p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5423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04689" y="506212"/>
            <a:ext cx="6171071" cy="709689"/>
          </a:xfrm>
        </p:spPr>
        <p:txBody>
          <a:bodyPr/>
          <a:lstStyle/>
          <a:p>
            <a:r>
              <a:rPr lang="en-US" dirty="0"/>
              <a:t>Click to edit Session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14669" y="1379726"/>
            <a:ext cx="5531917" cy="2954178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38722-100E-8F4B-8E85-4D09DF7F955D}" type="datetimeFigureOut">
              <a:rPr lang="en-US" smtClean="0"/>
              <a:t>20-Sep-17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176E-8D81-AC41-92B1-425F71B3ACC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7421563" y="1379726"/>
            <a:ext cx="901700" cy="20401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</a:lstStyle>
          <a:p>
            <a:r>
              <a:rPr lang="en-US" dirty="0"/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173841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BDC0B-D07C-AD46-8C45-CC68DACD2761}" type="datetimeFigureOut">
              <a:rPr lang="en-US" smtClean="0"/>
              <a:t>20-Sep-17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40FBF-0664-8341-B41B-160DA5D20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40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38722-100E-8F4B-8E85-4D09DF7F955D}" type="datetimeFigureOut">
              <a:rPr lang="en-US" smtClean="0"/>
              <a:t>20-Sep-17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A176E-8D81-AC41-92B1-425F71B3A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273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000" b="0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ithub.org/VR-IF/Guidelines/issues" TargetMode="External"/><Relationship Id="rId2" Type="http://schemas.openxmlformats.org/officeDocument/2006/relationships/hyperlink" Target="http://www.vr-if.org/guidelines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vr-if.org" TargetMode="External"/><Relationship Id="rId2" Type="http://schemas.openxmlformats.org/officeDocument/2006/relationships/hyperlink" Target="http://www.vr-if.org/join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hyperlink" Target="https://www.linkedin.com/groups/12028849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conference@ibc.org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cablelabs.com/" TargetMode="External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9" Type="http://schemas.openxmlformats.org/officeDocument/2006/relationships/image" Target="../media/image23.jpeg"/><Relationship Id="rId21" Type="http://schemas.openxmlformats.org/officeDocument/2006/relationships/hyperlink" Target="https://www.ebu.ch/home" TargetMode="External"/><Relationship Id="rId34" Type="http://schemas.openxmlformats.org/officeDocument/2006/relationships/image" Target="../media/image20.png"/><Relationship Id="rId42" Type="http://schemas.openxmlformats.org/officeDocument/2006/relationships/hyperlink" Target="http://www.vr-if.org/members/www.sonypictures.com" TargetMode="External"/><Relationship Id="rId47" Type="http://schemas.openxmlformats.org/officeDocument/2006/relationships/hyperlink" Target="http://www.viaccess-orca.com/" TargetMode="External"/><Relationship Id="rId50" Type="http://schemas.openxmlformats.org/officeDocument/2006/relationships/image" Target="../media/image29.png"/><Relationship Id="rId55" Type="http://schemas.openxmlformats.org/officeDocument/2006/relationships/image" Target="../media/image32.png"/><Relationship Id="rId63" Type="http://schemas.openxmlformats.org/officeDocument/2006/relationships/image" Target="../media/image36.png"/><Relationship Id="rId68" Type="http://schemas.openxmlformats.org/officeDocument/2006/relationships/image" Target="../media/image40.png"/><Relationship Id="rId7" Type="http://schemas.openxmlformats.org/officeDocument/2006/relationships/hyperlink" Target="http://www.vr-if.org/members/verizon.com" TargetMode="External"/><Relationship Id="rId71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9" Type="http://schemas.openxmlformats.org/officeDocument/2006/relationships/hyperlink" Target="http://www.huawei.com/us/" TargetMode="External"/><Relationship Id="rId11" Type="http://schemas.openxmlformats.org/officeDocument/2006/relationships/hyperlink" Target="http://movielabs.com/" TargetMode="External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37" Type="http://schemas.openxmlformats.org/officeDocument/2006/relationships/image" Target="../media/image22.png"/><Relationship Id="rId40" Type="http://schemas.openxmlformats.org/officeDocument/2006/relationships/hyperlink" Target="http://www.vr-if.org/kwlogos/nagravision/nagra/" TargetMode="External"/><Relationship Id="rId45" Type="http://schemas.openxmlformats.org/officeDocument/2006/relationships/hyperlink" Target="http://www.vr-if.org/members/www.technicolor.com" TargetMode="External"/><Relationship Id="rId53" Type="http://schemas.openxmlformats.org/officeDocument/2006/relationships/hyperlink" Target="http://www.vr-if.org/kwlogos/ittiam/ittiam/" TargetMode="External"/><Relationship Id="rId58" Type="http://schemas.openxmlformats.org/officeDocument/2006/relationships/hyperlink" Target="http://www.vr-if.org/kwlogos/ngcodec/ngcodec/" TargetMode="External"/><Relationship Id="rId66" Type="http://schemas.openxmlformats.org/officeDocument/2006/relationships/image" Target="../media/image38.png"/><Relationship Id="rId5" Type="http://schemas.openxmlformats.org/officeDocument/2006/relationships/hyperlink" Target="http://www.arris.com/" TargetMode="External"/><Relationship Id="rId15" Type="http://schemas.openxmlformats.org/officeDocument/2006/relationships/hyperlink" Target="http://www.vr-if.org/members/www.dolby.com" TargetMode="External"/><Relationship Id="rId23" Type="http://schemas.openxmlformats.org/officeDocument/2006/relationships/hyperlink" Target="http://www.ericsson.com/" TargetMode="External"/><Relationship Id="rId28" Type="http://schemas.openxmlformats.org/officeDocument/2006/relationships/image" Target="../media/image17.png"/><Relationship Id="rId36" Type="http://schemas.openxmlformats.org/officeDocument/2006/relationships/hyperlink" Target="http://www.vr-if.org/kwlogos/brightcove/brightcove/" TargetMode="External"/><Relationship Id="rId49" Type="http://schemas.openxmlformats.org/officeDocument/2006/relationships/hyperlink" Target="http://www.baylor.edu/" TargetMode="External"/><Relationship Id="rId57" Type="http://schemas.openxmlformats.org/officeDocument/2006/relationships/image" Target="../media/image33.jpeg"/><Relationship Id="rId61" Type="http://schemas.openxmlformats.org/officeDocument/2006/relationships/image" Target="../media/image35.png"/><Relationship Id="rId10" Type="http://schemas.openxmlformats.org/officeDocument/2006/relationships/image" Target="../media/image8.png"/><Relationship Id="rId19" Type="http://schemas.openxmlformats.org/officeDocument/2006/relationships/hyperlink" Target="http://www.dts.com/" TargetMode="External"/><Relationship Id="rId31" Type="http://schemas.openxmlformats.org/officeDocument/2006/relationships/hyperlink" Target="http://www.vr-if.org/kwlogos/nokia/nokia/" TargetMode="External"/><Relationship Id="rId44" Type="http://schemas.openxmlformats.org/officeDocument/2006/relationships/image" Target="../media/image26.png"/><Relationship Id="rId52" Type="http://schemas.openxmlformats.org/officeDocument/2006/relationships/image" Target="../media/image30.png"/><Relationship Id="rId60" Type="http://schemas.openxmlformats.org/officeDocument/2006/relationships/hyperlink" Target="https://www.orah.co/" TargetMode="External"/><Relationship Id="rId65" Type="http://schemas.openxmlformats.org/officeDocument/2006/relationships/hyperlink" Target="http://www.vr-if.org/members/www.qualcomm.com" TargetMode="External"/><Relationship Id="rId73" Type="http://schemas.openxmlformats.org/officeDocument/2006/relationships/image" Target="../media/image3.jpg"/><Relationship Id="rId4" Type="http://schemas.openxmlformats.org/officeDocument/2006/relationships/image" Target="../media/image5.png"/><Relationship Id="rId9" Type="http://schemas.openxmlformats.org/officeDocument/2006/relationships/hyperlink" Target="http://www.vr-if.org/members/www.sky.com" TargetMode="External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hyperlink" Target="https://www.harmonicinc.com/" TargetMode="External"/><Relationship Id="rId30" Type="http://schemas.openxmlformats.org/officeDocument/2006/relationships/image" Target="../media/image18.jpeg"/><Relationship Id="rId35" Type="http://schemas.openxmlformats.org/officeDocument/2006/relationships/image" Target="../media/image21.png"/><Relationship Id="rId43" Type="http://schemas.openxmlformats.org/officeDocument/2006/relationships/image" Target="../media/image25.png"/><Relationship Id="rId48" Type="http://schemas.openxmlformats.org/officeDocument/2006/relationships/image" Target="../media/image28.jpeg"/><Relationship Id="rId56" Type="http://schemas.openxmlformats.org/officeDocument/2006/relationships/hyperlink" Target="http://nabpilot.org/" TargetMode="External"/><Relationship Id="rId64" Type="http://schemas.openxmlformats.org/officeDocument/2006/relationships/image" Target="../media/image37.png"/><Relationship Id="rId69" Type="http://schemas.openxmlformats.org/officeDocument/2006/relationships/image" Target="../media/image41.png"/><Relationship Id="rId8" Type="http://schemas.openxmlformats.org/officeDocument/2006/relationships/image" Target="../media/image7.png"/><Relationship Id="rId51" Type="http://schemas.openxmlformats.org/officeDocument/2006/relationships/hyperlink" Target="http://www.vr-if.org/kwlogos/bitmovin/bitmovin/" TargetMode="External"/><Relationship Id="rId72" Type="http://schemas.openxmlformats.org/officeDocument/2006/relationships/image" Target="../media/image44.png"/><Relationship Id="rId3" Type="http://schemas.openxmlformats.org/officeDocument/2006/relationships/hyperlink" Target="https://www.akamai.com/" TargetMode="External"/><Relationship Id="rId12" Type="http://schemas.openxmlformats.org/officeDocument/2006/relationships/image" Target="../media/image9.jpeg"/><Relationship Id="rId17" Type="http://schemas.openxmlformats.org/officeDocument/2006/relationships/hyperlink" Target="http://www.dtg.org.uk/" TargetMode="External"/><Relationship Id="rId25" Type="http://schemas.openxmlformats.org/officeDocument/2006/relationships/hyperlink" Target="https://www.fraunhofer.de/en.html" TargetMode="External"/><Relationship Id="rId33" Type="http://schemas.openxmlformats.org/officeDocument/2006/relationships/hyperlink" Target="https://www.tno.nl/en/" TargetMode="External"/><Relationship Id="rId38" Type="http://schemas.openxmlformats.org/officeDocument/2006/relationships/hyperlink" Target="http://www.vr-if.org/members/www.irdeto.com" TargetMode="External"/><Relationship Id="rId46" Type="http://schemas.openxmlformats.org/officeDocument/2006/relationships/image" Target="../media/image27.png"/><Relationship Id="rId59" Type="http://schemas.openxmlformats.org/officeDocument/2006/relationships/image" Target="../media/image34.png"/><Relationship Id="rId67" Type="http://schemas.openxmlformats.org/officeDocument/2006/relationships/image" Target="../media/image39.jpg"/><Relationship Id="rId20" Type="http://schemas.openxmlformats.org/officeDocument/2006/relationships/image" Target="../media/image13.png"/><Relationship Id="rId41" Type="http://schemas.openxmlformats.org/officeDocument/2006/relationships/image" Target="../media/image24.png"/><Relationship Id="rId54" Type="http://schemas.openxmlformats.org/officeDocument/2006/relationships/image" Target="../media/image31.png"/><Relationship Id="rId62" Type="http://schemas.openxmlformats.org/officeDocument/2006/relationships/hyperlink" Target="https://vantrix.com/home/" TargetMode="External"/><Relationship Id="rId70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7589" y="506212"/>
            <a:ext cx="7260851" cy="709689"/>
          </a:xfrm>
        </p:spPr>
        <p:txBody>
          <a:bodyPr>
            <a:normAutofit/>
          </a:bodyPr>
          <a:lstStyle/>
          <a:p>
            <a:r>
              <a:rPr lang="en-US" sz="3600" b="1" dirty="0"/>
              <a:t>VRIF Guidelines for 360° Video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4A25AA"/>
                </a:solidFill>
              </a:rPr>
              <a:t>How the VR Industry Forum furthers the adoption of high quality, secure and interoperable VR360 services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5" name="Picture Placeholder 4" descr="VRIF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116" b="-63116"/>
          <a:stretch>
            <a:fillRect/>
          </a:stretch>
        </p:blipFill>
        <p:spPr>
          <a:xfrm>
            <a:off x="7445375" y="582562"/>
            <a:ext cx="1185938" cy="268297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92853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932" y="247650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b="1" dirty="0"/>
              <a:t>Generally</a:t>
            </a:r>
            <a:endParaRPr lang="zh-CN" altLang="en-US" sz="2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3402429" cy="339892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buClr>
                <a:srgbClr val="4A25AA"/>
              </a:buClr>
            </a:pPr>
            <a:r>
              <a:rPr lang="en-US" altLang="zh-CN" dirty="0"/>
              <a:t>Provide implementation guidance that covers the technical aspects and human factors pertaining to </a:t>
            </a:r>
            <a:r>
              <a:rPr lang="en-US" altLang="zh-CN" b="1" dirty="0">
                <a:solidFill>
                  <a:srgbClr val="4A25AA"/>
                </a:solidFill>
              </a:rPr>
              <a:t>content production</a:t>
            </a:r>
            <a:r>
              <a:rPr lang="en-US" altLang="zh-CN" dirty="0"/>
              <a:t>, </a:t>
            </a:r>
            <a:r>
              <a:rPr lang="en-US" altLang="zh-CN" b="1" dirty="0">
                <a:solidFill>
                  <a:srgbClr val="4A25AA"/>
                </a:solidFill>
              </a:rPr>
              <a:t>distribution</a:t>
            </a:r>
            <a:r>
              <a:rPr lang="en-US" altLang="zh-CN" dirty="0"/>
              <a:t>, </a:t>
            </a:r>
            <a:r>
              <a:rPr lang="en-US" altLang="zh-CN" b="1" dirty="0">
                <a:solidFill>
                  <a:srgbClr val="4A25AA"/>
                </a:solidFill>
              </a:rPr>
              <a:t>security</a:t>
            </a:r>
            <a:r>
              <a:rPr lang="en-US" altLang="zh-CN" dirty="0"/>
              <a:t> and </a:t>
            </a:r>
            <a:r>
              <a:rPr lang="en-US" altLang="zh-CN" b="1" dirty="0">
                <a:solidFill>
                  <a:srgbClr val="4A25AA"/>
                </a:solidFill>
              </a:rPr>
              <a:t>presentation</a:t>
            </a:r>
          </a:p>
          <a:p>
            <a:endParaRPr lang="zh-CN" alt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486" y="554955"/>
            <a:ext cx="3951514" cy="448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83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A84323-888D-48A4-86D0-B2AA4119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90"/>
          <a:stretch/>
        </p:blipFill>
        <p:spPr>
          <a:xfrm rot="21330057">
            <a:off x="5177186" y="514960"/>
            <a:ext cx="3804064" cy="4462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 rot="21322030">
            <a:off x="5186919" y="382478"/>
            <a:ext cx="3896609" cy="4587881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932" y="247650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b="1" dirty="0"/>
              <a:t>Contents</a:t>
            </a:r>
            <a:endParaRPr lang="zh-CN" altLang="en-US" sz="2400" b="1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 descr="VRI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Subtitle 6">
            <a:extLst>
              <a:ext uri="{FF2B5EF4-FFF2-40B4-BE49-F238E27FC236}">
                <a16:creationId xmlns:a16="http://schemas.microsoft.com/office/drawing/2014/main" id="{A9DEE28D-62C6-4703-B628-284B6C134D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974361"/>
            <a:ext cx="6654998" cy="4077324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1	Introduction	3</a:t>
            </a:r>
          </a:p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2	References	6</a:t>
            </a:r>
          </a:p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3	Conventions and Terminology	8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3.1	Definitions	8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3.2	Abbreviations	8</a:t>
            </a:r>
          </a:p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4	VR Technologies	10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4.1	Production Guidelines for VR Audio and Video Content	10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4.2	Media and Presentation Profiles	20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4.3	Content Security	28</a:t>
            </a:r>
          </a:p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5	Vertical 1: OTT Download or Streaming of VR360 Content	33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5.1	Description of Vertical	33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5.2	Guiding Example Use Cases	33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5.3	Reference Architectures	34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5.4	Technical Enablers	36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5.5	Guidelines for Service Providers	42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5.6	Guidelines for Service Platform Developers	56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100" b="1" dirty="0"/>
              <a:t>5.7	Guidelines for App Developers	58</a:t>
            </a:r>
          </a:p>
          <a:p>
            <a:pPr lvl="1"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endParaRPr lang="en-GB" sz="1100" b="1" dirty="0"/>
          </a:p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Annex A	Video Master Format Metadata	63</a:t>
            </a:r>
          </a:p>
          <a:p>
            <a:pPr algn="l">
              <a:spcBef>
                <a:spcPts val="0"/>
              </a:spcBef>
              <a:tabLst>
                <a:tab pos="182880" algn="l"/>
                <a:tab pos="813816" algn="l"/>
                <a:tab pos="5440680" algn="r"/>
              </a:tabLst>
            </a:pPr>
            <a:r>
              <a:rPr lang="en-GB" sz="1400" b="1" dirty="0"/>
              <a:t>Annex B	ISO BMFF Extractors (informative)	66</a:t>
            </a:r>
          </a:p>
        </p:txBody>
      </p:sp>
    </p:spTree>
    <p:extLst>
      <p:ext uri="{BB962C8B-B14F-4D97-AF65-F5344CB8AC3E}">
        <p14:creationId xmlns:p14="http://schemas.microsoft.com/office/powerpoint/2010/main" val="235040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57741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b="1" dirty="0"/>
              <a:t>Organization</a:t>
            </a:r>
            <a:endParaRPr lang="zh-CN" altLang="en-US" sz="2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1"/>
            <a:ext cx="7551332" cy="3565941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Guidelines Organized by Vertical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Currently, one Vertical: </a:t>
            </a:r>
            <a:br>
              <a:rPr lang="en-US" altLang="zh-CN" sz="2000" dirty="0"/>
            </a:br>
            <a:r>
              <a:rPr lang="en-US" altLang="zh-CN" sz="2000" dirty="0"/>
              <a:t>		Download or Streaming of VR360 Content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Per Vertical: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Use Case(s)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Technical Enablers (specifications)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Guidelines for Services Providers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Guidelines for Platform Developers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Guidelines for App Developers 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200" dirty="0"/>
              <a:t>Next Vertical: Live content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1827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20339-0BF7-4AED-92B7-21C47839A1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Identified</a:t>
            </a:r>
            <a:r>
              <a:rPr lang="de-DE" dirty="0"/>
              <a:t> </a:t>
            </a:r>
            <a:r>
              <a:rPr lang="de-DE" dirty="0" err="1"/>
              <a:t>Interoperability</a:t>
            </a:r>
            <a:r>
              <a:rPr lang="de-DE" dirty="0"/>
              <a:t> Points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DE1D1A-7F65-433F-BAAE-76FBBA5D13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80" y="1234440"/>
            <a:ext cx="7130952" cy="3688079"/>
          </a:xfrm>
          <a:prstGeom prst="rect">
            <a:avLst/>
          </a:prstGeom>
          <a:noFill/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92C94B68-484E-4423-8263-4B635ED1C983}"/>
              </a:ext>
            </a:extLst>
          </p:cNvPr>
          <p:cNvSpPr/>
          <p:nvPr/>
        </p:nvSpPr>
        <p:spPr>
          <a:xfrm>
            <a:off x="2354580" y="1699260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4950C88-ACF3-4E93-A5F7-8ED7C329B8D1}"/>
              </a:ext>
            </a:extLst>
          </p:cNvPr>
          <p:cNvSpPr/>
          <p:nvPr/>
        </p:nvSpPr>
        <p:spPr>
          <a:xfrm>
            <a:off x="2354580" y="207156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2B8CAE6-B1DA-4419-BEA9-A8F86EEE9243}"/>
              </a:ext>
            </a:extLst>
          </p:cNvPr>
          <p:cNvSpPr/>
          <p:nvPr/>
        </p:nvSpPr>
        <p:spPr>
          <a:xfrm>
            <a:off x="5021580" y="216300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3EDAE65-8C56-48DB-890F-5208D01C2712}"/>
              </a:ext>
            </a:extLst>
          </p:cNvPr>
          <p:cNvSpPr/>
          <p:nvPr/>
        </p:nvSpPr>
        <p:spPr>
          <a:xfrm>
            <a:off x="7360920" y="234588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71E4072-7B92-4BE2-A09D-5259816903B0}"/>
              </a:ext>
            </a:extLst>
          </p:cNvPr>
          <p:cNvSpPr/>
          <p:nvPr/>
        </p:nvSpPr>
        <p:spPr>
          <a:xfrm>
            <a:off x="7859346" y="2352430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D0ACB98-8B0D-45E8-B1BE-9626F451A4F2}"/>
              </a:ext>
            </a:extLst>
          </p:cNvPr>
          <p:cNvSpPr/>
          <p:nvPr/>
        </p:nvSpPr>
        <p:spPr>
          <a:xfrm>
            <a:off x="5486400" y="362604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E28336A-416F-44E0-97C1-5A758F8AC9EA}"/>
              </a:ext>
            </a:extLst>
          </p:cNvPr>
          <p:cNvSpPr/>
          <p:nvPr/>
        </p:nvSpPr>
        <p:spPr>
          <a:xfrm>
            <a:off x="4706229" y="332886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4550F0D-67F7-4CB2-A480-7176D928930B}"/>
              </a:ext>
            </a:extLst>
          </p:cNvPr>
          <p:cNvSpPr/>
          <p:nvPr/>
        </p:nvSpPr>
        <p:spPr>
          <a:xfrm>
            <a:off x="4700856" y="362604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152974-7C4B-46BB-AF20-1125B1F207E0}"/>
              </a:ext>
            </a:extLst>
          </p:cNvPr>
          <p:cNvSpPr/>
          <p:nvPr/>
        </p:nvSpPr>
        <p:spPr>
          <a:xfrm>
            <a:off x="3764280" y="314598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8FF542E-1D80-4769-818E-D48065C0167C}"/>
              </a:ext>
            </a:extLst>
          </p:cNvPr>
          <p:cNvSpPr/>
          <p:nvPr/>
        </p:nvSpPr>
        <p:spPr>
          <a:xfrm>
            <a:off x="3764280" y="3717485"/>
            <a:ext cx="160020" cy="18288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97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57741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Content Production</a:t>
            </a:r>
            <a:endParaRPr lang="zh-CN" alt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7108487" cy="3615908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Content aspects relating to reduction of </a:t>
            </a:r>
            <a:r>
              <a:rPr lang="en-US" altLang="zh-CN" sz="2000" dirty="0" err="1"/>
              <a:t>Physio</a:t>
            </a:r>
            <a:r>
              <a:rPr lang="en-US" altLang="zh-CN" sz="2000" dirty="0"/>
              <a:t>-cognitive impacts while increasing Psycho-cognitive effect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Maximize enjoyment, minimize side-effects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Camera position &amp; motion, Scene transitions, Limits to object positioning and speed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16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Technical aspects of VR Media formats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Resolutions, Frame Rates, Color depths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16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Content exchange metadata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360</a:t>
            </a:r>
            <a:r>
              <a:rPr lang="en-US" altLang="zh-CN" sz="1600" dirty="0">
                <a:sym typeface="Symbol" panose="05050102010706020507" pitchFamily="18" charset="2"/>
              </a:rPr>
              <a:t> video master file format containing descriptive metadata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>
                <a:sym typeface="Symbol" panose="05050102010706020507" pitchFamily="18" charset="2"/>
              </a:rPr>
              <a:t>Spatial audio definitions for objects and scenes, described according to Audio Definition Model (ITU-R BS.2076-1)</a:t>
            </a:r>
            <a:endParaRPr lang="zh-CN" altLang="en-US" sz="16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7272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932" y="247650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Content Distribution</a:t>
            </a:r>
            <a:endParaRPr lang="zh-CN" altLang="en-US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7108487" cy="3398924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Based on “OTT Download and Streaming” cases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Guidance and recommendations to implement VR video and audio profiles from MPEG OMAF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Viewport Independent media profile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Viewport Dependent media profile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3D Audio media profile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Configuration of packing, projection and supporting metadata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16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Use of Adaptation Sets for MPEG DASH based streaming </a:t>
            </a:r>
          </a:p>
        </p:txBody>
      </p:sp>
      <p:pic>
        <p:nvPicPr>
          <p:cNvPr id="5" name="Picture 4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7025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57673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Content Security</a:t>
            </a:r>
            <a:endParaRPr lang="zh-CN" altLang="en-US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7108487" cy="3398924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Analysis of threat vectors associated with VR content and presentation; Proposals for threat mitigation techniques.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20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Baseline of the </a:t>
            </a:r>
            <a:r>
              <a:rPr lang="en-US" altLang="zh-CN" sz="2000" dirty="0" err="1"/>
              <a:t>MovieLabs</a:t>
            </a:r>
            <a:r>
              <a:rPr lang="en-US" altLang="zh-CN" sz="2000" dirty="0"/>
              <a:t> ECP Guidelines but interpreted for 360 content.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20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Challenges: 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Secure end-to-end pipeline in the device – (rendering!)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/>
              <a:t>Interaction with viewport-adaptive (“tile-based”) streaming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653646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Next Steps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20" b="46377"/>
          <a:stretch/>
        </p:blipFill>
        <p:spPr>
          <a:xfrm>
            <a:off x="918110" y="2898845"/>
            <a:ext cx="7938889" cy="1493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552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Guidelines development</a:t>
            </a:r>
            <a:endParaRPr lang="zh-CN" altLang="en-US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7108487" cy="3398924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On</a:t>
            </a:r>
            <a:r>
              <a:rPr lang="en-US" altLang="zh-CN" sz="2000" dirty="0">
                <a:sym typeface="Symbol" panose="05050102010706020507" pitchFamily="18" charset="2"/>
              </a:rPr>
              <a:t>going work to ensure all aspects of VR content production, distribution and presentation are covered.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>
                <a:sym typeface="Symbol" panose="05050102010706020507" pitchFamily="18" charset="2"/>
              </a:rPr>
              <a:t>Evaluation of the technical and human factors role of HDR in VR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>
                <a:sym typeface="Symbol" panose="05050102010706020507" pitchFamily="18" charset="2"/>
              </a:rPr>
              <a:t>Recommendations around visual stitching of discrete video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>
                <a:sym typeface="Symbol" panose="05050102010706020507" pitchFamily="18" charset="2"/>
              </a:rPr>
              <a:t>Content protection for the viewport dependent delivery method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>
                <a:sym typeface="Symbol" panose="05050102010706020507" pitchFamily="18" charset="2"/>
              </a:rPr>
              <a:t>Recommended use of Presentation APIs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600" dirty="0">
                <a:sym typeface="Symbol" panose="05050102010706020507" pitchFamily="18" charset="2"/>
              </a:rPr>
              <a:t>Expect completion by January 2018 at CES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>
                <a:sym typeface="Symbol" panose="05050102010706020507" pitchFamily="18" charset="2"/>
              </a:rPr>
              <a:t>Verify end-to-end aspects – have we covered all the necessary interactions and exchanges?</a:t>
            </a:r>
          </a:p>
        </p:txBody>
      </p:sp>
      <p:pic>
        <p:nvPicPr>
          <p:cNvPr id="6" name="Picture 5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227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Test Vectors</a:t>
            </a:r>
            <a:endParaRPr lang="zh-CN" altLang="en-US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7108487" cy="3398924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Development of test vectors that can be used to validate implementations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>
                <a:sym typeface="Symbol" panose="05050102010706020507" pitchFamily="18" charset="2"/>
              </a:rPr>
              <a:t>360 video content is being obtained. Test vector development work to begin immediately</a:t>
            </a:r>
          </a:p>
        </p:txBody>
      </p:sp>
      <p:pic>
        <p:nvPicPr>
          <p:cNvPr id="6" name="Picture 5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1785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828787"/>
            <a:ext cx="7938889" cy="3398924"/>
          </a:xfrm>
        </p:spPr>
        <p:txBody>
          <a:bodyPr>
            <a:normAutofit fontScale="32500" lnSpcReduction="20000"/>
          </a:bodyPr>
          <a:lstStyle/>
          <a:p>
            <a:endParaRPr lang="en-US" sz="4800" b="1" i="1" dirty="0">
              <a:solidFill>
                <a:srgbClr val="4A25AA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9600" b="1" i="1" dirty="0">
                <a:solidFill>
                  <a:srgbClr val="4A25AA"/>
                </a:solidFill>
              </a:rPr>
              <a:t>To further the widespread availability of </a:t>
            </a:r>
            <a:br>
              <a:rPr lang="en-US" sz="9600" b="1" i="1" dirty="0">
                <a:solidFill>
                  <a:srgbClr val="4A25AA"/>
                </a:solidFill>
              </a:rPr>
            </a:br>
            <a:r>
              <a:rPr lang="en-US" sz="9600" b="1" i="1" dirty="0">
                <a:solidFill>
                  <a:srgbClr val="4A25AA"/>
                </a:solidFill>
              </a:rPr>
              <a:t>high quality audiovisual VR experiences, </a:t>
            </a:r>
            <a:br>
              <a:rPr lang="en-US" sz="9600" b="1" i="1" dirty="0">
                <a:solidFill>
                  <a:srgbClr val="4A25AA"/>
                </a:solidFill>
              </a:rPr>
            </a:br>
            <a:r>
              <a:rPr lang="en-US" sz="9600" b="1" i="1" dirty="0">
                <a:solidFill>
                  <a:srgbClr val="4A25AA"/>
                </a:solidFill>
              </a:rPr>
              <a:t>for the benefit of consumers</a:t>
            </a:r>
            <a:endParaRPr lang="en-GB" sz="8000" dirty="0"/>
          </a:p>
          <a:p>
            <a:endParaRPr lang="en-GB" sz="8000" dirty="0"/>
          </a:p>
          <a:p>
            <a:r>
              <a:rPr lang="en-GB" sz="8000" dirty="0"/>
              <a:t>Non-profit organisation established during CES 2017</a:t>
            </a:r>
            <a:endParaRPr lang="en-US" sz="8000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Virtual Reality Industry Forum Mission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20" b="46377"/>
          <a:stretch/>
        </p:blipFill>
        <p:spPr>
          <a:xfrm>
            <a:off x="918110" y="2898845"/>
            <a:ext cx="7938889" cy="1493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VRI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3041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Test Vector Development Process</a:t>
            </a:r>
            <a:endParaRPr lang="en-GB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4654"/>
          <a:stretch/>
        </p:blipFill>
        <p:spPr>
          <a:xfrm>
            <a:off x="918111" y="1260892"/>
            <a:ext cx="7056399" cy="3398924"/>
          </a:xfrm>
          <a:prstGeom prst="rect">
            <a:avLst/>
          </a:prstGeom>
        </p:spPr>
      </p:pic>
      <p:pic>
        <p:nvPicPr>
          <p:cNvPr id="6" name="Picture 5" descr="VRI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9438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2400" b="1"/>
              <a:t>Guidelines, beyond </a:t>
            </a:r>
            <a:r>
              <a:rPr lang="en-US" altLang="zh-CN" sz="2400" b="1" dirty="0"/>
              <a:t>Version 1 …</a:t>
            </a:r>
            <a:endParaRPr lang="zh-CN" altLang="en-US" sz="2400" b="1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18111" y="1260892"/>
            <a:ext cx="7108487" cy="3398924"/>
          </a:xfrm>
        </p:spPr>
        <p:txBody>
          <a:bodyPr>
            <a:normAutofit/>
          </a:bodyPr>
          <a:lstStyle/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Near term: additional Use Cases, 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including Live distribution 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1800" dirty="0"/>
              <a:t>perhaps broadcast/5G?</a:t>
            </a:r>
          </a:p>
          <a:p>
            <a:pPr marL="800100" lvl="1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18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Mid-term: beyond 3 </a:t>
            </a:r>
            <a:r>
              <a:rPr lang="en-US" altLang="zh-CN" sz="2000" dirty="0" err="1"/>
              <a:t>DoF</a:t>
            </a:r>
            <a:r>
              <a:rPr lang="en-US" altLang="zh-CN" sz="2000" dirty="0"/>
              <a:t> – “3DoF+” 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2000" dirty="0"/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r>
              <a:rPr lang="en-US" altLang="zh-CN" sz="2000" dirty="0"/>
              <a:t>Ultimate goal: 6 degrees of freedom for the best user experience</a:t>
            </a:r>
          </a:p>
          <a:p>
            <a:pPr marL="342900" indent="-342900" algn="l">
              <a:buClr>
                <a:srgbClr val="7030A0"/>
              </a:buClr>
              <a:buFont typeface="Arial" panose="020B0604020202020204" pitchFamily="34" charset="0"/>
              <a:buChar char="■"/>
            </a:pPr>
            <a:endParaRPr lang="en-US" altLang="zh-CN" sz="2000" dirty="0">
              <a:sym typeface="Symbol" panose="05050102010706020507" pitchFamily="18" charset="2"/>
            </a:endParaRPr>
          </a:p>
        </p:txBody>
      </p:sp>
      <p:pic>
        <p:nvPicPr>
          <p:cNvPr id="6" name="Picture 5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F46927E0-731E-4603-B8D6-26BF692D06AD}"/>
              </a:ext>
            </a:extLst>
          </p:cNvPr>
          <p:cNvSpPr/>
          <p:nvPr/>
        </p:nvSpPr>
        <p:spPr>
          <a:xfrm>
            <a:off x="6456763" y="1469036"/>
            <a:ext cx="2623279" cy="1079292"/>
          </a:xfrm>
          <a:prstGeom prst="wedgeRoundRectCallout">
            <a:avLst>
              <a:gd name="adj1" fmla="val -125986"/>
              <a:gd name="adj2" fmla="val 112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Don’t quite remember what we agreed?</a:t>
            </a:r>
          </a:p>
        </p:txBody>
      </p:sp>
    </p:spTree>
    <p:extLst>
      <p:ext uri="{BB962C8B-B14F-4D97-AF65-F5344CB8AC3E}">
        <p14:creationId xmlns:p14="http://schemas.microsoft.com/office/powerpoint/2010/main" val="3603118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" y="247650"/>
            <a:ext cx="7772400" cy="64522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Download</a:t>
            </a:r>
            <a:endParaRPr lang="zh-CN" alt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Draft Guidelines are available at </a:t>
            </a:r>
            <a:r>
              <a:rPr lang="en-US" altLang="zh-CN" dirty="0">
                <a:hlinkClick r:id="rId2"/>
              </a:rPr>
              <a:t>http://www.vr-if.org/guidelines</a:t>
            </a:r>
            <a:endParaRPr lang="en-US" altLang="zh-CN" dirty="0"/>
          </a:p>
          <a:p>
            <a:endParaRPr lang="en-US" altLang="zh-CN" dirty="0"/>
          </a:p>
          <a:p>
            <a:pPr algn="l"/>
            <a:r>
              <a:rPr lang="en-US" altLang="zh-CN" sz="2600" dirty="0"/>
              <a:t>We welcome comments and feedback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600" dirty="0"/>
              <a:t>Through the web page, or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2600" dirty="0"/>
              <a:t>At </a:t>
            </a:r>
            <a:r>
              <a:rPr lang="en-US" altLang="zh-CN" sz="2600" dirty="0">
                <a:hlinkClick r:id="rId3"/>
              </a:rPr>
              <a:t>http://github.org/VR-IF/Guidelines/issues</a:t>
            </a:r>
            <a:endParaRPr lang="en-US" altLang="zh-CN" sz="26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altLang="zh-CN" sz="2600" dirty="0"/>
          </a:p>
          <a:p>
            <a:pPr algn="l"/>
            <a:r>
              <a:rPr lang="en-US" altLang="zh-CN" sz="2600" dirty="0"/>
              <a:t>Comments received by October 31 will be most likely to be actioned in the final version of our Guidelines </a:t>
            </a:r>
            <a:endParaRPr lang="zh-CN" altLang="en-US" sz="26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Picture 4" descr="VRI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91113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Logistics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20" b="46377"/>
          <a:stretch/>
        </p:blipFill>
        <p:spPr>
          <a:xfrm>
            <a:off x="918110" y="2898845"/>
            <a:ext cx="7938889" cy="1493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56205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993427"/>
            <a:ext cx="7938889" cy="3398924"/>
          </a:xfrm>
        </p:spPr>
        <p:txBody>
          <a:bodyPr>
            <a:noAutofit/>
          </a:bodyPr>
          <a:lstStyle/>
          <a:p>
            <a:pPr algn="l"/>
            <a:r>
              <a:rPr lang="en-US" sz="1400" b="1" dirty="0">
                <a:solidFill>
                  <a:srgbClr val="4A2FAD"/>
                </a:solidFill>
              </a:rPr>
              <a:t>Associate Members – $1,000 / year</a:t>
            </a:r>
          </a:p>
          <a:p>
            <a:pPr algn="l"/>
            <a:r>
              <a:rPr lang="en-US" sz="1400" dirty="0"/>
              <a:t>	Open to all companies with an annual revenue less than $10 million,                                  	academic institutions and sole proprietor consultants</a:t>
            </a:r>
          </a:p>
          <a:p>
            <a:pPr algn="l"/>
            <a:r>
              <a:rPr lang="en-US" sz="1400" dirty="0"/>
              <a:t>	Voting participation in Working Groups</a:t>
            </a:r>
          </a:p>
          <a:p>
            <a:pPr algn="l"/>
            <a:r>
              <a:rPr lang="en-US" sz="1400" dirty="0"/>
              <a:t>	Participate in promotional activities; be listed on the VRIF’s website</a:t>
            </a:r>
          </a:p>
          <a:p>
            <a:pPr algn="l"/>
            <a:r>
              <a:rPr lang="en-US" sz="1400" b="1" dirty="0">
                <a:solidFill>
                  <a:srgbClr val="4A2FAD"/>
                </a:solidFill>
              </a:rPr>
              <a:t>Contributor Membership – $4,500 / year</a:t>
            </a:r>
            <a:br>
              <a:rPr lang="en-US" sz="1400" b="1" dirty="0">
                <a:solidFill>
                  <a:srgbClr val="4A2FAD"/>
                </a:solidFill>
              </a:rPr>
            </a:br>
            <a:r>
              <a:rPr lang="en-US" sz="1400" b="1" dirty="0">
                <a:solidFill>
                  <a:srgbClr val="4A2FAD"/>
                </a:solidFill>
              </a:rPr>
              <a:t>	</a:t>
            </a:r>
            <a:r>
              <a:rPr lang="en-US" sz="1400" i="1" dirty="0"/>
              <a:t>Same as Associate, plus:</a:t>
            </a:r>
          </a:p>
          <a:p>
            <a:pPr algn="l"/>
            <a:r>
              <a:rPr lang="en-US" sz="1400" dirty="0"/>
              <a:t>	Be listed as a Contributor Member in all press releases of VRIF</a:t>
            </a:r>
          </a:p>
          <a:p>
            <a:pPr algn="l"/>
            <a:r>
              <a:rPr lang="en-US" sz="1400" dirty="0"/>
              <a:t>	Vote in Board of Director elections</a:t>
            </a:r>
          </a:p>
          <a:p>
            <a:pPr algn="l"/>
            <a:r>
              <a:rPr lang="en-US" sz="1400" b="1" dirty="0">
                <a:solidFill>
                  <a:srgbClr val="4A2FAD"/>
                </a:solidFill>
              </a:rPr>
              <a:t>Charter Membership – $10,000 / year</a:t>
            </a:r>
            <a:br>
              <a:rPr lang="en-US" sz="1400" b="1" dirty="0">
                <a:solidFill>
                  <a:srgbClr val="4A2FAD"/>
                </a:solidFill>
              </a:rPr>
            </a:br>
            <a:r>
              <a:rPr lang="en-US" sz="1400" b="1" dirty="0">
                <a:solidFill>
                  <a:srgbClr val="4A2FAD"/>
                </a:solidFill>
              </a:rPr>
              <a:t>	</a:t>
            </a:r>
            <a:r>
              <a:rPr lang="en-US" sz="1400" i="1" dirty="0"/>
              <a:t>Same as Contributor, plus:</a:t>
            </a:r>
          </a:p>
          <a:p>
            <a:pPr algn="l"/>
            <a:r>
              <a:rPr lang="en-US" sz="1400" dirty="0"/>
              <a:t>	Stand for Election / Nominate representatives for Board of Directors</a:t>
            </a:r>
          </a:p>
          <a:p>
            <a:pPr algn="l"/>
            <a:r>
              <a:rPr lang="en-US" sz="1400" dirty="0"/>
              <a:t>	Be listed as a Charter Member in all VRIF press releases and events</a:t>
            </a:r>
          </a:p>
          <a:p>
            <a:pPr algn="l">
              <a:lnSpc>
                <a:spcPct val="110000"/>
              </a:lnSpc>
              <a:spcBef>
                <a:spcPts val="1200"/>
              </a:spcBef>
              <a:buClr>
                <a:srgbClr val="4A25AA"/>
              </a:buClr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Membership Levels</a:t>
            </a:r>
          </a:p>
        </p:txBody>
      </p:sp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75767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3383" y="1333500"/>
            <a:ext cx="2915285" cy="3398924"/>
          </a:xfrm>
        </p:spPr>
        <p:txBody>
          <a:bodyPr>
            <a:noAutofit/>
          </a:bodyPr>
          <a:lstStyle/>
          <a:p>
            <a:r>
              <a:rPr lang="en-US" altLang="zh-CN" sz="2000" dirty="0">
                <a:hlinkClick r:id="rId2"/>
              </a:rPr>
              <a:t>www.vr-if.org/join</a:t>
            </a:r>
            <a:endParaRPr lang="en-US" altLang="zh-CN" sz="2000" dirty="0"/>
          </a:p>
          <a:p>
            <a:r>
              <a:rPr lang="en-US" altLang="zh-CN" sz="2000" dirty="0">
                <a:hlinkClick r:id="rId3"/>
              </a:rPr>
              <a:t>info@vr-if.org</a:t>
            </a:r>
            <a:r>
              <a:rPr lang="en-US" altLang="zh-CN" sz="2000" dirty="0"/>
              <a:t> </a:t>
            </a:r>
          </a:p>
          <a:p>
            <a:r>
              <a:rPr lang="en-US" altLang="zh-CN" sz="2000" dirty="0"/>
              <a:t>P: +1-510-492-4055</a:t>
            </a:r>
          </a:p>
          <a:p>
            <a:r>
              <a:rPr lang="en-US" altLang="zh-CN" sz="2000" dirty="0"/>
              <a:t>F: +1-510-492-4001</a:t>
            </a:r>
          </a:p>
          <a:p>
            <a:r>
              <a:rPr lang="en-US" altLang="zh-CN" sz="2000" dirty="0"/>
              <a:t>5177 </a:t>
            </a:r>
            <a:r>
              <a:rPr lang="en-US" altLang="zh-CN" sz="2000" dirty="0" err="1"/>
              <a:t>Brandin</a:t>
            </a:r>
            <a:r>
              <a:rPr lang="en-US" altLang="zh-CN" sz="2000" dirty="0"/>
              <a:t> Court</a:t>
            </a:r>
          </a:p>
          <a:p>
            <a:r>
              <a:rPr lang="en-US" altLang="zh-CN" sz="2000" dirty="0"/>
              <a:t>Fremont, CA 94538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Interested in joining?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049486" y="1345747"/>
            <a:ext cx="5094514" cy="3398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b="0" i="0" kern="1200">
                <a:solidFill>
                  <a:srgbClr val="000000"/>
                </a:solidFill>
                <a:latin typeface="Arial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b="0" i="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LinkedIn: </a:t>
            </a:r>
          </a:p>
          <a:p>
            <a:r>
              <a:rPr lang="en-US" altLang="zh-CN" sz="2000" dirty="0">
                <a:solidFill>
                  <a:srgbClr val="FF0000"/>
                </a:solidFill>
                <a:hlinkClick r:id="rId4"/>
              </a:rPr>
              <a:t>https://www.linkedin.com/groups/12028849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pic>
        <p:nvPicPr>
          <p:cNvPr id="6" name="Picture 5" descr="VRIF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2211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993427"/>
            <a:ext cx="7938889" cy="3398924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GB" sz="4000" dirty="0"/>
              <a:t>You </a:t>
            </a:r>
            <a:r>
              <a:rPr lang="en-GB" sz="4000" b="1" dirty="0"/>
              <a:t>must use this template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sz="4000" b="1" dirty="0"/>
          </a:p>
          <a:p>
            <a:pPr algn="l"/>
            <a:r>
              <a:rPr lang="en-US" sz="4000" b="1" dirty="0"/>
              <a:t>Slide one</a:t>
            </a:r>
            <a:r>
              <a:rPr lang="en-US" sz="4000" dirty="0"/>
              <a:t> is the </a:t>
            </a:r>
            <a:r>
              <a:rPr lang="en-US" sz="4000" b="1" dirty="0"/>
              <a:t>Presentation Title Slide</a:t>
            </a:r>
            <a:endParaRPr lang="en-US" sz="4000" b="1" dirty="0">
              <a:solidFill>
                <a:schemeClr val="tx1">
                  <a:tint val="75000"/>
                </a:schemeClr>
              </a:solidFill>
            </a:endParaRPr>
          </a:p>
          <a:p>
            <a:pPr algn="l"/>
            <a:r>
              <a:rPr lang="en-US" sz="4000" b="1" dirty="0">
                <a:solidFill>
                  <a:schemeClr val="tx1">
                    <a:tint val="75000"/>
                  </a:schemeClr>
                </a:solidFill>
              </a:rPr>
              <a:t>	</a:t>
            </a:r>
            <a:r>
              <a:rPr lang="en-US" sz="4000" dirty="0">
                <a:solidFill>
                  <a:schemeClr val="tx1"/>
                </a:solidFill>
              </a:rPr>
              <a:t>Please do not put </a:t>
            </a:r>
            <a:r>
              <a:rPr lang="en-US" sz="4000">
                <a:solidFill>
                  <a:schemeClr val="tx1"/>
                </a:solidFill>
              </a:rPr>
              <a:t>any text </a:t>
            </a:r>
            <a:r>
              <a:rPr lang="en-US" sz="4000" dirty="0">
                <a:solidFill>
                  <a:schemeClr val="tx1"/>
                </a:solidFill>
              </a:rPr>
              <a:t>outside the text boxes</a:t>
            </a:r>
          </a:p>
          <a:p>
            <a:pPr lvl="1" algn="l"/>
            <a:r>
              <a:rPr lang="en-US" sz="4000" dirty="0">
                <a:solidFill>
                  <a:schemeClr val="tx1"/>
                </a:solidFill>
              </a:rPr>
              <a:t>Logos can be placed along the right hand side of each slide</a:t>
            </a:r>
          </a:p>
          <a:p>
            <a:pPr lvl="1" algn="l"/>
            <a:r>
              <a:rPr lang="en-US" sz="4000" dirty="0">
                <a:solidFill>
                  <a:schemeClr val="tx1"/>
                </a:solidFill>
              </a:rPr>
              <a:t>The IBC logo in the Title Slide is slightly larger than in the second slide.</a:t>
            </a:r>
          </a:p>
          <a:p>
            <a:pPr algn="l"/>
            <a:endParaRPr lang="en-GB" sz="4000" dirty="0"/>
          </a:p>
          <a:p>
            <a:pPr algn="l"/>
            <a:r>
              <a:rPr lang="en-US" sz="4000" b="1" dirty="0"/>
              <a:t>Slide two </a:t>
            </a:r>
            <a:r>
              <a:rPr lang="en-US" sz="4000" dirty="0"/>
              <a:t>can be </a:t>
            </a:r>
            <a:r>
              <a:rPr lang="en-US" sz="4000" b="1" dirty="0"/>
              <a:t>duplicated </a:t>
            </a:r>
            <a:r>
              <a:rPr lang="en-US" sz="4000" dirty="0"/>
              <a:t>as many times as you wish for your presentation</a:t>
            </a:r>
          </a:p>
          <a:p>
            <a:pPr lvl="1" algn="l"/>
            <a:r>
              <a:rPr lang="en-US" sz="4000" dirty="0"/>
              <a:t>Y</a:t>
            </a:r>
            <a:r>
              <a:rPr lang="en-US" sz="4000" dirty="0">
                <a:solidFill>
                  <a:schemeClr val="tx1"/>
                </a:solidFill>
              </a:rPr>
              <a:t>ou may include any relevant text, pictures, graphs or charts as needed. Please leave the area clear above the IBC logo. </a:t>
            </a:r>
            <a:endParaRPr lang="en-GB" sz="4000" dirty="0">
              <a:solidFill>
                <a:schemeClr val="tx1"/>
              </a:solidFill>
            </a:endParaRPr>
          </a:p>
          <a:p>
            <a:pPr algn="l"/>
            <a:endParaRPr lang="en-GB" sz="4000" dirty="0"/>
          </a:p>
          <a:p>
            <a:pPr algn="l"/>
            <a:r>
              <a:rPr lang="en-GB" sz="4000" dirty="0"/>
              <a:t>Please </a:t>
            </a:r>
            <a:r>
              <a:rPr lang="en-GB" sz="4000" b="1" dirty="0"/>
              <a:t>do not:</a:t>
            </a:r>
          </a:p>
          <a:p>
            <a:pPr algn="l"/>
            <a:r>
              <a:rPr lang="en-GB" sz="4000" dirty="0"/>
              <a:t>	Amend the set font (Arial) </a:t>
            </a:r>
          </a:p>
          <a:p>
            <a:pPr algn="l"/>
            <a:r>
              <a:rPr lang="en-GB" sz="4000" dirty="0"/>
              <a:t>	Add any other background colours to the slides </a:t>
            </a:r>
          </a:p>
          <a:p>
            <a:pPr algn="l"/>
            <a:r>
              <a:rPr lang="en-GB" sz="4000" dirty="0"/>
              <a:t>	Change the size of the slides</a:t>
            </a:r>
          </a:p>
          <a:p>
            <a:pPr algn="l"/>
            <a:endParaRPr lang="en-GB" sz="4000" dirty="0"/>
          </a:p>
          <a:p>
            <a:pPr algn="l"/>
            <a:r>
              <a:rPr lang="en-GB" sz="4000" dirty="0"/>
              <a:t>Please 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save your file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 to your computer with your 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First </a:t>
            </a:r>
            <a:r>
              <a:rPr lang="en-GB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Name_Last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name_Room_Day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e.g. Joe_Bloggs_Forum_Thursday.ppt </a:t>
            </a:r>
          </a:p>
          <a:p>
            <a:pPr algn="l"/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You will receive a Dropbox file request from IBC Conference</a:t>
            </a:r>
          </a:p>
          <a:p>
            <a:pPr algn="l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	Click 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“Upload Files” 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to upload your file from your computer to the IBC secure Dropbox</a:t>
            </a:r>
          </a:p>
          <a:p>
            <a:pPr algn="l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	If you would like to make updates, please save your file as V2 to ensure we have the latest version</a:t>
            </a:r>
          </a:p>
          <a:p>
            <a:pPr algn="l"/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	Save and upload any video/media content for your session to Dropbox in the same way </a:t>
            </a:r>
          </a:p>
          <a:p>
            <a:pPr algn="l"/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4000" dirty="0"/>
              <a:t>The </a:t>
            </a:r>
            <a:r>
              <a:rPr lang="en-GB" sz="4000" b="1" dirty="0"/>
              <a:t>deadline</a:t>
            </a:r>
            <a:r>
              <a:rPr lang="en-GB" sz="4000" dirty="0"/>
              <a:t> for all presentations and content is </a:t>
            </a: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Friday 08 September 2017</a:t>
            </a:r>
          </a:p>
          <a:p>
            <a:pPr algn="l"/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4000" dirty="0"/>
              <a:t>We look forward to receiving your presentation. </a:t>
            </a:r>
            <a:r>
              <a:rPr lang="en-GB" sz="4000" b="1" dirty="0"/>
              <a:t>Any questions </a:t>
            </a:r>
            <a:r>
              <a:rPr lang="en-GB" sz="4000" dirty="0"/>
              <a:t>please email </a:t>
            </a:r>
            <a:r>
              <a:rPr lang="en-GB" sz="4000" b="1" dirty="0">
                <a:hlinkClick r:id="rId2"/>
              </a:rPr>
              <a:t>conference@ibc.org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1600" b="1" dirty="0"/>
              <a:t>IBC2017 Conference Presentation Template for </a:t>
            </a:r>
            <a:br>
              <a:rPr lang="en-GB" sz="1600" b="1" dirty="0"/>
            </a:br>
            <a:r>
              <a:rPr lang="en-GB" sz="1600" b="1" dirty="0"/>
              <a:t>Emerald, E102, G102-103 and Auditorium</a:t>
            </a:r>
          </a:p>
        </p:txBody>
      </p:sp>
    </p:spTree>
    <p:extLst>
      <p:ext uri="{BB962C8B-B14F-4D97-AF65-F5344CB8AC3E}">
        <p14:creationId xmlns:p14="http://schemas.microsoft.com/office/powerpoint/2010/main" val="87872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993427"/>
            <a:ext cx="7938889" cy="3398924"/>
          </a:xfrm>
        </p:spPr>
        <p:txBody>
          <a:bodyPr>
            <a:normAutofit/>
          </a:bodyPr>
          <a:lstStyle/>
          <a:p>
            <a:endParaRPr lang="en-US" sz="4800" b="1" i="1" dirty="0">
              <a:solidFill>
                <a:srgbClr val="4A25AA"/>
              </a:solidFill>
            </a:endParaRPr>
          </a:p>
          <a:p>
            <a:endParaRPr lang="en-US" sz="8000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Virtual Reality Industry Forum Members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1023023" y="1305352"/>
            <a:ext cx="7833976" cy="308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84" descr="akamai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674" y="2852754"/>
            <a:ext cx="1088709" cy="5340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85" descr="intel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377" y="1878263"/>
            <a:ext cx="653226" cy="6532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86" descr="verizon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" t="20703" r="10080" b="24947"/>
          <a:stretch/>
        </p:blipFill>
        <p:spPr bwMode="auto">
          <a:xfrm>
            <a:off x="2832820" y="1467650"/>
            <a:ext cx="1045029" cy="3842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87" descr="sky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1" t="19512" r="7951" b="24064"/>
          <a:stretch/>
        </p:blipFill>
        <p:spPr bwMode="auto">
          <a:xfrm>
            <a:off x="1795300" y="1435206"/>
            <a:ext cx="870966" cy="443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88" descr="ittiam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68" y="3687421"/>
            <a:ext cx="696774" cy="696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89" descr="cablelabs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522" y="2914758"/>
            <a:ext cx="958063" cy="2874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90" descr="dolby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214" y="2123356"/>
            <a:ext cx="1045160" cy="226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91" descr="dtg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211" y="2971583"/>
            <a:ext cx="522580" cy="2658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92" descr="dts">
            <a:hlinkClick r:id="rId19"/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7" b="27565"/>
          <a:stretch/>
        </p:blipFill>
        <p:spPr bwMode="auto">
          <a:xfrm>
            <a:off x="6160323" y="1993653"/>
            <a:ext cx="1087298" cy="4062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 descr="ebu">
            <a:hlinkClick r:id="rId21"/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5" r="56179" b="37992"/>
          <a:stretch/>
        </p:blipFill>
        <p:spPr bwMode="auto">
          <a:xfrm>
            <a:off x="3561943" y="2893248"/>
            <a:ext cx="750847" cy="3677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94" descr="ericsson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899" y="2531489"/>
            <a:ext cx="1262904" cy="2824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95" descr="fraunhofer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542" y="1581874"/>
            <a:ext cx="1312173" cy="2129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96" descr="harmonic">
            <a:hlinkClick r:id="rId27"/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331" y="2509141"/>
            <a:ext cx="1016128" cy="304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97" descr="huawei">
            <a:hlinkClick r:id="rId29"/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403" y="1435206"/>
            <a:ext cx="454682" cy="4546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98" descr="nokia">
            <a:hlinkClick r:id="rId31"/>
          </p:cNvPr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39" y="1545678"/>
            <a:ext cx="879881" cy="272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99" descr="tno">
            <a:hlinkClick r:id="rId33"/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614" y="3346561"/>
            <a:ext cx="862946" cy="4314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00" descr="arris">
            <a:hlinkClick r:id="rId5"/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116" y="2349807"/>
            <a:ext cx="1045161" cy="564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01" descr="b-com">
            <a:hlinkClick r:id="rId36"/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803" y="2963808"/>
            <a:ext cx="908275" cy="346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102" descr="brightcove">
            <a:hlinkClick r:id="rId38"/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792" y="3410320"/>
            <a:ext cx="1262901" cy="303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03" descr="irdeto">
            <a:hlinkClick r:id="rId40"/>
          </p:cNvPr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674" y="3940536"/>
            <a:ext cx="740323" cy="229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04" descr="NAGRA">
            <a:hlinkClick r:id="rId42"/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346" y="3438827"/>
            <a:ext cx="744609" cy="3098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105" descr="sony">
            <a:hlinkClick r:id="rId40"/>
          </p:cNvPr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811" y="1340768"/>
            <a:ext cx="391935" cy="6594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106" descr="technicolor">
            <a:hlinkClick r:id="rId45"/>
          </p:cNvPr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074" y="1393776"/>
            <a:ext cx="1096913" cy="5012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107" descr="viaaccess-orca">
            <a:hlinkClick r:id="rId47"/>
          </p:cNvPr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961" y="3900348"/>
            <a:ext cx="653346" cy="3541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108" descr="ateme">
            <a:hlinkClick r:id="rId49"/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87" y="2531489"/>
            <a:ext cx="947601" cy="2144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109" descr="baylor">
            <a:hlinkClick r:id="rId51"/>
          </p:cNvPr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212" y="2931697"/>
            <a:ext cx="924041" cy="3048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10" descr="Bitmovin">
            <a:hlinkClick r:id="rId53"/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248" y="3979318"/>
            <a:ext cx="1243350" cy="256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11" descr="cinova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003" y="3940536"/>
            <a:ext cx="835784" cy="372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12" descr="movielabs">
            <a:hlinkClick r:id="rId56"/>
          </p:cNvPr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006" y="2914758"/>
            <a:ext cx="914516" cy="364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13" descr="pilot">
            <a:hlinkClick r:id="rId58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0" y="3381281"/>
            <a:ext cx="633396" cy="354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14" descr="NGCodec">
            <a:hlinkClick r:id="rId60"/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763" y="3380672"/>
            <a:ext cx="1245013" cy="3231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15" descr="orah">
            <a:hlinkClick r:id="rId62"/>
          </p:cNvPr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805" y="2546612"/>
            <a:ext cx="913797" cy="240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116" descr="vantrix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059" y="3818442"/>
            <a:ext cx="913154" cy="417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117" descr="qualcomm">
            <a:hlinkClick r:id="rId65"/>
          </p:cNvPr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293" y="2180146"/>
            <a:ext cx="1149473" cy="2177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128" y="2486147"/>
            <a:ext cx="1304661" cy="354713"/>
          </a:xfrm>
          <a:prstGeom prst="rect">
            <a:avLst/>
          </a:prstGeom>
        </p:spPr>
      </p:pic>
      <p:pic>
        <p:nvPicPr>
          <p:cNvPr id="120" name="Picture 119" descr="castlabs-logo.png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230" y="2066825"/>
            <a:ext cx="1134270" cy="226854"/>
          </a:xfrm>
          <a:prstGeom prst="rect">
            <a:avLst/>
          </a:prstGeom>
        </p:spPr>
      </p:pic>
      <p:pic>
        <p:nvPicPr>
          <p:cNvPr id="121" name="Picture 120" descr="Texel.png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35" y="3458313"/>
            <a:ext cx="696774" cy="182489"/>
          </a:xfrm>
          <a:prstGeom prst="rect">
            <a:avLst/>
          </a:prstGeom>
        </p:spPr>
      </p:pic>
      <p:pic>
        <p:nvPicPr>
          <p:cNvPr id="122" name="Picture 121" descr="PinkUnicornsfromMars.png"/>
          <p:cNvPicPr>
            <a:picLocks noChangeAspect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13" y="3244982"/>
            <a:ext cx="626162" cy="573460"/>
          </a:xfrm>
          <a:prstGeom prst="rect">
            <a:avLst/>
          </a:prstGeom>
        </p:spPr>
      </p:pic>
      <p:pic>
        <p:nvPicPr>
          <p:cNvPr id="123" name="Picture 122" descr="inside-secure.jpeg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59" y="3855186"/>
            <a:ext cx="812494" cy="3808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85" y="2078375"/>
            <a:ext cx="1428727" cy="297652"/>
          </a:xfrm>
          <a:prstGeom prst="rect">
            <a:avLst/>
          </a:prstGeom>
        </p:spPr>
      </p:pic>
      <p:pic>
        <p:nvPicPr>
          <p:cNvPr id="45" name="Picture 44" descr="VRIF.jpg"/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3454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993427"/>
            <a:ext cx="7938889" cy="3398924"/>
          </a:xfrm>
        </p:spPr>
        <p:txBody>
          <a:bodyPr>
            <a:normAutofit fontScale="25000" lnSpcReduction="20000"/>
          </a:bodyPr>
          <a:lstStyle/>
          <a:p>
            <a:pPr algn="l"/>
            <a:endParaRPr lang="en-US" sz="4800" b="1" i="1" dirty="0">
              <a:solidFill>
                <a:srgbClr val="4A25AA"/>
              </a:solidFill>
            </a:endParaRPr>
          </a:p>
          <a:p>
            <a:pPr algn="l">
              <a:lnSpc>
                <a:spcPct val="120000"/>
              </a:lnSpc>
              <a:buClr>
                <a:srgbClr val="5C41B5"/>
              </a:buClr>
              <a:buFont typeface="Wingdings" charset="2"/>
              <a:buChar char="§"/>
            </a:pPr>
            <a:r>
              <a:rPr lang="en-US" sz="8000" dirty="0"/>
              <a:t> VR will thrive if we can </a:t>
            </a:r>
            <a:r>
              <a:rPr lang="en-US" sz="8000" b="1" dirty="0">
                <a:solidFill>
                  <a:srgbClr val="5C41B5"/>
                </a:solidFill>
              </a:rPr>
              <a:t>accelerate adoption</a:t>
            </a:r>
            <a:r>
              <a:rPr lang="en-US" sz="8000" dirty="0"/>
              <a:t> by removing hurdles</a:t>
            </a:r>
          </a:p>
          <a:p>
            <a:pPr algn="l">
              <a:lnSpc>
                <a:spcPct val="120000"/>
              </a:lnSpc>
              <a:buClr>
                <a:srgbClr val="5C41B5"/>
              </a:buClr>
              <a:buFont typeface="Wingdings" charset="2"/>
              <a:buChar char="§"/>
            </a:pPr>
            <a:r>
              <a:rPr lang="en-US" sz="8000" dirty="0"/>
              <a:t> VRIF aims to </a:t>
            </a:r>
            <a:r>
              <a:rPr lang="en-US" sz="8000" b="1" dirty="0">
                <a:solidFill>
                  <a:srgbClr val="5C41B5"/>
                </a:solidFill>
              </a:rPr>
              <a:t>bootstrap</a:t>
            </a:r>
            <a:r>
              <a:rPr lang="en-US" sz="8000" dirty="0">
                <a:solidFill>
                  <a:srgbClr val="5C41B5"/>
                </a:solidFill>
              </a:rPr>
              <a:t> </a:t>
            </a:r>
            <a:r>
              <a:rPr lang="en-US" sz="8000" b="1" dirty="0">
                <a:solidFill>
                  <a:srgbClr val="5C41B5"/>
                </a:solidFill>
              </a:rPr>
              <a:t>an</a:t>
            </a:r>
            <a:r>
              <a:rPr lang="en-US" sz="8000" dirty="0">
                <a:solidFill>
                  <a:srgbClr val="5C41B5"/>
                </a:solidFill>
              </a:rPr>
              <a:t> </a:t>
            </a:r>
            <a:r>
              <a:rPr lang="en-US" sz="8000" b="1" dirty="0">
                <a:solidFill>
                  <a:srgbClr val="5C41B5"/>
                </a:solidFill>
              </a:rPr>
              <a:t>industry</a:t>
            </a:r>
            <a:r>
              <a:rPr lang="en-US" sz="8000" dirty="0"/>
              <a:t> that will allow all to benefit</a:t>
            </a:r>
          </a:p>
          <a:p>
            <a:pPr algn="l">
              <a:lnSpc>
                <a:spcPct val="120000"/>
              </a:lnSpc>
              <a:buClr>
                <a:srgbClr val="5C41B5"/>
              </a:buClr>
              <a:buFont typeface="Wingdings" charset="2"/>
              <a:buChar char="§"/>
            </a:pPr>
            <a:r>
              <a:rPr lang="en-US" sz="8000" dirty="0"/>
              <a:t> A formal organization provides an </a:t>
            </a:r>
            <a:r>
              <a:rPr lang="en-US" sz="8000" b="1" dirty="0">
                <a:solidFill>
                  <a:srgbClr val="5C41B5"/>
                </a:solidFill>
              </a:rPr>
              <a:t>efficient</a:t>
            </a:r>
            <a:r>
              <a:rPr lang="en-US" sz="8000" dirty="0">
                <a:solidFill>
                  <a:srgbClr val="5C41B5"/>
                </a:solidFill>
              </a:rPr>
              <a:t> </a:t>
            </a:r>
            <a:r>
              <a:rPr lang="en-US" sz="8000" b="1" dirty="0">
                <a:solidFill>
                  <a:srgbClr val="5C41B5"/>
                </a:solidFill>
              </a:rPr>
              <a:t>framework </a:t>
            </a:r>
            <a:r>
              <a:rPr lang="en-US" sz="8000" dirty="0"/>
              <a:t>with:</a:t>
            </a:r>
            <a:endParaRPr lang="en-GB" sz="8000" b="1" i="1" dirty="0"/>
          </a:p>
          <a:p>
            <a:pPr lvl="1" algn="l">
              <a:lnSpc>
                <a:spcPct val="120000"/>
              </a:lnSpc>
              <a:buFont typeface="Arial"/>
              <a:buChar char="•"/>
            </a:pPr>
            <a:r>
              <a:rPr lang="en-US" sz="8000" dirty="0">
                <a:solidFill>
                  <a:srgbClr val="000000"/>
                </a:solidFill>
              </a:rPr>
              <a:t> well-established</a:t>
            </a:r>
            <a:r>
              <a:rPr lang="en-US" sz="8000" dirty="0"/>
              <a:t> </a:t>
            </a:r>
            <a:r>
              <a:rPr lang="en-US" sz="8000" b="1" dirty="0">
                <a:solidFill>
                  <a:srgbClr val="5C41B5"/>
                </a:solidFill>
              </a:rPr>
              <a:t>rules</a:t>
            </a:r>
            <a:r>
              <a:rPr lang="en-US" sz="8000" dirty="0"/>
              <a:t> </a:t>
            </a:r>
            <a:r>
              <a:rPr lang="en-US" sz="8000" dirty="0">
                <a:solidFill>
                  <a:srgbClr val="000000"/>
                </a:solidFill>
              </a:rPr>
              <a:t>and </a:t>
            </a:r>
            <a:r>
              <a:rPr lang="en-US" sz="8000" b="1" dirty="0">
                <a:solidFill>
                  <a:srgbClr val="5C41B5"/>
                </a:solidFill>
              </a:rPr>
              <a:t>procedures</a:t>
            </a:r>
          </a:p>
          <a:p>
            <a:pPr lvl="1" algn="l">
              <a:lnSpc>
                <a:spcPct val="120000"/>
              </a:lnSpc>
              <a:buClr>
                <a:schemeClr val="tx1"/>
              </a:buClr>
              <a:buFont typeface="Arial"/>
              <a:buChar char="•"/>
            </a:pPr>
            <a:r>
              <a:rPr lang="en-US" sz="8000" dirty="0"/>
              <a:t> </a:t>
            </a:r>
            <a:r>
              <a:rPr lang="en-US" sz="8000" dirty="0">
                <a:solidFill>
                  <a:srgbClr val="000000"/>
                </a:solidFill>
              </a:rPr>
              <a:t>the ability to</a:t>
            </a:r>
            <a:r>
              <a:rPr lang="en-US" sz="8000" dirty="0"/>
              <a:t> </a:t>
            </a:r>
            <a:r>
              <a:rPr lang="en-US" sz="8000" b="1" dirty="0">
                <a:solidFill>
                  <a:srgbClr val="5C41B5"/>
                </a:solidFill>
              </a:rPr>
              <a:t>fund relevant activities</a:t>
            </a:r>
            <a:endParaRPr lang="en-US" sz="8000" dirty="0"/>
          </a:p>
          <a:p>
            <a:pPr lvl="1" algn="l">
              <a:lnSpc>
                <a:spcPct val="120000"/>
              </a:lnSpc>
              <a:buClr>
                <a:schemeClr val="tx1"/>
              </a:buClr>
              <a:buFont typeface="Arial"/>
              <a:buChar char="•"/>
            </a:pPr>
            <a:r>
              <a:rPr lang="en-US" sz="8000" dirty="0"/>
              <a:t> </a:t>
            </a:r>
            <a:r>
              <a:rPr lang="en-US" sz="8000" dirty="0">
                <a:solidFill>
                  <a:srgbClr val="000000"/>
                </a:solidFill>
              </a:rPr>
              <a:t>a structure to conduct</a:t>
            </a:r>
            <a:r>
              <a:rPr lang="en-US" sz="8000" dirty="0"/>
              <a:t> </a:t>
            </a:r>
            <a:r>
              <a:rPr lang="en-US" sz="8000" b="1" dirty="0">
                <a:solidFill>
                  <a:srgbClr val="5C41B5"/>
                </a:solidFill>
              </a:rPr>
              <a:t>technical</a:t>
            </a:r>
            <a:r>
              <a:rPr lang="en-US" sz="8000" dirty="0">
                <a:solidFill>
                  <a:schemeClr val="accent2"/>
                </a:solidFill>
              </a:rPr>
              <a:t> </a:t>
            </a:r>
            <a:r>
              <a:rPr lang="en-US" sz="8000" dirty="0">
                <a:solidFill>
                  <a:srgbClr val="000000"/>
                </a:solidFill>
              </a:rPr>
              <a:t>&amp;</a:t>
            </a:r>
            <a:r>
              <a:rPr lang="en-US" sz="8000" dirty="0"/>
              <a:t> </a:t>
            </a:r>
            <a:r>
              <a:rPr lang="en-US" sz="8000" b="1" dirty="0">
                <a:solidFill>
                  <a:srgbClr val="5C41B5"/>
                </a:solidFill>
              </a:rPr>
              <a:t>communication</a:t>
            </a:r>
            <a:r>
              <a:rPr lang="en-US" sz="8000" dirty="0">
                <a:solidFill>
                  <a:srgbClr val="5C41B5"/>
                </a:solidFill>
              </a:rPr>
              <a:t> </a:t>
            </a:r>
            <a:r>
              <a:rPr lang="en-US" sz="8000" b="1" dirty="0">
                <a:solidFill>
                  <a:srgbClr val="5C41B5"/>
                </a:solidFill>
              </a:rPr>
              <a:t>activities</a:t>
            </a:r>
          </a:p>
          <a:p>
            <a:pPr lvl="1" algn="l">
              <a:lnSpc>
                <a:spcPct val="120000"/>
              </a:lnSpc>
              <a:buClr>
                <a:schemeClr val="tx1"/>
              </a:buClr>
              <a:buFont typeface="Arial"/>
              <a:buChar char="•"/>
            </a:pPr>
            <a:r>
              <a:rPr lang="en-US" sz="8000" dirty="0"/>
              <a:t> </a:t>
            </a:r>
            <a:r>
              <a:rPr lang="en-US" sz="8000" dirty="0">
                <a:solidFill>
                  <a:srgbClr val="000000"/>
                </a:solidFill>
              </a:rPr>
              <a:t>a context that respects</a:t>
            </a:r>
            <a:r>
              <a:rPr lang="en-US" sz="8000" dirty="0">
                <a:solidFill>
                  <a:srgbClr val="5C41B5"/>
                </a:solidFill>
              </a:rPr>
              <a:t> </a:t>
            </a:r>
            <a:r>
              <a:rPr lang="en-US" sz="8000" b="1" dirty="0">
                <a:solidFill>
                  <a:srgbClr val="5C41B5"/>
                </a:solidFill>
              </a:rPr>
              <a:t>competition law</a:t>
            </a:r>
            <a:r>
              <a:rPr lang="en-US" sz="8000" dirty="0">
                <a:solidFill>
                  <a:srgbClr val="5C41B5"/>
                </a:solidFill>
              </a:rPr>
              <a:t> </a:t>
            </a:r>
            <a:endParaRPr lang="en-US" sz="8000" b="1" dirty="0">
              <a:solidFill>
                <a:srgbClr val="5C41B5"/>
              </a:solidFill>
            </a:endParaRPr>
          </a:p>
          <a:p>
            <a:pPr lvl="1" algn="l">
              <a:lnSpc>
                <a:spcPct val="120000"/>
              </a:lnSpc>
              <a:buClr>
                <a:schemeClr val="tx1"/>
              </a:buClr>
              <a:buFont typeface="Arial"/>
              <a:buChar char="•"/>
            </a:pPr>
            <a:r>
              <a:rPr lang="en-US" sz="8000" dirty="0"/>
              <a:t> </a:t>
            </a:r>
            <a:r>
              <a:rPr lang="en-US" sz="8000" dirty="0">
                <a:solidFill>
                  <a:srgbClr val="000000"/>
                </a:solidFill>
              </a:rPr>
              <a:t>the possibility to gain industry-wide </a:t>
            </a:r>
            <a:r>
              <a:rPr lang="en-US" sz="8000" b="1" dirty="0">
                <a:solidFill>
                  <a:srgbClr val="5C41B5"/>
                </a:solidFill>
              </a:rPr>
              <a:t>recognition</a:t>
            </a:r>
            <a:r>
              <a:rPr lang="en-US" sz="8000" dirty="0">
                <a:solidFill>
                  <a:srgbClr val="000000"/>
                </a:solidFill>
              </a:rPr>
              <a:t> and </a:t>
            </a:r>
            <a:r>
              <a:rPr lang="en-US" sz="8000" b="1" dirty="0">
                <a:solidFill>
                  <a:srgbClr val="5C41B5"/>
                </a:solidFill>
              </a:rPr>
              <a:t>credibility</a:t>
            </a:r>
            <a:endParaRPr lang="en-US" sz="8000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Why did we form VRIF?</a:t>
            </a:r>
          </a:p>
        </p:txBody>
      </p:sp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8441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VRIF Goals and Principles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20" b="46377"/>
          <a:stretch/>
        </p:blipFill>
        <p:spPr>
          <a:xfrm>
            <a:off x="918110" y="2898845"/>
            <a:ext cx="7938889" cy="1493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4874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993427"/>
            <a:ext cx="7938889" cy="3398924"/>
          </a:xfrm>
        </p:spPr>
        <p:txBody>
          <a:bodyPr>
            <a:noAutofit/>
          </a:bodyPr>
          <a:lstStyle/>
          <a:p>
            <a:pPr algn="l"/>
            <a:r>
              <a:rPr lang="en-GB" sz="2200" b="1" dirty="0">
                <a:solidFill>
                  <a:srgbClr val="4A2FAD"/>
                </a:solidFill>
              </a:rPr>
              <a:t>For consumers</a:t>
            </a:r>
          </a:p>
          <a:p>
            <a:pPr algn="l"/>
            <a:r>
              <a:rPr lang="en-GB" sz="2000" dirty="0">
                <a:solidFill>
                  <a:srgbClr val="000000"/>
                </a:solidFill>
              </a:rPr>
              <a:t>Make 360VR a high-quality, immersive, cross-platform experience</a:t>
            </a:r>
          </a:p>
          <a:p>
            <a:pPr algn="l"/>
            <a:r>
              <a:rPr lang="en-GB" sz="2200" b="1" dirty="0">
                <a:solidFill>
                  <a:srgbClr val="4A2FAD"/>
                </a:solidFill>
              </a:rPr>
              <a:t>For content producers &amp; service providers </a:t>
            </a:r>
          </a:p>
          <a:p>
            <a:pPr algn="l"/>
            <a:r>
              <a:rPr lang="en-GB" sz="2000" dirty="0">
                <a:solidFill>
                  <a:srgbClr val="000000"/>
                </a:solidFill>
              </a:rPr>
              <a:t>Broaden reach and reduce cost caused by format proliferation</a:t>
            </a:r>
          </a:p>
          <a:p>
            <a:pPr algn="l"/>
            <a:r>
              <a:rPr lang="en-GB" sz="2200" b="1" dirty="0">
                <a:solidFill>
                  <a:srgbClr val="4A2FAD"/>
                </a:solidFill>
              </a:rPr>
              <a:t>For advertisers</a:t>
            </a:r>
            <a:r>
              <a:rPr lang="en-GB" sz="2000" b="1" dirty="0">
                <a:solidFill>
                  <a:srgbClr val="4A2FAD"/>
                </a:solidFill>
              </a:rPr>
              <a:t> </a:t>
            </a:r>
          </a:p>
          <a:p>
            <a:pPr algn="l"/>
            <a:r>
              <a:rPr lang="en-GB" sz="2000" dirty="0">
                <a:solidFill>
                  <a:srgbClr val="000000"/>
                </a:solidFill>
              </a:rPr>
              <a:t>Drive the creation of a broad, unique &amp; innovative sales channel</a:t>
            </a:r>
          </a:p>
          <a:p>
            <a:pPr algn="l"/>
            <a:r>
              <a:rPr lang="en-GB" sz="2200" b="1" dirty="0">
                <a:solidFill>
                  <a:srgbClr val="4A2FAD"/>
                </a:solidFill>
              </a:rPr>
              <a:t>For device makers</a:t>
            </a:r>
          </a:p>
          <a:p>
            <a:pPr algn="l"/>
            <a:r>
              <a:rPr lang="en-GB" sz="2000" dirty="0">
                <a:solidFill>
                  <a:srgbClr val="000000"/>
                </a:solidFill>
              </a:rPr>
              <a:t>Ensure a wealthy, premium quality content pipeline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Creating a Market for 360VR</a:t>
            </a:r>
          </a:p>
        </p:txBody>
      </p:sp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5226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8110" y="993427"/>
            <a:ext cx="7938889" cy="3398924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  <a:spcBef>
                <a:spcPts val="1200"/>
              </a:spcBef>
              <a:buClr>
                <a:srgbClr val="4A25AA"/>
              </a:buClr>
            </a:pPr>
            <a:r>
              <a:rPr lang="en-US" sz="2000" dirty="0"/>
              <a:t>Advocating voluntary </a:t>
            </a:r>
            <a:r>
              <a:rPr lang="en-US" sz="2000" b="1" dirty="0">
                <a:solidFill>
                  <a:srgbClr val="4A25AA"/>
                </a:solidFill>
              </a:rPr>
              <a:t>industry consensus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dirty="0"/>
              <a:t>around common technical standards for the end-to-end VR ecosystem, from creation to delivery and consumption</a:t>
            </a:r>
          </a:p>
          <a:p>
            <a:pPr algn="l">
              <a:lnSpc>
                <a:spcPct val="110000"/>
              </a:lnSpc>
              <a:spcBef>
                <a:spcPts val="1200"/>
              </a:spcBef>
              <a:buClr>
                <a:srgbClr val="4A25AA"/>
              </a:buClr>
            </a:pPr>
            <a:r>
              <a:rPr lang="en-US" sz="2000" dirty="0"/>
              <a:t>Advocating the creation and adoption of </a:t>
            </a:r>
            <a:r>
              <a:rPr lang="en-US" sz="2000" b="1" dirty="0">
                <a:solidFill>
                  <a:srgbClr val="4A25AA"/>
                </a:solidFill>
              </a:rPr>
              <a:t>interoperable standards</a:t>
            </a:r>
            <a:r>
              <a:rPr lang="en-US" sz="2000" dirty="0"/>
              <a:t> (VRIF will not develop standards itself); promoting the use of common profiles across the industry, and promoting and demonstrating interoperability</a:t>
            </a:r>
          </a:p>
          <a:p>
            <a:pPr algn="l">
              <a:lnSpc>
                <a:spcPct val="110000"/>
              </a:lnSpc>
              <a:spcBef>
                <a:spcPts val="1200"/>
              </a:spcBef>
              <a:buClr>
                <a:srgbClr val="4A25AA"/>
              </a:buClr>
            </a:pPr>
            <a:r>
              <a:rPr lang="en-US" sz="2000" dirty="0"/>
              <a:t>Developing </a:t>
            </a:r>
            <a:r>
              <a:rPr lang="en-US" sz="2000" b="1" dirty="0">
                <a:solidFill>
                  <a:srgbClr val="4A25AA"/>
                </a:solidFill>
              </a:rPr>
              <a:t>voluntary guidelines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dirty="0"/>
              <a:t>that describe best practices, to ensure high quality VR experiences</a:t>
            </a:r>
          </a:p>
          <a:p>
            <a:pPr algn="l">
              <a:lnSpc>
                <a:spcPct val="110000"/>
              </a:lnSpc>
              <a:spcBef>
                <a:spcPts val="1200"/>
              </a:spcBef>
              <a:buClr>
                <a:srgbClr val="4A25AA"/>
              </a:buClr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Our Principles</a:t>
            </a:r>
          </a:p>
        </p:txBody>
      </p:sp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8554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5"/>
          <p:cNvSpPr/>
          <p:nvPr/>
        </p:nvSpPr>
        <p:spPr>
          <a:xfrm>
            <a:off x="4692695" y="1838870"/>
            <a:ext cx="3095733" cy="1976786"/>
          </a:xfrm>
          <a:prstGeom prst="roundRect">
            <a:avLst>
              <a:gd name="adj" fmla="val 10590"/>
            </a:avLst>
          </a:prstGeom>
          <a:ln>
            <a:solidFill>
              <a:srgbClr val="B66D3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800" dirty="0"/>
              <a:t>Guidelines WG</a:t>
            </a:r>
          </a:p>
          <a:p>
            <a:pPr marL="536575">
              <a:spcBef>
                <a:spcPts val="600"/>
              </a:spcBef>
              <a:tabLst>
                <a:tab pos="804863" algn="l"/>
              </a:tabLst>
            </a:pPr>
            <a:r>
              <a:rPr lang="en-GB" sz="2200" dirty="0">
                <a:solidFill>
                  <a:srgbClr val="000000"/>
                </a:solidFill>
              </a:rPr>
              <a:t>Production TF</a:t>
            </a:r>
          </a:p>
          <a:p>
            <a:pPr marL="536575">
              <a:spcBef>
                <a:spcPts val="600"/>
              </a:spcBef>
              <a:tabLst>
                <a:tab pos="804863" algn="l"/>
              </a:tabLst>
            </a:pPr>
            <a:r>
              <a:rPr lang="en-GB" sz="2200" dirty="0">
                <a:solidFill>
                  <a:srgbClr val="000000"/>
                </a:solidFill>
              </a:rPr>
              <a:t>Security TF</a:t>
            </a:r>
          </a:p>
          <a:p>
            <a:pPr marL="536575">
              <a:spcBef>
                <a:spcPts val="600"/>
              </a:spcBef>
              <a:tabLst>
                <a:tab pos="804863" algn="l"/>
              </a:tabLst>
            </a:pPr>
            <a:r>
              <a:rPr lang="en-GB" sz="2200" dirty="0">
                <a:solidFill>
                  <a:srgbClr val="000000"/>
                </a:solidFill>
              </a:rPr>
              <a:t>Distribution TF</a:t>
            </a: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How we work</a:t>
            </a:r>
          </a:p>
        </p:txBody>
      </p:sp>
      <p:sp>
        <p:nvSpPr>
          <p:cNvPr id="6" name="Rectangle: Rounded Corners 3"/>
          <p:cNvSpPr/>
          <p:nvPr/>
        </p:nvSpPr>
        <p:spPr>
          <a:xfrm>
            <a:off x="1356141" y="1105459"/>
            <a:ext cx="2749934" cy="629641"/>
          </a:xfrm>
          <a:prstGeom prst="round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Board</a:t>
            </a:r>
          </a:p>
        </p:txBody>
      </p:sp>
      <p:sp>
        <p:nvSpPr>
          <p:cNvPr id="7" name="Rectangle: Rounded Corners 4"/>
          <p:cNvSpPr/>
          <p:nvPr/>
        </p:nvSpPr>
        <p:spPr>
          <a:xfrm>
            <a:off x="4692695" y="1114079"/>
            <a:ext cx="3095733" cy="629641"/>
          </a:xfrm>
          <a:prstGeom prst="roundRect">
            <a:avLst/>
          </a:prstGeom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Requirements WG</a:t>
            </a:r>
          </a:p>
        </p:txBody>
      </p:sp>
      <p:sp>
        <p:nvSpPr>
          <p:cNvPr id="8" name="Rectangle: Rounded Corners 6"/>
          <p:cNvSpPr/>
          <p:nvPr/>
        </p:nvSpPr>
        <p:spPr>
          <a:xfrm>
            <a:off x="4692695" y="3916885"/>
            <a:ext cx="3095733" cy="629641"/>
          </a:xfrm>
          <a:prstGeom prst="roundRect">
            <a:avLst/>
          </a:prstGeom>
          <a:solidFill>
            <a:srgbClr val="FBCDA7"/>
          </a:solidFill>
          <a:ln>
            <a:solidFill>
              <a:srgbClr val="B66D31"/>
            </a:solidFill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err="1"/>
              <a:t>Interop</a:t>
            </a:r>
            <a:r>
              <a:rPr lang="en-GB" sz="2800" dirty="0"/>
              <a:t> WG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166198" y="2396240"/>
            <a:ext cx="2116598" cy="1265195"/>
          </a:xfrm>
          <a:prstGeom prst="roundRect">
            <a:avLst/>
          </a:prstGeom>
          <a:solidFill>
            <a:schemeClr val="accent6">
              <a:lumMod val="60000"/>
              <a:lumOff val="40000"/>
              <a:alpha val="44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/>
          <p:cNvSpPr/>
          <p:nvPr/>
        </p:nvSpPr>
        <p:spPr>
          <a:xfrm>
            <a:off x="1356141" y="2197622"/>
            <a:ext cx="2830922" cy="629641"/>
          </a:xfrm>
          <a:prstGeom prst="roundRect">
            <a:avLst/>
          </a:prstGeom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Liaison WG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1356141" y="3000115"/>
            <a:ext cx="2830922" cy="815541"/>
          </a:xfrm>
          <a:prstGeom prst="roundRect">
            <a:avLst/>
          </a:prstGeom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/>
              <a:t>Communications WG</a:t>
            </a:r>
          </a:p>
        </p:txBody>
      </p:sp>
      <p:pic>
        <p:nvPicPr>
          <p:cNvPr id="11" name="Picture 10" descr="VRI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3948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932" y="261843"/>
            <a:ext cx="7772400" cy="645224"/>
          </a:xfrm>
        </p:spPr>
        <p:txBody>
          <a:bodyPr>
            <a:normAutofit/>
          </a:bodyPr>
          <a:lstStyle/>
          <a:p>
            <a:r>
              <a:rPr lang="en-GB" sz="2400" b="1" dirty="0"/>
              <a:t>VRIF Draft Guidelines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520" b="46377"/>
          <a:stretch/>
        </p:blipFill>
        <p:spPr>
          <a:xfrm>
            <a:off x="918110" y="2898845"/>
            <a:ext cx="7938889" cy="1493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VRIF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8" y="336063"/>
            <a:ext cx="772971" cy="7729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4878336"/>
      </p:ext>
    </p:extLst>
  </p:cSld>
  <p:clrMapOvr>
    <a:masterClrMapping/>
  </p:clrMapOvr>
</p:sld>
</file>

<file path=ppt/theme/theme1.xml><?xml version="1.0" encoding="utf-8"?>
<a:theme xmlns:a="http://schemas.openxmlformats.org/drawingml/2006/main" name="Speaker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ession 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50702</TotalTime>
  <Words>778</Words>
  <Application>Microsoft Office PowerPoint</Application>
  <PresentationFormat>On-screen Show (16:9)</PresentationFormat>
  <Paragraphs>187</Paragraphs>
  <Slides>26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SimSun</vt:lpstr>
      <vt:lpstr>Arial</vt:lpstr>
      <vt:lpstr>Calibri</vt:lpstr>
      <vt:lpstr>Symbol</vt:lpstr>
      <vt:lpstr>Wingdings</vt:lpstr>
      <vt:lpstr>Speaker Slide</vt:lpstr>
      <vt:lpstr>Session Title</vt:lpstr>
      <vt:lpstr>VRIF Guidelines for 360° Video</vt:lpstr>
      <vt:lpstr>Virtual Reality Industry Forum Mission</vt:lpstr>
      <vt:lpstr>Virtual Reality Industry Forum Members</vt:lpstr>
      <vt:lpstr>Why did we form VRIF?</vt:lpstr>
      <vt:lpstr>VRIF Goals and Principles</vt:lpstr>
      <vt:lpstr>Creating a Market for 360VR</vt:lpstr>
      <vt:lpstr>Our Principles</vt:lpstr>
      <vt:lpstr>How we work</vt:lpstr>
      <vt:lpstr>VRIF Draft Guidelines</vt:lpstr>
      <vt:lpstr>Generally</vt:lpstr>
      <vt:lpstr>Contents</vt:lpstr>
      <vt:lpstr>Organization</vt:lpstr>
      <vt:lpstr>Identified Interoperability Points</vt:lpstr>
      <vt:lpstr>Content Production</vt:lpstr>
      <vt:lpstr>Content Distribution</vt:lpstr>
      <vt:lpstr>Content Security</vt:lpstr>
      <vt:lpstr>Next Steps</vt:lpstr>
      <vt:lpstr>Guidelines development</vt:lpstr>
      <vt:lpstr>Test Vectors</vt:lpstr>
      <vt:lpstr>Test Vector Development Process</vt:lpstr>
      <vt:lpstr>Guidelines, beyond Version 1 …</vt:lpstr>
      <vt:lpstr>Download</vt:lpstr>
      <vt:lpstr>Logistics</vt:lpstr>
      <vt:lpstr>Membership Levels</vt:lpstr>
      <vt:lpstr>Interested in joining?</vt:lpstr>
      <vt:lpstr>IBC2017 Conference Presentation Template for  Emerald, E102, G102-103 and Auditorium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 the title of the Session here</dc:title>
  <dc:creator>John Holton</dc:creator>
  <cp:lastModifiedBy>Thomas Stockhammer</cp:lastModifiedBy>
  <cp:revision>85</cp:revision>
  <dcterms:created xsi:type="dcterms:W3CDTF">2015-07-27T12:07:37Z</dcterms:created>
  <dcterms:modified xsi:type="dcterms:W3CDTF">2017-09-20T14:50:32Z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1505311295</vt:lpwstr>
  </property>
</Properties>
</file>