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7957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82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784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868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084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99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064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554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325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88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86E96-976C-418D-91AC-D5D6FC7B0DB0}" type="datetimeFigureOut">
              <a:rPr lang="en-GB" smtClean="0"/>
              <a:t>27/10/2015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36440-F989-4966-9B9F-D4615C4987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126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microsoft.com/office/2007/relationships/media" Target="../media/media7.wav"/><Relationship Id="rId18" Type="http://schemas.openxmlformats.org/officeDocument/2006/relationships/audio" Target="../media/media9.wav"/><Relationship Id="rId26" Type="http://schemas.openxmlformats.org/officeDocument/2006/relationships/image" Target="../media/image1.png"/><Relationship Id="rId3" Type="http://schemas.microsoft.com/office/2007/relationships/media" Target="../media/media2.wav"/><Relationship Id="rId21" Type="http://schemas.microsoft.com/office/2007/relationships/media" Target="../media/media11.wav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17" Type="http://schemas.microsoft.com/office/2007/relationships/media" Target="../media/media9.wav"/><Relationship Id="rId25" Type="http://schemas.openxmlformats.org/officeDocument/2006/relationships/slideLayout" Target="../slideLayouts/slideLayout4.xml"/><Relationship Id="rId2" Type="http://schemas.openxmlformats.org/officeDocument/2006/relationships/audio" Target="../media/media1.wav"/><Relationship Id="rId16" Type="http://schemas.openxmlformats.org/officeDocument/2006/relationships/audio" Target="../media/media8.wav"/><Relationship Id="rId20" Type="http://schemas.openxmlformats.org/officeDocument/2006/relationships/audio" Target="../media/media10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24" Type="http://schemas.openxmlformats.org/officeDocument/2006/relationships/audio" Target="../media/media12.wav"/><Relationship Id="rId5" Type="http://schemas.microsoft.com/office/2007/relationships/media" Target="../media/media3.wav"/><Relationship Id="rId15" Type="http://schemas.microsoft.com/office/2007/relationships/media" Target="../media/media8.wav"/><Relationship Id="rId23" Type="http://schemas.microsoft.com/office/2007/relationships/media" Target="../media/media12.wav"/><Relationship Id="rId10" Type="http://schemas.openxmlformats.org/officeDocument/2006/relationships/audio" Target="../media/media5.wav"/><Relationship Id="rId19" Type="http://schemas.microsoft.com/office/2007/relationships/media" Target="../media/media10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audio" Target="../media/media7.wav"/><Relationship Id="rId22" Type="http://schemas.openxmlformats.org/officeDocument/2006/relationships/audio" Target="../media/media11.wav"/><Relationship Id="rId27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385849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hangingPunct="0">
              <a:tabLst>
                <a:tab pos="7713663" algn="r"/>
              </a:tabLst>
            </a:pPr>
            <a:r>
              <a:rPr lang="en-US" dirty="0"/>
              <a:t>3GPP TSG SA4#86 meeting	</a:t>
            </a:r>
            <a:r>
              <a:rPr lang="en-GB" i="1" smtClean="0"/>
              <a:t>S4-151404</a:t>
            </a:r>
            <a:endParaRPr lang="en-GB" dirty="0"/>
          </a:p>
          <a:p>
            <a:pPr fontAlgn="base" hangingPunct="0"/>
            <a:r>
              <a:rPr lang="en-US" dirty="0"/>
              <a:t>San Jose del Cabo, Mexico, 26 - 30 October, 2015</a:t>
            </a:r>
            <a:endParaRPr lang="en-GB" dirty="0"/>
          </a:p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755577" y="1268760"/>
            <a:ext cx="72728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19238" indent="-1519238">
              <a:tabLst>
                <a:tab pos="1519238" algn="r"/>
              </a:tabLst>
            </a:pPr>
            <a:r>
              <a:rPr lang="en-GB" dirty="0"/>
              <a:t>Agenda item: </a:t>
            </a:r>
            <a:r>
              <a:rPr lang="en-GB" dirty="0" smtClean="0"/>
              <a:t>		9.9</a:t>
            </a:r>
          </a:p>
          <a:p>
            <a:pPr marL="1519238" indent="-1519238">
              <a:tabLst>
                <a:tab pos="1519238" algn="r"/>
              </a:tabLst>
            </a:pPr>
            <a:r>
              <a:rPr lang="en-GB" dirty="0" smtClean="0"/>
              <a:t>Source</a:t>
            </a:r>
            <a:r>
              <a:rPr lang="en-GB" dirty="0"/>
              <a:t>: 	</a:t>
            </a:r>
            <a:r>
              <a:rPr lang="en-GB" dirty="0" smtClean="0"/>
              <a:t>	Huawei </a:t>
            </a:r>
            <a:r>
              <a:rPr lang="en-GB" dirty="0"/>
              <a:t>Technologies Co </a:t>
            </a:r>
            <a:r>
              <a:rPr lang="en-GB" dirty="0" smtClean="0"/>
              <a:t>Ltd</a:t>
            </a:r>
          </a:p>
          <a:p>
            <a:pPr marL="1519238" indent="-1519238"/>
            <a:r>
              <a:rPr lang="en-GB" dirty="0" smtClean="0"/>
              <a:t>Title:		 In </a:t>
            </a:r>
            <a:r>
              <a:rPr lang="en-GB" dirty="0"/>
              <a:t>search of “Effective noise suppression by the codec”</a:t>
            </a:r>
            <a:br>
              <a:rPr lang="en-GB" dirty="0"/>
            </a:br>
            <a:r>
              <a:rPr lang="en-GB" dirty="0" smtClean="0"/>
              <a:t>	 - </a:t>
            </a:r>
            <a:r>
              <a:rPr lang="en-GB" dirty="0"/>
              <a:t>An Informal Codec Comparison based upon published </a:t>
            </a:r>
            <a:r>
              <a:rPr lang="en-GB" dirty="0" smtClean="0"/>
              <a:t>  	bit-exact </a:t>
            </a:r>
            <a:r>
              <a:rPr lang="en-GB" dirty="0"/>
              <a:t>code</a:t>
            </a:r>
            <a:r>
              <a:rPr lang="en-GB" dirty="0" smtClean="0"/>
              <a:t>.</a:t>
            </a:r>
          </a:p>
          <a:p>
            <a:pPr marL="1519238" indent="-1519238"/>
            <a:r>
              <a:rPr lang="en-GB" dirty="0" smtClean="0"/>
              <a:t>Document for:</a:t>
            </a:r>
            <a:r>
              <a:rPr lang="en-GB" dirty="0"/>
              <a:t>	</a:t>
            </a:r>
            <a:r>
              <a:rPr lang="en-GB" dirty="0" smtClean="0"/>
              <a:t>      Information &amp; Discussion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742259" y="3717032"/>
            <a:ext cx="775084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Instructions: Please use slide presentation view and listen to the files by clicking </a:t>
            </a:r>
          </a:p>
          <a:p>
            <a:pPr algn="ctr"/>
            <a:r>
              <a:rPr lang="en-GB" dirty="0" smtClean="0"/>
              <a:t>on the speaker icons with headphones on and  in a relatively quiet location.</a:t>
            </a:r>
          </a:p>
          <a:p>
            <a:pPr algn="ctr"/>
            <a:endParaRPr lang="en-GB" dirty="0"/>
          </a:p>
          <a:p>
            <a:pPr algn="ctr"/>
            <a:r>
              <a:rPr lang="en-GB" dirty="0" smtClean="0"/>
              <a:t>Note: The speech material and noise source was selected at random to be </a:t>
            </a:r>
          </a:p>
          <a:p>
            <a:pPr algn="ctr"/>
            <a:r>
              <a:rPr lang="en-GB" dirty="0" smtClean="0"/>
              <a:t>similar to one of the environments simulated in </a:t>
            </a:r>
            <a:r>
              <a:rPr lang="en-GB" dirty="0"/>
              <a:t>the NTIA Report 15-520 </a:t>
            </a:r>
          </a:p>
        </p:txBody>
      </p:sp>
    </p:spTree>
    <p:extLst>
      <p:ext uri="{BB962C8B-B14F-4D97-AF65-F5344CB8AC3E}">
        <p14:creationId xmlns:p14="http://schemas.microsoft.com/office/powerpoint/2010/main" val="1027473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4467974" y="2165468"/>
            <a:ext cx="3528723" cy="13855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dirty="0" smtClean="0"/>
              <a:t>In search of “Effective </a:t>
            </a:r>
            <a:r>
              <a:rPr lang="en-GB" sz="2800" dirty="0"/>
              <a:t>noise suppression by the </a:t>
            </a:r>
            <a:r>
              <a:rPr lang="en-GB" sz="2800" dirty="0" smtClean="0"/>
              <a:t>codec”</a:t>
            </a:r>
            <a:br>
              <a:rPr lang="en-GB" sz="2800" dirty="0" smtClean="0"/>
            </a:br>
            <a:r>
              <a:rPr lang="en-GB" sz="2800" dirty="0" smtClean="0"/>
              <a:t>- An Informal Codec Comparison based upon published bit-exact code.</a:t>
            </a:r>
            <a:endParaRPr lang="en-GB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6127513" y="1052736"/>
            <a:ext cx="2796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Huawei Technologies Co Ltd</a:t>
            </a:r>
            <a:endParaRPr lang="en-GB" dirty="0"/>
          </a:p>
        </p:txBody>
      </p:sp>
      <p:grpSp>
        <p:nvGrpSpPr>
          <p:cNvPr id="37" name="Group 36"/>
          <p:cNvGrpSpPr/>
          <p:nvPr/>
        </p:nvGrpSpPr>
        <p:grpSpPr>
          <a:xfrm>
            <a:off x="802377" y="1484784"/>
            <a:ext cx="2765833" cy="609600"/>
            <a:chOff x="802377" y="1628800"/>
            <a:chExt cx="2765833" cy="609600"/>
          </a:xfrm>
        </p:grpSpPr>
        <p:sp>
          <p:nvSpPr>
            <p:cNvPr id="8" name="TextBox 7"/>
            <p:cNvSpPr txBox="1"/>
            <p:nvPr/>
          </p:nvSpPr>
          <p:spPr>
            <a:xfrm>
              <a:off x="1522457" y="1748934"/>
              <a:ext cx="20457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Clean Speech Signal</a:t>
              </a:r>
              <a:endParaRPr lang="en-GB" dirty="0"/>
            </a:p>
          </p:txBody>
        </p:sp>
        <p:pic>
          <p:nvPicPr>
            <p:cNvPr id="3" name="M1_F1_orig-26dBov.wav">
              <a:hlinkClick r:id="" action="ppaction://media"/>
            </p:cNvPr>
            <p:cNvPicPr>
              <a:picLocks noChangeAspect="1"/>
            </p:cNvPicPr>
            <p:nvPr>
              <a:audioFile r:link="rId24"/>
              <p:extLst>
                <p:ext uri="{DAA4B4D4-6D71-4841-9C94-3DE7FCFB9230}">
                  <p14:media xmlns:p14="http://schemas.microsoft.com/office/powerpoint/2010/main" r:embed="rId23"/>
                </p:ext>
              </p:extLst>
            </p:nvPr>
          </p:nvPicPr>
          <p:blipFill>
            <a:blip r:embed="rId26"/>
            <a:stretch>
              <a:fillRect/>
            </a:stretch>
          </p:blipFill>
          <p:spPr>
            <a:xfrm>
              <a:off x="802377" y="1628800"/>
              <a:ext cx="609600" cy="609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/>
        </p:nvGrpSpPr>
        <p:grpSpPr>
          <a:xfrm>
            <a:off x="767964" y="2170740"/>
            <a:ext cx="2800245" cy="654229"/>
            <a:chOff x="767964" y="2348880"/>
            <a:chExt cx="2800245" cy="654229"/>
          </a:xfrm>
        </p:grpSpPr>
        <p:sp>
          <p:nvSpPr>
            <p:cNvPr id="14" name="TextBox 13"/>
            <p:cNvSpPr txBox="1"/>
            <p:nvPr/>
          </p:nvSpPr>
          <p:spPr>
            <a:xfrm>
              <a:off x="1522456" y="2356778"/>
              <a:ext cx="20457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Clean Speech Signal</a:t>
              </a:r>
            </a:p>
            <a:p>
              <a:r>
                <a:rPr lang="en-GB" dirty="0" smtClean="0"/>
                <a:t>TETRA Codec</a:t>
              </a:r>
              <a:endParaRPr lang="en-GB" dirty="0"/>
            </a:p>
          </p:txBody>
        </p:sp>
        <p:pic>
          <p:nvPicPr>
            <p:cNvPr id="5" name="M1_F1_orig-26dBov_TETRA.wav">
              <a:hlinkClick r:id="" action="ppaction://media"/>
            </p:cNvPr>
            <p:cNvPicPr>
              <a:picLocks noChangeAspect="1"/>
            </p:cNvPicPr>
            <p:nvPr>
              <a:audioFile r:link="rId22"/>
              <p:extLst>
                <p:ext uri="{DAA4B4D4-6D71-4841-9C94-3DE7FCFB9230}">
                  <p14:media xmlns:p14="http://schemas.microsoft.com/office/powerpoint/2010/main" r:embed="rId21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767964" y="2348880"/>
              <a:ext cx="609600" cy="609600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802377" y="2901325"/>
            <a:ext cx="2973692" cy="662127"/>
            <a:chOff x="802377" y="3068960"/>
            <a:chExt cx="2973692" cy="662127"/>
          </a:xfrm>
        </p:grpSpPr>
        <p:sp>
          <p:nvSpPr>
            <p:cNvPr id="16" name="TextBox 15"/>
            <p:cNvSpPr txBox="1"/>
            <p:nvPr/>
          </p:nvSpPr>
          <p:spPr>
            <a:xfrm>
              <a:off x="1551934" y="3084756"/>
              <a:ext cx="22241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Clean Speech Signal</a:t>
              </a:r>
            </a:p>
            <a:p>
              <a:r>
                <a:rPr lang="en-GB" dirty="0" smtClean="0"/>
                <a:t>AMR Codec 4.75kbps </a:t>
              </a:r>
              <a:endParaRPr lang="en-GB" dirty="0"/>
            </a:p>
          </p:txBody>
        </p:sp>
        <p:pic>
          <p:nvPicPr>
            <p:cNvPr id="6" name="M1_F1_orig-26dBov_AMR475.wav">
              <a:hlinkClick r:id="" action="ppaction://media"/>
            </p:cNvPr>
            <p:cNvPicPr>
              <a:picLocks noChangeAspect="1"/>
            </p:cNvPicPr>
            <p:nvPr>
              <a:audioFile r:link="rId20"/>
              <p:extLst>
                <p:ext uri="{DAA4B4D4-6D71-4841-9C94-3DE7FCFB9230}">
                  <p14:media xmlns:p14="http://schemas.microsoft.com/office/powerpoint/2010/main" r:embed="rId19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802377" y="3068960"/>
              <a:ext cx="609600" cy="609600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802377" y="3639808"/>
            <a:ext cx="3073072" cy="646331"/>
            <a:chOff x="802377" y="3789040"/>
            <a:chExt cx="3073072" cy="646331"/>
          </a:xfrm>
        </p:grpSpPr>
        <p:sp>
          <p:nvSpPr>
            <p:cNvPr id="20" name="TextBox 19"/>
            <p:cNvSpPr txBox="1"/>
            <p:nvPr/>
          </p:nvSpPr>
          <p:spPr>
            <a:xfrm>
              <a:off x="1548465" y="3789040"/>
              <a:ext cx="23269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Clean Speech Signal</a:t>
              </a:r>
            </a:p>
            <a:p>
              <a:r>
                <a:rPr lang="en-GB" dirty="0" smtClean="0"/>
                <a:t>EVS NB Codec 7.2kbps </a:t>
              </a:r>
              <a:endParaRPr lang="en-GB" dirty="0"/>
            </a:p>
          </p:txBody>
        </p:sp>
        <p:pic>
          <p:nvPicPr>
            <p:cNvPr id="7" name="M1_F1_orig-26dBov_EVS7k2.wav">
              <a:hlinkClick r:id="" action="ppaction://media"/>
            </p:cNvPr>
            <p:cNvPicPr>
              <a:picLocks noChangeAspect="1"/>
            </p:cNvPicPr>
            <p:nvPr>
              <a:audioFile r:link="rId18"/>
              <p:extLst>
                <p:ext uri="{DAA4B4D4-6D71-4841-9C94-3DE7FCFB9230}">
                  <p14:media xmlns:p14="http://schemas.microsoft.com/office/powerpoint/2010/main" r:embed="rId17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802377" y="3825771"/>
              <a:ext cx="609600" cy="609600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02377" y="4362495"/>
            <a:ext cx="2929446" cy="646331"/>
            <a:chOff x="802377" y="4437112"/>
            <a:chExt cx="2929446" cy="646331"/>
          </a:xfrm>
        </p:grpSpPr>
        <p:sp>
          <p:nvSpPr>
            <p:cNvPr id="26" name="TextBox 25"/>
            <p:cNvSpPr txBox="1"/>
            <p:nvPr/>
          </p:nvSpPr>
          <p:spPr>
            <a:xfrm>
              <a:off x="1507688" y="4437112"/>
              <a:ext cx="22241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Clean Speech Signal</a:t>
              </a:r>
            </a:p>
            <a:p>
              <a:r>
                <a:rPr lang="en-GB" dirty="0" smtClean="0"/>
                <a:t>AMR Codec 12.2kbps </a:t>
              </a:r>
              <a:endParaRPr lang="en-GB" dirty="0"/>
            </a:p>
          </p:txBody>
        </p:sp>
        <p:pic>
          <p:nvPicPr>
            <p:cNvPr id="9" name="M1_F1_orig-26dBov_AMR122.wav">
              <a:hlinkClick r:id="" action="ppaction://media"/>
            </p:cNvPr>
            <p:cNvPicPr>
              <a:picLocks noChangeAspect="1"/>
            </p:cNvPicPr>
            <p:nvPr>
              <a:audioFile r:link="rId16"/>
              <p:extLst>
                <p:ext uri="{DAA4B4D4-6D71-4841-9C94-3DE7FCFB9230}">
                  <p14:media xmlns:p14="http://schemas.microsoft.com/office/powerpoint/2010/main" r:embed="rId15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802377" y="4455477"/>
              <a:ext cx="609600" cy="609600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767964" y="5085184"/>
            <a:ext cx="3227972" cy="646331"/>
            <a:chOff x="767964" y="5229200"/>
            <a:chExt cx="3227972" cy="646331"/>
          </a:xfrm>
        </p:grpSpPr>
        <p:sp>
          <p:nvSpPr>
            <p:cNvPr id="31" name="TextBox 30"/>
            <p:cNvSpPr txBox="1"/>
            <p:nvPr/>
          </p:nvSpPr>
          <p:spPr>
            <a:xfrm>
              <a:off x="1551934" y="5229200"/>
              <a:ext cx="2444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Clean Speech Signal</a:t>
              </a:r>
            </a:p>
            <a:p>
              <a:r>
                <a:rPr lang="en-GB" dirty="0" smtClean="0"/>
                <a:t>EVS NB Codec 13.2kbps </a:t>
              </a:r>
              <a:endParaRPr lang="en-GB" dirty="0"/>
            </a:p>
          </p:txBody>
        </p:sp>
        <p:pic>
          <p:nvPicPr>
            <p:cNvPr id="11" name="M1_F1_orig-26dBov_EVS13k2.wav">
              <a:hlinkClick r:id="" action="ppaction://media"/>
            </p:cNvPr>
            <p:cNvPicPr>
              <a:picLocks noChangeAspect="1"/>
            </p:cNvPicPr>
            <p:nvPr>
              <a:audioFile r:link="rId14"/>
              <p:extLst>
                <p:ext uri="{DAA4B4D4-6D71-4841-9C94-3DE7FCFB9230}">
                  <p14:media xmlns:p14="http://schemas.microsoft.com/office/powerpoint/2010/main" r:embed="rId13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767964" y="5265930"/>
              <a:ext cx="609600" cy="609600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>
            <a:off x="4572000" y="1495443"/>
            <a:ext cx="3013782" cy="609600"/>
            <a:chOff x="4572000" y="1639459"/>
            <a:chExt cx="3013782" cy="609600"/>
          </a:xfrm>
        </p:grpSpPr>
        <p:sp>
          <p:nvSpPr>
            <p:cNvPr id="10" name="TextBox 9"/>
            <p:cNvSpPr txBox="1"/>
            <p:nvPr/>
          </p:nvSpPr>
          <p:spPr>
            <a:xfrm>
              <a:off x="5190575" y="1748934"/>
              <a:ext cx="23952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Speech + Chainsaw 5dB</a:t>
              </a:r>
              <a:endParaRPr lang="en-GB" dirty="0"/>
            </a:p>
          </p:txBody>
        </p:sp>
        <p:pic>
          <p:nvPicPr>
            <p:cNvPr id="21" name="M1_F1_chainsaw_5dBSNR.wav">
              <a:hlinkClick r:id="" action="ppaction://media"/>
            </p:cNvPr>
            <p:cNvPicPr>
              <a:picLocks noChangeAspect="1"/>
            </p:cNvPicPr>
            <p:nvPr>
              <a:audioFile r:link="rId12"/>
              <p:extLst>
                <p:ext uri="{DAA4B4D4-6D71-4841-9C94-3DE7FCFB9230}">
                  <p14:media xmlns:p14="http://schemas.microsoft.com/office/powerpoint/2010/main" r:embed="rId11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4572000" y="1639459"/>
              <a:ext cx="609600" cy="6096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4572000" y="2181678"/>
            <a:ext cx="3185847" cy="646331"/>
            <a:chOff x="4572000" y="2448267"/>
            <a:chExt cx="3185847" cy="646331"/>
          </a:xfrm>
        </p:grpSpPr>
        <p:sp>
          <p:nvSpPr>
            <p:cNvPr id="12" name="TextBox 11"/>
            <p:cNvSpPr txBox="1"/>
            <p:nvPr/>
          </p:nvSpPr>
          <p:spPr>
            <a:xfrm>
              <a:off x="5362640" y="2448267"/>
              <a:ext cx="23952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Speech + Chainsaw 5dB</a:t>
              </a:r>
            </a:p>
            <a:p>
              <a:r>
                <a:rPr lang="en-GB" dirty="0" smtClean="0"/>
                <a:t>TETRA Codec</a:t>
              </a:r>
              <a:endParaRPr lang="en-GB" dirty="0"/>
            </a:p>
          </p:txBody>
        </p:sp>
        <p:pic>
          <p:nvPicPr>
            <p:cNvPr id="22" name="M1_F1_chainsaw_5dBSNR_TETRA.wav">
              <a:hlinkClick r:id="" action="ppaction://media"/>
            </p:cNvPr>
            <p:cNvPicPr>
              <a:picLocks noChangeAspect="1"/>
            </p:cNvPicPr>
            <p:nvPr>
              <a:audioFile r:link="rId10"/>
              <p:extLst>
                <p:ext uri="{DAA4B4D4-6D71-4841-9C94-3DE7FCFB9230}">
                  <p14:media xmlns:p14="http://schemas.microsoft.com/office/powerpoint/2010/main" r:embed="rId9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4572000" y="2448267"/>
              <a:ext cx="609600" cy="609600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4572000" y="2904644"/>
            <a:ext cx="3177492" cy="646331"/>
            <a:chOff x="4572000" y="3304465"/>
            <a:chExt cx="3177492" cy="646331"/>
          </a:xfrm>
        </p:grpSpPr>
        <p:sp>
          <p:nvSpPr>
            <p:cNvPr id="18" name="TextBox 17"/>
            <p:cNvSpPr txBox="1"/>
            <p:nvPr/>
          </p:nvSpPr>
          <p:spPr>
            <a:xfrm>
              <a:off x="5354285" y="3304465"/>
              <a:ext cx="23952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Speech + Chainsaw 5dB</a:t>
              </a:r>
            </a:p>
            <a:p>
              <a:r>
                <a:rPr lang="en-GB" dirty="0" smtClean="0"/>
                <a:t>AMR Codec 4.75kbps </a:t>
              </a:r>
              <a:endParaRPr lang="en-GB" dirty="0"/>
            </a:p>
          </p:txBody>
        </p:sp>
        <p:pic>
          <p:nvPicPr>
            <p:cNvPr id="25" name="M1_F1_chainsaw_5dBSNR_AMR475.wav">
              <a:hlinkClick r:id="" action="ppaction://media"/>
            </p:cNvPr>
            <p:cNvPicPr>
              <a:picLocks noChangeAspect="1"/>
            </p:cNvPicPr>
            <p:nvPr>
              <a:audioFile r:link="rId8"/>
              <p:extLst>
                <p:ext uri="{DAA4B4D4-6D71-4841-9C94-3DE7FCFB9230}">
                  <p14:media xmlns:p14="http://schemas.microsoft.com/office/powerpoint/2010/main" r:embed="rId7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4572000" y="3304465"/>
              <a:ext cx="609600" cy="609600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4572000" y="3627610"/>
            <a:ext cx="3177463" cy="657914"/>
            <a:chOff x="4572000" y="4149080"/>
            <a:chExt cx="3177463" cy="657914"/>
          </a:xfrm>
        </p:grpSpPr>
        <p:sp>
          <p:nvSpPr>
            <p:cNvPr id="24" name="TextBox 23"/>
            <p:cNvSpPr txBox="1"/>
            <p:nvPr/>
          </p:nvSpPr>
          <p:spPr>
            <a:xfrm>
              <a:off x="5354256" y="4160663"/>
              <a:ext cx="23952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Speech + Chainsaw 5dB</a:t>
              </a:r>
            </a:p>
            <a:p>
              <a:r>
                <a:rPr lang="en-GB" dirty="0" smtClean="0"/>
                <a:t>EVS NB Codec 7.2kbps </a:t>
              </a:r>
              <a:endParaRPr lang="en-GB" dirty="0"/>
            </a:p>
          </p:txBody>
        </p:sp>
        <p:pic>
          <p:nvPicPr>
            <p:cNvPr id="27" name="M1_F1_chainsaw_5dBSNR_EVS7k2.wav">
              <a:hlinkClick r:id="" action="ppaction://media"/>
            </p:cNvPr>
            <p:cNvPicPr>
              <a:picLocks noChangeAspect="1"/>
            </p:cNvPicPr>
            <p:nvPr>
              <a:audioFile r:link="rId6"/>
              <p:extLst>
                <p:ext uri="{DAA4B4D4-6D71-4841-9C94-3DE7FCFB9230}">
                  <p14:media xmlns:p14="http://schemas.microsoft.com/office/powerpoint/2010/main" r:embed="rId5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4572000" y="4149080"/>
              <a:ext cx="609600" cy="609600"/>
            </a:xfrm>
            <a:prstGeom prst="rect">
              <a:avLst/>
            </a:prstGeom>
          </p:spPr>
        </p:pic>
      </p:grpSp>
      <p:grpSp>
        <p:nvGrpSpPr>
          <p:cNvPr id="40" name="Group 39"/>
          <p:cNvGrpSpPr/>
          <p:nvPr/>
        </p:nvGrpSpPr>
        <p:grpSpPr>
          <a:xfrm>
            <a:off x="4572000" y="4362159"/>
            <a:ext cx="3197758" cy="646391"/>
            <a:chOff x="4572000" y="5048393"/>
            <a:chExt cx="3197758" cy="646391"/>
          </a:xfrm>
        </p:grpSpPr>
        <p:sp>
          <p:nvSpPr>
            <p:cNvPr id="28" name="TextBox 27"/>
            <p:cNvSpPr txBox="1"/>
            <p:nvPr/>
          </p:nvSpPr>
          <p:spPr>
            <a:xfrm>
              <a:off x="5374551" y="5048393"/>
              <a:ext cx="23952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Speech + Chainsaw 5dB</a:t>
              </a:r>
            </a:p>
            <a:p>
              <a:r>
                <a:rPr lang="en-GB" dirty="0" smtClean="0"/>
                <a:t>AMR Codec 12.2kbps </a:t>
              </a:r>
              <a:endParaRPr lang="en-GB" dirty="0"/>
            </a:p>
          </p:txBody>
        </p:sp>
        <p:pic>
          <p:nvPicPr>
            <p:cNvPr id="29" name="M1_F1_chainsaw_5dBSNR_AMR122.wav">
              <a:hlinkClick r:id="" action="ppaction://media"/>
            </p:cNvPr>
            <p:cNvPicPr>
              <a:picLocks noChangeAspect="1"/>
            </p:cNvPicPr>
            <p:nvPr>
              <a:audi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4572000" y="5085184"/>
              <a:ext cx="609600" cy="6096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4572000" y="5085184"/>
            <a:ext cx="3312698" cy="666438"/>
            <a:chOff x="4572000" y="5930914"/>
            <a:chExt cx="3312698" cy="666438"/>
          </a:xfrm>
        </p:grpSpPr>
        <p:sp>
          <p:nvSpPr>
            <p:cNvPr id="32" name="TextBox 31"/>
            <p:cNvSpPr txBox="1"/>
            <p:nvPr/>
          </p:nvSpPr>
          <p:spPr>
            <a:xfrm>
              <a:off x="5372472" y="5930914"/>
              <a:ext cx="25122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Speech + Chainsaw 5dB</a:t>
              </a:r>
            </a:p>
            <a:p>
              <a:r>
                <a:rPr lang="en-GB" dirty="0" smtClean="0"/>
                <a:t>EVS NB Codec 13.2kbps </a:t>
              </a:r>
              <a:endParaRPr lang="en-GB" dirty="0"/>
            </a:p>
          </p:txBody>
        </p:sp>
        <p:pic>
          <p:nvPicPr>
            <p:cNvPr id="30" name="M1_F1_chainsaw_5dBSNR_EVS13k2.wav">
              <a:hlinkClick r:id="" action="ppaction://media"/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27"/>
            <a:stretch>
              <a:fillRect/>
            </a:stretch>
          </p:blipFill>
          <p:spPr>
            <a:xfrm>
              <a:off x="4572000" y="5987752"/>
              <a:ext cx="609600" cy="609600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7965690" y="2132856"/>
            <a:ext cx="104996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Slightly</a:t>
            </a:r>
          </a:p>
          <a:p>
            <a:r>
              <a:rPr lang="en-GB" dirty="0" smtClean="0"/>
              <a:t>different </a:t>
            </a:r>
          </a:p>
          <a:p>
            <a:r>
              <a:rPr lang="en-GB" dirty="0" smtClean="0"/>
              <a:t>noise </a:t>
            </a:r>
          </a:p>
          <a:p>
            <a:r>
              <a:rPr lang="en-GB" dirty="0" smtClean="0"/>
              <a:t>spectral </a:t>
            </a:r>
          </a:p>
          <a:p>
            <a:r>
              <a:rPr lang="en-GB" dirty="0" smtClean="0"/>
              <a:t>balance</a:t>
            </a:r>
            <a:endParaRPr lang="en-GB" dirty="0"/>
          </a:p>
        </p:txBody>
      </p:sp>
      <p:sp>
        <p:nvSpPr>
          <p:cNvPr id="45" name="TextBox 44"/>
          <p:cNvSpPr txBox="1"/>
          <p:nvPr/>
        </p:nvSpPr>
        <p:spPr>
          <a:xfrm>
            <a:off x="179512" y="5781454"/>
            <a:ext cx="8776185" cy="92333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TETRA and AMR 4.75kbps exhibit slightly different spectral balance for the speech and </a:t>
            </a:r>
          </a:p>
          <a:p>
            <a:r>
              <a:rPr lang="en-GB" dirty="0" smtClean="0"/>
              <a:t>the background noise but does this really constitute a benefit to intelligibility or quality?</a:t>
            </a:r>
          </a:p>
          <a:p>
            <a:r>
              <a:rPr lang="en-GB" b="1" dirty="0" smtClean="0"/>
              <a:t>No, the overall order of increasing intelligibility and audio quality with bit rate is preserved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13455872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Annex: Processing Details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971600" y="1916832"/>
            <a:ext cx="129614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Input File 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2987824" y="1916832"/>
            <a:ext cx="129614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Bit-exact Encoder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4932040" y="1916832"/>
            <a:ext cx="129614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Bit-exact Decoder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6948264" y="1916832"/>
            <a:ext cx="129614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Output File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971600" y="3573016"/>
            <a:ext cx="129614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Input File</a:t>
            </a:r>
          </a:p>
          <a:p>
            <a:pPr algn="ctr"/>
            <a:r>
              <a:rPr lang="en-GB" dirty="0" smtClean="0"/>
              <a:t>(.wav format) 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6948264" y="3551810"/>
            <a:ext cx="129614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Output File</a:t>
            </a:r>
          </a:p>
          <a:p>
            <a:pPr algn="ctr"/>
            <a:r>
              <a:rPr lang="en-GB" dirty="0" smtClean="0"/>
              <a:t>(.wav format) 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3356992"/>
            <a:ext cx="286905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TETRA (4.4567 kbps)</a:t>
            </a:r>
          </a:p>
          <a:p>
            <a:r>
              <a:rPr lang="en-GB" dirty="0" smtClean="0"/>
              <a:t>AMR (4.75 kbps)</a:t>
            </a:r>
          </a:p>
          <a:p>
            <a:r>
              <a:rPr lang="en-GB" dirty="0" smtClean="0"/>
              <a:t>AMR (12.2 kbps)</a:t>
            </a:r>
          </a:p>
          <a:p>
            <a:r>
              <a:rPr lang="en-GB" dirty="0" smtClean="0"/>
              <a:t>EVS (7.2 kbps)</a:t>
            </a:r>
          </a:p>
          <a:p>
            <a:r>
              <a:rPr lang="en-GB" dirty="0" smtClean="0"/>
              <a:t>EVS 13.2 kbps)</a:t>
            </a:r>
          </a:p>
          <a:p>
            <a:r>
              <a:rPr lang="en-GB" dirty="0" smtClean="0"/>
              <a:t>N.B. DTX Off where available</a:t>
            </a:r>
            <a:endParaRPr lang="en-GB" dirty="0"/>
          </a:p>
        </p:txBody>
      </p:sp>
      <p:cxnSp>
        <p:nvCxnSpPr>
          <p:cNvPr id="13" name="Straight Arrow Connector 12"/>
          <p:cNvCxnSpPr>
            <a:stCxn id="5" idx="3"/>
            <a:endCxn id="6" idx="1"/>
          </p:cNvCxnSpPr>
          <p:nvPr/>
        </p:nvCxnSpPr>
        <p:spPr>
          <a:xfrm>
            <a:off x="2267744" y="2384884"/>
            <a:ext cx="720080" cy="0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6" idx="3"/>
            <a:endCxn id="7" idx="1"/>
          </p:cNvCxnSpPr>
          <p:nvPr/>
        </p:nvCxnSpPr>
        <p:spPr>
          <a:xfrm>
            <a:off x="4283968" y="2384884"/>
            <a:ext cx="648072" cy="0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3"/>
            <a:endCxn id="8" idx="1"/>
          </p:cNvCxnSpPr>
          <p:nvPr/>
        </p:nvCxnSpPr>
        <p:spPr>
          <a:xfrm>
            <a:off x="6228184" y="2384884"/>
            <a:ext cx="720080" cy="0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2"/>
            <a:endCxn id="10" idx="0"/>
          </p:cNvCxnSpPr>
          <p:nvPr/>
        </p:nvCxnSpPr>
        <p:spPr>
          <a:xfrm>
            <a:off x="7596336" y="2852936"/>
            <a:ext cx="0" cy="698874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5" idx="2"/>
            <a:endCxn id="9" idx="0"/>
          </p:cNvCxnSpPr>
          <p:nvPr/>
        </p:nvCxnSpPr>
        <p:spPr>
          <a:xfrm>
            <a:off x="1619672" y="2852936"/>
            <a:ext cx="0" cy="720080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13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253</Words>
  <Application>Microsoft Office PowerPoint</Application>
  <PresentationFormat>On-screen Show (4:3)</PresentationFormat>
  <Paragraphs>58</Paragraphs>
  <Slides>3</Slides>
  <Notes>0</Notes>
  <HiddenSlides>0</HiddenSlides>
  <MMClips>12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In search of “Effective noise suppression by the codec” - An Informal Codec Comparison based upon published bit-exact code.</vt:lpstr>
      <vt:lpstr>Annex: Processing Details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Codec Comparison</dc:title>
  <dc:creator>Jon</dc:creator>
  <cp:lastModifiedBy>Jon</cp:lastModifiedBy>
  <cp:revision>22</cp:revision>
  <dcterms:created xsi:type="dcterms:W3CDTF">2015-10-26T15:36:39Z</dcterms:created>
  <dcterms:modified xsi:type="dcterms:W3CDTF">2015-10-27T18:10:45Z</dcterms:modified>
</cp:coreProperties>
</file>