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5"/>
    <p:sldMasterId id="2147483711" r:id="rId6"/>
  </p:sldMasterIdLst>
  <p:notesMasterIdLst>
    <p:notesMasterId r:id="rId19"/>
  </p:notesMasterIdLst>
  <p:sldIdLst>
    <p:sldId id="261" r:id="rId7"/>
    <p:sldId id="299" r:id="rId8"/>
    <p:sldId id="317" r:id="rId9"/>
    <p:sldId id="300" r:id="rId10"/>
    <p:sldId id="303" r:id="rId11"/>
    <p:sldId id="310" r:id="rId12"/>
    <p:sldId id="311" r:id="rId13"/>
    <p:sldId id="312" r:id="rId14"/>
    <p:sldId id="313" r:id="rId15"/>
    <p:sldId id="316" r:id="rId16"/>
    <p:sldId id="308" r:id="rId17"/>
    <p:sldId id="315" r:id="rId18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, Charles" initials="LC" lastIdx="1" clrIdx="0">
    <p:extLst>
      <p:ext uri="{19B8F6BF-5375-455C-9EA6-DF929625EA0E}">
        <p15:presenceInfo xmlns:p15="http://schemas.microsoft.com/office/powerpoint/2012/main" userId="S-1-5-21-945540591-4024260831-3861152641-619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008000"/>
    <a:srgbClr val="FFE1E1"/>
    <a:srgbClr val="D1EFFF"/>
    <a:srgbClr val="E9F6DA"/>
    <a:srgbClr val="BDE7FF"/>
    <a:srgbClr val="FFCDCD"/>
    <a:srgbClr val="D2ECB6"/>
    <a:srgbClr val="BAE18F"/>
    <a:srgbClr val="BEE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1" autoAdjust="0"/>
    <p:restoredTop sz="87211" autoAdjust="0"/>
  </p:normalViewPr>
  <p:slideViewPr>
    <p:cSldViewPr>
      <p:cViewPr varScale="1">
        <p:scale>
          <a:sx n="80" d="100"/>
          <a:sy n="80" d="100"/>
        </p:scale>
        <p:origin x="17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A3815B95-179A-4DBE-9601-7F664BC94460}" type="datetimeFigureOut">
              <a:rPr lang="en-US" smtClean="0"/>
              <a:pPr/>
              <a:t>4/7/2015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DF338D1F-0D83-4185-A0A7-915298AED4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71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38D1F-0D83-4185-A0A7-915298AED4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61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jpeg"/><Relationship Id="rId4" Type="http://schemas.openxmlformats.org/officeDocument/2006/relationships/oleObject" Target="../embeddings/oleObject3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4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512" y="6577179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Confidential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3511389"/>
            <a:ext cx="6048672" cy="1357772"/>
          </a:xfrm>
        </p:spPr>
        <p:txBody>
          <a:bodyPr anchor="t"/>
          <a:lstStyle>
            <a:lvl1pPr algn="l">
              <a:defRPr i="1">
                <a:solidFill>
                  <a:srgbClr val="E64011"/>
                </a:solidFill>
                <a:latin typeface="Omnes Bold" pitchFamily="50" charset="0"/>
              </a:defRPr>
            </a:lvl1pPr>
          </a:lstStyle>
          <a:p>
            <a:r>
              <a:rPr lang="en-US" dirty="0" smtClean="0"/>
              <a:t>Click to edit Project title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5085184"/>
            <a:ext cx="6048672" cy="72008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Authored by: Dummy Text</a:t>
            </a:r>
          </a:p>
          <a:p>
            <a:r>
              <a:rPr lang="en-US" dirty="0" smtClean="0"/>
              <a:t>Click to edit: 30th January, 2014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64011"/>
                </a:solidFill>
              </a:defRPr>
            </a:lvl1pPr>
          </a:lstStyle>
          <a:p>
            <a:r>
              <a:rPr lang="en-IN" dirty="0" smtClean="0"/>
              <a:t>Reliance Jio Infocomm Limited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5617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29" name="think-cell Folie" r:id="rId4" imgW="0" imgH="0" progId="TCLayout.ActiveDocument.1">
                  <p:embed/>
                </p:oleObj>
              </mc:Choice>
              <mc:Fallback>
                <p:oleObj name="think-cell Folie" r:id="rId4" imgW="0" imgH="0" progId="TCLayout.ActiveDocument.1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Placeholder 21"/>
          <p:cNvSpPr>
            <a:spLocks noGrp="1"/>
          </p:cNvSpPr>
          <p:nvPr>
            <p:ph type="body" sz="quarter" idx="10" hasCustomPrompt="1"/>
          </p:nvPr>
        </p:nvSpPr>
        <p:spPr>
          <a:xfrm>
            <a:off x="287338" y="295276"/>
            <a:ext cx="8567737" cy="187325"/>
          </a:xfrm>
          <a:noFill/>
        </p:spPr>
        <p:txBody>
          <a:bodyPr lIns="0" tIns="0" rIns="0" bIns="0" anchor="ctr" anchorCtr="0"/>
          <a:lstStyle>
            <a:lvl1pPr defTabSz="180975">
              <a:defRPr sz="800" b="1"/>
            </a:lvl1pPr>
            <a:lvl3pPr>
              <a:buNone/>
              <a:defRPr/>
            </a:lvl3pPr>
          </a:lstStyle>
          <a:p>
            <a:pPr lvl="0"/>
            <a:r>
              <a:rPr lang="en-US" dirty="0" smtClean="0"/>
              <a:t>X	Click to edit Chapter Heading</a:t>
            </a:r>
            <a:endParaRPr lang="de-DE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287337" y="1484313"/>
            <a:ext cx="8568000" cy="2665412"/>
          </a:xfrm>
        </p:spPr>
        <p:txBody>
          <a:bodyPr lIns="0" tIns="0" rIns="0" bIns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287340" y="687388"/>
            <a:ext cx="8567736" cy="4667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© Detecon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– </a:t>
            </a:r>
            <a:fld id="{0BE42143-7310-4A8F-A2D9-68016CEE3D5A}" type="slidenum">
              <a:rPr lang="de-DE" smtClean="0">
                <a:solidFill>
                  <a:srgbClr val="000000"/>
                </a:solidFill>
              </a:rPr>
              <a:pPr algn="ctr"/>
              <a:t>‹#›</a:t>
            </a:fld>
            <a:r>
              <a:rPr lang="de-DE" dirty="0" smtClean="0">
                <a:solidFill>
                  <a:srgbClr val="000000"/>
                </a:solidFill>
              </a:rPr>
              <a:t> –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 smtClean="0"/>
              <a:t>EMBMS WORKSHOP-PREPARATION - 20141112.PPTX</a:t>
            </a:r>
            <a:endParaRPr lang="de-DE" dirty="0"/>
          </a:p>
        </p:txBody>
      </p:sp>
      <p:pic>
        <p:nvPicPr>
          <p:cNvPr id="11" name="Picture 3" descr="C:\Users\dtc3942\AppData\Local\Microsoft\Windows\Temporary Internet Files\Content.Outlook\W1VTXAAR\ril_logo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925" y="6266501"/>
            <a:ext cx="581343" cy="4809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440520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3" name="think-cell Folie" r:id="rId4" imgW="0" imgH="0" progId="TCLayout.ActiveDocument.1">
                  <p:embed/>
                </p:oleObj>
              </mc:Choice>
              <mc:Fallback>
                <p:oleObj name="think-cell Folie" r:id="rId4" imgW="0" imgH="0" progId="TCLayout.ActiveDocument.1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>
          <a:xfrm rot="16200000">
            <a:off x="8892382" y="6433067"/>
            <a:ext cx="366711" cy="831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© Detecon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>
          <a:xfrm rot="16200000">
            <a:off x="-1507847" y="5047972"/>
            <a:ext cx="3136900" cy="831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de-DE" sz="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>
                <a:solidFill>
                  <a:srgbClr val="000000"/>
                </a:solidFill>
              </a:rPr>
              <a:t>EMBMS WORKSHOP-PREPARATION - 20141112.PPTX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295276"/>
            <a:ext cx="8568000" cy="187325"/>
          </a:xfrm>
          <a:noFill/>
        </p:spPr>
        <p:txBody>
          <a:bodyPr vert="horz" lIns="0" tIns="0" rIns="0" bIns="0" rtlCol="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33AB"/>
              </a:buClr>
              <a:buSzPct val="80000"/>
              <a:buFont typeface="Wingdings" pitchFamily="2" charset="2"/>
              <a:buNone/>
              <a:tabLst/>
              <a:defRPr lang="de-DE" sz="800" b="1" i="0" kern="1200" dirty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3pPr>
              <a:buNone/>
              <a:defRPr/>
            </a:lvl3pPr>
          </a:lstStyle>
          <a:p>
            <a:pPr marL="0" marR="0" lvl="0" indent="0" algn="l" defTabSz="180975" rtl="0" eaLnBrk="1" fontAlgn="auto" latinLnBrk="0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0033AB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lang="en-US" dirty="0" smtClean="0"/>
              <a:t>Click to edit Content Title</a:t>
            </a:r>
            <a:endParaRPr lang="de-DE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>
          <a:xfrm>
            <a:off x="4378325" y="6558764"/>
            <a:ext cx="368691" cy="138499"/>
          </a:xfrm>
        </p:spPr>
        <p:txBody>
          <a:bodyPr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– </a:t>
            </a:r>
            <a:fld id="{0BE42143-7310-4A8F-A2D9-68016CEE3D5A}" type="slidenum">
              <a:rPr lang="de-DE" smtClean="0">
                <a:solidFill>
                  <a:srgbClr val="000000"/>
                </a:solidFill>
              </a:rPr>
              <a:pPr algn="ctr"/>
              <a:t>‹#›</a:t>
            </a:fld>
            <a:r>
              <a:rPr lang="de-DE" dirty="0" smtClean="0">
                <a:solidFill>
                  <a:srgbClr val="000000"/>
                </a:solidFill>
              </a:rPr>
              <a:t> –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9" name="Picture 3" descr="C:\Users\StBerger\Desktop\DeTeCon\Template-Vorlagen\Client's logo8blu+bl.png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8925" y="6421438"/>
            <a:ext cx="1133475" cy="247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061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7" name="think-cell Folie" r:id="rId4" imgW="0" imgH="0" progId="TCLayout.ActiveDocument.1">
                  <p:embed/>
                </p:oleObj>
              </mc:Choice>
              <mc:Fallback>
                <p:oleObj name="think-cell Folie" r:id="rId4" imgW="0" imgH="0" progId="TCLayout.ActiveDocument.1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892382" y="6433067"/>
            <a:ext cx="366711" cy="83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lvl1pPr algn="l"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© Detecon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3"/>
          </p:nvPr>
        </p:nvSpPr>
        <p:spPr>
          <a:xfrm rot="16200000">
            <a:off x="-1507847" y="5047972"/>
            <a:ext cx="3136900" cy="831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 smtClean="0"/>
              <a:t>EMBMS WORKSHOP-PREPARATION - 20141112.PPTX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378325" y="6558764"/>
            <a:ext cx="368691" cy="138499"/>
          </a:xfrm>
        </p:spPr>
        <p:txBody>
          <a:bodyPr/>
          <a:lstStyle/>
          <a:p>
            <a:pPr algn="ctr"/>
            <a:r>
              <a:rPr lang="de-DE" dirty="0" smtClean="0">
                <a:solidFill>
                  <a:srgbClr val="000000"/>
                </a:solidFill>
              </a:rPr>
              <a:t>– </a:t>
            </a:r>
            <a:fld id="{0BE42143-7310-4A8F-A2D9-68016CEE3D5A}" type="slidenum">
              <a:rPr lang="de-DE" smtClean="0">
                <a:solidFill>
                  <a:srgbClr val="000000"/>
                </a:solidFill>
              </a:rPr>
              <a:pPr algn="ctr"/>
              <a:t>‹#›</a:t>
            </a:fld>
            <a:r>
              <a:rPr lang="de-DE" dirty="0" smtClean="0">
                <a:solidFill>
                  <a:srgbClr val="000000"/>
                </a:solidFill>
              </a:rPr>
              <a:t> –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12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3511389"/>
            <a:ext cx="6048672" cy="1141748"/>
          </a:xfrm>
        </p:spPr>
        <p:txBody>
          <a:bodyPr anchor="t"/>
          <a:lstStyle>
            <a:lvl1pPr algn="l">
              <a:defRPr b="0" i="0">
                <a:solidFill>
                  <a:srgbClr val="E64011"/>
                </a:solidFill>
                <a:latin typeface="Omnes Regular" pitchFamily="50" charset="0"/>
              </a:defRPr>
            </a:lvl1pPr>
          </a:lstStyle>
          <a:p>
            <a:r>
              <a:rPr lang="en-US" dirty="0" smtClean="0"/>
              <a:t>Click to edit Project subtitle 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4916760"/>
            <a:ext cx="6048672" cy="816496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 : Dummy Text</a:t>
            </a:r>
          </a:p>
          <a:p>
            <a:r>
              <a:rPr lang="en-US" dirty="0" smtClean="0"/>
              <a:t>Click to edit :  30th January, 2014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56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19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12474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42520" y="112474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27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5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080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7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643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8208912" cy="5620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208912" cy="47525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51520" y="5949951"/>
            <a:ext cx="8208912" cy="6270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977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5" name="think-cell Folie" r:id="rId4" imgW="0" imgH="0" progId="TCLayout.ActiveDocument.1">
                  <p:embed/>
                </p:oleObj>
              </mc:Choice>
              <mc:Fallback>
                <p:oleObj name="think-cell Folie" r:id="rId4" imgW="0" imgH="0" progId="TCLayout.ActiveDocument.1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fik 8" descr="Titelbild_01.jpg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ctrTitle"/>
          </p:nvPr>
        </p:nvSpPr>
        <p:spPr bwMode="gray">
          <a:xfrm>
            <a:off x="288925" y="1491523"/>
            <a:ext cx="3600000" cy="720000"/>
          </a:xfrm>
        </p:spPr>
        <p:txBody>
          <a:bodyPr lIns="0" tIns="0" rIns="0" bIns="0" anchor="t" anchorCtr="0"/>
          <a:lstStyle>
            <a:lvl1pPr algn="l">
              <a:defRPr sz="1600">
                <a:latin typeface="+mn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de-DE" noProof="0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 bwMode="gray">
          <a:xfrm>
            <a:off x="288925" y="2313237"/>
            <a:ext cx="3600000" cy="720000"/>
          </a:xfrm>
        </p:spPr>
        <p:txBody>
          <a:bodyPr lIns="0" tIns="0" rIns="0" bIns="0" anchor="t" anchorCtr="0"/>
          <a:lstStyle>
            <a:lvl1pPr marL="0" indent="0" algn="l">
              <a:spcBef>
                <a:spcPts val="720"/>
              </a:spcBef>
              <a:buNone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8" name="Rectangle 28"/>
          <p:cNvSpPr>
            <a:spLocks noChangeArrowheads="1"/>
          </p:cNvSpPr>
          <p:nvPr userDrawn="1"/>
        </p:nvSpPr>
        <p:spPr bwMode="gray">
          <a:xfrm>
            <a:off x="1588" y="5719763"/>
            <a:ext cx="9142412" cy="431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tIns="72000" rIns="72000" bIns="72000"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13" name="Claim"/>
          <p:cNvSpPr>
            <a:spLocks noChangeArrowheads="1"/>
          </p:cNvSpPr>
          <p:nvPr userDrawn="1"/>
        </p:nvSpPr>
        <p:spPr bwMode="gray">
          <a:xfrm>
            <a:off x="1587" y="6230937"/>
            <a:ext cx="9142412" cy="4318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396000" tIns="0" rIns="0" bIns="0" anchor="ctr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</a:rPr>
              <a:t>We make ICT strategies work</a:t>
            </a:r>
            <a:endParaRPr lang="en-US" sz="1000" b="1" dirty="0">
              <a:solidFill>
                <a:srgbClr val="FFFFFF"/>
              </a:solidFill>
            </a:endParaRPr>
          </a:p>
        </p:txBody>
      </p:sp>
      <p:pic>
        <p:nvPicPr>
          <p:cNvPr id="11" name="Picture 3" descr="C:\Users\StBerger\Desktop\DeTeCon\Template-Vorlagen\T-Logo_2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gray">
          <a:xfrm>
            <a:off x="395420" y="5772150"/>
            <a:ext cx="846276" cy="354806"/>
          </a:xfrm>
          <a:prstGeom prst="rect">
            <a:avLst/>
          </a:prstGeom>
          <a:noFill/>
        </p:spPr>
      </p:pic>
      <p:pic>
        <p:nvPicPr>
          <p:cNvPr id="12" name="Picture 8" descr="C:\Users\StBerger\Desktop\DeTeCon\Template-Vorlagen\DC_Logo_blue_RGB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7753698" y="5807442"/>
            <a:ext cx="1081882" cy="251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6736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1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2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6984776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24745"/>
            <a:ext cx="69127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8822" y="657717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Omnes Regular" pitchFamily="50" charset="0"/>
              </a:defRPr>
            </a:lvl1pPr>
          </a:lstStyle>
          <a:p>
            <a:r>
              <a:rPr lang="en-IN" dirty="0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0888" y="657717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Omnes Regular" pitchFamily="50" charset="0"/>
              </a:defRPr>
            </a:lvl1pPr>
          </a:lstStyle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6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Omnes Regular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E64011"/>
        </a:buClr>
        <a:buFont typeface="Arial" pitchFamily="34" charset="0"/>
        <a:buChar char="•"/>
        <a:defRPr sz="2000" kern="1200">
          <a:solidFill>
            <a:schemeClr val="tx1"/>
          </a:solidFill>
          <a:latin typeface="Omnes Regular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E64011"/>
        </a:buClr>
        <a:buFont typeface="Arial" pitchFamily="34" charset="0"/>
        <a:buChar char="•"/>
        <a:defRPr sz="1600" kern="1200">
          <a:solidFill>
            <a:schemeClr val="tx1"/>
          </a:solidFill>
          <a:latin typeface="Omnes Regular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E64011"/>
        </a:buClr>
        <a:buFont typeface="Arial" pitchFamily="34" charset="0"/>
        <a:buChar char="•"/>
        <a:defRPr sz="1400" kern="1200">
          <a:solidFill>
            <a:schemeClr val="tx1"/>
          </a:solidFill>
          <a:latin typeface="Omnes Regular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E64011"/>
        </a:buClr>
        <a:buFont typeface="Arial" pitchFamily="34" charset="0"/>
        <a:buChar char="•"/>
        <a:defRPr sz="1200" kern="1200">
          <a:solidFill>
            <a:schemeClr val="tx1"/>
          </a:solidFill>
          <a:latin typeface="Omnes Regular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E64011"/>
        </a:buClr>
        <a:buFont typeface="Arial" pitchFamily="34" charset="0"/>
        <a:buChar char="•"/>
        <a:defRPr sz="1200" kern="1200">
          <a:solidFill>
            <a:schemeClr val="tx1"/>
          </a:solidFill>
          <a:latin typeface="Omnes Regular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1" name="think-cell Folie" r:id="rId8" imgW="0" imgH="0" progId="TCLayout.ActiveDocument.1">
                  <p:embed/>
                </p:oleObj>
              </mc:Choice>
              <mc:Fallback>
                <p:oleObj name="think-cell Folie" r:id="rId8" imgW="0" imgH="0" progId="TCLayout.ActiveDocument.1">
                  <p:embed/>
                  <p:pic>
                    <p:nvPicPr>
                      <p:cNvPr id="0" name="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892382" y="6433067"/>
            <a:ext cx="366711" cy="83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>
            <a:lvl1pPr algn="l"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© Detecon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7339" y="687388"/>
            <a:ext cx="8568000" cy="4667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7338" y="1484312"/>
            <a:ext cx="8568000" cy="26647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noProof="0" dirty="0" smtClean="0"/>
          </a:p>
        </p:txBody>
      </p:sp>
      <p:sp>
        <p:nvSpPr>
          <p:cNvPr id="14" name="OT_FootnoteSource" hidden="1"/>
          <p:cNvSpPr txBox="1"/>
          <p:nvPr/>
        </p:nvSpPr>
        <p:spPr>
          <a:xfrm>
            <a:off x="284163" y="5949077"/>
            <a:ext cx="4152900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407988" indent="-407988">
              <a:tabLst>
                <a:tab pos="360363" algn="r"/>
              </a:tabLst>
              <a:defRPr/>
            </a:pPr>
            <a:r>
              <a:rPr lang="de-DE" sz="800" i="1" dirty="0" smtClean="0">
                <a:solidFill>
                  <a:srgbClr val="000000"/>
                </a:solidFill>
              </a:rPr>
              <a:t>	1	Text</a:t>
            </a:r>
          </a:p>
          <a:p>
            <a:pPr marL="407988" indent="-407988">
              <a:tabLst>
                <a:tab pos="360363" algn="r"/>
              </a:tabLst>
              <a:defRPr/>
            </a:pPr>
            <a:r>
              <a:rPr lang="de-DE" sz="800" i="1" dirty="0" smtClean="0">
                <a:solidFill>
                  <a:srgbClr val="000000"/>
                </a:solidFill>
              </a:rPr>
              <a:t>Source:		FootnoteAndSource</a:t>
            </a:r>
          </a:p>
        </p:txBody>
      </p:sp>
      <p:sp>
        <p:nvSpPr>
          <p:cNvPr id="24" name="OT_TextBox" hidden="1"/>
          <p:cNvSpPr>
            <a:spLocks/>
          </p:cNvSpPr>
          <p:nvPr/>
        </p:nvSpPr>
        <p:spPr>
          <a:xfrm>
            <a:off x="-2484980" y="0"/>
            <a:ext cx="2484981" cy="2151459"/>
          </a:xfrm>
          <a:prstGeom prst="rect">
            <a:avLst/>
          </a:prstGeom>
        </p:spPr>
        <p:txBody>
          <a:bodyPr vert="horz" lIns="108000" tIns="108000" rIns="108000" bIns="10800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50"/>
              </a:spcBef>
              <a:buClr>
                <a:srgbClr val="0033AB"/>
              </a:buClr>
              <a:buSzPct val="80000"/>
              <a:buFont typeface="Wingdings" pitchFamily="2" charset="2"/>
              <a:buNone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273600" indent="-270000" algn="l" defTabSz="914400" rtl="0" eaLnBrk="1" latinLnBrk="0" hangingPunct="1">
              <a:spcBef>
                <a:spcPts val="720"/>
              </a:spcBef>
              <a:buClr>
                <a:srgbClr val="00337F"/>
              </a:buClr>
              <a:buSzPct val="80000"/>
              <a:buFont typeface="Wingdings" pitchFamily="2" charset="2"/>
              <a:buChar char="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9750" indent="-269875" algn="l" defTabSz="914400" rtl="0" eaLnBrk="1" latinLnBrk="0" hangingPunct="1">
              <a:lnSpc>
                <a:spcPct val="100000"/>
              </a:lnSpc>
              <a:spcBef>
                <a:spcPts val="720"/>
              </a:spcBef>
              <a:buClr>
                <a:srgbClr val="00337F"/>
              </a:buClr>
              <a:buSzPct val="70000"/>
              <a:buFont typeface="Wingdings" pitchFamily="2" charset="2"/>
              <a:buChar char="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7550" indent="-1651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SzPct val="100000"/>
              <a:buFont typeface="Arial Unicode MS" pitchFamily="34" charset="-128"/>
              <a:buChar char="–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1700" indent="-184150" algn="l" defTabSz="914400" rtl="0" eaLnBrk="1" latinLnBrk="0" hangingPunct="1">
              <a:lnSpc>
                <a:spcPct val="100000"/>
              </a:lnSpc>
              <a:spcBef>
                <a:spcPts val="50"/>
              </a:spcBef>
              <a:buFont typeface="Arial Unicode MS" pitchFamily="34" charset="-128"/>
              <a:buChar char="–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500" indent="-171450" algn="l" defTabSz="914400" rtl="0" eaLnBrk="1" latinLnBrk="0" hangingPunct="1">
              <a:lnSpc>
                <a:spcPct val="100000"/>
              </a:lnSpc>
              <a:spcBef>
                <a:spcPts val="50"/>
              </a:spcBef>
              <a:buFont typeface="Arial Unicode MS" pitchFamily="34" charset="-128"/>
              <a:buChar char="–"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Calibri" pitchFamily="34" charset="0"/>
              </a:defRPr>
            </a:lvl6pPr>
            <a:lvl7pPr marL="1260475" indent="-180975" algn="l" defTabSz="914400" rtl="0" eaLnBrk="1" latinLnBrk="0" hangingPunct="1">
              <a:lnSpc>
                <a:spcPct val="100000"/>
              </a:lnSpc>
              <a:spcBef>
                <a:spcPts val="50"/>
              </a:spcBef>
              <a:buFont typeface="Arial Unicode MS" pitchFamily="34" charset="-128"/>
              <a:buChar char="–"/>
              <a:defRPr sz="1000" kern="1200">
                <a:solidFill>
                  <a:schemeClr val="tx1"/>
                </a:solidFill>
                <a:latin typeface="+mn-lt"/>
                <a:ea typeface="+mn-ea"/>
                <a:cs typeface="Calibri" pitchFamily="34" charset="0"/>
              </a:defRPr>
            </a:lvl7pPr>
            <a:lvl8pPr marL="1438275" indent="-180975" algn="l" defTabSz="914400" rtl="0" eaLnBrk="1" latinLnBrk="0" hangingPunct="1">
              <a:lnSpc>
                <a:spcPct val="100000"/>
              </a:lnSpc>
              <a:spcBef>
                <a:spcPts val="50"/>
              </a:spcBef>
              <a:buFont typeface="Arial Unicode MS" pitchFamily="34" charset="-128"/>
              <a:buChar char="–"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Calibri" pitchFamily="34" charset="0"/>
              </a:defRPr>
            </a:lvl8pPr>
            <a:lvl9pPr marL="1625600" indent="-187325" algn="l" defTabSz="914400" rtl="0" eaLnBrk="1" latinLnBrk="0" hangingPunct="1">
              <a:lnSpc>
                <a:spcPct val="100000"/>
              </a:lnSpc>
              <a:spcBef>
                <a:spcPts val="50"/>
              </a:spcBef>
              <a:buFont typeface="Arial Unicode MS" pitchFamily="34" charset="-128"/>
              <a:buChar char="–"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Calibri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OfficeToolsTextBox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Zweite Ebene</a:t>
            </a:r>
          </a:p>
          <a:p>
            <a:pPr lvl="2" fontAlgn="base"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Dritte Ebene</a:t>
            </a:r>
          </a:p>
          <a:p>
            <a:pPr lvl="3" fontAlgn="base"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Vierte Ebene</a:t>
            </a:r>
          </a:p>
          <a:p>
            <a:pPr lvl="4" fontAlgn="base"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Fünfte Ebene</a:t>
            </a:r>
          </a:p>
          <a:p>
            <a:pPr lvl="5"/>
            <a:r>
              <a:rPr lang="de-DE" dirty="0" smtClean="0">
                <a:solidFill>
                  <a:srgbClr val="000000"/>
                </a:solidFill>
              </a:rPr>
              <a:t>Sechste Ebene</a:t>
            </a:r>
          </a:p>
          <a:p>
            <a:pPr lvl="6"/>
            <a:r>
              <a:rPr lang="de-DE" dirty="0" smtClean="0">
                <a:solidFill>
                  <a:srgbClr val="000000"/>
                </a:solidFill>
              </a:rPr>
              <a:t>Siebente Ebene</a:t>
            </a:r>
          </a:p>
          <a:p>
            <a:pPr lvl="7"/>
            <a:r>
              <a:rPr lang="de-DE" dirty="0" smtClean="0">
                <a:solidFill>
                  <a:srgbClr val="000000"/>
                </a:solidFill>
              </a:rPr>
              <a:t>Achte Ebene</a:t>
            </a:r>
          </a:p>
          <a:p>
            <a:pPr lvl="8"/>
            <a:r>
              <a:rPr lang="de-DE" dirty="0" smtClean="0">
                <a:solidFill>
                  <a:srgbClr val="000000"/>
                </a:solidFill>
              </a:rPr>
              <a:t>Neunte Ebene</a:t>
            </a: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3"/>
          </p:nvPr>
        </p:nvSpPr>
        <p:spPr>
          <a:xfrm rot="16200000">
            <a:off x="-1507847" y="5047972"/>
            <a:ext cx="3136900" cy="831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ysClr val="windowText" lastClr="000000"/>
                </a:solidFill>
              </a:defRPr>
            </a:lvl1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EMBMS WORKSHOP-PREPARATION - 20141112.PPTX</a:t>
            </a:r>
            <a:endParaRPr lang="de-DE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>
          <a:xfrm>
            <a:off x="4378325" y="6558764"/>
            <a:ext cx="368691" cy="138499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– </a:t>
            </a:r>
            <a:fld id="{0BE42143-7310-4A8F-A2D9-68016CEE3D5A}" type="slidenum">
              <a:rPr lang="de-DE" smtClean="0">
                <a:solidFill>
                  <a:srgbClr val="000000"/>
                </a:solidFill>
              </a:rPr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de-DE" dirty="0" smtClean="0">
                <a:solidFill>
                  <a:srgbClr val="000000"/>
                </a:solidFill>
              </a:rPr>
              <a:t> –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27" name="OT_ClientLogo" descr="C:\Users\StBerger\Desktop\DeTeCon\Template-Vorlagen\ClientsLogo.png" hidden="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84369" y="6423226"/>
            <a:ext cx="1133475" cy="247650"/>
          </a:xfrm>
          <a:prstGeom prst="rect">
            <a:avLst/>
          </a:prstGeom>
          <a:noFill/>
        </p:spPr>
      </p:pic>
      <p:grpSp>
        <p:nvGrpSpPr>
          <p:cNvPr id="17" name="OT_Sticker" hidden="1"/>
          <p:cNvGrpSpPr/>
          <p:nvPr/>
        </p:nvGrpSpPr>
        <p:grpSpPr>
          <a:xfrm>
            <a:off x="8264523" y="303047"/>
            <a:ext cx="519751" cy="165289"/>
            <a:chOff x="8264523" y="303047"/>
            <a:chExt cx="519751" cy="165289"/>
          </a:xfrm>
        </p:grpSpPr>
        <p:cxnSp>
          <p:nvCxnSpPr>
            <p:cNvPr id="32" name="OT_StickerLine"/>
            <p:cNvCxnSpPr/>
            <p:nvPr/>
          </p:nvCxnSpPr>
          <p:spPr>
            <a:xfrm rot="16200000" flipH="1">
              <a:off x="8181878" y="385692"/>
              <a:ext cx="16528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T_StickerText"/>
            <p:cNvSpPr txBox="1"/>
            <p:nvPr userDrawn="1"/>
          </p:nvSpPr>
          <p:spPr>
            <a:xfrm>
              <a:off x="8286776" y="316443"/>
              <a:ext cx="497498" cy="138499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de-DE" sz="1000" b="1" dirty="0" smtClean="0">
                  <a:solidFill>
                    <a:srgbClr val="000000"/>
                  </a:solidFill>
                </a:rPr>
                <a:t>Sticker</a:t>
              </a:r>
            </a:p>
          </p:txBody>
        </p:sp>
      </p:grpSp>
      <p:pic>
        <p:nvPicPr>
          <p:cNvPr id="16" name="DeteconLogo" descr="C:\Users\StBerger\Desktop\DeTeCon\Template-Vorlagen\DC_Logo_blue_RGB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76369" y="6412984"/>
            <a:ext cx="1081882" cy="251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4909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p:transition/>
  <p:hf hdr="0"/>
  <p:txStyles>
    <p:titleStyle>
      <a:lvl1pPr algn="l" defTabSz="914400" rtl="0" eaLnBrk="1" latinLnBrk="0" hangingPunct="1">
        <a:spcBef>
          <a:spcPct val="0"/>
        </a:spcBef>
        <a:buNone/>
        <a:defRPr sz="16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50"/>
        </a:spcBef>
        <a:buClr>
          <a:srgbClr val="0033AB"/>
        </a:buClr>
        <a:buSzPct val="80000"/>
        <a:buFont typeface="Wingdings" pitchFamily="2" charset="2"/>
        <a:buNone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273600" indent="-270000" algn="l" defTabSz="914400" rtl="0" eaLnBrk="1" latinLnBrk="0" hangingPunct="1">
        <a:spcBef>
          <a:spcPts val="720"/>
        </a:spcBef>
        <a:buClr>
          <a:schemeClr val="accent5"/>
        </a:buClr>
        <a:buSzPct val="80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69875" algn="l" defTabSz="914400" rtl="0" eaLnBrk="1" latinLnBrk="0" hangingPunct="1">
        <a:lnSpc>
          <a:spcPct val="100000"/>
        </a:lnSpc>
        <a:spcBef>
          <a:spcPts val="720"/>
        </a:spcBef>
        <a:buClr>
          <a:schemeClr val="accent5"/>
        </a:buClr>
        <a:buSzPct val="70000"/>
        <a:buFont typeface="Wingdings" pitchFamily="2" charset="2"/>
        <a:buChar char="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7550" indent="-165100" algn="l" defTabSz="914400" rtl="0" eaLnBrk="1" latinLnBrk="0" hangingPunct="1">
        <a:lnSpc>
          <a:spcPct val="100000"/>
        </a:lnSpc>
        <a:spcBef>
          <a:spcPts val="600"/>
        </a:spcBef>
        <a:buClrTx/>
        <a:buSzPct val="100000"/>
        <a:buFont typeface="Arial Unicode MS" pitchFamily="34" charset="-128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4150" algn="l" defTabSz="914400" rtl="0" eaLnBrk="1" latinLnBrk="0" hangingPunct="1">
        <a:lnSpc>
          <a:spcPct val="100000"/>
        </a:lnSpc>
        <a:spcBef>
          <a:spcPts val="50"/>
        </a:spcBef>
        <a:buFont typeface="Arial Unicode MS" pitchFamily="34" charset="-128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79500" indent="-171450" algn="l" defTabSz="914400" rtl="0" eaLnBrk="1" latinLnBrk="0" hangingPunct="1">
        <a:lnSpc>
          <a:spcPct val="100000"/>
        </a:lnSpc>
        <a:spcBef>
          <a:spcPts val="50"/>
        </a:spcBef>
        <a:buFont typeface="Arial Unicode MS" pitchFamily="34" charset="-128"/>
        <a:buChar char="–"/>
        <a:defRPr sz="1000" kern="1200" baseline="0">
          <a:solidFill>
            <a:schemeClr val="tx1"/>
          </a:solidFill>
          <a:latin typeface="+mn-lt"/>
          <a:ea typeface="+mn-ea"/>
          <a:cs typeface="Calibri" pitchFamily="34" charset="0"/>
        </a:defRPr>
      </a:lvl6pPr>
      <a:lvl7pPr marL="1260475" indent="-180975" algn="l" defTabSz="914400" rtl="0" eaLnBrk="1" latinLnBrk="0" hangingPunct="1">
        <a:lnSpc>
          <a:spcPct val="100000"/>
        </a:lnSpc>
        <a:spcBef>
          <a:spcPts val="50"/>
        </a:spcBef>
        <a:buFont typeface="Arial Unicode MS" pitchFamily="34" charset="-128"/>
        <a:buChar char="–"/>
        <a:defRPr sz="1000" kern="1200">
          <a:solidFill>
            <a:schemeClr val="tx1"/>
          </a:solidFill>
          <a:latin typeface="+mn-lt"/>
          <a:ea typeface="+mn-ea"/>
          <a:cs typeface="Calibri" pitchFamily="34" charset="0"/>
        </a:defRPr>
      </a:lvl7pPr>
      <a:lvl8pPr marL="1438275" indent="-180975" algn="l" defTabSz="914400" rtl="0" eaLnBrk="1" latinLnBrk="0" hangingPunct="1">
        <a:lnSpc>
          <a:spcPct val="100000"/>
        </a:lnSpc>
        <a:spcBef>
          <a:spcPts val="50"/>
        </a:spcBef>
        <a:buFont typeface="Arial Unicode MS" pitchFamily="34" charset="-128"/>
        <a:buChar char="–"/>
        <a:defRPr sz="1000" kern="1200" baseline="0">
          <a:solidFill>
            <a:schemeClr val="tx1"/>
          </a:solidFill>
          <a:latin typeface="+mn-lt"/>
          <a:ea typeface="+mn-ea"/>
          <a:cs typeface="Calibri" pitchFamily="34" charset="0"/>
        </a:defRPr>
      </a:lvl8pPr>
      <a:lvl9pPr marL="1625600" indent="-187325" algn="l" defTabSz="914400" rtl="0" eaLnBrk="1" latinLnBrk="0" hangingPunct="1">
        <a:lnSpc>
          <a:spcPct val="100000"/>
        </a:lnSpc>
        <a:spcBef>
          <a:spcPts val="50"/>
        </a:spcBef>
        <a:buFont typeface="Arial Unicode MS" pitchFamily="34" charset="-128"/>
        <a:buChar char="–"/>
        <a:defRPr sz="1000" kern="1200" baseline="0">
          <a:solidFill>
            <a:schemeClr val="tx1"/>
          </a:solidFill>
          <a:latin typeface="+mn-lt"/>
          <a:ea typeface="+mn-ea"/>
          <a:cs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1124" y="5725180"/>
            <a:ext cx="3081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Scope </a:t>
            </a:r>
            <a:r>
              <a:rPr lang="en-US" sz="2800" b="1" dirty="0" smtClean="0">
                <a:solidFill>
                  <a:schemeClr val="bg1"/>
                </a:solidFill>
              </a:rPr>
              <a:t>-6eMBMS 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81000" y="4818086"/>
            <a:ext cx="6400800" cy="687614"/>
          </a:xfrm>
        </p:spPr>
        <p:txBody>
          <a:bodyPr>
            <a:normAutofit/>
          </a:bodyPr>
          <a:lstStyle/>
          <a:p>
            <a:r>
              <a:rPr lang="en-US" i="0" dirty="0" smtClean="0"/>
              <a:t>Multiple PLMN in </a:t>
            </a:r>
            <a:r>
              <a:rPr lang="en-US" i="0" dirty="0" err="1" smtClean="0"/>
              <a:t>eMBMS</a:t>
            </a:r>
            <a:endParaRPr lang="en-IN" i="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810000" y="5764388"/>
            <a:ext cx="1752599" cy="381000"/>
          </a:xfrm>
        </p:spPr>
        <p:txBody>
          <a:bodyPr>
            <a:noAutofit/>
          </a:bodyPr>
          <a:lstStyle/>
          <a:p>
            <a:r>
              <a:rPr lang="en-US" sz="1800" dirty="0" smtClean="0"/>
              <a:t>03/04/2015</a:t>
            </a:r>
            <a:endParaRPr lang="en-IN" sz="1800" dirty="0"/>
          </a:p>
        </p:txBody>
      </p:sp>
      <p:sp>
        <p:nvSpPr>
          <p:cNvPr id="5" name="Rectangle 4"/>
          <p:cNvSpPr/>
          <p:nvPr/>
        </p:nvSpPr>
        <p:spPr>
          <a:xfrm>
            <a:off x="381000" y="5518470"/>
            <a:ext cx="4876800" cy="93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381000" y="5594670"/>
            <a:ext cx="4876800" cy="9351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381000" y="5410368"/>
            <a:ext cx="4876800" cy="9351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76200" y="104001"/>
            <a:ext cx="891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TSG-SA4#83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eeting, 13-17 Apr 2015, Bratislava, Slovakia				</a:t>
            </a:r>
            <a:r>
              <a:rPr lang="en-US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S4-150397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10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8296" y="1080697"/>
            <a:ext cx="8381999" cy="516770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70C0">
                <a:alpha val="40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en-US"/>
            </a:defPPr>
            <a:lvl1pPr marL="342900" indent="-342900">
              <a:lnSpc>
                <a:spcPct val="150000"/>
              </a:lnSpc>
              <a:buFont typeface="+mj-lt"/>
              <a:buAutoNum type="arabicPeriod"/>
              <a:defRPr>
                <a:latin typeface="Calibri" pitchFamily="34" charset="0"/>
              </a:defRPr>
            </a:lvl1pPr>
          </a:lstStyle>
          <a:p>
            <a:pPr algn="just">
              <a:buFont typeface="Arial" pitchFamily="34" charset="0"/>
              <a:buChar char="•"/>
            </a:pPr>
            <a:r>
              <a:rPr lang="en-US" dirty="0" smtClean="0"/>
              <a:t>There </a:t>
            </a:r>
            <a:r>
              <a:rPr lang="en-US" dirty="0"/>
              <a:t>is a need for a national service to be associated with multiple TMGIs according to the assigned PLMN-IDs for </a:t>
            </a:r>
            <a:r>
              <a:rPr lang="en-US" dirty="0" smtClean="0"/>
              <a:t>various </a:t>
            </a:r>
            <a:r>
              <a:rPr lang="en-US" dirty="0"/>
              <a:t>telecom </a:t>
            </a:r>
            <a:r>
              <a:rPr lang="en-US" dirty="0" smtClean="0"/>
              <a:t>circles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/>
              <a:t>Different circles means different PLMNs and hence it is derived that the TMGIs in each telecom circles have to be different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Since </a:t>
            </a:r>
            <a:r>
              <a:rPr lang="en-US" dirty="0"/>
              <a:t>the TMGIs are derived from MCC/MNCs only respective MCC/MNCs are to be used in that circle</a:t>
            </a:r>
          </a:p>
          <a:p>
            <a:pPr marL="0" indent="0" algn="just">
              <a:buNone/>
            </a:pPr>
            <a:r>
              <a:rPr lang="en-US" b="1" u="sng" dirty="0"/>
              <a:t>It is recommend that - </a:t>
            </a:r>
          </a:p>
          <a:p>
            <a:pPr algn="just"/>
            <a:r>
              <a:rPr lang="en-US" dirty="0" smtClean="0">
                <a:solidFill>
                  <a:srgbClr val="0070C0"/>
                </a:solidFill>
              </a:rPr>
              <a:t>When </a:t>
            </a:r>
            <a:r>
              <a:rPr lang="en-US" dirty="0">
                <a:solidFill>
                  <a:srgbClr val="0070C0"/>
                </a:solidFill>
              </a:rPr>
              <a:t>a user crosses circle boundary, the MCC/MNC has to change. The service interruptions are to be </a:t>
            </a:r>
            <a:r>
              <a:rPr lang="en-US" dirty="0" smtClean="0">
                <a:solidFill>
                  <a:srgbClr val="0070C0"/>
                </a:solidFill>
              </a:rPr>
              <a:t>prevented to avoid negative impact </a:t>
            </a:r>
            <a:r>
              <a:rPr lang="en-US" dirty="0">
                <a:solidFill>
                  <a:srgbClr val="0070C0"/>
                </a:solidFill>
              </a:rPr>
              <a:t>on user </a:t>
            </a:r>
            <a:r>
              <a:rPr lang="en-US" dirty="0" smtClean="0">
                <a:solidFill>
                  <a:srgbClr val="0070C0"/>
                </a:solidFill>
              </a:rPr>
              <a:t>experience</a:t>
            </a:r>
          </a:p>
          <a:p>
            <a:pPr algn="just"/>
            <a:r>
              <a:rPr lang="en-US" dirty="0" smtClean="0">
                <a:solidFill>
                  <a:srgbClr val="0070C0"/>
                </a:solidFill>
              </a:rPr>
              <a:t>In order to avoid service interruptions on circle change, it is proposed to provide the service association of respective TMGI in advance to the </a:t>
            </a:r>
            <a:r>
              <a:rPr lang="en-US" dirty="0">
                <a:solidFill>
                  <a:srgbClr val="0070C0"/>
                </a:solidFill>
              </a:rPr>
              <a:t>UE </a:t>
            </a:r>
          </a:p>
        </p:txBody>
      </p:sp>
    </p:spTree>
    <p:extLst>
      <p:ext uri="{BB962C8B-B14F-4D97-AF65-F5344CB8AC3E}">
        <p14:creationId xmlns:p14="http://schemas.microsoft.com/office/powerpoint/2010/main" val="305932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11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28600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Conclusion</a:t>
            </a:r>
            <a:endParaRPr lang="en-I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990599"/>
            <a:ext cx="8382000" cy="548640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70C0">
                <a:alpha val="40000"/>
              </a:srgbClr>
            </a:outerShdw>
          </a:effectLst>
        </p:spPr>
        <p:txBody>
          <a:bodyPr wrap="square" rtlCol="0">
            <a:no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Calibri" pitchFamily="34" charset="0"/>
              </a:rPr>
              <a:t>Reliance Jio’s commitment to eMBMS </a:t>
            </a:r>
            <a:r>
              <a:rPr lang="en-US" dirty="0" smtClean="0">
                <a:latin typeface="Calibri" pitchFamily="34" charset="0"/>
              </a:rPr>
              <a:t>is real and should be recognized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Calibri" pitchFamily="34" charset="0"/>
              </a:rPr>
              <a:t>E</a:t>
            </a:r>
            <a:r>
              <a:rPr lang="en-US" dirty="0" smtClean="0">
                <a:latin typeface="Calibri" pitchFamily="34" charset="0"/>
              </a:rPr>
              <a:t>arly </a:t>
            </a:r>
            <a:r>
              <a:rPr lang="en-US" dirty="0">
                <a:latin typeface="Calibri" pitchFamily="34" charset="0"/>
              </a:rPr>
              <a:t>adaptations and PAN India </a:t>
            </a:r>
            <a:r>
              <a:rPr lang="en-US" dirty="0" smtClean="0">
                <a:latin typeface="Calibri" pitchFamily="34" charset="0"/>
              </a:rPr>
              <a:t>rollout shall help 3GPP in strengthening specifications for eMBMS </a:t>
            </a:r>
            <a:endParaRPr lang="en-IN" dirty="0">
              <a:latin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India </a:t>
            </a:r>
            <a:r>
              <a:rPr lang="en-US" dirty="0">
                <a:latin typeface="Calibri" pitchFamily="34" charset="0"/>
              </a:rPr>
              <a:t>is a highly competitive </a:t>
            </a:r>
            <a:r>
              <a:rPr lang="en-US" dirty="0" smtClean="0">
                <a:latin typeface="Calibri" pitchFamily="34" charset="0"/>
              </a:rPr>
              <a:t>market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Regulatory compliance of LTE implementations is a must</a:t>
            </a:r>
            <a:endParaRPr lang="en-US" dirty="0">
              <a:latin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Calibri" pitchFamily="34" charset="0"/>
              </a:rPr>
              <a:t>Reliance Jio believes in quality </a:t>
            </a:r>
            <a:endParaRPr lang="en-US" dirty="0" smtClean="0">
              <a:latin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Reliance Jio believes in bringing value </a:t>
            </a:r>
            <a:r>
              <a:rPr lang="en-US" dirty="0">
                <a:latin typeface="Calibri" pitchFamily="34" charset="0"/>
              </a:rPr>
              <a:t>to end user for every service </a:t>
            </a:r>
            <a:r>
              <a:rPr lang="en-US" dirty="0" smtClean="0">
                <a:latin typeface="Calibri" pitchFamily="34" charset="0"/>
              </a:rPr>
              <a:t>offering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User Experience is key to Reliance Jio Strategy  </a:t>
            </a:r>
            <a:endParaRPr lang="en-US" dirty="0">
              <a:latin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Calibri" pitchFamily="34" charset="0"/>
              </a:rPr>
              <a:t>Customer satisfaction through service continuity </a:t>
            </a:r>
            <a:r>
              <a:rPr lang="en-US" dirty="0" smtClean="0">
                <a:latin typeface="Calibri" pitchFamily="34" charset="0"/>
              </a:rPr>
              <a:t>via fully regulatory- and standards-compliant solution is </a:t>
            </a:r>
            <a:r>
              <a:rPr lang="en-US" dirty="0">
                <a:latin typeface="Calibri" pitchFamily="34" charset="0"/>
              </a:rPr>
              <a:t>the main </a:t>
            </a:r>
            <a:r>
              <a:rPr lang="en-US" dirty="0" smtClean="0">
                <a:latin typeface="Calibri" pitchFamily="34" charset="0"/>
              </a:rPr>
              <a:t>focus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Look forward to 3GPP and it’s members to support the cause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Calibri" pitchFamily="34" charset="0"/>
              </a:rPr>
              <a:t>Look forward to a strong support to the CR for Multiple PLMN Feature from all members</a:t>
            </a:r>
            <a:endParaRPr lang="en-IN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3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12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3048000"/>
            <a:ext cx="838200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 smtClean="0">
                <a:latin typeface="Calibri" pitchFamily="34" charset="0"/>
              </a:rPr>
              <a:t>Thank you in Advance !</a:t>
            </a:r>
            <a:endParaRPr lang="en-IN" sz="3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0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Reliance Jio Infocomm Limited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219200"/>
            <a:ext cx="4953000" cy="467412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2060">
                <a:alpha val="40000"/>
              </a:srgbClr>
            </a:outerShdw>
          </a:effectLst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/>
              <a:t>Introduction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/>
              <a:t>Reliance Contribution to eMBMS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/>
              <a:t>Telecom Landscape in India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/>
              <a:t>Use Cases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/>
              <a:t>Conclusion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8500" y="424934"/>
            <a:ext cx="1023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Index </a:t>
            </a:r>
            <a:endParaRPr lang="en-IN" sz="2400" dirty="0"/>
          </a:p>
        </p:txBody>
      </p:sp>
      <p:pic>
        <p:nvPicPr>
          <p:cNvPr id="23554" name="Picture 2" descr="C:\Users\makarand.pawar\Pictures\broadca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143000"/>
            <a:ext cx="2991544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52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3</a:t>
            </a:fld>
            <a:endParaRPr lang="en-IN" dirty="0">
              <a:solidFill>
                <a:prstClr val="white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3"/>
          <a:stretch/>
        </p:blipFill>
        <p:spPr bwMode="auto">
          <a:xfrm>
            <a:off x="0" y="1"/>
            <a:ext cx="9144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209490"/>
            <a:ext cx="4129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eMBMS Experience Zone at Jio !</a:t>
            </a:r>
            <a:endParaRPr lang="en-IN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10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4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52905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Introduction</a:t>
            </a:r>
            <a:endParaRPr lang="en-IN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266885"/>
            <a:ext cx="8305800" cy="505771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2060">
                <a:alpha val="40000"/>
              </a:srgbClr>
            </a:outerShdw>
          </a:effectLst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Reliance </a:t>
            </a:r>
            <a:r>
              <a:rPr lang="en-US" dirty="0">
                <a:latin typeface="Calibri" pitchFamily="34" charset="0"/>
              </a:rPr>
              <a:t>Jio Infocomm Limited (RJIL), a subsidiary of Reliance Industries Limited (RIL), India’s largest private sector </a:t>
            </a:r>
            <a:r>
              <a:rPr lang="en-US" dirty="0" smtClean="0">
                <a:latin typeface="Calibri" pitchFamily="34" charset="0"/>
              </a:rPr>
              <a:t>company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Reliance Jio is </a:t>
            </a:r>
            <a:r>
              <a:rPr lang="en-US" dirty="0">
                <a:latin typeface="Calibri" pitchFamily="34" charset="0"/>
              </a:rPr>
              <a:t>the </a:t>
            </a:r>
            <a:r>
              <a:rPr lang="en-US" b="1" dirty="0">
                <a:solidFill>
                  <a:srgbClr val="0070C0"/>
                </a:solidFill>
                <a:latin typeface="Calibri" pitchFamily="34" charset="0"/>
              </a:rPr>
              <a:t>first telecom </a:t>
            </a:r>
            <a:r>
              <a:rPr lang="en-US" dirty="0">
                <a:latin typeface="Calibri" pitchFamily="34" charset="0"/>
              </a:rPr>
              <a:t>operator to hold pan India Unified </a:t>
            </a:r>
            <a:r>
              <a:rPr lang="en-US" dirty="0" smtClean="0">
                <a:latin typeface="Calibri" pitchFamily="34" charset="0"/>
              </a:rPr>
              <a:t>License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ko-KR" dirty="0">
                <a:latin typeface="Calibri" pitchFamily="34" charset="0"/>
              </a:rPr>
              <a:t>Holds total of </a:t>
            </a:r>
            <a:r>
              <a:rPr lang="en-US" altLang="ko-KR" b="1" dirty="0" smtClean="0">
                <a:solidFill>
                  <a:srgbClr val="0070C0"/>
                </a:solidFill>
                <a:latin typeface="Calibri" pitchFamily="34" charset="0"/>
              </a:rPr>
              <a:t>47 MHz in 800</a:t>
            </a:r>
            <a:r>
              <a:rPr lang="en-US" altLang="ko-KR" b="1" dirty="0">
                <a:solidFill>
                  <a:srgbClr val="0070C0"/>
                </a:solidFill>
                <a:latin typeface="Calibri" pitchFamily="34" charset="0"/>
              </a:rPr>
              <a:t>, </a:t>
            </a:r>
            <a:r>
              <a:rPr lang="en-US" altLang="ko-KR" b="1" dirty="0" smtClean="0">
                <a:solidFill>
                  <a:srgbClr val="0070C0"/>
                </a:solidFill>
                <a:latin typeface="Calibri" pitchFamily="34" charset="0"/>
              </a:rPr>
              <a:t>107MHz in 1800 </a:t>
            </a:r>
            <a:r>
              <a:rPr lang="en-US" altLang="ko-KR" b="1" dirty="0">
                <a:solidFill>
                  <a:srgbClr val="0070C0"/>
                </a:solidFill>
                <a:latin typeface="Calibri" pitchFamily="34" charset="0"/>
              </a:rPr>
              <a:t>and </a:t>
            </a:r>
            <a:r>
              <a:rPr lang="en-US" altLang="ko-KR" b="1" dirty="0" smtClean="0">
                <a:solidFill>
                  <a:srgbClr val="0070C0"/>
                </a:solidFill>
                <a:latin typeface="Calibri" pitchFamily="34" charset="0"/>
              </a:rPr>
              <a:t>440 MHz in 2300 </a:t>
            </a:r>
            <a:r>
              <a:rPr lang="en-US" altLang="ko-KR" b="1" dirty="0">
                <a:solidFill>
                  <a:srgbClr val="0070C0"/>
                </a:solidFill>
                <a:latin typeface="Calibri" pitchFamily="34" charset="0"/>
              </a:rPr>
              <a:t>MHz band</a:t>
            </a:r>
            <a:endParaRPr lang="en-IN" altLang="ko-KR" b="1" dirty="0">
              <a:solidFill>
                <a:srgbClr val="0070C0"/>
              </a:solidFill>
              <a:latin typeface="Calibri" pitchFamily="34" charset="0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RJIL </a:t>
            </a:r>
            <a:r>
              <a:rPr lang="en-US" dirty="0">
                <a:latin typeface="Calibri" pitchFamily="34" charset="0"/>
              </a:rPr>
              <a:t>holds spectrum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800 MHz </a:t>
            </a:r>
            <a:r>
              <a:rPr lang="en-US" dirty="0" smtClean="0">
                <a:latin typeface="Calibri" pitchFamily="34" charset="0"/>
              </a:rPr>
              <a:t>(across 10 circles),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1800 </a:t>
            </a:r>
            <a:r>
              <a:rPr lang="en-US" b="1" dirty="0">
                <a:solidFill>
                  <a:srgbClr val="0070C0"/>
                </a:solidFill>
                <a:latin typeface="Calibri" pitchFamily="34" charset="0"/>
              </a:rPr>
              <a:t>MHz </a:t>
            </a:r>
            <a:r>
              <a:rPr lang="en-US" dirty="0">
                <a:latin typeface="Calibri" pitchFamily="34" charset="0"/>
              </a:rPr>
              <a:t>(across 14 circles) and </a:t>
            </a:r>
            <a:r>
              <a:rPr lang="en-US" b="1" dirty="0">
                <a:solidFill>
                  <a:srgbClr val="0070C0"/>
                </a:solidFill>
                <a:latin typeface="Calibri" pitchFamily="34" charset="0"/>
              </a:rPr>
              <a:t>2300 MHz </a:t>
            </a:r>
            <a:r>
              <a:rPr lang="en-US" dirty="0">
                <a:latin typeface="Calibri" pitchFamily="34" charset="0"/>
              </a:rPr>
              <a:t>(across 22 </a:t>
            </a:r>
            <a:r>
              <a:rPr lang="en-US" dirty="0" smtClean="0">
                <a:latin typeface="Calibri" pitchFamily="34" charset="0"/>
              </a:rPr>
              <a:t>circles-national wide) </a:t>
            </a:r>
            <a:r>
              <a:rPr lang="en-US" dirty="0">
                <a:latin typeface="Calibri" pitchFamily="34" charset="0"/>
              </a:rPr>
              <a:t>capable of offering </a:t>
            </a:r>
            <a:r>
              <a:rPr lang="en-US" dirty="0" smtClean="0">
                <a:latin typeface="Calibri" pitchFamily="34" charset="0"/>
              </a:rPr>
              <a:t>4G services</a:t>
            </a:r>
            <a:endParaRPr lang="en-US" dirty="0">
              <a:latin typeface="Calibri" pitchFamily="34" charset="0"/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RJIL plans to provide </a:t>
            </a:r>
            <a:r>
              <a:rPr lang="en-US" dirty="0" smtClean="0">
                <a:latin typeface="Calibri" pitchFamily="34" charset="0"/>
              </a:rPr>
              <a:t>4G </a:t>
            </a:r>
            <a:r>
              <a:rPr lang="en-US" dirty="0">
                <a:latin typeface="Calibri" pitchFamily="34" charset="0"/>
              </a:rPr>
              <a:t>services using FDD-LTE on </a:t>
            </a:r>
            <a:r>
              <a:rPr lang="en-US" dirty="0" smtClean="0">
                <a:latin typeface="Calibri" pitchFamily="34" charset="0"/>
              </a:rPr>
              <a:t>800, 1800 </a:t>
            </a:r>
            <a:r>
              <a:rPr lang="en-US" dirty="0">
                <a:latin typeface="Calibri" pitchFamily="34" charset="0"/>
              </a:rPr>
              <a:t>MHz and TDD-LTE on 2300 MHz through an integrated </a:t>
            </a:r>
            <a:r>
              <a:rPr lang="en-US" dirty="0" smtClean="0">
                <a:latin typeface="Calibri" pitchFamily="34" charset="0"/>
              </a:rPr>
              <a:t>ecosystem</a:t>
            </a:r>
          </a:p>
        </p:txBody>
      </p:sp>
    </p:spTree>
    <p:extLst>
      <p:ext uri="{BB962C8B-B14F-4D97-AF65-F5344CB8AC3E}">
        <p14:creationId xmlns:p14="http://schemas.microsoft.com/office/powerpoint/2010/main" val="10697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5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017687"/>
            <a:ext cx="8458200" cy="530691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2060">
                <a:alpha val="40000"/>
              </a:srgbClr>
            </a:outerShdw>
          </a:effectLst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Reliance Jio has strong belief in eMBMS technology for providing broadcast services over LTE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Reliance Jio has moved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from </a:t>
            </a:r>
            <a:r>
              <a:rPr lang="en-US" b="1" dirty="0" err="1" smtClean="0">
                <a:solidFill>
                  <a:srgbClr val="0070C0"/>
                </a:solidFill>
                <a:latin typeface="Calibri" pitchFamily="34" charset="0"/>
              </a:rPr>
              <a:t>PoC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 stage to pre production </a:t>
            </a:r>
            <a:r>
              <a:rPr lang="en-US" dirty="0" smtClean="0">
                <a:latin typeface="Calibri" pitchFamily="34" charset="0"/>
              </a:rPr>
              <a:t>stage for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streaming services using eMBMS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Reliance Jio has set up trial network for eMBMS with more than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100 </a:t>
            </a:r>
            <a:r>
              <a:rPr lang="en-US" b="1" dirty="0" err="1" smtClean="0">
                <a:solidFill>
                  <a:srgbClr val="0070C0"/>
                </a:solidFill>
                <a:latin typeface="Calibri" pitchFamily="34" charset="0"/>
              </a:rPr>
              <a:t>eNBs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 in Mumbai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Multiple eMBMS entities (BMSCs, MBMS Gateways, MCEs) </a:t>
            </a:r>
            <a:r>
              <a:rPr lang="en-US" dirty="0" smtClean="0">
                <a:latin typeface="Calibri" pitchFamily="34" charset="0"/>
              </a:rPr>
              <a:t>are installed and commissioned in India for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PAN India eMBMS </a:t>
            </a:r>
            <a:r>
              <a:rPr lang="en-US" dirty="0" smtClean="0">
                <a:latin typeface="Calibri" pitchFamily="34" charset="0"/>
              </a:rPr>
              <a:t>rollout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Every eNBs (expected more than 100,000 including Macro and Small Cells) </a:t>
            </a:r>
            <a:r>
              <a:rPr lang="en-US" dirty="0" smtClean="0">
                <a:latin typeface="Calibri" pitchFamily="34" charset="0"/>
              </a:rPr>
              <a:t>will be enabled with eMBMS service in Reliance </a:t>
            </a:r>
            <a:r>
              <a:rPr lang="en-US" dirty="0" err="1" smtClean="0">
                <a:latin typeface="Calibri" pitchFamily="34" charset="0"/>
              </a:rPr>
              <a:t>Jio</a:t>
            </a:r>
            <a:r>
              <a:rPr lang="en-US" dirty="0" smtClean="0">
                <a:latin typeface="Calibri" pitchFamily="34" charset="0"/>
              </a:rPr>
              <a:t> network</a:t>
            </a:r>
            <a:endParaRPr lang="en-IN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72534"/>
            <a:ext cx="5133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Reliance Jio Contribution to eMBMS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117767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white"/>
                </a:solidFill>
              </a:rPr>
              <a:t>Reliance Jio Infocomm Limited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</a:rPr>
              <a:pPr/>
              <a:t>6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72534"/>
            <a:ext cx="5133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Reliance Jio Contribution to eMBMS</a:t>
            </a:r>
            <a:endParaRPr lang="en-IN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990600"/>
            <a:ext cx="8534400" cy="5410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177800" dir="2700000" algn="tl" rotWithShape="0">
              <a:srgbClr val="002060">
                <a:alpha val="40000"/>
              </a:srgbClr>
            </a:outerShdw>
          </a:effectLst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‘First in the World’ </a:t>
            </a:r>
            <a:r>
              <a:rPr lang="en-US" dirty="0" smtClean="0">
                <a:latin typeface="Calibri" pitchFamily="34" charset="0"/>
              </a:rPr>
              <a:t>to develop a solution for providing eMBMS services to 2G/3G users using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LTE MiFi device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Successfully tested eMBMS on major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Smart Phones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including low cost devices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Will play a major role in creating a </a:t>
            </a:r>
            <a:r>
              <a:rPr lang="en-US" b="1" dirty="0">
                <a:solidFill>
                  <a:srgbClr val="0070C0"/>
                </a:solidFill>
                <a:latin typeface="Calibri" pitchFamily="34" charset="0"/>
              </a:rPr>
              <a:t>efficient eco system </a:t>
            </a:r>
            <a:r>
              <a:rPr lang="en-US" dirty="0" smtClean="0">
                <a:latin typeface="Calibri" pitchFamily="34" charset="0"/>
              </a:rPr>
              <a:t>in eMBMS space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Will play a major role in developing commercial grade solution for </a:t>
            </a:r>
            <a:r>
              <a:rPr lang="en-US" b="1" dirty="0">
                <a:solidFill>
                  <a:srgbClr val="0070C0"/>
                </a:solidFill>
                <a:latin typeface="Calibri" pitchFamily="34" charset="0"/>
              </a:rPr>
              <a:t>File Download </a:t>
            </a:r>
            <a:r>
              <a:rPr lang="en-US" dirty="0" smtClean="0">
                <a:latin typeface="Calibri" pitchFamily="34" charset="0"/>
              </a:rPr>
              <a:t>services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</a:rPr>
              <a:t>Will play a major role in developing commercial grade solution for </a:t>
            </a:r>
            <a:r>
              <a:rPr lang="en-US" b="1" dirty="0" smtClean="0">
                <a:solidFill>
                  <a:srgbClr val="0070C0"/>
                </a:solidFill>
                <a:latin typeface="Calibri" pitchFamily="34" charset="0"/>
              </a:rPr>
              <a:t>Home subscribers </a:t>
            </a:r>
            <a:r>
              <a:rPr lang="en-US" dirty="0" smtClean="0">
                <a:latin typeface="Calibri" pitchFamily="34" charset="0"/>
              </a:rPr>
              <a:t>to consume eMBMS services on TV </a:t>
            </a:r>
            <a:endParaRPr lang="en-IN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4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Reliance Jio Infocomm Limited</a:t>
            </a:r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" y="1323773"/>
            <a:ext cx="4754880" cy="477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Telecom Landscape in India</a:t>
            </a:r>
            <a:endParaRPr lang="en-IN" dirty="0"/>
          </a:p>
        </p:txBody>
      </p:sp>
      <p:sp>
        <p:nvSpPr>
          <p:cNvPr id="20" name="Rectangle 19"/>
          <p:cNvSpPr/>
          <p:nvPr/>
        </p:nvSpPr>
        <p:spPr>
          <a:xfrm>
            <a:off x="5029200" y="1459532"/>
            <a:ext cx="3886200" cy="486506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There are 29 states in India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These 29 states form part of 22 Telecom circles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22 Telecom Circles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Government of India assigns MCC and MNC to each telecom circle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Each </a:t>
            </a:r>
            <a:r>
              <a:rPr lang="en-US" sz="2000" dirty="0">
                <a:solidFill>
                  <a:srgbClr val="0070C0"/>
                </a:solidFill>
                <a:latin typeface="Calibri" pitchFamily="34" charset="0"/>
              </a:rPr>
              <a:t>Circle has unique </a:t>
            </a: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</a:rPr>
              <a:t>PLMN</a:t>
            </a:r>
            <a:endParaRPr lang="en-US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575004" y="1840532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701526" y="5345732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575004" y="2145332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954570" y="2450132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954570" y="2907332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701526" y="3440732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33400" y="3777766"/>
            <a:ext cx="44577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132177" y="3974132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2286000" y="4202732"/>
            <a:ext cx="2705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825534" y="4583732"/>
            <a:ext cx="31655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258699" y="4964732"/>
            <a:ext cx="37324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1385221" y="5650532"/>
            <a:ext cx="36058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385221" y="2602532"/>
            <a:ext cx="36058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1132177" y="3135932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258699" y="2297732"/>
            <a:ext cx="37324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2650442" y="3288332"/>
            <a:ext cx="23406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2523920" y="3593132"/>
            <a:ext cx="24671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2912163" y="3669332"/>
            <a:ext cx="20789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3820771" y="3046084"/>
            <a:ext cx="117032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1575004" y="2754932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1954570" y="2983532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>
            <a:off x="980494" y="4355132"/>
            <a:ext cx="404870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1" y="4583732"/>
            <a:ext cx="1692002" cy="196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51323" y="6275697"/>
            <a:ext cx="1643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Indian Federal States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234084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Reliance Jio Infocomm Limited</a:t>
            </a:r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" y="1007241"/>
            <a:ext cx="4754880" cy="531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IN" dirty="0"/>
          </a:p>
        </p:txBody>
      </p:sp>
      <p:sp>
        <p:nvSpPr>
          <p:cNvPr id="80" name="TextBox 79"/>
          <p:cNvSpPr txBox="1"/>
          <p:nvPr/>
        </p:nvSpPr>
        <p:spPr>
          <a:xfrm>
            <a:off x="7586360" y="228600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latin typeface="Calibri"/>
              </a:rPr>
              <a:t>③</a:t>
            </a:r>
            <a:endParaRPr lang="en-IN" dirty="0"/>
          </a:p>
        </p:txBody>
      </p:sp>
      <p:sp>
        <p:nvSpPr>
          <p:cNvPr id="20" name="Rectangle 19"/>
          <p:cNvSpPr/>
          <p:nvPr/>
        </p:nvSpPr>
        <p:spPr>
          <a:xfrm>
            <a:off x="5029200" y="1143000"/>
            <a:ext cx="3886200" cy="518160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u="sng" dirty="0" smtClean="0">
                <a:solidFill>
                  <a:srgbClr val="0070C0"/>
                </a:solidFill>
                <a:latin typeface="Calibri" pitchFamily="34" charset="0"/>
              </a:rPr>
              <a:t>Use Case 1 </a:t>
            </a:r>
            <a:r>
              <a:rPr lang="en-US" sz="1600" u="sng" dirty="0" smtClean="0">
                <a:solidFill>
                  <a:srgbClr val="0070C0"/>
                </a:solidFill>
                <a:latin typeface="Calibri" pitchFamily="34" charset="0"/>
              </a:rPr>
              <a:t>- 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People commute for work and cross PLMN boundaries daily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u="sng" dirty="0" smtClean="0">
                <a:solidFill>
                  <a:srgbClr val="0070C0"/>
                </a:solidFill>
                <a:latin typeface="Calibri" pitchFamily="34" charset="0"/>
              </a:rPr>
              <a:t>Use Case 2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 - Hindi is a national language and there are many TV channels popular across India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600" b="1" u="sng" dirty="0" smtClean="0">
                <a:solidFill>
                  <a:srgbClr val="0070C0"/>
                </a:solidFill>
                <a:latin typeface="Calibri" pitchFamily="34" charset="0"/>
              </a:rPr>
              <a:t>Use Case 3 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- Cricket is the most popular game in India, major cricket events are national events, cricket events are watched across India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C00000"/>
                </a:solidFill>
                <a:latin typeface="Calibri" pitchFamily="34" charset="0"/>
              </a:rPr>
              <a:t>National </a:t>
            </a:r>
            <a:r>
              <a:rPr lang="en-US" sz="1600" dirty="0">
                <a:solidFill>
                  <a:srgbClr val="C00000"/>
                </a:solidFill>
                <a:latin typeface="Calibri" pitchFamily="34" charset="0"/>
              </a:rPr>
              <a:t>Service will see disruptions  at circle boundaries in absence of Multiple PLMN support of BMSC, Middleware and other relevant </a:t>
            </a:r>
            <a:r>
              <a:rPr lang="en-US" sz="1600" dirty="0" smtClean="0">
                <a:solidFill>
                  <a:srgbClr val="C00000"/>
                </a:solidFill>
                <a:latin typeface="Calibri" pitchFamily="34" charset="0"/>
              </a:rPr>
              <a:t>components</a:t>
            </a:r>
            <a:endParaRPr lang="en-US" sz="16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3" name="Date Placeholder 3"/>
          <p:cNvSpPr txBox="1">
            <a:spLocks/>
          </p:cNvSpPr>
          <p:nvPr/>
        </p:nvSpPr>
        <p:spPr>
          <a:xfrm>
            <a:off x="706705" y="5326584"/>
            <a:ext cx="2111138" cy="331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Omnes Regular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Confidential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575004" y="1524000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701526" y="5562600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575004" y="1905000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954570" y="2286000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954570" y="2590800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701526" y="3124200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132177" y="4114800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2286000" y="3733800"/>
            <a:ext cx="2705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825534" y="4800600"/>
            <a:ext cx="32036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258700" y="5105400"/>
            <a:ext cx="3770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1385221" y="5715000"/>
            <a:ext cx="36058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575004" y="2362200"/>
            <a:ext cx="341609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1132177" y="2819400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385221" y="2057400"/>
            <a:ext cx="36058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2650442" y="2971800"/>
            <a:ext cx="23406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1701526" y="3276600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2912164" y="3352800"/>
            <a:ext cx="21170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3536096" y="2895600"/>
            <a:ext cx="14550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1575004" y="2514600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1954570" y="2667000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>
            <a:off x="1143001" y="4419600"/>
            <a:ext cx="388619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706705" y="3505200"/>
            <a:ext cx="42843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67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Reliance Jio Infocomm Limited</a:t>
            </a:r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A494-F9C1-46E6-B65C-C15F7D894E5B}" type="slidenum">
              <a:rPr lang="en-IN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9</a:t>
            </a:fld>
            <a:endParaRPr lang="en-IN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" y="1007241"/>
            <a:ext cx="4754880" cy="5393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 cont.…</a:t>
            </a:r>
            <a:endParaRPr lang="en-IN" dirty="0"/>
          </a:p>
        </p:txBody>
      </p:sp>
      <p:sp>
        <p:nvSpPr>
          <p:cNvPr id="80" name="TextBox 79"/>
          <p:cNvSpPr txBox="1"/>
          <p:nvPr/>
        </p:nvSpPr>
        <p:spPr>
          <a:xfrm>
            <a:off x="7586360" y="228600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>
                <a:latin typeface="Calibri"/>
              </a:rPr>
              <a:t>③</a:t>
            </a:r>
            <a:endParaRPr lang="en-IN" dirty="0"/>
          </a:p>
        </p:txBody>
      </p:sp>
      <p:sp>
        <p:nvSpPr>
          <p:cNvPr id="20" name="Rectangle 19"/>
          <p:cNvSpPr/>
          <p:nvPr/>
        </p:nvSpPr>
        <p:spPr>
          <a:xfrm>
            <a:off x="5029200" y="1143000"/>
            <a:ext cx="3886200" cy="5257800"/>
          </a:xfrm>
          <a:prstGeom prst="rect">
            <a:avLst/>
          </a:prstGeom>
          <a:solidFill>
            <a:schemeClr val="bg1"/>
          </a:solidFill>
          <a:ln w="38100"/>
          <a:effectLst>
            <a:outerShdw blurRad="508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altLang="ko-KR" sz="1600" b="1" u="sng" dirty="0">
                <a:solidFill>
                  <a:srgbClr val="0070C0"/>
                </a:solidFill>
                <a:latin typeface="Calibri" pitchFamily="34" charset="0"/>
              </a:rPr>
              <a:t>Use Case 4</a:t>
            </a:r>
            <a:r>
              <a:rPr lang="en-US" altLang="ko-KR" sz="1600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altLang="ko-KR" sz="1600" dirty="0" smtClean="0">
                <a:solidFill>
                  <a:srgbClr val="0070C0"/>
                </a:solidFill>
                <a:latin typeface="Calibri" pitchFamily="34" charset="0"/>
              </a:rPr>
              <a:t>- 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Reliance </a:t>
            </a:r>
            <a:r>
              <a:rPr lang="en-US" sz="1600" dirty="0" err="1" smtClean="0">
                <a:solidFill>
                  <a:srgbClr val="0070C0"/>
                </a:solidFill>
                <a:latin typeface="Calibri" pitchFamily="34" charset="0"/>
              </a:rPr>
              <a:t>Jio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 will push small and large contents to users through eMBMS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1600" b="1" u="sng" dirty="0" smtClean="0">
                <a:solidFill>
                  <a:srgbClr val="0070C0"/>
                </a:solidFill>
                <a:latin typeface="Calibri" pitchFamily="34" charset="0"/>
              </a:rPr>
              <a:t>Use Case 5 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- Large </a:t>
            </a:r>
            <a:r>
              <a:rPr lang="en-US" sz="1600" dirty="0">
                <a:solidFill>
                  <a:srgbClr val="0070C0"/>
                </a:solidFill>
                <a:latin typeface="Calibri" pitchFamily="34" charset="0"/>
              </a:rPr>
              <a:t>file downloads will result into file repairs through unicast while crossing PLMN </a:t>
            </a:r>
            <a:r>
              <a:rPr lang="en-US" sz="1600" dirty="0" smtClean="0">
                <a:solidFill>
                  <a:srgbClr val="0070C0"/>
                </a:solidFill>
                <a:latin typeface="Calibri" pitchFamily="34" charset="0"/>
              </a:rPr>
              <a:t>boundaries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C00000"/>
                </a:solidFill>
                <a:latin typeface="Calibri" pitchFamily="34" charset="0"/>
              </a:rPr>
              <a:t>National </a:t>
            </a:r>
            <a:r>
              <a:rPr lang="en-US" sz="1600" dirty="0">
                <a:solidFill>
                  <a:srgbClr val="C00000"/>
                </a:solidFill>
                <a:latin typeface="Calibri" pitchFamily="34" charset="0"/>
              </a:rPr>
              <a:t>Service will see disruptions  at circle boundaries in absence of Multiple PLMN support of BMSC, Middleware and other relevant </a:t>
            </a:r>
            <a:r>
              <a:rPr lang="en-US" sz="1600" dirty="0" smtClean="0">
                <a:solidFill>
                  <a:srgbClr val="C00000"/>
                </a:solidFill>
                <a:latin typeface="Calibri" pitchFamily="34" charset="0"/>
              </a:rPr>
              <a:t>components</a:t>
            </a:r>
            <a:endParaRPr lang="en-US" sz="16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3" name="Date Placeholder 3"/>
          <p:cNvSpPr txBox="1">
            <a:spLocks/>
          </p:cNvSpPr>
          <p:nvPr/>
        </p:nvSpPr>
        <p:spPr>
          <a:xfrm>
            <a:off x="706705" y="5326584"/>
            <a:ext cx="2111138" cy="331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Omnes Regular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Confidential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575004" y="1524000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701526" y="5715000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762250" y="3962400"/>
            <a:ext cx="22669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954570" y="2209800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575004" y="2590800"/>
            <a:ext cx="3416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701526" y="3581400"/>
            <a:ext cx="32895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33400" y="3733800"/>
            <a:ext cx="44577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132177" y="4038600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2286000" y="4114800"/>
            <a:ext cx="2705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825534" y="4800600"/>
            <a:ext cx="31655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258699" y="5181600"/>
            <a:ext cx="37324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1385221" y="5867400"/>
            <a:ext cx="36058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385221" y="2362200"/>
            <a:ext cx="36058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1132177" y="2819400"/>
            <a:ext cx="3858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1575004" y="1981200"/>
            <a:ext cx="341609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2912163" y="2971800"/>
            <a:ext cx="20789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2523920" y="3276600"/>
            <a:ext cx="24671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2912163" y="3429000"/>
            <a:ext cx="20789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3536096" y="2729552"/>
            <a:ext cx="14550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1762274" y="2438400"/>
            <a:ext cx="322882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1954570" y="2895600"/>
            <a:ext cx="30365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>
            <a:off x="980494" y="4343400"/>
            <a:ext cx="404870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7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ew Logo PPT Template_normal screen_30june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DAAFF"/>
      </a:accent1>
      <a:accent2>
        <a:srgbClr val="3DBBFF"/>
      </a:accent2>
      <a:accent3>
        <a:srgbClr val="56C4FF"/>
      </a:accent3>
      <a:accent4>
        <a:srgbClr val="6ECCFF"/>
      </a:accent4>
      <a:accent5>
        <a:srgbClr val="86D4FF"/>
      </a:accent5>
      <a:accent6>
        <a:srgbClr val="9EDDFF"/>
      </a:accent6>
      <a:hlink>
        <a:srgbClr val="0000FF"/>
      </a:hlink>
      <a:folHlink>
        <a:srgbClr val="800080"/>
      </a:folHlink>
    </a:clrScheme>
    <a:fontScheme name="Omnes for Chart">
      <a:majorFont>
        <a:latin typeface="Omnes Regular"/>
        <a:ea typeface=""/>
        <a:cs typeface=""/>
      </a:majorFont>
      <a:minorFont>
        <a:latin typeface="Omnes Regular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blank">
  <a:themeElements>
    <a:clrScheme name="Custom 3">
      <a:dk1>
        <a:srgbClr val="000000"/>
      </a:dk1>
      <a:lt1>
        <a:srgbClr val="FFFFFF"/>
      </a:lt1>
      <a:dk2>
        <a:srgbClr val="C3CFE1"/>
      </a:dk2>
      <a:lt2>
        <a:srgbClr val="E6E6E6"/>
      </a:lt2>
      <a:accent1>
        <a:srgbClr val="6685B3"/>
      </a:accent1>
      <a:accent2>
        <a:srgbClr val="FFAA1F"/>
      </a:accent2>
      <a:accent3>
        <a:srgbClr val="969696"/>
      </a:accent3>
      <a:accent4>
        <a:srgbClr val="BEBEBE"/>
      </a:accent4>
      <a:accent5>
        <a:srgbClr val="00337F"/>
      </a:accent5>
      <a:accent6>
        <a:srgbClr val="4F4F4F"/>
      </a:accent6>
      <a:hlink>
        <a:srgbClr val="00337F"/>
      </a:hlink>
      <a:folHlink>
        <a:srgbClr val="4F4F4F"/>
      </a:folHlink>
    </a:clrScheme>
    <a:fontScheme name="Detec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6350" cap="flat" cmpd="sng" algn="ctr">
          <a:solidFill>
            <a:schemeClr val="accent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BFAF8626279840ACEFD5693BB5CB16" ma:contentTypeVersion="2" ma:contentTypeDescription="Create a new document." ma:contentTypeScope="" ma:versionID="277cd74beabd474482f2e5f840c50fea">
  <xsd:schema xmlns:xsd="http://www.w3.org/2001/XMLSchema" xmlns:xs="http://www.w3.org/2001/XMLSchema" xmlns:p="http://schemas.microsoft.com/office/2006/metadata/properties" xmlns:ns2="4e8854f0-83fd-439d-8e5a-6e907ebdbae9" targetNamespace="http://schemas.microsoft.com/office/2006/metadata/properties" ma:root="true" ma:fieldsID="81fabdf2328e266499de7c0f5cf31a56" ns2:_="">
    <xsd:import namespace="4e8854f0-83fd-439d-8e5a-6e907ebdbae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8854f0-83fd-439d-8e5a-6e907ebdbae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e8854f0-83fd-439d-8e5a-6e907ebdbae9">ITDOCS-77-54</_dlc_DocId>
    <_dlc_DocIdUrl xmlns="4e8854f0-83fd-439d-8e5a-6e907ebdbae9">
      <Url>http://it.ril.com/safe/_layouts/DocIdRedir.aspx?ID=ITDOCS-77-54</Url>
      <Description>ITDOCS-77-54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D9DA3E-6999-4AE3-93CE-FB02234C7B1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65F7E6D-3D53-4460-8AF1-1ECDCE0146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8854f0-83fd-439d-8e5a-6e907ebdba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8BD8F5-55B6-4F6D-87CB-DC9B82EE1488}">
  <ds:schemaRefs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4e8854f0-83fd-439d-8e5a-6e907ebdbae9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A8FF727-4D05-45B2-8E00-AB9ED04DC8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6399</TotalTime>
  <Words>800</Words>
  <Application>Microsoft Office PowerPoint</Application>
  <PresentationFormat>On-screen Show (4:3)</PresentationFormat>
  <Paragraphs>91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 Unicode MS</vt:lpstr>
      <vt:lpstr>Omnes Bold</vt:lpstr>
      <vt:lpstr>Omnes Regular</vt:lpstr>
      <vt:lpstr>Arial</vt:lpstr>
      <vt:lpstr>Calibri</vt:lpstr>
      <vt:lpstr>Wingdings</vt:lpstr>
      <vt:lpstr>New Logo PPT Template_normal screen_30june</vt:lpstr>
      <vt:lpstr>2_blank</vt:lpstr>
      <vt:lpstr>think-cell Folie</vt:lpstr>
      <vt:lpstr>Multiple PLMN in eMBMS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Telecom Landscape in India</vt:lpstr>
      <vt:lpstr>Problem Statement</vt:lpstr>
      <vt:lpstr>Problem Statement cont.…</vt:lpstr>
      <vt:lpstr>Proposed Solution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hiral.dave</dc:creator>
  <cp:lastModifiedBy>Lo, Charles</cp:lastModifiedBy>
  <cp:revision>1480</cp:revision>
  <cp:lastPrinted>2015-04-07T00:40:45Z</cp:lastPrinted>
  <dcterms:created xsi:type="dcterms:W3CDTF">2011-09-30T07:36:16Z</dcterms:created>
  <dcterms:modified xsi:type="dcterms:W3CDTF">2015-04-07T16:40:22Z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0x010100B9BFAF8626279840ACEFD5693BB5CB16</vt:lpwstr>
  </property>
  <property fmtid="{D5CDD505-2E9C-101B-9397-08002B2CF9AE}" pid="3" name="_dlc_DocIdItemGuid">
    <vt:lpwstr>1d944568-2414-4499-b74c-7ea60389f613</vt:lpwstr>
  </property>
  <property fmtid="{D5CDD505-2E9C-101B-9397-08002B2CF9AE}" pid="4" name="_NewReviewCycle">
    <vt:lpwstr/>
  </property>
</Properties>
</file>