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0"/>
  </p:notesMasterIdLst>
  <p:handoutMasterIdLst>
    <p:handoutMasterId r:id="rId11"/>
  </p:handoutMasterIdLst>
  <p:sldIdLst>
    <p:sldId id="303" r:id="rId2"/>
    <p:sldId id="706" r:id="rId3"/>
    <p:sldId id="876" r:id="rId4"/>
    <p:sldId id="878" r:id="rId5"/>
    <p:sldId id="841" r:id="rId6"/>
    <p:sldId id="879" r:id="rId7"/>
    <p:sldId id="881" r:id="rId8"/>
    <p:sldId id="872" r:id="rId9"/>
  </p:sldIdLst>
  <p:sldSz cx="9144000" cy="6858000" type="screen4x3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1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1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1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1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006600"/>
    <a:srgbClr val="003300"/>
    <a:srgbClr val="DDEBCF"/>
    <a:srgbClr val="72AF2F"/>
    <a:srgbClr val="000000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799B23B-EC83-4686-B30A-512413B5E67A}" styleName="밝은 스타일 3 - 강조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보통 스타일 1 - 강조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BDBED569-4797-4DF1-A0F4-6AAB3CD982D8}" styleName="밝은 스타일 3 - 강조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보통 스타일 4 - 강조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25" autoAdjust="0"/>
  </p:normalViewPr>
  <p:slideViewPr>
    <p:cSldViewPr snapToGrid="0">
      <p:cViewPr varScale="1">
        <p:scale>
          <a:sx n="116" d="100"/>
          <a:sy n="116" d="100"/>
        </p:scale>
        <p:origin x="-150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074"/>
    </p:cViewPr>
  </p:sorterViewPr>
  <p:notesViewPr>
    <p:cSldViewPr snapToGrid="0">
      <p:cViewPr varScale="1">
        <p:scale>
          <a:sx n="65" d="100"/>
          <a:sy n="65" d="100"/>
        </p:scale>
        <p:origin x="3396" y="66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defTabSz="922338" eaLnBrk="1" hangingPunct="1">
              <a:defRPr sz="1200">
                <a:latin typeface="Times New Roman" pitchFamily="18" charset="0"/>
                <a:ea typeface="굴림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algn="r" defTabSz="922338" eaLnBrk="1" hangingPunct="1">
              <a:defRPr sz="1200">
                <a:latin typeface="Times New Roman" pitchFamily="18" charset="0"/>
                <a:ea typeface="굴림" charset="-127"/>
              </a:defRPr>
            </a:lvl1pPr>
          </a:lstStyle>
          <a:p>
            <a:pPr>
              <a:defRPr/>
            </a:pPr>
            <a:fld id="{B395CDF6-7426-4F6D-89E1-E3874CC3CFC2}" type="datetime1">
              <a:rPr lang="en-US" altLang="ko-KR"/>
              <a:pPr>
                <a:defRPr/>
              </a:pPr>
              <a:t>7/29/2014</a:t>
            </a:fld>
            <a:endParaRPr lang="en-US" altLang="ko-KR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defTabSz="922338" eaLnBrk="1" hangingPunct="1">
              <a:defRPr sz="1200">
                <a:latin typeface="Times New Roman" pitchFamily="18" charset="0"/>
                <a:ea typeface="굴림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algn="r" defTabSz="922338" eaLnBrk="1" hangingPunct="1">
              <a:defRPr sz="1200">
                <a:latin typeface="Times New Roman" pitchFamily="18" charset="0"/>
                <a:ea typeface="굴림" charset="-127"/>
              </a:defRPr>
            </a:lvl1pPr>
          </a:lstStyle>
          <a:p>
            <a:pPr>
              <a:defRPr/>
            </a:pPr>
            <a:fld id="{DB089CEA-6360-449C-8DE1-035D52D455E0}" type="slidenum">
              <a:rPr lang="en-GB" altLang="ko-KR"/>
              <a:pPr>
                <a:defRPr/>
              </a:pPr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9841007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defTabSz="922338" eaLnBrk="1" hangingPunct="1">
              <a:defRPr sz="1200">
                <a:latin typeface="Times New Roman" pitchFamily="18" charset="0"/>
                <a:ea typeface="굴림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algn="r" defTabSz="922338" eaLnBrk="1" hangingPunct="1">
              <a:defRPr sz="1200">
                <a:latin typeface="Times New Roman" pitchFamily="18" charset="0"/>
                <a:ea typeface="굴림" charset="-127"/>
              </a:defRPr>
            </a:lvl1pPr>
          </a:lstStyle>
          <a:p>
            <a:pPr>
              <a:defRPr/>
            </a:pPr>
            <a:fld id="{9E0DDACC-EF6E-4D94-B81E-4D2F2D811CA3}" type="datetime1">
              <a:rPr lang="en-US" altLang="ko-KR"/>
              <a:pPr>
                <a:defRPr/>
              </a:pPr>
              <a:t>7/29/2014</a:t>
            </a:fld>
            <a:endParaRPr lang="en-US" altLang="ko-KR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defTabSz="922338" eaLnBrk="1" hangingPunct="1">
              <a:defRPr sz="1200">
                <a:latin typeface="Times New Roman" pitchFamily="18" charset="0"/>
                <a:ea typeface="굴림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algn="r" defTabSz="922338" eaLnBrk="1" hangingPunct="1">
              <a:defRPr sz="1200">
                <a:latin typeface="Times New Roman" pitchFamily="18" charset="0"/>
                <a:ea typeface="굴림" charset="-127"/>
              </a:defRPr>
            </a:lvl1pPr>
          </a:lstStyle>
          <a:p>
            <a:pPr>
              <a:defRPr/>
            </a:pPr>
            <a:fld id="{417E3024-E5B4-4AF3-9C00-95ABED39F431}" type="slidenum">
              <a:rPr lang="en-GB" altLang="ko-KR"/>
              <a:pPr>
                <a:defRPr/>
              </a:pPr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9300401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22338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22338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22338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22338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AE49277C-7819-4B1B-BE0B-2105756F2F9E}" type="slidenum">
              <a:rPr lang="en-GB" altLang="en-US" sz="1200" smtClean="0">
                <a:latin typeface="Times New Roman" pitchFamily="18" charset="0"/>
                <a:ea typeface="굴림" pitchFamily="50" charset="-127"/>
              </a:rPr>
              <a:pPr/>
              <a:t>1</a:t>
            </a:fld>
            <a:endParaRPr lang="en-GB" altLang="en-US" sz="1200" smtClean="0"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7288" cy="3725862"/>
          </a:xfrm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4325" y="4716463"/>
            <a:ext cx="6151563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631" tIns="45316" rIns="90631" bIns="45316"/>
          <a:lstStyle/>
          <a:p>
            <a:pPr eaLnBrk="1" hangingPunct="1"/>
            <a:endParaRPr lang="de-DE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7288" cy="3725862"/>
          </a:xfrm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4325" y="4716463"/>
            <a:ext cx="6151563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631" tIns="45316" rIns="90631" bIns="45316"/>
          <a:lstStyle/>
          <a:p>
            <a:pPr eaLnBrk="1" hangingPunct="1"/>
            <a:endParaRPr lang="de-DE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7288" cy="3725862"/>
          </a:xfrm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4325" y="4716463"/>
            <a:ext cx="6151563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631" tIns="45316" rIns="90631" bIns="45316"/>
          <a:lstStyle/>
          <a:p>
            <a:pPr eaLnBrk="1" hangingPunct="1"/>
            <a:endParaRPr lang="de-DE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7288" cy="3725862"/>
          </a:xfrm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4325" y="4716463"/>
            <a:ext cx="6151563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631" tIns="45316" rIns="90631" bIns="45316"/>
          <a:lstStyle/>
          <a:p>
            <a:pPr eaLnBrk="1" hangingPunct="1"/>
            <a:endParaRPr lang="de-DE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6457f717-5cc7-4642-bf79-5757fa040748" descr="88743BF8-158D-4A4E-81D4-0D9E5719ACAA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8" y="169863"/>
            <a:ext cx="1531937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accent5">
                    <a:lumMod val="7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7102674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778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356465234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778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144872504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endParaRPr lang="en-US" altLang="ko-KR" sz="1100" b="1" smtClean="0">
              <a:ea typeface="굴림" charset="-127"/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029" name="Oval 11"/>
          <p:cNvSpPr>
            <a:spLocks noChangeArrowheads="1"/>
          </p:cNvSpPr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fld id="{BEDA0831-B244-40E5-9148-82C8F16ED837}" type="slidenum">
              <a:rPr lang="en-GB" altLang="ko-KR" b="1">
                <a:ea typeface="굴림" pitchFamily="50" charset="-127"/>
              </a:rPr>
              <a:pPr algn="ctr"/>
              <a:t>‹#›</a:t>
            </a:fld>
            <a:endParaRPr lang="en-GB" altLang="ko-KR" b="1">
              <a:ea typeface="굴림" pitchFamily="50" charset="-127"/>
            </a:endParaRPr>
          </a:p>
          <a:p>
            <a:endParaRPr lang="en-GB" altLang="ko-KR">
              <a:ea typeface="굴림" pitchFamily="50" charset="-127"/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GB" altLang="ko-KR">
                <a:solidFill>
                  <a:schemeClr val="bg1"/>
                </a:solidFill>
                <a:ea typeface="굴림" pitchFamily="50" charset="-127"/>
              </a:rPr>
              <a:t>© 3GPP 2012</a:t>
            </a:r>
            <a:endParaRPr lang="en-GB" altLang="ko-KR">
              <a:ea typeface="굴림" pitchFamily="50" charset="-127"/>
            </a:endParaRPr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1125"/>
            <a:ext cx="8239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sz="800" smtClean="0"/>
              <a:t>© 3GPP 2013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50" r:id="rId1"/>
    <p:sldLayoutId id="2147485448" r:id="rId2"/>
    <p:sldLayoutId id="2147485449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1859C"/>
          </a:solidFill>
          <a:latin typeface="맑은 고딕" pitchFamily="50" charset="-127"/>
          <a:ea typeface="맑은 고딕" pitchFamily="50" charset="-127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1859C"/>
          </a:solidFill>
          <a:latin typeface="맑은 고딕" pitchFamily="50" charset="-127"/>
          <a:ea typeface="맑은 고딕" pitchFamily="50" charset="-127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1859C"/>
          </a:solidFill>
          <a:latin typeface="맑은 고딕" pitchFamily="50" charset="-127"/>
          <a:ea typeface="맑은 고딕" pitchFamily="50" charset="-127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1859C"/>
          </a:solidFill>
          <a:latin typeface="맑은 고딕" pitchFamily="50" charset="-127"/>
          <a:ea typeface="맑은 고딕" pitchFamily="50" charset="-127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1859C"/>
          </a:solidFill>
          <a:latin typeface="맑은 고딕" pitchFamily="50" charset="-127"/>
          <a:ea typeface="맑은 고딕" pitchFamily="50" charset="-127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1"/>
          <p:cNvSpPr>
            <a:spLocks noChangeArrowheads="1"/>
          </p:cNvSpPr>
          <p:nvPr/>
        </p:nvSpPr>
        <p:spPr bwMode="auto">
          <a:xfrm>
            <a:off x="7450138" y="6421438"/>
            <a:ext cx="811212" cy="2905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ea typeface="맑은 고딕" pitchFamily="50" charset="-127"/>
            </a:endParaRPr>
          </a:p>
        </p:txBody>
      </p:sp>
      <p:sp>
        <p:nvSpPr>
          <p:cNvPr id="4" name="제목 1"/>
          <p:cNvSpPr txBox="1">
            <a:spLocks/>
          </p:cNvSpPr>
          <p:nvPr/>
        </p:nvSpPr>
        <p:spPr bwMode="auto">
          <a:xfrm>
            <a:off x="285750" y="1769526"/>
            <a:ext cx="8572500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5">
                    <a:lumMod val="7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31859C"/>
                </a:solidFill>
                <a:latin typeface="맑은 고딕" pitchFamily="50" charset="-127"/>
                <a:ea typeface="맑은 고딕" pitchFamily="50" charset="-127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31859C"/>
                </a:solidFill>
                <a:latin typeface="맑은 고딕" pitchFamily="50" charset="-127"/>
                <a:ea typeface="맑은 고딕" pitchFamily="50" charset="-127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31859C"/>
                </a:solidFill>
                <a:latin typeface="맑은 고딕" pitchFamily="50" charset="-127"/>
                <a:ea typeface="맑은 고딕" pitchFamily="50" charset="-127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31859C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ko-KR" sz="3600" dirty="0" err="1" smtClean="0"/>
              <a:t>Tdoc</a:t>
            </a:r>
            <a:r>
              <a:rPr lang="en-US" altLang="ko-KR" sz="3600" dirty="0" smtClean="0"/>
              <a:t> S4-140783</a:t>
            </a:r>
          </a:p>
          <a:p>
            <a:pPr algn="ctr" eaLnBrk="1" hangingPunct="1">
              <a:defRPr/>
            </a:pPr>
            <a:r>
              <a:rPr lang="en-US" altLang="ko-KR" sz="3600" dirty="0" smtClean="0"/>
              <a:t>Basic </a:t>
            </a:r>
            <a:r>
              <a:rPr lang="en-US" altLang="ko-KR" sz="3600" dirty="0"/>
              <a:t>SDP </a:t>
            </a:r>
            <a:r>
              <a:rPr lang="en-US" altLang="ko-KR" sz="3600" dirty="0" smtClean="0"/>
              <a:t>Parameters </a:t>
            </a:r>
            <a:r>
              <a:rPr lang="en-US" altLang="ko-KR" sz="3600" dirty="0"/>
              <a:t>of EVS</a:t>
            </a:r>
            <a:endParaRPr lang="en-US" altLang="ko-KR" sz="3600" dirty="0" smtClean="0"/>
          </a:p>
        </p:txBody>
      </p:sp>
      <p:sp>
        <p:nvSpPr>
          <p:cNvPr id="6" name="부제목 2"/>
          <p:cNvSpPr>
            <a:spLocks noGrp="1"/>
          </p:cNvSpPr>
          <p:nvPr>
            <p:ph type="subTitle" idx="1"/>
          </p:nvPr>
        </p:nvSpPr>
        <p:spPr>
          <a:xfrm>
            <a:off x="1371600" y="3998055"/>
            <a:ext cx="6400800" cy="20002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ko-KR" sz="1400" dirty="0" smtClean="0"/>
              <a:t>3GPP SA4#80</a:t>
            </a:r>
          </a:p>
          <a:p>
            <a:pPr eaLnBrk="1" hangingPunct="1">
              <a:lnSpc>
                <a:spcPct val="90000"/>
              </a:lnSpc>
            </a:pPr>
            <a:r>
              <a:rPr lang="en-US" altLang="ko-KR" sz="1400" dirty="0" smtClean="0"/>
              <a:t>August 4-8, 2014, San Francisco, California, U.S.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ko-KR" sz="1400" dirty="0" smtClean="0"/>
              <a:t>Agenda Item: 11</a:t>
            </a:r>
          </a:p>
          <a:p>
            <a:pPr eaLnBrk="1" hangingPunct="1">
              <a:lnSpc>
                <a:spcPct val="90000"/>
              </a:lnSpc>
            </a:pPr>
            <a:r>
              <a:rPr lang="en-US" altLang="ko-KR" sz="1400" dirty="0" smtClean="0"/>
              <a:t>Source: Samsung Electronics Co., Ltd.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ko-KR" sz="1400" dirty="0" smtClean="0"/>
              <a:t>Document for: Discussion</a:t>
            </a:r>
          </a:p>
          <a:p>
            <a:pPr eaLnBrk="1" hangingPunct="1">
              <a:lnSpc>
                <a:spcPct val="90000"/>
              </a:lnSpc>
            </a:pPr>
            <a:endParaRPr lang="en-US" altLang="ko-KR" sz="14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ko-KR" sz="1200" b="0" dirty="0" smtClean="0"/>
              <a:t>Contact: </a:t>
            </a:r>
            <a:r>
              <a:rPr lang="en-US" altLang="ko-KR" sz="1200" b="0" dirty="0" err="1" smtClean="0"/>
              <a:t>Kyunghun</a:t>
            </a:r>
            <a:r>
              <a:rPr lang="en-US" altLang="ko-KR" sz="1200" b="0" dirty="0" smtClean="0"/>
              <a:t> Jung</a:t>
            </a:r>
          </a:p>
          <a:p>
            <a:pPr eaLnBrk="1" hangingPunct="1">
              <a:lnSpc>
                <a:spcPct val="90000"/>
              </a:lnSpc>
            </a:pPr>
            <a:r>
              <a:rPr lang="en-US" altLang="ko-KR" sz="1200" b="0" dirty="0" smtClean="0"/>
              <a:t>E-mail: </a:t>
            </a:r>
            <a:r>
              <a:rPr lang="en-US" altLang="ko-KR" sz="1200" b="0" u="sng" dirty="0" smtClean="0">
                <a:solidFill>
                  <a:srgbClr val="0000FF"/>
                </a:solidFill>
              </a:rPr>
              <a:t>kyunghun.jung@samsung.com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5"/>
          <p:cNvSpPr txBox="1">
            <a:spLocks noChangeArrowheads="1"/>
          </p:cNvSpPr>
          <p:nvPr/>
        </p:nvSpPr>
        <p:spPr bwMode="auto">
          <a:xfrm>
            <a:off x="1194916" y="1714242"/>
            <a:ext cx="6946900" cy="301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  <a:buFontTx/>
              <a:buBlip>
                <a:blip r:embed="rId3"/>
              </a:buBlip>
              <a:defRPr/>
            </a:pPr>
            <a:r>
              <a:rPr lang="en-US" altLang="ko-KR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anose="020B0604020202020204" pitchFamily="34" charset="0"/>
              </a:rPr>
              <a:t> Changing Network Environments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Blip>
                <a:blip r:embed="rId3"/>
              </a:buBlip>
              <a:defRPr/>
            </a:pPr>
            <a:r>
              <a:rPr lang="en-US" altLang="ko-KR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anose="020B0604020202020204" pitchFamily="34" charset="0"/>
              </a:rPr>
              <a:t> Representing Bit-Rates &amp; Bandwidths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Blip>
                <a:blip r:embed="rId3"/>
              </a:buBlip>
              <a:defRPr/>
            </a:pPr>
            <a:r>
              <a:rPr lang="en-US" altLang="ko-KR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anose="020B0604020202020204" pitchFamily="34" charset="0"/>
              </a:rPr>
              <a:t> Bit-Rate Negotiation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Blip>
                <a:blip r:embed="rId3"/>
              </a:buBlip>
              <a:defRPr/>
            </a:pPr>
            <a:r>
              <a:rPr lang="en-US" altLang="ko-KR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anose="020B0604020202020204" pitchFamily="34" charset="0"/>
              </a:rPr>
              <a:t> Bandwidth Negotiation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Blip>
                <a:blip r:embed="rId3"/>
              </a:buBlip>
              <a:defRPr/>
            </a:pPr>
            <a:r>
              <a:rPr lang="en-US" altLang="ko-KR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anose="020B0604020202020204" pitchFamily="34" charset="0"/>
              </a:rPr>
              <a:t> DTX Control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Blip>
                <a:blip r:embed="rId3"/>
              </a:buBlip>
              <a:defRPr/>
            </a:pPr>
            <a:r>
              <a:rPr lang="en-US" altLang="ko-KR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en-US" altLang="ko-KR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anose="020B0604020202020204" pitchFamily="34" charset="0"/>
              </a:rPr>
              <a:t>SDP Offer/Answer Example</a:t>
            </a:r>
          </a:p>
        </p:txBody>
      </p:sp>
      <p:sp>
        <p:nvSpPr>
          <p:cNvPr id="4099" name="Rectangle 64"/>
          <p:cNvSpPr txBox="1">
            <a:spLocks/>
          </p:cNvSpPr>
          <p:nvPr/>
        </p:nvSpPr>
        <p:spPr bwMode="auto">
          <a:xfrm>
            <a:off x="304800" y="187325"/>
            <a:ext cx="6834188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GB" altLang="ko-KR" sz="3200" b="1">
                <a:solidFill>
                  <a:srgbClr val="31859C"/>
                </a:solidFill>
                <a:latin typeface="맑은 고딕" pitchFamily="50" charset="-127"/>
              </a:rPr>
              <a:t>Content</a:t>
            </a:r>
          </a:p>
        </p:txBody>
      </p:sp>
      <p:sp>
        <p:nvSpPr>
          <p:cNvPr id="4100" name="Rectangle 3"/>
          <p:cNvSpPr>
            <a:spLocks noChangeArrowheads="1"/>
          </p:cNvSpPr>
          <p:nvPr/>
        </p:nvSpPr>
        <p:spPr bwMode="auto">
          <a:xfrm>
            <a:off x="7450138" y="6421438"/>
            <a:ext cx="811212" cy="2905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ea typeface="맑은 고딕" pitchFamily="50" charset="-127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450138" y="6421438"/>
            <a:ext cx="811212" cy="2905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ea typeface="맑은 고딕" pitchFamily="50" charset="-127"/>
            </a:endParaRPr>
          </a:p>
        </p:txBody>
      </p:sp>
      <p:sp>
        <p:nvSpPr>
          <p:cNvPr id="5" name="Rectangle 64"/>
          <p:cNvSpPr txBox="1">
            <a:spLocks/>
          </p:cNvSpPr>
          <p:nvPr/>
        </p:nvSpPr>
        <p:spPr bwMode="auto">
          <a:xfrm>
            <a:off x="103188" y="82550"/>
            <a:ext cx="84328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auto" latin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3200" b="1" dirty="0" smtClean="0">
                <a:solidFill>
                  <a:srgbClr val="31859C"/>
                </a:solidFill>
                <a:latin typeface="맑은 고딕" pitchFamily="50" charset="-127"/>
              </a:rPr>
              <a:t>Changing Network Environments</a:t>
            </a:r>
            <a:endParaRPr lang="en-GB" altLang="ko-KR" sz="3200" b="1" dirty="0">
              <a:solidFill>
                <a:srgbClr val="31859C"/>
              </a:solidFill>
              <a:latin typeface="맑은 고딕" pitchFamily="50" charset="-127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78800" y="4376913"/>
            <a:ext cx="8509000" cy="1950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Font typeface="Arial" charset="0"/>
              <a:buBlip>
                <a:blip r:embed="rId2"/>
              </a:buBlip>
              <a:defRPr/>
            </a:pP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Current procedures for session negotiation, like no mode-set in SDP offer, are defined in Rel-7, with only MTSI client in terminal and MGW in mind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Font typeface="Arial" charset="0"/>
              <a:buBlip>
                <a:blip r:embed="rId2"/>
              </a:buBlip>
              <a:defRPr/>
            </a:pP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The lowest-end 3GPP access technology in TS 26.114 V12.6.0, EGPRS, can support the maximum bit-rates of AMR and AMR-WB in good channels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Font typeface="Arial" charset="0"/>
              <a:buBlip>
                <a:blip r:embed="rId2"/>
              </a:buBlip>
              <a:defRPr/>
            </a:pP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As E-UTRAN and EPC 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were 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introduced to MTSI, SGSN and GGSN were replaced with a more generic term, PS Domain, from Rel-10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defRPr/>
            </a:pPr>
            <a:endParaRPr lang="en-US" altLang="ko-KR" sz="105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Font typeface="Arial" charset="0"/>
              <a:buBlip>
                <a:blip r:embed="rId2"/>
              </a:buBlip>
              <a:defRPr/>
            </a:pPr>
            <a:r>
              <a:rPr lang="en-US" altLang="ko-KR" sz="1050" dirty="0" smtClean="0">
                <a:latin typeface="Times New Roman" pitchFamily="18" charset="0"/>
                <a:cs typeface="Times New Roman" pitchFamily="18" charset="0"/>
              </a:rPr>
              <a:t> In Rel-12, MTSI client in terminal using fixed access was introduced, which may </a:t>
            </a:r>
            <a:r>
              <a:rPr lang="en-US" altLang="ko-KR" sz="1050" dirty="0" smtClean="0">
                <a:latin typeface="Times New Roman" pitchFamily="18" charset="0"/>
                <a:cs typeface="Times New Roman" pitchFamily="18" charset="0"/>
              </a:rPr>
              <a:t>require </a:t>
            </a:r>
            <a:r>
              <a:rPr lang="en-US" altLang="ko-KR" sz="1050" dirty="0" smtClean="0">
                <a:latin typeface="Times New Roman" pitchFamily="18" charset="0"/>
                <a:cs typeface="Times New Roman" pitchFamily="18" charset="0"/>
              </a:rPr>
              <a:t>higher but fixed bit-rates and bandwidths, e.g., 64 kbps at WB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Font typeface="Arial" charset="0"/>
              <a:buBlip>
                <a:blip r:embed="rId2"/>
              </a:buBlip>
              <a:defRPr/>
            </a:pPr>
            <a:r>
              <a:rPr lang="en-US" altLang="ko-KR" sz="10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050" dirty="0" smtClean="0">
                <a:latin typeface="Times New Roman" pitchFamily="18" charset="0"/>
                <a:cs typeface="Times New Roman" pitchFamily="18" charset="0"/>
              </a:rPr>
              <a:t>In Rel-12, EVS was introduced, whose highest bit-rate is twice the transport capability of EDGE (maximum 61.85 kbps at MCS-9, no channel coding)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Font typeface="Arial" charset="0"/>
              <a:buBlip>
                <a:blip r:embed="rId2"/>
              </a:buBlip>
              <a:defRPr/>
            </a:pPr>
            <a:r>
              <a:rPr lang="en-US" altLang="ko-KR" sz="10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050" dirty="0" smtClean="0">
                <a:latin typeface="Times New Roman" pitchFamily="18" charset="0"/>
                <a:cs typeface="Times New Roman" pitchFamily="18" charset="0"/>
              </a:rPr>
              <a:t>EVS supports dual-mono (or stereo), </a:t>
            </a:r>
            <a:r>
              <a:rPr lang="en-US" altLang="ko-KR" sz="1050" dirty="0" smtClean="0">
                <a:latin typeface="Times New Roman" pitchFamily="18" charset="0"/>
                <a:cs typeface="Times New Roman" pitchFamily="18" charset="0"/>
              </a:rPr>
              <a:t>whose parameters reflecting local </a:t>
            </a:r>
            <a:r>
              <a:rPr lang="en-US" altLang="ko-KR" sz="1050" dirty="0" smtClean="0">
                <a:latin typeface="Times New Roman" pitchFamily="18" charset="0"/>
                <a:cs typeface="Times New Roman" pitchFamily="18" charset="0"/>
              </a:rPr>
              <a:t>situations </a:t>
            </a:r>
            <a:r>
              <a:rPr lang="en-US" altLang="ko-KR" sz="1050" dirty="0" smtClean="0">
                <a:latin typeface="Times New Roman" pitchFamily="18" charset="0"/>
                <a:cs typeface="Times New Roman" pitchFamily="18" charset="0"/>
              </a:rPr>
              <a:t>need to be taken into account in session negotiation </a:t>
            </a:r>
            <a:r>
              <a:rPr lang="en-US" altLang="ko-KR" sz="1050" dirty="0" smtClean="0">
                <a:latin typeface="Times New Roman" pitchFamily="18" charset="0"/>
                <a:cs typeface="Times New Roman" pitchFamily="18" charset="0"/>
              </a:rPr>
              <a:t>(SDP offer</a:t>
            </a:r>
            <a:r>
              <a:rPr lang="en-US" altLang="ko-KR" sz="105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Font typeface="Arial" charset="0"/>
              <a:buBlip>
                <a:blip r:embed="rId2"/>
              </a:buBlip>
              <a:defRPr/>
            </a:pPr>
            <a:r>
              <a:rPr lang="en-US" altLang="ko-KR" sz="10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050" dirty="0" smtClean="0">
                <a:latin typeface="Times New Roman" pitchFamily="18" charset="0"/>
                <a:cs typeface="Times New Roman" pitchFamily="18" charset="0"/>
              </a:rPr>
              <a:t>Support of </a:t>
            </a:r>
            <a:r>
              <a:rPr lang="en-US" altLang="ko-KR" sz="1050" dirty="0" smtClean="0">
                <a:latin typeface="Times New Roman" pitchFamily="18" charset="0"/>
                <a:cs typeface="Times New Roman" pitchFamily="18" charset="0"/>
              </a:rPr>
              <a:t>multi-channel necessitates </a:t>
            </a:r>
            <a:r>
              <a:rPr lang="en-US" altLang="ko-KR" sz="1050" dirty="0" smtClean="0">
                <a:latin typeface="Times New Roman" pitchFamily="18" charset="0"/>
                <a:cs typeface="Times New Roman" pitchFamily="18" charset="0"/>
              </a:rPr>
              <a:t>asymmetric bit-rate/bandwidth negotiation, e.g., when only a UE is connected to a stereo headset</a:t>
            </a: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50" y="977213"/>
            <a:ext cx="8896350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463003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450138" y="6421438"/>
            <a:ext cx="811212" cy="2905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ea typeface="맑은 고딕" pitchFamily="50" charset="-127"/>
            </a:endParaRPr>
          </a:p>
        </p:txBody>
      </p:sp>
      <p:sp>
        <p:nvSpPr>
          <p:cNvPr id="5" name="Rectangle 64"/>
          <p:cNvSpPr txBox="1">
            <a:spLocks/>
          </p:cNvSpPr>
          <p:nvPr/>
        </p:nvSpPr>
        <p:spPr bwMode="auto">
          <a:xfrm>
            <a:off x="103188" y="82550"/>
            <a:ext cx="84328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auto" latin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3200" b="1" dirty="0" smtClean="0">
                <a:solidFill>
                  <a:srgbClr val="31859C"/>
                </a:solidFill>
                <a:latin typeface="맑은 고딕" pitchFamily="50" charset="-127"/>
              </a:rPr>
              <a:t>Representing Bit-Rates &amp; Bandwidths</a:t>
            </a:r>
            <a:endParaRPr lang="en-GB" altLang="ko-KR" sz="3200" b="1" dirty="0">
              <a:solidFill>
                <a:srgbClr val="31859C"/>
              </a:solidFill>
              <a:latin typeface="맑은 고딕" pitchFamily="50" charset="-127"/>
            </a:endParaRPr>
          </a:p>
        </p:txBody>
      </p:sp>
      <p:graphicFrame>
        <p:nvGraphicFramePr>
          <p:cNvPr id="6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25019"/>
              </p:ext>
            </p:extLst>
          </p:nvPr>
        </p:nvGraphicFramePr>
        <p:xfrm>
          <a:off x="617665" y="1083554"/>
          <a:ext cx="7852421" cy="1676400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531519"/>
                <a:gridCol w="1531519"/>
                <a:gridCol w="1531519"/>
                <a:gridCol w="3257864"/>
              </a:tblGrid>
              <a:tr h="30679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Codec</a:t>
                      </a:r>
                      <a:r>
                        <a:rPr lang="en-US" altLang="ko-KR" sz="1000" baseline="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 Type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Source</a:t>
                      </a:r>
                    </a:p>
                    <a:p>
                      <a:pPr algn="ctr" latinLnBrk="1"/>
                      <a:r>
                        <a:rPr lang="en-US" altLang="ko-KR" sz="1000" baseline="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Bandwidth (Hz)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Sampling</a:t>
                      </a:r>
                      <a:r>
                        <a:rPr lang="en-US" altLang="ko-KR" sz="1000" baseline="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 Rate</a:t>
                      </a:r>
                    </a:p>
                    <a:p>
                      <a:pPr algn="ctr" latinLnBrk="1"/>
                      <a:r>
                        <a:rPr lang="en-US" altLang="ko-KR" sz="1000" baseline="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(samples/s)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Bit-rate (kbps)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3111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Narrow Band (NB)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20 ~ 4,000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8,000 (</a:t>
                      </a:r>
                      <a:r>
                        <a:rPr lang="en-US" altLang="ko-KR" sz="1000" dirty="0" err="1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nb</a:t>
                      </a:r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)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5.9, 7.2, 8, 9.6, 13.2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3111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Wide Band (WB)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20 ~ 8,000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16,000 (</a:t>
                      </a:r>
                      <a:r>
                        <a:rPr lang="en-US" altLang="ko-KR" sz="1000" dirty="0" err="1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wb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)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5.9, 7.2, 8, 9.6, 13.2, 16.4, 24.4, 32, 48, 64, 96, 128,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AMR-WB Interoperable</a:t>
                      </a:r>
                      <a:r>
                        <a:rPr lang="en-US" altLang="ko-KR" sz="10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 Mode (6.6~23.85)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3111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Super Wide Band (SWB)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20 ~ 16,000 (14,000*)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32,000 (</a:t>
                      </a:r>
                      <a:r>
                        <a:rPr lang="en-US" altLang="ko-KR" sz="1000" dirty="0" err="1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swb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)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13.2*, 16.4, 24.4, 32, 48, 64, 96, 128</a:t>
                      </a:r>
                      <a:endParaRPr lang="ko-KR" altLang="en-US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3111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Full Band (FB)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20 ~ 20,000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48,000 (</a:t>
                      </a:r>
                      <a:r>
                        <a:rPr lang="en-US" altLang="ko-KR" sz="1000" dirty="0" err="1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fb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)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16.4, 24.4, 32, 48, 64, 96, 128</a:t>
                      </a:r>
                      <a:endParaRPr lang="ko-KR" altLang="en-US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78800" y="3016660"/>
            <a:ext cx="8509000" cy="3404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Font typeface="Arial" charset="0"/>
              <a:buBlip>
                <a:blip r:embed="rId2"/>
              </a:buBlip>
              <a:defRPr/>
            </a:pP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Each codec mode of 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EVS AMR-WB 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IO mode can be represented with 0, …, 8 as in the legacy AMR-WB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Font typeface="Arial" charset="0"/>
              <a:buBlip>
                <a:blip r:embed="rId2"/>
              </a:buBlip>
              <a:defRPr/>
            </a:pP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To avoid confusion with 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EVS AMR-WB 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IO mode, and to save space in SDP, bit-rate in kbps can be used to represent the bit-rates of EVS Primary mode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Font typeface="Arial" charset="0"/>
              <a:buBlip>
                <a:blip r:embed="rId2"/>
              </a:buBlip>
              <a:defRPr/>
            </a:pP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Representing bit-rate in kbps also increases readability, making (human) inspection of 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SDP 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easier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defRPr/>
            </a:pPr>
            <a:endParaRPr lang="en-US" altLang="ko-KR" sz="105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FontTx/>
              <a:buBlip>
                <a:blip r:embed="rId2"/>
              </a:buBlip>
              <a:defRPr/>
            </a:pP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With a large bit-rate range of 5.9-128 kbps, service plan may partition the range into smaller ranges for each payload type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FontTx/>
              <a:buBlip>
                <a:blip r:embed="rId2"/>
              </a:buBlip>
              <a:defRPr/>
            </a:pP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Bit-rates can be compactly represented as </a:t>
            </a:r>
            <a:r>
              <a:rPr lang="en-US" altLang="ko-KR" sz="105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en-US" altLang="ko-KR" sz="105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when a bit-rate is used, and </a:t>
            </a:r>
            <a:r>
              <a:rPr lang="en-US" altLang="ko-KR" sz="105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en-US" altLang="ko-KR" sz="105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ko-KR" sz="105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en-US" altLang="ko-KR" sz="105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when equal to or more than two consecutive bit-rates are used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FontTx/>
              <a:buBlip>
                <a:blip r:embed="rId2"/>
              </a:buBlip>
              <a:defRPr/>
            </a:pP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When representing equal to or more than three consecutive bit-rates, </a:t>
            </a:r>
            <a:r>
              <a:rPr lang="en-US" altLang="ko-KR" sz="105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en-US" altLang="ko-KR" sz="105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ko-KR" sz="105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en-US" altLang="ko-KR" sz="105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will be more economical than </a:t>
            </a:r>
            <a:r>
              <a:rPr lang="en-US" altLang="ko-KR" sz="105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en-US" altLang="ko-KR" sz="105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…, </a:t>
            </a:r>
            <a:r>
              <a:rPr lang="en-US" altLang="ko-KR" sz="105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en-US" altLang="ko-KR" sz="105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or other expressions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Font typeface="Arial" charset="0"/>
              <a:buBlip>
                <a:blip r:embed="rId2"/>
              </a:buBlip>
              <a:defRPr/>
            </a:pP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Multiple ranges of bit-rates can be offered with multiple payload types, each of which can be defined for 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radio, 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fixed, multi-channel, …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defRPr/>
            </a:pPr>
            <a:endParaRPr lang="en-US" altLang="ko-KR" sz="105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With a large 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bandwidth </a:t>
            </a: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range of </a:t>
            </a:r>
            <a:r>
              <a:rPr lang="en-US" altLang="ko-KR" sz="105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nb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-fb, the range may be partitioned into smaller </a:t>
            </a: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ranges 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that match the bit-rates of each payload type</a:t>
            </a:r>
            <a:endParaRPr lang="en-US" altLang="ko-KR" sz="105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Bandwidths </a:t>
            </a: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can be compactly represented as </a:t>
            </a:r>
            <a:r>
              <a:rPr lang="en-US" altLang="ko-KR" sz="105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bw</a:t>
            </a:r>
            <a:r>
              <a:rPr lang="en-US" altLang="ko-KR" sz="105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when a 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bandwidth </a:t>
            </a: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is used, and </a:t>
            </a:r>
            <a:r>
              <a:rPr lang="en-US" altLang="ko-KR" sz="105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bw</a:t>
            </a:r>
            <a:r>
              <a:rPr lang="en-US" altLang="ko-KR" sz="105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ko-KR" sz="105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bw</a:t>
            </a:r>
            <a:r>
              <a:rPr lang="en-US" altLang="ko-KR" sz="105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when equal to or more than two 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bandwidths </a:t>
            </a: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are 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used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When representing more than two bandwidths, </a:t>
            </a:r>
            <a:r>
              <a:rPr lang="en-US" altLang="ko-KR" sz="105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bw</a:t>
            </a:r>
            <a:r>
              <a:rPr lang="en-US" altLang="ko-KR" sz="105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ko-KR" sz="105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bw</a:t>
            </a:r>
            <a:r>
              <a:rPr lang="en-US" altLang="ko-KR" sz="105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will be more economical than </a:t>
            </a:r>
            <a:r>
              <a:rPr lang="en-US" altLang="ko-KR" sz="105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bw</a:t>
            </a:r>
            <a:r>
              <a:rPr lang="en-US" altLang="ko-KR" sz="105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…, </a:t>
            </a:r>
            <a:r>
              <a:rPr lang="en-US" altLang="ko-KR" sz="105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bw</a:t>
            </a:r>
            <a:r>
              <a:rPr lang="en-US" altLang="ko-KR" sz="105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or other 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expressions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defRPr/>
            </a:pPr>
            <a:endParaRPr lang="en-US" altLang="ko-KR" sz="105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Bit-rates and bandwidths of EVS Primary mode 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need to be 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represented in a compact and consistent fashion, for send and receive directions separately</a:t>
            </a:r>
            <a:endParaRPr lang="en-US" altLang="ko-KR" sz="105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754570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64"/>
          <p:cNvSpPr txBox="1">
            <a:spLocks/>
          </p:cNvSpPr>
          <p:nvPr/>
        </p:nvSpPr>
        <p:spPr bwMode="auto">
          <a:xfrm>
            <a:off x="103188" y="82550"/>
            <a:ext cx="84328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altLang="ko-KR" sz="3200" b="1" dirty="0" smtClean="0">
                <a:solidFill>
                  <a:srgbClr val="31859C"/>
                </a:solidFill>
                <a:latin typeface="맑은 고딕" pitchFamily="50" charset="-127"/>
              </a:rPr>
              <a:t>Bit-Rate </a:t>
            </a:r>
            <a:r>
              <a:rPr lang="en-US" altLang="ko-KR" sz="3200" b="1" dirty="0">
                <a:solidFill>
                  <a:srgbClr val="31859C"/>
                </a:solidFill>
                <a:latin typeface="맑은 고딕" pitchFamily="50" charset="-127"/>
              </a:rPr>
              <a:t>Negotiation</a:t>
            </a:r>
            <a:endParaRPr lang="en-GB" altLang="ko-KR" sz="3200" b="1" dirty="0">
              <a:solidFill>
                <a:srgbClr val="31859C"/>
              </a:solidFill>
              <a:latin typeface="맑은 고딕" pitchFamily="50" charset="-127"/>
            </a:endParaRPr>
          </a:p>
        </p:txBody>
      </p:sp>
      <p:sp>
        <p:nvSpPr>
          <p:cNvPr id="5123" name="Rectangle 8"/>
          <p:cNvSpPr>
            <a:spLocks noChangeArrowheads="1"/>
          </p:cNvSpPr>
          <p:nvPr/>
        </p:nvSpPr>
        <p:spPr bwMode="auto">
          <a:xfrm>
            <a:off x="7450138" y="6481763"/>
            <a:ext cx="811212" cy="1920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solidFill>
                <a:srgbClr val="000000"/>
              </a:solidFill>
              <a:ea typeface="맑은 고딕" pitchFamily="50" charset="-127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4219777"/>
              </p:ext>
            </p:extLst>
          </p:nvPr>
        </p:nvGraphicFramePr>
        <p:xfrm>
          <a:off x="360000" y="3193064"/>
          <a:ext cx="8453437" cy="3047520"/>
        </p:xfrm>
        <a:graphic>
          <a:graphicData uri="http://schemas.openxmlformats.org/drawingml/2006/table">
            <a:tbl>
              <a:tblPr/>
              <a:tblGrid>
                <a:gridCol w="820737"/>
                <a:gridCol w="766763"/>
                <a:gridCol w="6865937"/>
              </a:tblGrid>
              <a:tr h="1366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Parameter</a:t>
                      </a:r>
                      <a:endParaRPr kumimoji="0" lang="en-US" altLang="ko-K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72" marB="456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  <a:cs typeface="Arial" charset="0"/>
                        </a:rPr>
                        <a:t>Location</a:t>
                      </a:r>
                    </a:p>
                  </a:txBody>
                  <a:tcPr marL="91448" marR="91448" marT="45672" marB="456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Description</a:t>
                      </a:r>
                      <a:endParaRPr kumimoji="0" lang="en-US" altLang="ko-KR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72" marB="456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38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</a:t>
                      </a:r>
                    </a:p>
                  </a:txBody>
                  <a:tcPr marL="91448" marR="91448" marT="45672" marB="456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Definition</a:t>
                      </a:r>
                    </a:p>
                  </a:txBody>
                  <a:tcPr marL="91448" marR="91448" marT="45672" marB="456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Specifies the range of bit-rate, in kilobits per second (excluding RTP, UDP, and IP overhead), to be used in the session for the send direction. Possible value is a hyphen-separated pair of two bit-rates, br1-br2, where br1 is smaller than br2. br1 and br2 have a value from the set: 5.9, 7.2, 8, 9.6, 13.2, 16.4, 24.4, 32, 48, 64, 96, and 128. 5.9 represents the bit-rate of source controlled variable bit-rate (SC-VBR) coding, and 7.2, …, 128 represent the bit-rates of constant bit-rate source coding. If a single bit-rate is used in the session,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 is set to the bit-rate. 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If not present, all bit-rates are supported.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72" marB="456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751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Handling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91448" marR="91448" marT="45672" marB="456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When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 is not offered for a payload type, the answerer may include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for the payload type in the SDP answer.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If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 is offered for a payload type which is accepted, the answerer shall include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in the SDP answer, and the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shall be a subset of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 for the payload type in the SDP offer.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72" marB="456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38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br-recv</a:t>
                      </a:r>
                    </a:p>
                  </a:txBody>
                  <a:tcPr marL="91448" marR="91448" marT="45672" marB="456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Definition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72" marB="456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Specifies the range of bit-rate, in kilobits per second (excluding RTP, UDP, and IP overhead), to be used in the session for the receive direction. Possible value is a hyphen-separated pair of two bit-rates, br1-br2, where br1 is smaller than br2. br1 and br2 have a value from the set: 5.9, 7.2, 8, 9.6, 13.2, 16.4, 24.4, 32, 48, 64, 96, and 128. 5.9 represents the bit-rate of source controlled variable bit-rate (SC-VBR) coding, and 7.2, …, 128 represent the bit-rates of constant bit-rate source coding. If a single bit-rate is used in the session,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is set to the bit-rate. 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If not present, all bit-rates are supported.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72" marB="456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751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Handling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91448" marR="91448" marT="45672" marB="456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When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is not offered for a payload type, the answerer may include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 for the payload type in the SDP answer.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If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is offered for a payload type which is accepted, the answerer shall include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 in the SDP answer, and the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 shall be a subset of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for the payload type in the SDP offer.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72" marB="456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750338"/>
              </p:ext>
            </p:extLst>
          </p:nvPr>
        </p:nvGraphicFramePr>
        <p:xfrm>
          <a:off x="6109838" y="1548488"/>
          <a:ext cx="2291556" cy="731640"/>
        </p:xfrm>
        <a:graphic>
          <a:graphicData uri="http://schemas.openxmlformats.org/drawingml/2006/table">
            <a:tbl>
              <a:tblPr/>
              <a:tblGrid>
                <a:gridCol w="1145778"/>
                <a:gridCol w="1145778"/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Courier New" pitchFamily="49" charset="0"/>
                        </a:rPr>
                        <a:t>TS 26.114 Status</a:t>
                      </a:r>
                      <a:endParaRPr kumimoji="0" lang="ko-KR" alt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UE Support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Use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Mandatory</a:t>
                      </a:r>
                      <a:endParaRPr kumimoji="0" lang="ko-KR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Optional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800" y="964800"/>
            <a:ext cx="4885177" cy="19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64"/>
          <p:cNvSpPr txBox="1">
            <a:spLocks/>
          </p:cNvSpPr>
          <p:nvPr/>
        </p:nvSpPr>
        <p:spPr bwMode="auto">
          <a:xfrm>
            <a:off x="103188" y="82550"/>
            <a:ext cx="84328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altLang="ko-KR" sz="3200" b="1" dirty="0">
                <a:solidFill>
                  <a:srgbClr val="31859C"/>
                </a:solidFill>
                <a:latin typeface="맑은 고딕" pitchFamily="50" charset="-127"/>
              </a:rPr>
              <a:t>Bandwidth </a:t>
            </a:r>
            <a:r>
              <a:rPr lang="en-US" altLang="ko-KR" sz="3200" b="1" dirty="0" smtClean="0">
                <a:solidFill>
                  <a:srgbClr val="31859C"/>
                </a:solidFill>
                <a:latin typeface="맑은 고딕" pitchFamily="50" charset="-127"/>
              </a:rPr>
              <a:t>Negotiation</a:t>
            </a:r>
            <a:endParaRPr lang="en-GB" altLang="ko-KR" sz="3200" b="1" dirty="0">
              <a:solidFill>
                <a:srgbClr val="31859C"/>
              </a:solidFill>
              <a:latin typeface="맑은 고딕" pitchFamily="50" charset="-127"/>
            </a:endParaRPr>
          </a:p>
        </p:txBody>
      </p:sp>
      <p:sp>
        <p:nvSpPr>
          <p:cNvPr id="13315" name="Rectangle 8"/>
          <p:cNvSpPr>
            <a:spLocks noChangeArrowheads="1"/>
          </p:cNvSpPr>
          <p:nvPr/>
        </p:nvSpPr>
        <p:spPr bwMode="auto">
          <a:xfrm>
            <a:off x="7450138" y="6481763"/>
            <a:ext cx="811212" cy="1920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solidFill>
                <a:srgbClr val="000000"/>
              </a:solidFill>
              <a:ea typeface="맑은 고딕" pitchFamily="50" charset="-127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5313405"/>
              </p:ext>
            </p:extLst>
          </p:nvPr>
        </p:nvGraphicFramePr>
        <p:xfrm>
          <a:off x="360363" y="3193200"/>
          <a:ext cx="8453437" cy="3047460"/>
        </p:xfrm>
        <a:graphic>
          <a:graphicData uri="http://schemas.openxmlformats.org/drawingml/2006/table">
            <a:tbl>
              <a:tblPr/>
              <a:tblGrid>
                <a:gridCol w="820737"/>
                <a:gridCol w="766763"/>
                <a:gridCol w="6865937"/>
              </a:tblGrid>
              <a:tr h="1748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Parameter</a:t>
                      </a:r>
                      <a:endParaRPr kumimoji="0" lang="en-US" altLang="ko-K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  <a:cs typeface="Arial" charset="0"/>
                        </a:rPr>
                        <a:t>Location</a:t>
                      </a: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Definition</a:t>
                      </a:r>
                      <a:endParaRPr kumimoji="0" lang="en-US" altLang="ko-KR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281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</a:t>
                      </a: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Definition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Specifies the bandwidth to be used in the session for the send direction.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 has a value from the set: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swb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fb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nb-wb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nb-swb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and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nb-fb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.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swb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and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fb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represent narrowband, wideband, super wideband, and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fullband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respectively, and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nb-wb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nb-swb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and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nb-fb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represent all bandwidths from narrowband to wideband, super wideband, and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fullband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respectively. If not present, all bandwidths are supported.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281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Handling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When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 is not offered for a payload type, the answerer may include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for the payload type in the SDP answer. If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 is offered for a payload type which is accepted, the answerer shall include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in the SDP answer, and the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shall be a subset of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 for the payload type in the SDP offer.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The session should start with the maximum bandwidth specified by the negotiated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-send.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281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bw-recv</a:t>
                      </a: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Definition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Specifies the bandwidth to be used in the session for the receive direction.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has a value from the set: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swb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fb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nb-wb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nb-swb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and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nb-fb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.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swb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and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fb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represent narrowband, wideband, super wideband, and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fullband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respectively, and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nb-wb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nb-swb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and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nb-fb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represent all bandwidths from narrowband to wideband, super wideband, and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fullband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respectively. If not present, all bandwidths are supported.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281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Handling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When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is not offered for a payload type, the answerer may include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 for the payload type in the SDP answer. If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is offered for a payload type which is accepted, the answerer shall include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 in the SDP answer, and the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 shall be a subset of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for the payload type in the SDP offer.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The session should start with the maximum bandwidth specified by the negotiated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.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800" y="964800"/>
            <a:ext cx="4903338" cy="19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1757114"/>
              </p:ext>
            </p:extLst>
          </p:nvPr>
        </p:nvGraphicFramePr>
        <p:xfrm>
          <a:off x="6109838" y="1548488"/>
          <a:ext cx="2291556" cy="731640"/>
        </p:xfrm>
        <a:graphic>
          <a:graphicData uri="http://schemas.openxmlformats.org/drawingml/2006/table">
            <a:tbl>
              <a:tblPr/>
              <a:tblGrid>
                <a:gridCol w="1145778"/>
                <a:gridCol w="1145778"/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Courier New" pitchFamily="49" charset="0"/>
                        </a:rPr>
                        <a:t>TS 26.114 Status</a:t>
                      </a:r>
                      <a:endParaRPr kumimoji="0" lang="ko-KR" alt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UE Support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Use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Mandatory</a:t>
                      </a:r>
                      <a:endParaRPr kumimoji="0" lang="ko-KR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Optional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05361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64"/>
          <p:cNvSpPr txBox="1">
            <a:spLocks/>
          </p:cNvSpPr>
          <p:nvPr/>
        </p:nvSpPr>
        <p:spPr bwMode="auto">
          <a:xfrm>
            <a:off x="103188" y="82550"/>
            <a:ext cx="84328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altLang="ko-KR" sz="3200" b="1" dirty="0">
                <a:solidFill>
                  <a:srgbClr val="31859C"/>
                </a:solidFill>
                <a:latin typeface="맑은 고딕" pitchFamily="50" charset="-127"/>
              </a:rPr>
              <a:t>DTX </a:t>
            </a:r>
            <a:r>
              <a:rPr lang="en-US" altLang="ko-KR" sz="3200" b="1" dirty="0" smtClean="0">
                <a:solidFill>
                  <a:srgbClr val="31859C"/>
                </a:solidFill>
                <a:latin typeface="맑은 고딕" pitchFamily="50" charset="-127"/>
              </a:rPr>
              <a:t>Control</a:t>
            </a:r>
            <a:endParaRPr lang="en-GB" altLang="ko-KR" sz="3200" b="1" dirty="0">
              <a:solidFill>
                <a:srgbClr val="31859C"/>
              </a:solidFill>
              <a:latin typeface="맑은 고딕" pitchFamily="50" charset="-127"/>
            </a:endParaRPr>
          </a:p>
        </p:txBody>
      </p:sp>
      <p:graphicFrame>
        <p:nvGraphicFramePr>
          <p:cNvPr id="12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3168327"/>
              </p:ext>
            </p:extLst>
          </p:nvPr>
        </p:nvGraphicFramePr>
        <p:xfrm>
          <a:off x="351764" y="2724622"/>
          <a:ext cx="8453437" cy="775980"/>
        </p:xfrm>
        <a:graphic>
          <a:graphicData uri="http://schemas.openxmlformats.org/drawingml/2006/table">
            <a:tbl>
              <a:tblPr/>
              <a:tblGrid>
                <a:gridCol w="820737"/>
                <a:gridCol w="766763"/>
                <a:gridCol w="6865937"/>
              </a:tblGrid>
              <a:tr h="1489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Parameter</a:t>
                      </a:r>
                      <a:endParaRPr kumimoji="0" lang="en-US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510" marB="455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  <a:cs typeface="Arial" charset="0"/>
                        </a:rPr>
                        <a:t>Location</a:t>
                      </a:r>
                    </a:p>
                  </a:txBody>
                  <a:tcPr marL="91448" marR="91448" marT="45510" marB="455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Definition</a:t>
                      </a:r>
                      <a:endParaRPr kumimoji="0" lang="en-US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510" marB="455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8982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dtx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-off</a:t>
                      </a:r>
                    </a:p>
                  </a:txBody>
                  <a:tcPr marL="91448" marR="91448" marT="45510" marB="455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Definition</a:t>
                      </a:r>
                      <a:endParaRPr kumimoji="0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510" marB="455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Indicates that discontinuous transmission (DTX) is not used in the session. If not present, DTX is used.</a:t>
                      </a:r>
                      <a:endParaRPr kumimoji="0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510" marB="455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898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Handling</a:t>
                      </a:r>
                      <a:endParaRPr kumimoji="0" lang="ko-KR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91448" marR="91448" marT="45510" marB="455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If offered, </a:t>
                      </a:r>
                      <a:r>
                        <a:rPr kumimoji="0" lang="en-US" altLang="ko-KR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dtx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-off shall not be removed.</a:t>
                      </a:r>
                      <a:endParaRPr kumimoji="0" lang="en-US" altLang="ko-KR" sz="1100" b="0" i="0" u="none" strike="sng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510" marB="455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394" name="Rectangle 8"/>
          <p:cNvSpPr>
            <a:spLocks noChangeArrowheads="1"/>
          </p:cNvSpPr>
          <p:nvPr/>
        </p:nvSpPr>
        <p:spPr bwMode="auto">
          <a:xfrm>
            <a:off x="7450138" y="6421438"/>
            <a:ext cx="811212" cy="2905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ea typeface="맑은 고딕" pitchFamily="50" charset="-127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1757114"/>
              </p:ext>
            </p:extLst>
          </p:nvPr>
        </p:nvGraphicFramePr>
        <p:xfrm>
          <a:off x="6109838" y="1548488"/>
          <a:ext cx="2291556" cy="731640"/>
        </p:xfrm>
        <a:graphic>
          <a:graphicData uri="http://schemas.openxmlformats.org/drawingml/2006/table">
            <a:tbl>
              <a:tblPr/>
              <a:tblGrid>
                <a:gridCol w="1145778"/>
                <a:gridCol w="1145778"/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Courier New" pitchFamily="49" charset="0"/>
                        </a:rPr>
                        <a:t>TS 26.114 Status</a:t>
                      </a:r>
                      <a:endParaRPr kumimoji="0" lang="ko-KR" alt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UE Support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Use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Mandatory</a:t>
                      </a:r>
                      <a:endParaRPr kumimoji="0" lang="ko-KR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Optional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31016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64"/>
          <p:cNvSpPr txBox="1">
            <a:spLocks/>
          </p:cNvSpPr>
          <p:nvPr/>
        </p:nvSpPr>
        <p:spPr bwMode="auto">
          <a:xfrm>
            <a:off x="103188" y="82550"/>
            <a:ext cx="84328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altLang="ko-KR" sz="3200" b="1" dirty="0">
                <a:solidFill>
                  <a:srgbClr val="31859C"/>
                </a:solidFill>
                <a:latin typeface="맑은 고딕" pitchFamily="50" charset="-127"/>
              </a:rPr>
              <a:t>SDP </a:t>
            </a:r>
            <a:r>
              <a:rPr lang="en-US" altLang="ko-KR" sz="3200" b="1" dirty="0" smtClean="0">
                <a:solidFill>
                  <a:srgbClr val="31859C"/>
                </a:solidFill>
                <a:latin typeface="맑은 고딕" pitchFamily="50" charset="-127"/>
              </a:rPr>
              <a:t>Offer/Answer Example</a:t>
            </a:r>
            <a:endParaRPr lang="en-GB" altLang="ko-KR" sz="3200" b="1" dirty="0">
              <a:solidFill>
                <a:srgbClr val="31859C"/>
              </a:solidFill>
              <a:latin typeface="맑은 고딕" pitchFamily="50" charset="-127"/>
            </a:endParaRPr>
          </a:p>
        </p:txBody>
      </p:sp>
      <p:sp>
        <p:nvSpPr>
          <p:cNvPr id="8195" name="Rectangle 6"/>
          <p:cNvSpPr>
            <a:spLocks noChangeArrowheads="1"/>
          </p:cNvSpPr>
          <p:nvPr/>
        </p:nvSpPr>
        <p:spPr bwMode="auto">
          <a:xfrm>
            <a:off x="7450138" y="6421438"/>
            <a:ext cx="811212" cy="2905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ea typeface="맑은 고딕" pitchFamily="50" charset="-127"/>
            </a:endParaRPr>
          </a:p>
        </p:txBody>
      </p:sp>
      <p:sp>
        <p:nvSpPr>
          <p:cNvPr id="6172" name="Text Box 5"/>
          <p:cNvSpPr txBox="1">
            <a:spLocks noChangeArrowheads="1"/>
          </p:cNvSpPr>
          <p:nvPr/>
        </p:nvSpPr>
        <p:spPr bwMode="auto">
          <a:xfrm>
            <a:off x="477838" y="5483225"/>
            <a:ext cx="8509000" cy="819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lvl="1">
              <a:spcBef>
                <a:spcPct val="50000"/>
              </a:spcBef>
              <a:buFont typeface="Arial" charset="0"/>
              <a:buBlip>
                <a:blip r:embed="rId3"/>
              </a:buBlip>
              <a:defRPr/>
            </a:pPr>
            <a:r>
              <a:rPr lang="en-US" altLang="ko-KR" sz="105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altLang="ko-KR" sz="1050" dirty="0" smtClean="0">
                <a:latin typeface="Times New Roman" pitchFamily="18" charset="0"/>
                <a:cs typeface="Times New Roman" pitchFamily="18" charset="0"/>
              </a:rPr>
              <a:t>This example shows the SDP offer when the session is initiated from MTSI client in terminal using fixed access, which supports AMR with the {12.2, 7.4, 5.9 and 4.75} codec mode set and AMR-WB with the {12.65, 8.85 and 6.60} mode set. In addition, EVS, G.722, and PCM codecs are supported.</a:t>
            </a:r>
          </a:p>
          <a:p>
            <a:pPr marL="0" lvl="1">
              <a:spcBef>
                <a:spcPct val="50000"/>
              </a:spcBef>
              <a:buFont typeface="Arial" charset="0"/>
              <a:buBlip>
                <a:blip r:embed="rId3"/>
              </a:buBlip>
              <a:defRPr/>
            </a:pPr>
            <a:r>
              <a:rPr lang="en-GB" altLang="ko-KR" sz="1050" dirty="0" smtClean="0">
                <a:latin typeface="Times New Roman" pitchFamily="18" charset="0"/>
                <a:cs typeface="Times New Roman" pitchFamily="18" charset="0"/>
              </a:rPr>
              <a:t> For EVS, RTP Payload Types 97 and 98 are defined, for example, to initiate a speech session with another MTSI client in terminal using fixed access supporting a bit-rate of 64 kbps or </a:t>
            </a:r>
            <a:r>
              <a:rPr lang="en-GB" altLang="ko-KR" sz="1050" dirty="0" smtClean="0">
                <a:latin typeface="Times New Roman" pitchFamily="18" charset="0"/>
                <a:cs typeface="Times New Roman" pitchFamily="18" charset="0"/>
              </a:rPr>
              <a:t>radio </a:t>
            </a:r>
            <a:r>
              <a:rPr lang="en-GB" altLang="ko-KR" sz="1050" dirty="0" smtClean="0">
                <a:latin typeface="Times New Roman" pitchFamily="18" charset="0"/>
                <a:cs typeface="Times New Roman" pitchFamily="18" charset="0"/>
              </a:rPr>
              <a:t>access supporting all bit-rates from 5.9 to 24.4 kbps.</a:t>
            </a:r>
            <a:endParaRPr lang="en-US" altLang="ko-KR" sz="105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4805893"/>
              </p:ext>
            </p:extLst>
          </p:nvPr>
        </p:nvGraphicFramePr>
        <p:xfrm>
          <a:off x="488950" y="949325"/>
          <a:ext cx="3938588" cy="4341813"/>
        </p:xfrm>
        <a:graphic>
          <a:graphicData uri="http://schemas.openxmlformats.org/drawingml/2006/table">
            <a:tbl>
              <a:tblPr/>
              <a:tblGrid>
                <a:gridCol w="3938588"/>
              </a:tblGrid>
              <a:tr h="2369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맑은 고딕" pitchFamily="50" charset="-127"/>
                          <a:cs typeface="Times New Roman" pitchFamily="18" charset="0"/>
                        </a:rPr>
                        <a:t>SDP offer (IPv4)</a:t>
                      </a:r>
                      <a:endParaRPr kumimoji="0" lang="ko-KR" altLang="ko-K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15646" marR="6034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04881">
                <a:tc>
                  <a:txBody>
                    <a:bodyPr/>
                    <a:lstStyle/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m=audio 49152 RTP/AVP 97 98 99 9 100 0 8</a:t>
                      </a:r>
                      <a:endParaRPr lang="ko-KR" altLang="ko-KR" sz="1000" kern="1200" dirty="0" smtClean="0"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a=tcap:1 RTP/AVPF</a:t>
                      </a:r>
                      <a:endParaRPr lang="ko-KR" altLang="ko-KR" sz="1000" kern="1200" dirty="0" smtClean="0"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a=pcfg:1 t=1</a:t>
                      </a:r>
                      <a:endParaRPr lang="ko-KR" altLang="ko-KR" sz="1000" kern="1200" dirty="0" smtClean="0"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b=AS:80</a:t>
                      </a:r>
                      <a:endParaRPr lang="ko-KR" altLang="ko-KR" sz="1000" kern="1200" dirty="0" smtClean="0">
                        <a:solidFill>
                          <a:srgbClr val="FF0000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b=RS:0</a:t>
                      </a:r>
                      <a:endParaRPr lang="ko-KR" altLang="ko-KR" sz="1000" kern="1200" dirty="0" smtClean="0"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b=RR:2000</a:t>
                      </a:r>
                      <a:endParaRPr lang="ko-KR" altLang="ko-KR" sz="1000" kern="1200" dirty="0" smtClean="0"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a=rtpmap:97 EVS/16000/1</a:t>
                      </a:r>
                      <a:endParaRPr lang="ko-KR" altLang="ko-KR" sz="1000" kern="1200" dirty="0" smtClean="0">
                        <a:solidFill>
                          <a:srgbClr val="FF0000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a=fmtp:97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br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-send=64;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br-recv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=64;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bw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-send=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wb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;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bw-recv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=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wb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;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dtx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-off; max-red=220</a:t>
                      </a:r>
                      <a:endParaRPr lang="ko-KR" altLang="ko-KR" sz="1000" kern="1200" dirty="0" smtClean="0">
                        <a:solidFill>
                          <a:srgbClr val="FF0000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a=rtpmap:98 EVS/16000/1</a:t>
                      </a:r>
                      <a:endParaRPr lang="ko-KR" altLang="ko-KR" sz="1000" kern="1200" dirty="0" smtClean="0">
                        <a:solidFill>
                          <a:srgbClr val="FF0000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a=fmtp:98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br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-send=5.9-24.4;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br-recv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=5.9-24.4;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bw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-send=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nb-swb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;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bw-recv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=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nb-swb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; max-red=220</a:t>
                      </a:r>
                      <a:endParaRPr lang="ko-KR" altLang="ko-KR" sz="1000" kern="1200" dirty="0" smtClean="0">
                        <a:solidFill>
                          <a:srgbClr val="FF0000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a=rtpmap:99 AMR-WB/16000/1</a:t>
                      </a:r>
                      <a:endParaRPr lang="ko-KR" altLang="ko-KR" sz="1000" kern="1200" dirty="0" smtClean="0"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a=fmtp:99 mode-set=0,1,2; max-red=0</a:t>
                      </a:r>
                      <a:endParaRPr lang="ko-KR" altLang="ko-KR" sz="1000" kern="1200" dirty="0" smtClean="0"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a=rtpmap:100 AMR/8000/1</a:t>
                      </a:r>
                      <a:endParaRPr lang="ko-KR" altLang="ko-KR" sz="1000" kern="1200" dirty="0" smtClean="0"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a=fmtp:100 mode-set=0,2,4,7; max-red=0</a:t>
                      </a:r>
                      <a:endParaRPr lang="ko-KR" altLang="ko-KR" sz="1000" kern="1200" dirty="0" smtClean="0"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a=rtpmap:9 G722/8000/1</a:t>
                      </a:r>
                      <a:endParaRPr lang="ko-KR" altLang="ko-KR" sz="1000" kern="1200" dirty="0" smtClean="0"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a=rtpmap:0 PCMU/8000/1</a:t>
                      </a:r>
                      <a:endParaRPr lang="ko-KR" altLang="ko-KR" sz="1000" kern="1200" dirty="0" smtClean="0"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a=rtpmap:8 PCMA/8000/1</a:t>
                      </a:r>
                      <a:endParaRPr lang="ko-KR" altLang="ko-KR" sz="1000" kern="1200" dirty="0" smtClean="0"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a=ptime:20</a:t>
                      </a:r>
                      <a:endParaRPr lang="ko-KR" altLang="ko-KR" sz="1000" kern="1200" dirty="0" smtClean="0"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a=maxptime:80</a:t>
                      </a:r>
                      <a:endParaRPr kumimoji="0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ourier New" pitchFamily="49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L="15646" marR="6034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4330293"/>
              </p:ext>
            </p:extLst>
          </p:nvPr>
        </p:nvGraphicFramePr>
        <p:xfrm>
          <a:off x="4751388" y="949325"/>
          <a:ext cx="4011612" cy="2041525"/>
        </p:xfrm>
        <a:graphic>
          <a:graphicData uri="http://schemas.openxmlformats.org/drawingml/2006/table">
            <a:tbl>
              <a:tblPr/>
              <a:tblGrid>
                <a:gridCol w="4011612"/>
              </a:tblGrid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맑은 고딕" pitchFamily="50" charset="-127"/>
                          <a:cs typeface="Times New Roman" pitchFamily="18" charset="0"/>
                        </a:rPr>
                        <a:t>(1) SDP answer (IPv4)</a:t>
                      </a:r>
                      <a:endParaRPr kumimoji="0" lang="ko-KR" altLang="ko-K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17493" marR="674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35150">
                <a:tc>
                  <a:txBody>
                    <a:bodyPr/>
                    <a:lstStyle/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m=audio 49152 RTP/AVP </a:t>
                      </a: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98</a:t>
                      </a:r>
                    </a:p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b=AS:</a:t>
                      </a: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41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urier New" pitchFamily="49" charset="0"/>
                        <a:ea typeface="맑은 고딕" pitchFamily="50" charset="-127"/>
                        <a:cs typeface="Courier New" pitchFamily="49" charset="0"/>
                      </a:endParaRPr>
                    </a:p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b=RS:0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urier New" pitchFamily="49" charset="0"/>
                        <a:ea typeface="맑은 고딕" pitchFamily="50" charset="-127"/>
                        <a:cs typeface="Courier New" pitchFamily="49" charset="0"/>
                      </a:endParaRPr>
                    </a:p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b=RR:2000</a:t>
                      </a:r>
                    </a:p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a=rtpmap:98 EVS/16000/1</a:t>
                      </a:r>
                    </a:p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a=fmtp:98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br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-send=13.2-24.4;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br-recv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=13.2-24.4;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bw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-send=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nb-swb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;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bw-recv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=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nb-swb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; </a:t>
                      </a: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max-red=220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urier New" pitchFamily="49" charset="0"/>
                        <a:ea typeface="맑은 고딕" pitchFamily="50" charset="-127"/>
                        <a:cs typeface="Courier New" pitchFamily="49" charset="0"/>
                      </a:endParaRPr>
                    </a:p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a=ptime:20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urier New" pitchFamily="49" charset="0"/>
                        <a:ea typeface="맑은 고딕" pitchFamily="50" charset="-127"/>
                        <a:cs typeface="Courier New" pitchFamily="49" charset="0"/>
                      </a:endParaRPr>
                    </a:p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a=maxptime:240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urier New" pitchFamily="49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L="17493" marR="674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057429"/>
              </p:ext>
            </p:extLst>
          </p:nvPr>
        </p:nvGraphicFramePr>
        <p:xfrm>
          <a:off x="4751388" y="3143250"/>
          <a:ext cx="4011612" cy="2120900"/>
        </p:xfrm>
        <a:graphic>
          <a:graphicData uri="http://schemas.openxmlformats.org/drawingml/2006/table">
            <a:tbl>
              <a:tblPr/>
              <a:tblGrid>
                <a:gridCol w="4011612"/>
              </a:tblGrid>
              <a:tr h="214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맑은 고딕" pitchFamily="50" charset="-127"/>
                          <a:cs typeface="Times New Roman" pitchFamily="18" charset="0"/>
                        </a:rPr>
                        <a:t>(2) SDP answer (IPv4)</a:t>
                      </a:r>
                      <a:endParaRPr kumimoji="0" lang="ko-KR" altLang="ko-K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17493" marR="674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6587">
                <a:tc>
                  <a:txBody>
                    <a:bodyPr/>
                    <a:lstStyle/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m=audio 49152 RTP/AVP </a:t>
                      </a: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97</a:t>
                      </a:r>
                    </a:p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b=AS:</a:t>
                      </a: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80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urier New" pitchFamily="49" charset="0"/>
                        <a:ea typeface="맑은 고딕" pitchFamily="50" charset="-127"/>
                        <a:cs typeface="Courier New" pitchFamily="49" charset="0"/>
                      </a:endParaRPr>
                    </a:p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b=RS:0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urier New" pitchFamily="49" charset="0"/>
                        <a:ea typeface="맑은 고딕" pitchFamily="50" charset="-127"/>
                        <a:cs typeface="Courier New" pitchFamily="49" charset="0"/>
                      </a:endParaRPr>
                    </a:p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b=RR:2000</a:t>
                      </a:r>
                    </a:p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a=rtpmap:97 EVS/16000/1</a:t>
                      </a:r>
                    </a:p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  <a:defRPr/>
                      </a:pP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a=fmtp:97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br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-send=64;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br-recv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=64;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bw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-send=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wb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;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bw-recv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=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wb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;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dtx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-off; max-red=220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urier New" pitchFamily="49" charset="0"/>
                        <a:ea typeface="맑은 고딕" pitchFamily="50" charset="-127"/>
                        <a:cs typeface="Courier New" pitchFamily="49" charset="0"/>
                      </a:endParaRPr>
                    </a:p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a=ptime:20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urier New" pitchFamily="49" charset="0"/>
                        <a:ea typeface="맑은 고딕" pitchFamily="50" charset="-127"/>
                        <a:cs typeface="Courier New" pitchFamily="49" charset="0"/>
                      </a:endParaRPr>
                    </a:p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a=maxptime:240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urier New" pitchFamily="49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L="17493" marR="674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59085</TotalTime>
  <Words>1732</Words>
  <Application>Microsoft Office PowerPoint</Application>
  <PresentationFormat>화면 슬라이드 쇼(4:3)</PresentationFormat>
  <Paragraphs>158</Paragraphs>
  <Slides>8</Slides>
  <Notes>6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9" baseType="lpstr"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Voice over Long Term Evolution (VoLTE)  2013년 12월 13일</dc:title>
  <dc:creator>rentpc</dc:creator>
  <cp:lastModifiedBy>Windows 사용자</cp:lastModifiedBy>
  <cp:revision>1799</cp:revision>
  <cp:lastPrinted>2014-07-17T08:07:00Z</cp:lastPrinted>
  <dcterms:created xsi:type="dcterms:W3CDTF">2008-08-30T09:32:10Z</dcterms:created>
  <dcterms:modified xsi:type="dcterms:W3CDTF">2014-07-29T10:38:06Z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(10)HOpFTcvJ5a96J8ivpF9R4NgbAJwmnOYr9tDixl71UW3ffpEeJHobrU3SW709BLXtGkJ/KoL3_x000d_
WCJ94/7rcTtRVdWEJNDY7wbgWqG3aADIfSvsz5/eE0Bsqn5CkEVPZ21Uc2p8rw3m8HmD1QA9_x000d_
EgOQCQ51LLBWKRQ4fW+ZWrFkSxazoakIf8NisG41oHEK/Thh3xXSH9JQiHmwZQgalSseRNNa_x000d_
4+4GXw4Sa2oDDeNKNl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fHy/9yJIUucAWGHsS5TowYfVG0RIMktF33uqNvC/vdUS10d/otX+GD_x000d_
lyFjT8ysz5a32qy5XWhRqhuAWgLM5LU7nbHyMR9JiE9uU6uJ2YH6+h1OqWE1QPCdzpD4m4G0_x000d_
eBur1FLhbSt6oRVGl2z3hjTSfZKBqWOZWQTgkWHscmB2B4eXJuKHxbSUuLADWEEq6El42Qel_x000d_
AdodkspUsr6nd9EPPiR0eYUD5QbbXmeLza1G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pdgrMtN/S0CiUXLqJdQHd/mLD3q68RuUsnak_x000d_
RTRd+QVoyI0ySzKvsnm7itc/qQVLs8hxhZfcNOjKZTUeuwWP0smbkmCBwtPBuUaq4dxM8PRK_x000d_
wOXm2h81s12teVbtrgVvgT/9A9Uv4ybjgNh36UMO+LdBZ7uPXHWKGj57zih7DGZeZC9gfpwv_x000d_
XIiD2WzPpB6HDa/LeTKslXQYl+5Vp3TNsdVFMulgaeZFttSkZ+KC/z</vt:lpwstr>
  </property>
  <property fmtid="{D5CDD505-2E9C-101B-9397-08002B2CF9AE}" pid="7" name="_ms_pID_7253433">
    <vt:lpwstr>RUwecu7Dm8Yycrb23E_x000d_
QxJviwuaac8KAmGjd6Le6O0A2+MSllifGYgRszID16ksmEffTr8ol6HEEdqxdFTWdRGBYqUK_x000d_
HnFXlLT+7+VzRGvjwkDU4phWTPRnhRMXCU3r9oZxE29s4+lCSqLByFM67m5HpwzaW9C0AxtR_x000d_
WfllMz5lCEvz/5XZDVKjV2kmZqcSIRSYLpIbIj7eJeLq4d180utBCeczRdc95MvcqUEqXkO6</vt:lpwstr>
  </property>
  <property fmtid="{D5CDD505-2E9C-101B-9397-08002B2CF9AE}" pid="8" name="_ms_pID_7253434">
    <vt:lpwstr>_x000d_
S0hR768POlpchCVhRmuh/jAEMeXusBsiHlu+Eq9Iz3eNUVHIlujB4avHbHiZo7yZItjKQGhf_x000d_
AOQy1v7fCrNk3IfJmIrCWSkDCpbeQz4WjWDY/dVrTYdmxiC1OmUVa5fB4TInWIFggi8ZgtiV_x000d_
ieESFfunRnlgXVi+JOIJm6atSGZHYwJMT94OqIPGsplGgJEenoGHzwZTRU5x0tSJcr7orHVy_x000d_
cDZA957g25qxtYjb</vt:lpwstr>
  </property>
  <property fmtid="{D5CDD505-2E9C-101B-9397-08002B2CF9AE}" pid="9" name="_ms_pID_7253435">
    <vt:lpwstr>xmiepCKDWogDqZO1uPGuRqGXU2HbMdfBHttuQ/NPu8AkN/lY7Uq2qGWG_x000d_
UhG6+UBRrU94AdOcO4UlNCIoUDPm/gsKXtCRHeV+yhkttg+pNn3wb1U5C4JAxMWrKtSZXl1T_x000d_
TJB6+13g/KnQQJrrVE3YqF3m9E9Nh/Uofy7imUsWu8c66g1Oj15WUp2FZCoXqgtXz8fT72oN_x000d_
x3FcOAQoLnuAGlV7DuUMoA4+bhQKRCpNVR</vt:lpwstr>
  </property>
  <property fmtid="{D5CDD505-2E9C-101B-9397-08002B2CF9AE}" pid="10" name="_ms_pID_7253436">
    <vt:lpwstr>AXaRWm7zuaVWOvIymgR2dJu8ztVrfRuggJ/ARK_x000d_
Q5ow0TPc0sAg+qQnJ99qpMj98wIb6B5aPAOn+DlOf5Y/udwfU5VNtI1CQW9yBU+ZjSzdW5wx_x000d_
jGR/C6UvueXL2izEl5g1dcGxvG9Gb8QWpFKkvkLojq8SD0is9EYD6bWfH2ApvGd8W/UWhDYr_x000d_
o8wC4R7wVk4ru+xE8wNGHMA7GONnq/cKh/MQ+ItzJKQO9Pb74iy8</vt:lpwstr>
  </property>
  <property fmtid="{D5CDD505-2E9C-101B-9397-08002B2CF9AE}" pid="11" name="_ms_pID_7253432_00">
    <vt:lpwstr>_ms_pID_7253432</vt:lpwstr>
  </property>
  <property fmtid="{D5CDD505-2E9C-101B-9397-08002B2CF9AE}" pid="12" name="_ms_pID_7253433_00">
    <vt:lpwstr>_ms_pID_7253433</vt:lpwstr>
  </property>
  <property fmtid="{D5CDD505-2E9C-101B-9397-08002B2CF9AE}" pid="13" name="_ms_pID_7253434_00">
    <vt:lpwstr>_ms_pID_7253434</vt:lpwstr>
  </property>
  <property fmtid="{D5CDD505-2E9C-101B-9397-08002B2CF9AE}" pid="14" name="_ms_pID_7253435_00">
    <vt:lpwstr>_ms_pID_7253435</vt:lpwstr>
  </property>
  <property fmtid="{D5CDD505-2E9C-101B-9397-08002B2CF9AE}" pid="15" name="_ms_pID_7253436_00">
    <vt:lpwstr>_ms_pID_7253436</vt:lpwstr>
  </property>
  <property fmtid="{D5CDD505-2E9C-101B-9397-08002B2CF9AE}" pid="16" name="_ms_pID_7253437">
    <vt:lpwstr>EGGTPtcqA19BxaB+iN0h_x000d_
t80vmu36lk/STf2v1hcbMu0eqsQuPpoDgPOsXCCcWSY+unXrkQfXwyzD2dp2WXUKY1cDdcq6_x000d_
erv1Un9wufMnkfwCEkNflEtlNqksMWy/qqDg17lDnQW4clrGnButK0uX/EGFciADE6YpLAyQ_x000d_
kWtjGkqO+uT9WVUQyez0tWHRsQWZOloZK2ENe2kJUpeGhLQe7fMHwbOy0A/mLdHLjtvaGC</vt:lpwstr>
  </property>
  <property fmtid="{D5CDD505-2E9C-101B-9397-08002B2CF9AE}" pid="17" name="_ms_pID_7253437_00">
    <vt:lpwstr>_ms_pID_7253437</vt:lpwstr>
  </property>
  <property fmtid="{D5CDD505-2E9C-101B-9397-08002B2CF9AE}" pid="18" name="_ms_pID_7253438">
    <vt:lpwstr>e5_x000d_
Vj82lzqXMwVAcWCBjDhXLrSGPCA6DNLZE8bkdoGgE3DK7TUiiSAwiOj5fQdMMpI3pj6sVIS2_x000d_
ajG3i09hcR+qQk/0l7hUgGZTiBIJ6B3i/xHgwMSUrzYNllI39KbDcjuZN3WUkqrM+Q6A+S/F_x000d_
SKZS+NfMFy8wTz36S9vcWmartOwyrnPC0DTOdbG7d9XP4OOaV8tEtTHgOHs4FTqs3WVbh5wZ_x000d_
2DJVlrTbkDK02I</vt:lpwstr>
  </property>
  <property fmtid="{D5CDD505-2E9C-101B-9397-08002B2CF9AE}" pid="19" name="_ms_pID_7253438_00">
    <vt:lpwstr>_ms_pID_7253438</vt:lpwstr>
  </property>
  <property fmtid="{D5CDD505-2E9C-101B-9397-08002B2CF9AE}" pid="20" name="_ms_pID_7253439">
    <vt:lpwstr>BibhYDlJD5</vt:lpwstr>
  </property>
  <property fmtid="{D5CDD505-2E9C-101B-9397-08002B2CF9AE}" pid="21" name="_ms_pID_7253439_00">
    <vt:lpwstr>_ms_pID_7253439</vt:lpwstr>
  </property>
  <property fmtid="{D5CDD505-2E9C-101B-9397-08002B2CF9AE}" pid="22" name="sflag">
    <vt:lpwstr>1386518032</vt:lpwstr>
  </property>
</Properties>
</file>