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7"/>
  </p:notesMasterIdLst>
  <p:handoutMasterIdLst>
    <p:handoutMasterId r:id="rId18"/>
  </p:handoutMasterIdLst>
  <p:sldIdLst>
    <p:sldId id="754" r:id="rId5"/>
    <p:sldId id="666" r:id="rId6"/>
    <p:sldId id="965" r:id="rId7"/>
    <p:sldId id="958" r:id="rId8"/>
    <p:sldId id="954" r:id="rId9"/>
    <p:sldId id="966" r:id="rId10"/>
    <p:sldId id="783" r:id="rId11"/>
    <p:sldId id="882" r:id="rId12"/>
    <p:sldId id="883" r:id="rId13"/>
    <p:sldId id="961" r:id="rId14"/>
    <p:sldId id="960" r:id="rId15"/>
    <p:sldId id="957" r:id="rId16"/>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07/02/2025</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7</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2025 Guidelines for SA4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ftp://www.3gpp.org/tsg_sa/WG4_CODEC/TSGS4_130_Orlando/Templates" TargetMode="External"/><Relationship Id="rId2" Type="http://schemas.openxmlformats.org/officeDocument/2006/relationships/hyperlink" Target="https://www.3gpp.org/ftp/tsg_sa/WG4_CODEC/TSGS4_131_Geneva/Docs/S4-250001.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4_CODEC/TSGS4_131_Geneva/Inbox/Drafts" TargetMode="External"/><Relationship Id="rId2" Type="http://schemas.openxmlformats.org/officeDocument/2006/relationships/hyperlink" Target="https://www.3gpp.org/ftp/tsg_sa/WG4_CODEC/TSGS4_131_Geneva/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SA4#131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SA4#131</a:t>
            </a:r>
          </a:p>
          <a:p>
            <a:pPr>
              <a:spcBef>
                <a:spcPct val="0"/>
              </a:spcBef>
              <a:buFontTx/>
              <a:buNone/>
            </a:pPr>
            <a:r>
              <a:rPr lang="en-GB" altLang="fr-FR" sz="2000" dirty="0"/>
              <a:t>Geneva, Switzerland, 17-21 February 2025</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S4-250047</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sz="2200" dirty="0"/>
              <a:t>“</a:t>
            </a:r>
            <a:r>
              <a:rPr lang="en-US" sz="2200" b="1" dirty="0">
                <a:solidFill>
                  <a:srgbClr val="FF0000"/>
                </a:solidFill>
              </a:rPr>
              <a:t>[AI#, </a:t>
            </a:r>
            <a:r>
              <a:rPr lang="en-US" sz="2200" b="1" dirty="0" err="1">
                <a:solidFill>
                  <a:srgbClr val="FF0000"/>
                </a:solidFill>
              </a:rPr>
              <a:t>Tdoc</a:t>
            </a:r>
            <a:r>
              <a:rPr lang="en-US" sz="2200" b="1" dirty="0">
                <a:solidFill>
                  <a:srgbClr val="FF0000"/>
                </a:solidFill>
              </a:rPr>
              <a:t> number(s)], deadline] </a:t>
            </a:r>
            <a:r>
              <a:rPr lang="en-US" sz="2200" dirty="0"/>
              <a:t>free text” for a unique or for a set of </a:t>
            </a:r>
            <a:r>
              <a:rPr lang="en-US" sz="2200" dirty="0" err="1"/>
              <a:t>Tdocs</a:t>
            </a:r>
            <a:endParaRPr lang="en-US" sz="2200" dirty="0"/>
          </a:p>
          <a:p>
            <a:pPr lvl="2">
              <a:defRPr/>
            </a:pPr>
            <a:r>
              <a:rPr lang="en-US" sz="2200" dirty="0"/>
              <a:t>AI: Agenda Item as indicated in the meeting agenda</a:t>
            </a:r>
          </a:p>
          <a:p>
            <a:pPr lvl="2">
              <a:defRPr/>
            </a:pPr>
            <a:r>
              <a:rPr lang="en-US" sz="2200" dirty="0" err="1"/>
              <a:t>Tdoc</a:t>
            </a:r>
            <a:r>
              <a:rPr lang="en-US" sz="2200" dirty="0"/>
              <a:t> number(s): </a:t>
            </a:r>
            <a:r>
              <a:rPr lang="en-US" sz="2200" dirty="0" err="1"/>
              <a:t>Tdoc</a:t>
            </a:r>
            <a:r>
              <a:rPr lang="en-US" sz="2200" dirty="0"/>
              <a:t> numbers of </a:t>
            </a:r>
            <a:r>
              <a:rPr lang="en-US" sz="2200" dirty="0" err="1"/>
              <a:t>relevants</a:t>
            </a:r>
            <a:r>
              <a:rPr lang="en-US" sz="2200" dirty="0"/>
              <a:t> document(s)</a:t>
            </a:r>
          </a:p>
          <a:p>
            <a:pPr lvl="2">
              <a:defRPr/>
            </a:pPr>
            <a:r>
              <a:rPr lang="en-US" sz="2200" dirty="0"/>
              <a:t>Deadline: time/date in CET when discussion will close</a:t>
            </a:r>
          </a:p>
          <a:p>
            <a:pPr lvl="1">
              <a:defRPr/>
            </a:pPr>
            <a:r>
              <a:rPr lang="en-US" sz="2200" dirty="0"/>
              <a:t>E-mail discussions triggers date and times are indicated in the schedule document</a:t>
            </a:r>
          </a:p>
          <a:p>
            <a:pPr lvl="1">
              <a:defRPr/>
            </a:pPr>
            <a:r>
              <a:rPr lang="en-US" sz="2200" dirty="0"/>
              <a:t>No attachments to email, all drafts and Tdocs to be uploaded to the 3GPP FTP server. It is strongly recommended to insert a URL to the folder or document(s) in question</a:t>
            </a:r>
          </a:p>
          <a:p>
            <a:pPr lvl="1">
              <a:defRPr/>
            </a:pPr>
            <a:r>
              <a:rPr lang="en-US" sz="2200" dirty="0"/>
              <a:t>When replying, delegates shall make sure the subject starts with “RE: [original email subject]“ by removing any company mail server additions</a:t>
            </a:r>
          </a:p>
          <a:p>
            <a:pPr lvl="1">
              <a:defRPr/>
            </a:pPr>
            <a:r>
              <a:rPr lang="en-US" sz="2200" dirty="0"/>
              <a:t>Examples of trigger emails:</a:t>
            </a:r>
          </a:p>
          <a:p>
            <a:pPr lvl="2">
              <a:defRPr/>
            </a:pPr>
            <a:r>
              <a:rPr lang="en-US" sz="2200" dirty="0"/>
              <a:t>Subject: [5.1, S4-24xxx, S4-24yyy, Monday 1</a:t>
            </a:r>
            <a:r>
              <a:rPr lang="en-US" sz="2200" baseline="30000" dirty="0"/>
              <a:t>st</a:t>
            </a:r>
            <a:r>
              <a:rPr lang="en-US" sz="2200" dirty="0"/>
              <a:t> Feb. 1500 CET] MBS SWG reports for approval</a:t>
            </a:r>
          </a:p>
          <a:p>
            <a:pPr lvl="2">
              <a:defRPr/>
            </a:pPr>
            <a:r>
              <a:rPr lang="en-US" sz="2200" i="1" dirty="0"/>
              <a:t>I declare the email agreement process started on the document(s) indicated in the subject line.</a:t>
            </a:r>
            <a:endParaRPr lang="fr-FR" sz="2200" dirty="0"/>
          </a:p>
          <a:p>
            <a:pPr lvl="2">
              <a:defRPr/>
            </a:pPr>
            <a:r>
              <a:rPr lang="en-US" sz="2200" i="1" dirty="0"/>
              <a:t>If no comments are received by Monday 1</a:t>
            </a:r>
            <a:r>
              <a:rPr lang="en-US" sz="2200" i="1" baseline="30000" dirty="0"/>
              <a:t>st</a:t>
            </a:r>
            <a:r>
              <a:rPr lang="en-US" sz="2200" i="1" dirty="0"/>
              <a:t> February 1500 CET (start of opening plenary) the document(s) will be considered approved.</a:t>
            </a:r>
          </a:p>
          <a:p>
            <a:pPr lvl="2">
              <a:defRPr/>
            </a:pPr>
            <a:endParaRPr lang="en-US" sz="2200" i="1" dirty="0"/>
          </a:p>
          <a:p>
            <a:pPr lvl="2">
              <a:defRPr/>
            </a:pPr>
            <a:r>
              <a:rPr lang="en-US" sz="2200" dirty="0"/>
              <a:t>Subject: [8.6, S4-23zzzz, Thursday 4</a:t>
            </a:r>
            <a:r>
              <a:rPr lang="en-US" sz="2200" baseline="30000" dirty="0"/>
              <a:t>th</a:t>
            </a:r>
            <a:r>
              <a:rPr lang="en-US" sz="2200" dirty="0"/>
              <a:t> Feb. 0900 CET] FS_5GMS_Multicast proposal</a:t>
            </a:r>
          </a:p>
          <a:p>
            <a:pPr lvl="2">
              <a:defRPr/>
            </a:pPr>
            <a:r>
              <a:rPr lang="en-US" sz="2200" i="1" dirty="0"/>
              <a:t>I declare the email agreement process started on the document(s) indicated in the subject line.</a:t>
            </a:r>
          </a:p>
          <a:p>
            <a:pPr lvl="2">
              <a:defRPr/>
            </a:pPr>
            <a:r>
              <a:rPr lang="en-US" sz="2200" i="1" dirty="0"/>
              <a:t>The proposal of the document reads “…[insert here a few words from the proposal in the </a:t>
            </a:r>
            <a:r>
              <a:rPr lang="en-US" sz="2200" i="1" dirty="0" err="1"/>
              <a:t>Tdoc</a:t>
            </a:r>
            <a:r>
              <a:rPr lang="en-US" sz="2200" i="1" dirty="0"/>
              <a:t>]”</a:t>
            </a:r>
            <a:endParaRPr lang="fr-FR" sz="2200" dirty="0"/>
          </a:p>
          <a:p>
            <a:pPr lvl="2">
              <a:defRPr/>
            </a:pPr>
            <a:r>
              <a:rPr lang="en-US" sz="2200" i="1" dirty="0"/>
              <a:t>If no comments are received by Thursday 4th Feb. 0900 CET, the document(s) will be considered agreed.</a:t>
            </a:r>
            <a:endParaRPr lang="fr-FR" sz="2200"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 SA4#131 </a:t>
            </a:r>
            <a:r>
              <a:rPr lang="en-US" altLang="en-US" dirty="0"/>
              <a:t>will be run as a regular face-to-face meeting. The following guidelines apply to </a:t>
            </a:r>
            <a:r>
              <a:rPr lang="en-US" altLang="en-US" dirty="0">
                <a:solidFill>
                  <a:srgbClr val="FF0000"/>
                </a:solidFill>
              </a:rPr>
              <a:t>SA4#131.</a:t>
            </a:r>
          </a:p>
          <a:p>
            <a:r>
              <a:rPr lang="en-US" altLang="en-US" sz="2800" dirty="0"/>
              <a:t> This meeting will prioritize Rel-19 work and Rel-18 maintenance. In case further prioritization is required between agenda items, these priorities will be proposed by the leadership in coordination with rapporteurs.</a:t>
            </a:r>
          </a:p>
          <a:p>
            <a:r>
              <a:rPr lang="en-US" altLang="en-US" sz="2800" dirty="0"/>
              <a:t> Rapporteurs are encouraged to provide updated or new time plans that sets reasonable objectives for this e-meeting.</a:t>
            </a:r>
          </a:p>
          <a:p>
            <a:r>
              <a:rPr lang="en-US" altLang="en-US" dirty="0">
                <a:solidFill>
                  <a:srgbClr val="FF0000"/>
                </a:solidFill>
              </a:rPr>
              <a:t> SA4#131 will allow 1-way remote participation (listening only).</a:t>
            </a:r>
          </a:p>
          <a:p>
            <a:pPr marL="0" indent="0">
              <a:buNone/>
            </a:pPr>
            <a:endParaRPr lang="en-US" altLang="en-US" sz="2800" dirty="0">
              <a:solidFill>
                <a:srgbClr val="FF0000"/>
              </a:solidFill>
            </a:endParaRP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SA4#131 agenda</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r>
              <a:rPr lang="en-US" altLang="en-US" sz="1400" dirty="0">
                <a:solidFill>
                  <a:srgbClr val="FF0000"/>
                </a:solidFill>
              </a:rPr>
              <a:t>Please use </a:t>
            </a:r>
            <a:r>
              <a:rPr lang="en-US" altLang="en-US" sz="1400" dirty="0" err="1">
                <a:solidFill>
                  <a:srgbClr val="FF0000"/>
                </a:solidFill>
              </a:rPr>
              <a:t>Tdoc</a:t>
            </a:r>
            <a:r>
              <a:rPr lang="en-US" altLang="en-US" sz="1400" dirty="0">
                <a:solidFill>
                  <a:srgbClr val="FF0000"/>
                </a:solidFill>
              </a:rPr>
              <a:t> templates available at: </a:t>
            </a:r>
            <a:r>
              <a:rPr lang="en-US" altLang="en-US" sz="1400" dirty="0">
                <a:hlinkClick r:id="rId3"/>
              </a:rPr>
              <a:t>ftp://www.3gpp.org/tsg_sa/WG4_CODEC/TSGS4_130_Orlando/Templates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11</a:t>
            </a:r>
            <a:r>
              <a:rPr lang="en-US" altLang="en-US" sz="1400" baseline="30000" dirty="0"/>
              <a:t>th</a:t>
            </a:r>
            <a:r>
              <a:rPr lang="en-US" altLang="en-US" sz="1400" dirty="0"/>
              <a:t> February 2025 (23:59 CET)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t>do not use the type </a:t>
            </a:r>
            <a:r>
              <a:rPr lang="en-US" altLang="en-US" sz="1400" b="1" dirty="0" err="1"/>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400" dirty="0"/>
              <a:t>MS Word software should be used to prepare CRs according to 3GPP styles conforming to 3GPP drafting rules.</a:t>
            </a:r>
          </a:p>
          <a:p>
            <a:r>
              <a:rPr lang="en-US" altLang="fr-FR" sz="1400" dirty="0"/>
              <a:t>All documents are stored on the online ftp server. No documents are shared as attachments to emails. In case of email, it is </a:t>
            </a:r>
            <a:r>
              <a:rPr lang="en-US" altLang="fr-FR" sz="1400" u="sng" dirty="0">
                <a:solidFill>
                  <a:srgbClr val="FF0000"/>
                </a:solidFill>
              </a:rPr>
              <a:t>strongly recommended </a:t>
            </a:r>
            <a:r>
              <a:rPr lang="en-US" altLang="fr-FR" sz="1400" dirty="0"/>
              <a:t>to insert a URL to the folder or document(s) in question. Use your 3GU Portal/EOL credentials to connect to the server.</a:t>
            </a:r>
          </a:p>
          <a:p>
            <a:pPr lvl="1"/>
            <a:r>
              <a:rPr lang="en-US" altLang="fr-FR" sz="1200" dirty="0"/>
              <a:t>“Inbox” folder: </a:t>
            </a:r>
            <a:r>
              <a:rPr lang="en-US" altLang="fr-FR" sz="1200" dirty="0">
                <a:solidFill>
                  <a:srgbClr val="FF0000"/>
                </a:solidFill>
                <a:hlinkClick r:id="rId2"/>
              </a:rPr>
              <a:t>https://www.3gpp.org/ftp/tsg_sa/WG4_CODEC/TSGS4_131_Geneva/Inbox</a:t>
            </a:r>
            <a:r>
              <a:rPr lang="en-US" altLang="fr-FR" sz="1200" dirty="0">
                <a:solidFill>
                  <a:srgbClr val="FF0000"/>
                </a:solidFill>
              </a:rPr>
              <a:t>  </a:t>
            </a:r>
            <a:endParaRPr lang="en-US" altLang="fr-FR" sz="1200" dirty="0"/>
          </a:p>
          <a:p>
            <a:pPr lvl="2"/>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before submission deadline and also during the meeting, use 3GU for </a:t>
            </a:r>
            <a:r>
              <a:rPr lang="en-US" altLang="fr-FR" sz="1200" dirty="0" err="1"/>
              <a:t>Tdoc</a:t>
            </a:r>
            <a:r>
              <a:rPr lang="en-US" altLang="fr-FR" sz="1200" dirty="0"/>
              <a:t> reservation and upload.</a:t>
            </a:r>
          </a:p>
          <a:p>
            <a:pPr lvl="1"/>
            <a:r>
              <a:rPr lang="en-US" altLang="fr-FR" sz="1200" dirty="0"/>
              <a:t>“Drafts” folder: </a:t>
            </a:r>
            <a:r>
              <a:rPr lang="en-US" altLang="fr-FR" sz="1200" dirty="0">
                <a:solidFill>
                  <a:srgbClr val="FF0000"/>
                </a:solidFill>
                <a:hlinkClick r:id="rId3"/>
              </a:rPr>
              <a:t>https://www.3gpp.org/ftp/tsg_sa/WG4_CODEC/TSGS4_131_Geneva/Inbox/Drafts</a:t>
            </a:r>
            <a:r>
              <a:rPr lang="en-US" altLang="fr-FR" sz="1200" dirty="0">
                <a:solidFill>
                  <a:srgbClr val="FF0000"/>
                </a:solidFill>
              </a:rPr>
              <a:t>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2"/>
            <a:r>
              <a:rPr lang="en-US" altLang="fr-FR" sz="1200" dirty="0"/>
              <a:t>Draft Filename template guidelines on next slide</a:t>
            </a:r>
            <a:endParaRPr lang="en-US" altLang="fr-FR" sz="1200" dirty="0">
              <a:solidFill>
                <a:srgbClr val="FF0000"/>
              </a:solidFill>
            </a:endParaRPr>
          </a:p>
          <a:p>
            <a:r>
              <a:rPr lang="en-US" altLang="fr-FR" sz="12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Other SA4 </a:t>
            </a:r>
            <a:r>
              <a:rPr lang="en-US" altLang="fr-FR" sz="1200" dirty="0" err="1"/>
              <a:t>Tdoc</a:t>
            </a:r>
            <a:r>
              <a:rPr lang="en-US" altLang="fr-FR" sz="1200" dirty="0"/>
              <a:t> # requests (during the meeting e.g. LSs, reports): ask first for approval from the appropriate chairperson, when approved, use 3GU and indicate the </a:t>
            </a:r>
            <a:r>
              <a:rPr lang="en-US" altLang="fr-FR" sz="1200" dirty="0" err="1"/>
              <a:t>Tdoc</a:t>
            </a:r>
            <a:r>
              <a:rPr lang="en-US" altLang="fr-FR" sz="1200" dirty="0"/>
              <a:t> number and information to the appropriate chairperson immediately</a:t>
            </a:r>
            <a:endParaRPr lang="en-US" altLang="fr-FR" sz="1200" strike="sngStrike" dirty="0"/>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7688" y="5163334"/>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S4-251234_Banana)	</a:t>
            </a:r>
          </a:p>
          <a:p>
            <a:pPr lvl="2">
              <a:defRPr/>
            </a:pPr>
            <a:r>
              <a:rPr lang="en-US" sz="1200" dirty="0"/>
              <a:t>Revision template (by author) </a:t>
            </a:r>
            <a:r>
              <a:rPr lang="en-US" sz="1200" b="1" dirty="0">
                <a:solidFill>
                  <a:srgbClr val="FF0000"/>
                </a:solidFill>
              </a:rPr>
              <a:t>i.e. Tdoc|r|2_digits_rev_number (e.g. S4-251234r01)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S4-251234r07_Pear_Plum_Cherry)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Docs/S4-241234 (author Banana)		</a:t>
            </a:r>
          </a:p>
          <a:p>
            <a:pPr lvl="3">
              <a:defRPr/>
            </a:pPr>
            <a:r>
              <a:rPr lang="en-US" sz="1200" b="1" dirty="0">
                <a:solidFill>
                  <a:srgbClr val="FF0000"/>
                </a:solidFill>
              </a:rPr>
              <a:t>Delegate from company “Pear” provides updates 	Drafts/Video/S4-241234_Pear</a:t>
            </a:r>
          </a:p>
          <a:p>
            <a:pPr lvl="3">
              <a:defRPr/>
            </a:pPr>
            <a:r>
              <a:rPr lang="en-US" sz="1200" b="1" dirty="0">
                <a:solidFill>
                  <a:srgbClr val="FF0000"/>
                </a:solidFill>
              </a:rPr>
              <a:t>Delegate from company “Plum” provides updates 	Drafts/Video/S4-241234_Pear_Plum</a:t>
            </a:r>
          </a:p>
          <a:p>
            <a:pPr lvl="3">
              <a:defRPr/>
            </a:pPr>
            <a:r>
              <a:rPr lang="en-US" sz="1200" b="1" dirty="0">
                <a:solidFill>
                  <a:srgbClr val="FF0000"/>
                </a:solidFill>
              </a:rPr>
              <a:t>Author provides a revision based on those inputs	Drafts/Video/S4-241234r01</a:t>
            </a:r>
          </a:p>
          <a:p>
            <a:pPr lvl="3">
              <a:defRPr/>
            </a:pPr>
            <a:r>
              <a:rPr lang="en-US" sz="1200" b="1" dirty="0">
                <a:solidFill>
                  <a:srgbClr val="FF0000"/>
                </a:solidFill>
              </a:rPr>
              <a:t>Email comments trigger a further revision 		Drafts/Video/S4-241234r02</a:t>
            </a:r>
          </a:p>
          <a:p>
            <a:pPr lvl="3">
              <a:defRPr/>
            </a:pPr>
            <a:r>
              <a:rPr lang="en-US" sz="1200" b="1" dirty="0">
                <a:solidFill>
                  <a:srgbClr val="FF0000"/>
                </a:solidFill>
              </a:rPr>
              <a:t>SWG chair proposes agreement	</a:t>
            </a:r>
          </a:p>
          <a:p>
            <a:pPr lvl="3">
              <a:defRPr/>
            </a:pPr>
            <a:r>
              <a:rPr lang="en-US" sz="1200" b="1" dirty="0">
                <a:solidFill>
                  <a:srgbClr val="FF0000"/>
                </a:solidFill>
              </a:rPr>
              <a:t>Revised </a:t>
            </a:r>
            <a:r>
              <a:rPr lang="en-US" sz="1200" b="1" dirty="0" err="1">
                <a:solidFill>
                  <a:srgbClr val="FF0000"/>
                </a:solidFill>
              </a:rPr>
              <a:t>Tdoc</a:t>
            </a:r>
            <a:r>
              <a:rPr lang="en-US" sz="1200" b="1" dirty="0">
                <a:solidFill>
                  <a:srgbClr val="FF0000"/>
                </a:solidFill>
              </a:rPr>
              <a:t> number allocated			Inbox/S4-241235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6</a:t>
            </a:fld>
            <a:endParaRPr lang="en-GB" altLang="en-US"/>
          </a:p>
        </p:txBody>
      </p:sp>
    </p:spTree>
    <p:extLst>
      <p:ext uri="{BB962C8B-B14F-4D97-AF65-F5344CB8AC3E}">
        <p14:creationId xmlns:p14="http://schemas.microsoft.com/office/powerpoint/2010/main" val="2596264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a:t>
            </a:r>
            <a:r>
              <a:rPr lang="fi-FI" sz="1400" dirty="0">
                <a:solidFill>
                  <a:srgbClr val="FF0000"/>
                </a:solidFill>
                <a:latin typeface="Arial" panose="020B0604020202020204" pitchFamily="34" charset="0"/>
                <a:cs typeface="Arial" panose="020B0604020202020204" pitchFamily="34" charset="0"/>
              </a:rPr>
              <a:t>- relating to a new area of work that hasn’t been discussed before - </a:t>
            </a:r>
            <a:r>
              <a:rPr lang="fi-FI" sz="1400" dirty="0">
                <a:latin typeface="Arial" panose="020B0604020202020204" pitchFamily="34" charset="0"/>
                <a:cs typeface="Arial" panose="020B0604020202020204" pitchFamily="34" charset="0"/>
              </a:rPr>
              <a:t>should only be considered for agreement if it is submitted </a:t>
            </a:r>
            <a:r>
              <a:rPr lang="fi-FI" sz="1400" i="1" dirty="0">
                <a:solidFill>
                  <a:srgbClr val="FF0000"/>
                </a:solidFill>
                <a:latin typeface="Arial" panose="020B0604020202020204" pitchFamily="34" charset="0"/>
                <a:cs typeface="Arial" panose="020B0604020202020204" pitchFamily="34" charset="0"/>
              </a:rPr>
              <a:t>for agreement</a:t>
            </a:r>
            <a:r>
              <a:rPr lang="fi-FI" sz="1400" dirty="0">
                <a:solidFill>
                  <a:srgbClr val="FF0000"/>
                </a:solidFill>
                <a:latin typeface="Arial" panose="020B0604020202020204" pitchFamily="34" charset="0"/>
                <a:cs typeface="Arial" panose="020B0604020202020204" pitchFamily="34" charset="0"/>
              </a:rPr>
              <a:t>, </a:t>
            </a:r>
            <a:r>
              <a:rPr lang="fi-FI" sz="1400" dirty="0">
                <a:latin typeface="Arial" panose="020B0604020202020204" pitchFamily="34" charset="0"/>
                <a:cs typeface="Arial" panose="020B0604020202020204" pitchFamily="34" charset="0"/>
              </a:rPr>
              <a:t>on time, with </a:t>
            </a:r>
            <a:r>
              <a:rPr lang="fi-FI" sz="1400" dirty="0">
                <a:solidFill>
                  <a:srgbClr val="FF0000"/>
                </a:solidFill>
                <a:latin typeface="Arial" panose="020B0604020202020204" pitchFamily="34" charset="0"/>
                <a:cs typeface="Arial" panose="020B0604020202020204" pitchFamily="34" charset="0"/>
              </a:rPr>
              <a:t>preferably </a:t>
            </a:r>
            <a:r>
              <a:rPr lang="fi-FI" sz="1400" dirty="0">
                <a:latin typeface="Arial" panose="020B0604020202020204" pitchFamily="34" charset="0"/>
                <a:cs typeface="Arial" panose="020B0604020202020204" pitchFamily="34" charset="0"/>
              </a:rPr>
              <a:t>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solidFill>
                  <a:srgbClr val="FF0000"/>
                </a:solidFill>
                <a:latin typeface="Arial" panose="020B0604020202020204" pitchFamily="34" charset="0"/>
                <a:cs typeface="Arial" panose="020B0604020202020204" pitchFamily="34" charset="0"/>
              </a:rPr>
              <a:t>A </a:t>
            </a:r>
            <a:r>
              <a:rPr lang="en-US" sz="1400" i="1" dirty="0">
                <a:solidFill>
                  <a:srgbClr val="FF0000"/>
                </a:solidFill>
                <a:latin typeface="Arial" panose="020B0604020202020204" pitchFamily="34" charset="0"/>
                <a:cs typeface="Arial" panose="020B0604020202020204" pitchFamily="34" charset="0"/>
              </a:rPr>
              <a:t>new WID </a:t>
            </a:r>
            <a:r>
              <a:rPr lang="en-US" sz="1400" dirty="0">
                <a:solidFill>
                  <a:srgbClr val="FF0000"/>
                </a:solidFill>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extLst>
              <p:ext uri="{D42A27DB-BD31-4B8C-83A1-F6EECF244321}">
                <p14:modId xmlns:p14="http://schemas.microsoft.com/office/powerpoint/2010/main" val="1900496127"/>
              </p:ext>
            </p:extLst>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2461</TotalTime>
  <Words>2599</Words>
  <Application>Microsoft Office PowerPoint</Application>
  <PresentationFormat>Widescreen</PresentationFormat>
  <Paragraphs>200</Paragraphs>
  <Slides>12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ＭＳ Ｐゴシック</vt:lpstr>
      <vt:lpstr>Aptos</vt:lpstr>
      <vt:lpstr>Arial</vt:lpstr>
      <vt:lpstr>Arial</vt:lpstr>
      <vt:lpstr>Calibri</vt:lpstr>
      <vt:lpstr>Times New Roman</vt:lpstr>
      <vt:lpstr>Office Theme</vt:lpstr>
      <vt:lpstr>Guidelines for  3GPP SA4#131  as face-to-face Meeting</vt:lpstr>
      <vt:lpstr>Introduction</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7381</cp:revision>
  <dcterms:created xsi:type="dcterms:W3CDTF">2009-06-02T04:11:18Z</dcterms:created>
  <dcterms:modified xsi:type="dcterms:W3CDTF">2025-02-07T11:13:09Z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