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30"/>
  </p:notesMasterIdLst>
  <p:handoutMasterIdLst>
    <p:handoutMasterId r:id="rId31"/>
  </p:handoutMasterIdLst>
  <p:sldIdLst>
    <p:sldId id="303" r:id="rId5"/>
    <p:sldId id="705" r:id="rId6"/>
    <p:sldId id="1020" r:id="rId7"/>
    <p:sldId id="1030" r:id="rId8"/>
    <p:sldId id="1013" r:id="rId9"/>
    <p:sldId id="995" r:id="rId10"/>
    <p:sldId id="1034" r:id="rId11"/>
    <p:sldId id="1041" r:id="rId12"/>
    <p:sldId id="1036" r:id="rId13"/>
    <p:sldId id="1033" r:id="rId14"/>
    <p:sldId id="1040" r:id="rId15"/>
    <p:sldId id="1029" r:id="rId16"/>
    <p:sldId id="1037" r:id="rId17"/>
    <p:sldId id="1021" r:id="rId18"/>
    <p:sldId id="1022" r:id="rId19"/>
    <p:sldId id="1023" r:id="rId20"/>
    <p:sldId id="1018" r:id="rId21"/>
    <p:sldId id="1028" r:id="rId22"/>
    <p:sldId id="1039" r:id="rId23"/>
    <p:sldId id="1031" r:id="rId24"/>
    <p:sldId id="256" r:id="rId25"/>
    <p:sldId id="1027" r:id="rId26"/>
    <p:sldId id="1038" r:id="rId27"/>
    <p:sldId id="1032" r:id="rId28"/>
    <p:sldId id="1035" r:id="rId29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CC33"/>
    <a:srgbClr val="00CC00"/>
    <a:srgbClr val="0000FF"/>
    <a:srgbClr val="72AF2F"/>
    <a:srgbClr val="00CC66"/>
    <a:srgbClr val="008000"/>
    <a:srgbClr val="D0D8E8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987" autoAdjust="0"/>
    <p:restoredTop sz="96370" autoAdjust="0"/>
  </p:normalViewPr>
  <p:slideViewPr>
    <p:cSldViewPr snapToGrid="0">
      <p:cViewPr varScale="1">
        <p:scale>
          <a:sx n="73" d="100"/>
          <a:sy n="73" d="100"/>
        </p:scale>
        <p:origin x="26" y="12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531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-7512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64BA2FF4-9C9B-43A0-99D9-70E7AE181401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255D618B-E92D-4220-AAB6-335AFF91638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374FF9D4-381D-4F65-A2E3-3E22297D6482}" type="datetime1">
              <a:rPr lang="en-US"/>
              <a:pPr>
                <a:defRPr/>
              </a:pPr>
              <a:t>8/21/2023</a:t>
            </a:fld>
            <a:endParaRPr lang="en-US" dirty="0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AE42738-A574-4AFC-8C12-D7289D224FB7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D7536795-C30F-4339-87FD-38966263D01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A61D28B-C48B-4FDA-8101-AB067B742886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2A30284-36D3-437C-A331-867BE010FA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5384AF11-2BF1-4BBF-AEE4-E5E2B9A94B2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FAC44ACD-ACA2-48FF-933F-C98682059B2D}" type="datetime1">
              <a:rPr lang="en-US"/>
              <a:pPr>
                <a:defRPr/>
              </a:pPr>
              <a:t>8/21/2023</a:t>
            </a:fld>
            <a:endParaRPr lang="en-US" dirty="0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9BC8989B-9C99-43E8-AE90-A608F1DA2746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5ACF14E2-24D8-40D5-B992-B602782AEA4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612919D8-380F-455F-B948-9F29474F9DB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6B91F1B-C2A5-4A48-A531-B87A102E179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69630-D4C4-4930-941B-2F103ACDDD19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>
            <a:extLst>
              <a:ext uri="{FF2B5EF4-FFF2-40B4-BE49-F238E27FC236}">
                <a16:creationId xmlns:a16="http://schemas.microsoft.com/office/drawing/2014/main" id="{CC1142FD-101E-427D-96F6-FDB64D97223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3750AEEB-43BF-4C78-A9BB-4901C20CE6DD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6147" name="Rectangle 2">
            <a:extLst>
              <a:ext uri="{FF2B5EF4-FFF2-40B4-BE49-F238E27FC236}">
                <a16:creationId xmlns:a16="http://schemas.microsoft.com/office/drawing/2014/main" id="{1D8C01C9-DA69-44AE-93F5-5827D88296F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>
            <a:extLst>
              <a:ext uri="{FF2B5EF4-FFF2-40B4-BE49-F238E27FC236}">
                <a16:creationId xmlns:a16="http://schemas.microsoft.com/office/drawing/2014/main" id="{A7C0C384-8A03-4406-B265-27593EAE50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563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AB6CF3B8-1087-4EA1-B913-F019DD3E24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431800" y="52810"/>
            <a:ext cx="7747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SA4#125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21-25 August 2023, Goteborg, Sweden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5" name="Text Box 13">
            <a:extLst>
              <a:ext uri="{FF2B5EF4-FFF2-40B4-BE49-F238E27FC236}">
                <a16:creationId xmlns:a16="http://schemas.microsoft.com/office/drawing/2014/main" id="{95FCF8CD-2C30-4430-B3A5-F165BE96BF3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7761818" y="177801"/>
            <a:ext cx="1951567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/>
              <a:t>S4-231123</a:t>
            </a:r>
            <a:endParaRPr lang="en-GB" altLang="en-US" sz="1200" dirty="0">
              <a:highlight>
                <a:srgbClr val="FFFF00"/>
              </a:highligh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747627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236781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9558172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>
            <a:extLst>
              <a:ext uri="{FF2B5EF4-FFF2-40B4-BE49-F238E27FC236}">
                <a16:creationId xmlns:a16="http://schemas.microsoft.com/office/drawing/2014/main" id="{3E43BB85-D592-4477-85C5-C4386A8D7CF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68A9C30A-2580-43D9-BAEE-FEECE59C0BFB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651933" y="228600"/>
            <a:ext cx="910378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4AFB3978-2F51-4806-8F68-F6726549232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0" y="1454151"/>
            <a:ext cx="11184467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0DF169-4F9A-4D13-8638-5028A4E3BEAA}"/>
              </a:ext>
            </a:extLst>
          </p:cNvPr>
          <p:cNvSpPr txBox="1"/>
          <p:nvPr userDrawn="1"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SA4#125, 21-25 August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49773661-2F87-4456-BE3A-674631874291}"/>
              </a:ext>
            </a:extLst>
          </p:cNvPr>
          <p:cNvSpPr/>
          <p:nvPr userDrawn="1"/>
        </p:nvSpPr>
        <p:spPr bwMode="auto">
          <a:xfrm>
            <a:off x="11091334" y="6383338"/>
            <a:ext cx="681567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C840CD29-0815-49FF-A34C-B092584A5C36}" type="slidenum">
              <a:rPr lang="en-GB" altLang="en-US" sz="1000" b="1" smtClean="0"/>
              <a:pPr algn="ctr">
                <a:defRPr/>
              </a:pPr>
              <a:t>‹#›</a:t>
            </a:fld>
            <a:endParaRPr lang="en-GB" altLang="en-US" sz="1000" b="1" dirty="0"/>
          </a:p>
          <a:p>
            <a:pPr>
              <a:defRPr/>
            </a:pPr>
            <a:endParaRPr lang="en-GB" altLang="en-US" sz="1000" dirty="0"/>
          </a:p>
        </p:txBody>
      </p:sp>
      <p:sp>
        <p:nvSpPr>
          <p:cNvPr id="1031" name="Rectangle 15">
            <a:extLst>
              <a:ext uri="{FF2B5EF4-FFF2-40B4-BE49-F238E27FC236}">
                <a16:creationId xmlns:a16="http://schemas.microsoft.com/office/drawing/2014/main" id="{A6F55D34-226B-477C-A56F-A8513C89512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0" y="3303588"/>
            <a:ext cx="971741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</a:rPr>
              <a:t>© 3GPP 2012</a:t>
            </a:r>
            <a:endParaRPr lang="en-GB" altLang="en-US" sz="1000" dirty="0"/>
          </a:p>
        </p:txBody>
      </p:sp>
      <p:sp>
        <p:nvSpPr>
          <p:cNvPr id="1032" name="Rectangle 16">
            <a:extLst>
              <a:ext uri="{FF2B5EF4-FFF2-40B4-BE49-F238E27FC236}">
                <a16:creationId xmlns:a16="http://schemas.microsoft.com/office/drawing/2014/main" id="{9FBAA978-A6A7-4DCB-B504-0D831B9DD84C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918701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>
            <a:extLst>
              <a:ext uri="{FF2B5EF4-FFF2-40B4-BE49-F238E27FC236}">
                <a16:creationId xmlns:a16="http://schemas.microsoft.com/office/drawing/2014/main" id="{EA0CB296-0D11-483D-8C82-78C10FF5A30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35118" y="415925"/>
            <a:ext cx="1744133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6" r:id="rId2"/>
    <p:sldLayoutId id="2147483987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08.zip" TargetMode="External"/><Relationship Id="rId2" Type="http://schemas.openxmlformats.org/officeDocument/2006/relationships/hyperlink" Target="mailto:ivarga@qti.qualcomm.com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610.zip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46.zip" TargetMode="External"/><Relationship Id="rId2" Type="http://schemas.openxmlformats.org/officeDocument/2006/relationships/hyperlink" Target="mailto:su.huanyu@huawei.com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7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0_Taipei_2023-06/Docs/SP-230542.zip" TargetMode="External"/><Relationship Id="rId2" Type="http://schemas.openxmlformats.org/officeDocument/2006/relationships/hyperlink" Target="mailto:stefan.bruhn@dolby.com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mailto:irajs@live.com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hyperlink" Target="https://www.3gpp.org/ftp/tsg_sa/TSG_SA/TSGS_100_Taipei_2023-06/Docs/SP-230543.zip" TargetMode="External"/><Relationship Id="rId4" Type="http://schemas.openxmlformats.org/officeDocument/2006/relationships/hyperlink" Target="https://dash-large-files.akamaized.net/WAVE/3GPP/5GVideo/Others/Stockhammer-5G-Media.pptx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00_Taipei_2023-06/Docs/SP-230539.zip" TargetMode="External"/><Relationship Id="rId13" Type="http://schemas.openxmlformats.org/officeDocument/2006/relationships/hyperlink" Target="https://www.3gpp.org/ftp/Information/WI_Sheet/SP-220240.zip" TargetMode="External"/><Relationship Id="rId3" Type="http://schemas.openxmlformats.org/officeDocument/2006/relationships/hyperlink" Target="https://www.3gpp.org/ftp/Information/WI_Sheet/SP-220328.zip" TargetMode="External"/><Relationship Id="rId7" Type="http://schemas.openxmlformats.org/officeDocument/2006/relationships/hyperlink" Target="https://www.3gpp.org/ftp/Information/WI_Sheet/SP-221330.zip" TargetMode="External"/><Relationship Id="rId12" Type="http://schemas.openxmlformats.org/officeDocument/2006/relationships/hyperlink" Target="https://www.3gpp.org/ftp/Information/WI_Sheet/SP-211338.zip" TargetMode="External"/><Relationship Id="rId2" Type="http://schemas.openxmlformats.org/officeDocument/2006/relationships/hyperlink" Target="https://www.3gpp.org/ftp/tsg_sa/TSG_SA/TSGs_91E_Electronic/Docs/SP-210043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96_Budapest_2022_06/Docs/SP-220616.zip" TargetMode="External"/><Relationship Id="rId11" Type="http://schemas.openxmlformats.org/officeDocument/2006/relationships/hyperlink" Target="https://www.3gpp.org/ftp/Information/WI_Sheet/SP-220617.zip" TargetMode="External"/><Relationship Id="rId5" Type="http://schemas.openxmlformats.org/officeDocument/2006/relationships/hyperlink" Target="https://www.3gpp.org/ftp/Information/WI_Sheet/SP-220239.zip" TargetMode="External"/><Relationship Id="rId10" Type="http://schemas.openxmlformats.org/officeDocument/2006/relationships/hyperlink" Target="https://www.3gpp.org/ftp/tsg_sa/TSG_SA/TSGS_100_Taipei_2023-06/Docs/SP-230544.zip" TargetMode="External"/><Relationship Id="rId4" Type="http://schemas.openxmlformats.org/officeDocument/2006/relationships/hyperlink" Target="https://www.3gpp.org/ftp/Information/WI_Sheet/SP-220675.zip" TargetMode="External"/><Relationship Id="rId9" Type="http://schemas.openxmlformats.org/officeDocument/2006/relationships/hyperlink" Target="https://www.3gpp.org/ftp/tsg_sa/TSG_SA/TSGS_100_Taipei_2023-06/Docs/SP-230540.zip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1E_Electronic/Docs/SP-210043.zip" TargetMode="External"/><Relationship Id="rId2" Type="http://schemas.openxmlformats.org/officeDocument/2006/relationships/hyperlink" Target="mailto:tsto@qti.qualcomm.com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328.zip" TargetMode="External"/><Relationship Id="rId2" Type="http://schemas.openxmlformats.org/officeDocument/2006/relationships/hyperlink" Target="mailto:eric.yip@samsung.com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75.zip" TargetMode="External"/><Relationship Id="rId2" Type="http://schemas.openxmlformats.org/officeDocument/2006/relationships/hyperlink" Target="mailto:p.kolan@samsung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239.zip" TargetMode="External"/><Relationship Id="rId2" Type="http://schemas.openxmlformats.org/officeDocument/2006/relationships/hyperlink" Target="mailto:yoshihiro.inoue@ntt-at.co.jp" TargetMode="Externa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6_Budapest_2022_06/Docs/SP-220616.zip" TargetMode="External"/><Relationship Id="rId2" Type="http://schemas.openxmlformats.org/officeDocument/2006/relationships/hyperlink" Target="mailto:gaos30@chinaunicom.cn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330.zip" TargetMode="External"/><Relationship Id="rId2" Type="http://schemas.openxmlformats.org/officeDocument/2006/relationships/hyperlink" Target="mailto:wangbin23@xiaomi.com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00_Taipei_2023-06/Docs/SP-230539.zip" TargetMode="External"/><Relationship Id="rId2" Type="http://schemas.openxmlformats.org/officeDocument/2006/relationships/hyperlink" Target="mailto:Brian.Lee@dolby.com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0_Taipei_2023-06/Docs/SP-230540.zip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tsg_sa/TSG_SA/TSGS_100_Taipei_2023-06/Docs/SP-230544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SP-220608.zip" TargetMode="External"/><Relationship Id="rId13" Type="http://schemas.openxmlformats.org/officeDocument/2006/relationships/hyperlink" Target="https://www.3gpp.org/ftp/tsg_sa/TSG_SA/TSGS_100_Taipei_2023-06/Docs/SP-230543.zip" TargetMode="External"/><Relationship Id="rId3" Type="http://schemas.openxmlformats.org/officeDocument/2006/relationships/hyperlink" Target="https://www.3gpp.org/ftp/Information/WI_Sheet/SP-220242.zip" TargetMode="External"/><Relationship Id="rId7" Type="http://schemas.openxmlformats.org/officeDocument/2006/relationships/hyperlink" Target="https://www.3gpp.org/ftp/Information/WI_Sheet/SP-190040.zip" TargetMode="External"/><Relationship Id="rId12" Type="http://schemas.openxmlformats.org/officeDocument/2006/relationships/hyperlink" Target="https://www.3gpp.org/ftp/tsg_sa/TSG_SA/TSGS_100_Taipei_2023-06/Docs/SP-230542.zip" TargetMode="External"/><Relationship Id="rId2" Type="http://schemas.openxmlformats.org/officeDocument/2006/relationships/hyperlink" Target="https://www.3gpp.org/ftp/Information/WI_Sheet/SP-221032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00_Taipei_2023-06/Docs/SP-230541.zip" TargetMode="External"/><Relationship Id="rId11" Type="http://schemas.openxmlformats.org/officeDocument/2006/relationships/hyperlink" Target="https://www.3gpp.org/ftp/TSG_SA/TSG_SA/TSGS_99_Rotterdam_2023-03/Docs/SP-230167.zip" TargetMode="External"/><Relationship Id="rId5" Type="http://schemas.openxmlformats.org/officeDocument/2006/relationships/hyperlink" Target="https://www.3gpp.org/ftp/Information/WI_Sheet/SP-220685.zip" TargetMode="External"/><Relationship Id="rId10" Type="http://schemas.openxmlformats.org/officeDocument/2006/relationships/hyperlink" Target="https://www.3gpp.org/ftp/Information/WI_Sheet/SP-221346.zip" TargetMode="External"/><Relationship Id="rId4" Type="http://schemas.openxmlformats.org/officeDocument/2006/relationships/hyperlink" Target="https://www.3gpp.org/ftp/TSG_SA/TSG_SA/TSGS_99_Rotterdam_2023-03/Docs/SP-230165.zip" TargetMode="External"/><Relationship Id="rId9" Type="http://schemas.openxmlformats.org/officeDocument/2006/relationships/hyperlink" Target="https://www.3gpp.org/ftp/Information/WI_Sheet/SP-220610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1032.zip" TargetMode="External"/><Relationship Id="rId2" Type="http://schemas.openxmlformats.org/officeDocument/2006/relationships/hyperlink" Target="mailto:hakju00.lee@samsung.co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220242.zi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99_Rotterdam_2023-03/Docs/SP-230165.zip" TargetMode="External"/><Relationship Id="rId2" Type="http://schemas.openxmlformats.org/officeDocument/2006/relationships/hyperlink" Target="mailto:Simon.Gunkel@tno.nl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685.zip" TargetMode="External"/><Relationship Id="rId2" Type="http://schemas.openxmlformats.org/officeDocument/2006/relationships/hyperlink" Target="mailto:bouazizi@qti.qualcomm.com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4_CODEC/TSGS4_123-e/Docs/S4-230620.zip" TargetMode="External"/><Relationship Id="rId2" Type="http://schemas.openxmlformats.org/officeDocument/2006/relationships/hyperlink" Target="https://www.3gpp.org/ftp/tsg_sa/TSG_SA/TSGS_96_Budapest_2022_06/Docs/SP-220613.zip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ftp/Information/WI_Sheet/SP-190040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>
            <a:extLst>
              <a:ext uri="{FF2B5EF4-FFF2-40B4-BE49-F238E27FC236}">
                <a16:creationId xmlns:a16="http://schemas.microsoft.com/office/drawing/2014/main" id="{8EE155D7-4578-4DE9-B201-A26BBC2A7B6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529389" y="1671639"/>
            <a:ext cx="11213432" cy="1470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GB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dirty="0"/>
            </a:br>
            <a:br>
              <a:rPr lang="en-US" sz="6000" b="1" dirty="0"/>
            </a:br>
            <a:r>
              <a:rPr lang="en-US" sz="5300" b="1" dirty="0"/>
              <a:t>SA4 Work and Study Items Status at the start of SA4#125</a:t>
            </a:r>
            <a:br>
              <a:rPr lang="en-GB" sz="6000" b="1" i="1" dirty="0"/>
            </a:br>
            <a:r>
              <a:rPr lang="en-GB" dirty="0">
                <a:latin typeface="Arial" pitchFamily="34" charset="0"/>
              </a:rPr>
              <a:t> </a:t>
            </a:r>
            <a:br>
              <a:rPr lang="en-US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2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2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>
            <a:extLst>
              <a:ext uri="{FF2B5EF4-FFF2-40B4-BE49-F238E27FC236}">
                <a16:creationId xmlns:a16="http://schemas.microsoft.com/office/drawing/2014/main" id="{CE970FC0-E315-4AAB-908E-5027477CC0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00" y="4406900"/>
            <a:ext cx="64008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dirty="0"/>
            </a:br>
            <a:r>
              <a:rPr lang="en-US" altLang="en-US" dirty="0">
                <a:latin typeface="Arial" panose="020B0604020202020204" pitchFamily="34" charset="0"/>
              </a:rPr>
              <a:t>Frédéric Gabin</a:t>
            </a:r>
          </a:p>
          <a:p>
            <a:pPr>
              <a:lnSpc>
                <a:spcPct val="80000"/>
              </a:lnSpc>
            </a:pPr>
            <a:endParaRPr lang="en-US" altLang="en-US" sz="12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SA4 Chair (Dolby Laboratories Inc.)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Arial" panose="020B0604020202020204" pitchFamily="34" charset="0"/>
              </a:rPr>
              <a:t>and all SA4 WID/SID Rapporteurs</a:t>
            </a:r>
          </a:p>
        </p:txBody>
      </p:sp>
      <p:sp>
        <p:nvSpPr>
          <p:cNvPr id="4" name="Subtitle 6">
            <a:extLst>
              <a:ext uri="{FF2B5EF4-FFF2-40B4-BE49-F238E27FC236}">
                <a16:creationId xmlns:a16="http://schemas.microsoft.com/office/drawing/2014/main" id="{A466663D-F8DD-4C2B-86B0-D8D110D84A17}"/>
              </a:ext>
            </a:extLst>
          </p:cNvPr>
          <p:cNvSpPr txBox="1">
            <a:spLocks/>
          </p:cNvSpPr>
          <p:nvPr/>
        </p:nvSpPr>
        <p:spPr bwMode="auto">
          <a:xfrm>
            <a:off x="2862263" y="3197225"/>
            <a:ext cx="64008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None/>
              <a:defRPr sz="24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80000"/>
              </a:lnSpc>
              <a:defRPr/>
            </a:pPr>
            <a:br>
              <a:rPr lang="en-US" altLang="en-US" sz="2000" kern="0" dirty="0"/>
            </a:br>
            <a:r>
              <a:rPr lang="en-US" altLang="en-US" sz="2000" kern="0" dirty="0">
                <a:solidFill>
                  <a:srgbClr val="FF0000"/>
                </a:solidFill>
                <a:latin typeface="Arial" panose="020B0604020202020204" pitchFamily="34" charset="0"/>
              </a:rPr>
              <a:t>(Agenda Item 5.1)</a:t>
            </a:r>
          </a:p>
          <a:p>
            <a:pPr>
              <a:lnSpc>
                <a:spcPct val="80000"/>
              </a:lnSpc>
              <a:defRPr/>
            </a:pPr>
            <a:endParaRPr lang="en-GB" altLang="en-US" sz="2000" kern="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EVS Codec Extension for Immersive Voice and Audio Services (</a:t>
            </a:r>
            <a:r>
              <a:rPr lang="en-US" altLang="en-US" sz="3200" dirty="0" err="1"/>
              <a:t>IVAS_Codec</a:t>
            </a:r>
            <a:r>
              <a:rPr lang="en-US" altLang="en-US" sz="3200" dirty="0"/>
              <a:t>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Su, Huan-yu, Huawei Technologies Co Ltd., hs@qosound.com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Varga, Imre,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ivarga@qti.qualcomm.com</a:t>
            </a: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-- Preparation for selection tests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IVAS-7a (Processing Plan) and IVAS-8a (Test Plan) were updated and agreed with SA4 power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Audio material setup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Translation of P.800 scales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Random seed for selection testing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-- Preparation for SA4#125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Reviewed draft TS 26.250 (Overview) and TS 26.258 (Floating point code)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We are set for selection testing, running in July and August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>
                <a:cs typeface="Arial" pitchFamily="34" charset="0"/>
              </a:rPr>
              <a:t>Plans </a:t>
            </a:r>
            <a:r>
              <a:rPr lang="en-US" altLang="zh-CN" sz="1200" dirty="0">
                <a:cs typeface="Arial" pitchFamily="34" charset="0"/>
              </a:rPr>
              <a:t>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SA4#125 is the IVAS selection meeting, review of listening test lab reports, deliverables from proponents, and decision on the candidate to become standardized IVAS codec 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C18DDA-D823-4E92-87A8-1DE6A2DC7BFB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8584159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5707940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4555809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0003998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73482952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05525305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6530891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748833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00085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168520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34730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Enhancements to UE Testing (</a:t>
            </a:r>
            <a:r>
              <a:rPr lang="en-US" altLang="en-US" sz="3200" dirty="0" err="1"/>
              <a:t>eUET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 in 26.131, new 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Jan Reimes, HEAD acoustics, Jan.Reimes@head-acoustics.com (test methods in 26.132)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 - No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000" dirty="0">
                <a:cs typeface="Arial" pitchFamily="34" charset="0"/>
              </a:rPr>
              <a:t>S4-231230: Agree on format for new delay profiles that include packet duplication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S4-231395: Further progress on CR for JBM performance testing with </a:t>
            </a:r>
            <a:r>
              <a:rPr lang="en-US" altLang="zh-CN" sz="1000">
                <a:cs typeface="Arial" pitchFamily="34" charset="0"/>
              </a:rPr>
              <a:t>new profiles</a:t>
            </a:r>
            <a:endParaRPr lang="en-US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F93AC8-E748-4084-A001-A708BF541B1F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822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5950882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102142753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072783741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7014395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489224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9607162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870510373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5739133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384734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1125172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Enhanced Multiparty RTT 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MP_RTT</a:t>
            </a:r>
            <a:r>
              <a:rPr lang="en-US" altLang="en-US" sz="3200" dirty="0"/>
              <a:t>)</a:t>
            </a:r>
            <a:endParaRPr lang="en-US" altLang="en-US" sz="3200" dirty="0">
              <a:solidFill>
                <a:srgbClr val="33CC33"/>
              </a:solidFill>
            </a:endParaRP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Huan-yu Su, </a:t>
            </a:r>
            <a:r>
              <a:rPr lang="es-ES" altLang="zh-CN" sz="1400" dirty="0">
                <a:cs typeface="Arial" pitchFamily="34" charset="0"/>
                <a:hlinkClick r:id="rId2"/>
              </a:rPr>
              <a:t>su.huanyu@huawei.com</a:t>
            </a:r>
            <a:endParaRPr lang="es-E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related contribution during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</a:t>
            </a:r>
            <a:r>
              <a:rPr lang="en-US" altLang="zh-CN" sz="1000" dirty="0" err="1">
                <a:cs typeface="Arial" pitchFamily="34" charset="0"/>
              </a:rPr>
              <a:t>telcos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N/A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Updates to the PD for IMS data channel solution and the call flow over RTP are expected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9FD898-5177-44AA-ADED-4300DF5FF2BE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409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64491815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45998024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9730276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331018314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104809754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73582716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2065572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569938170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35222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4161235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0529876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Immersive Audio for Split Rendering Scenarios (</a:t>
            </a:r>
            <a:r>
              <a:rPr lang="en-US" dirty="0"/>
              <a:t>ISAR)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Stefan Bruhn,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stefan.bruhn@dolby.com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Not addressed in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The work plan states: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800">
                <a:cs typeface="Arial" pitchFamily="34" charset="0"/>
              </a:rPr>
              <a:t>100% </a:t>
            </a:r>
            <a:r>
              <a:rPr lang="en-GB" altLang="zh-CN" sz="800" dirty="0">
                <a:cs typeface="Arial" pitchFamily="34" charset="0"/>
              </a:rPr>
              <a:t>completion of work on identification of relevant requirements</a:t>
            </a:r>
          </a:p>
          <a:p>
            <a:pPr marL="1544638" lvl="3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Agree on TR on ISAR requirements v.2.0.0 to be sent to SA plenary for approval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	=&gt; based on contributions 1348 and 1400, the TR could at least become 80% complete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sz="800" dirty="0">
                <a:cs typeface="Arial" pitchFamily="34" charset="0"/>
              </a:rPr>
              <a:t>Initiate work on solutions for Immersive Audio for Split Rendering Scenarios also considering potential solutions offered by the IVAS work item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	=&gt; based on contribution 1252 describing a </a:t>
            </a:r>
            <a:r>
              <a:rPr lang="en-US" sz="800" dirty="0">
                <a:cs typeface="Arial" pitchFamily="34" charset="0"/>
              </a:rPr>
              <a:t>potential solution offered by the IVAS work item</a:t>
            </a:r>
            <a:r>
              <a:rPr lang="en-GB" altLang="zh-CN" sz="800" dirty="0">
                <a:cs typeface="Arial" pitchFamily="34" charset="0"/>
              </a:rPr>
              <a:t>, this work could start</a:t>
            </a:r>
            <a:endParaRPr lang="en-US" sz="8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Initiate work on performance characterization of solutions for Immersive Audio for Split Rendering Scenarios also considering potential solutions offered by the IVAS work item</a:t>
            </a: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altLang="zh-CN" sz="800" dirty="0">
                <a:cs typeface="Arial" pitchFamily="34" charset="0"/>
              </a:rPr>
              <a:t>	=&gt; based on contribution 1252 describing a </a:t>
            </a:r>
            <a:r>
              <a:rPr lang="en-US" sz="800" dirty="0">
                <a:cs typeface="Arial" pitchFamily="34" charset="0"/>
              </a:rPr>
              <a:t>potential solution offered by the IVAS work item</a:t>
            </a:r>
            <a:r>
              <a:rPr lang="en-GB" altLang="zh-CN" sz="800" dirty="0">
                <a:cs typeface="Arial" pitchFamily="34" charset="0"/>
              </a:rPr>
              <a:t>, this work could start</a:t>
            </a:r>
            <a:endParaRPr lang="en-US" sz="800" dirty="0">
              <a:cs typeface="Arial" pitchFamily="34" charset="0"/>
            </a:endParaRP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altLang="zh-CN" sz="800" dirty="0">
              <a:cs typeface="Arial" pitchFamily="34" charset="0"/>
            </a:endParaRPr>
          </a:p>
          <a:p>
            <a:pPr marL="800100" lvl="2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48549912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5G-Advanced media profiles for messaging services (PROMISE)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373087"/>
            <a:ext cx="11068050" cy="391182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Frédéric Gabin, Dolby Laboratories Inc., email: </a:t>
            </a:r>
            <a:r>
              <a:rPr lang="en-US" altLang="zh-CN" sz="1400" dirty="0">
                <a:cs typeface="Arial" pitchFamily="34" charset="0"/>
                <a:hlinkClick r:id="rId2"/>
              </a:rPr>
              <a:t>frederic.gabin@dolby.com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Initial work plan agreed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Skeleton CR to 26.140 endorsed.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Skeleton CR to 26.141 noted. Proposed to be prepared when CR to 26.140 is finalized.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Draft TS 26.143 noted.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Update work plan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Focus first on 26.140 and 26.143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Discuss 3D scenes and assets format (1183, 1184)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Discuss upgrades to video profiles (1184, 1339, 1213)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Progress review of existing TS 26.140 and TS 26.141 formats for potential removal (1339, 1213)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Progress and endorse CR to TS 26.140 (1339, 1184, 1213)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draft TS 26.143 Messaging Media profiles v0.1.0 as basis for further work (1131)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Update Work Plan (1341)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Send LS to GSMA UPG (23-27 October 2023, Doha, Qatar) as update on 5G-Advanced formats and codecs for messaging services (TBD)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100" dirty="0">
              <a:cs typeface="Arial" pitchFamily="34" charset="0"/>
            </a:endParaRP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707365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SP-230542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5465654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"/>
            <a:r>
              <a:rPr lang="en-US" sz="3200" dirty="0"/>
              <a:t>5G Media Streaming Protocols Phase 2</a:t>
            </a:r>
            <a:br>
              <a:rPr lang="en-US" sz="3200" dirty="0"/>
            </a:br>
            <a:r>
              <a:rPr lang="en-US" sz="3200" dirty="0"/>
              <a:t>(5GMS_Pro_Ph2)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Thomas Stockhammer, Qualcomm Incorporated, </a:t>
            </a:r>
            <a:r>
              <a:rPr lang="en-US" altLang="zh-CN" sz="1400" dirty="0">
                <a:cs typeface="Arial" pitchFamily="34" charset="0"/>
                <a:hlinkClick r:id="rId2"/>
              </a:rPr>
              <a:t>tsto@qti.qualcomm.com</a:t>
            </a:r>
            <a:r>
              <a:rPr lang="en-US" altLang="zh-CN" sz="1400" dirty="0">
                <a:cs typeface="Arial" pitchFamily="34" charset="0"/>
              </a:rPr>
              <a:t>, General &amp; for topics 2, 3, 4, 5, 7, 8, 9, 10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Iraj Sodagar, Tencent, </a:t>
            </a:r>
            <a:r>
              <a:rPr lang="en-US" altLang="zh-CN" sz="1400" dirty="0">
                <a:cs typeface="Arial" pitchFamily="34" charset="0"/>
                <a:hlinkClick r:id="rId3"/>
              </a:rPr>
              <a:t>irajs@live.com</a:t>
            </a:r>
            <a:r>
              <a:rPr lang="en-US" altLang="zh-CN" sz="1400" dirty="0">
                <a:cs typeface="Arial" pitchFamily="34" charset="0"/>
              </a:rPr>
              <a:t>,  for topics 1, 6, 11, 12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work plan was agreed and is further extended in this meeting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During the telcos initial CRs were presented and endorsed as follows:</a:t>
            </a:r>
            <a:r>
              <a:rPr lang="en-US" altLang="zh-CN" sz="600" dirty="0">
                <a:cs typeface="Arial" pitchFamily="34" charset="0"/>
              </a:rPr>
              <a:t> </a:t>
            </a:r>
            <a:br>
              <a:rPr lang="en-US" altLang="zh-CN" sz="600" dirty="0">
                <a:cs typeface="Arial" pitchFamily="34" charset="0"/>
              </a:rPr>
            </a:br>
            <a:r>
              <a:rPr lang="en-US" altLang="zh-CN" sz="1000" dirty="0">
                <a:cs typeface="Arial" pitchFamily="34" charset="0"/>
              </a:rPr>
              <a:t>API changes to support 3GPP Service URL, Uplink Streaming: content publishing and egest, Event exposure APIs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There were also contributions on ABNR network assistance and HTTP/3 with lots of good discussion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 presentation was given on </a:t>
            </a:r>
            <a:r>
              <a:rPr lang="en-US" altLang="zh-CN" sz="1000" dirty="0">
                <a:cs typeface="Arial" pitchFamily="34" charset="0"/>
                <a:hlinkClick r:id="rId4"/>
              </a:rPr>
              <a:t>5G Media Streaming at Media Web Symposium in Berlin in June 2023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571500" lvl="1" indent="-17145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Take into account the endorsements and discussions during SA4#125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We received CRs for all major work item objectives, in total we have 14 input contributions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Generally all of those may be used as initial baseline for progressing the work, some of those may need more discussion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A work plan is provided to allow progressing the work in MBS telcos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Some refocus may be needed if we agree on merging some work between RTC and MBS</a:t>
            </a:r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4E5BF9E-78CD-4842-AC79-F5F6650C4F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8712936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34111436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598130756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545303104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647222598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1009405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62328633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870915920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657485886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8568917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5"/>
                        </a:rPr>
                        <a:t>SP-230543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2706655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2FAEF200-E9AD-7FB6-558E-83BF179C602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14376" y="1898332"/>
            <a:ext cx="4280635" cy="44076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64593011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Study Items – after SA#100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6ECC24EF-A002-45A6-8174-7ACEB4DD7B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02645"/>
              </p:ext>
            </p:extLst>
          </p:nvPr>
        </p:nvGraphicFramePr>
        <p:xfrm>
          <a:off x="579989" y="1263204"/>
          <a:ext cx="10084901" cy="412270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204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8677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778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0824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379217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91441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67986977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6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6541372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7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34000311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8"/>
                        </a:rPr>
                        <a:t>SP-230539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8879575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FS_HEVC_Profiles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9"/>
                        </a:rPr>
                        <a:t>SP-230540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2420817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FS_AVATAR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0"/>
                        </a:rPr>
                        <a:t>SP-230544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0148108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960050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Audio Aspects for Glasses-type AR/MR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FS_Audio_5GSTAR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1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SP-220617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639724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940010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5G Media Service Enablers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FS_5G_MSE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12/2022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2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SP-211338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4595266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950013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Study on Smartly Tethering AR Glasses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FS_SmarTAR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6/6/2023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100%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  <a:hlinkClick r:id="rId13">
                            <a:extLst>
                              <a:ext uri="{A12FA001-AC4F-418D-AE19-62706E023703}">
                                <ahyp:hlinkClr xmlns:ahyp="http://schemas.microsoft.com/office/drawing/2018/hyperlinkcolor" val="tx"/>
                              </a:ext>
                            </a:extLst>
                          </a:hlinkClick>
                        </a:rPr>
                        <a:t>SP-220240</a:t>
                      </a:r>
                      <a:endParaRPr lang="en-US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chemeClr val="bg1">
                            <a:lumMod val="50000"/>
                          </a:schemeClr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Complete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811211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373198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Typical Traffic Characteristics for XR Services and other Media (</a:t>
            </a:r>
            <a:r>
              <a:rPr lang="en-US" sz="3200" dirty="0" err="1"/>
              <a:t>FS_XRTraffic</a:t>
            </a:r>
            <a:r>
              <a:rPr 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2000" dirty="0" err="1">
                <a:cs typeface="Arial" pitchFamily="34" charset="0"/>
              </a:rPr>
              <a:t>Rapporteur</a:t>
            </a:r>
            <a:r>
              <a:rPr lang="es-ES" altLang="zh-CN" sz="2000" dirty="0">
                <a:cs typeface="Arial" pitchFamily="34" charset="0"/>
              </a:rPr>
              <a:t>: Thomas Stockhammer, </a:t>
            </a:r>
            <a:r>
              <a:rPr lang="es-ES" altLang="zh-CN" sz="2000" dirty="0">
                <a:cs typeface="Arial" pitchFamily="34" charset="0"/>
                <a:hlinkClick r:id="rId2"/>
              </a:rPr>
              <a:t>tsto@qti.qualcomm.com</a:t>
            </a:r>
            <a:r>
              <a:rPr lang="es-ES" altLang="zh-CN" sz="20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20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2000" b="1" u="sng" dirty="0">
                <a:cs typeface="Arial" pitchFamily="34" charset="0"/>
              </a:rPr>
              <a:t>Progress since SA4#124</a:t>
            </a:r>
            <a:endParaRPr lang="en-GB" sz="20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What happened during the </a:t>
            </a:r>
            <a:r>
              <a:rPr lang="en-US" altLang="zh-CN" sz="1800" dirty="0" err="1">
                <a:cs typeface="Arial" pitchFamily="34" charset="0"/>
              </a:rPr>
              <a:t>Adhoc</a:t>
            </a:r>
            <a:r>
              <a:rPr lang="en-US" altLang="zh-CN" sz="18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During the telco, an update to the TR was endorsed</a:t>
            </a: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Agree the editor's version in S4-231217 that includes the updates</a:t>
            </a: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Another contribution was received at this meeting in S4-231219 that addresses all remaining issues in the TR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 cover page for the TR is provided to complete the work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 CR to TR 26.925 is provided to address traffic characteristics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It is recommended to send the TR and CR for approval to SA plenary and complete the study item</a:t>
            </a:r>
          </a:p>
          <a:p>
            <a:pPr marL="287338" indent="-287338">
              <a:buNone/>
            </a:pPr>
            <a:endParaRPr lang="fr-FR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90065DBD-CC5B-4794-B487-3BEC9785A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6152252"/>
              </p:ext>
            </p:extLst>
          </p:nvPr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427926824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2697268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583030308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53274162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966351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48125164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1660250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89448059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2122708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870013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Traffic Models and Quality Evaluation Methods for Media and XR Services in 5G Systems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FS_XRTraffic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9/9/2023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95%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SP-210043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170278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63600478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Artificial Intelligence (AI) and Machine Learning (ML) for Media (FS_AI4Media)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en-US" altLang="zh-CN" sz="1400" dirty="0">
                <a:cs typeface="Arial" pitchFamily="34" charset="0"/>
              </a:rPr>
              <a:t>Eric Yip, </a:t>
            </a:r>
            <a:r>
              <a:rPr lang="en-US" altLang="zh-CN" sz="1400" dirty="0">
                <a:cs typeface="Arial" pitchFamily="34" charset="0"/>
                <a:hlinkClick r:id="rId2"/>
              </a:rPr>
              <a:t>eric.yip@samsung.com</a:t>
            </a:r>
            <a:r>
              <a:rPr lang="en-US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S4aV230045 – AI/ML Evaluation Permanent Document v0.1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TS 26.847 assigned for evaluation related details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Study item status progress check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4 contributions related to evaluation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Others on use case, metadata, call flow updates </a:t>
            </a:r>
            <a:r>
              <a:rPr lang="en-US" altLang="zh-CN" sz="1400" dirty="0" err="1">
                <a:cs typeface="Arial" pitchFamily="34" charset="0"/>
              </a:rPr>
              <a:t>etc</a:t>
            </a:r>
            <a:endParaRPr lang="en-US" altLang="zh-CN" sz="14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 marL="0" indent="0"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AE5BA83-9702-4BEA-8D31-3E91EC15040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02936513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24270450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33981496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14224706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6811589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45522677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835048682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25037007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95152656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Artificial Intelligence (AI) and Machine Learning (ML) for Media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FS_AI4Media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SP-220328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22271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44531328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Study on Media Streaming aspects of Network Slicing Phase 2 (FS_MS_NS_Ph2)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sv-SE" altLang="zh-CN" sz="1400" dirty="0">
                <a:cs typeface="Arial" pitchFamily="34" charset="0"/>
              </a:rPr>
              <a:t>Prakash Kolan, </a:t>
            </a:r>
            <a:r>
              <a:rPr lang="sv-SE" altLang="zh-CN" sz="1400" dirty="0">
                <a:cs typeface="Arial" pitchFamily="34" charset="0"/>
                <a:hlinkClick r:id="rId2"/>
              </a:rPr>
              <a:t>p.kolan@samsung.com</a:t>
            </a:r>
            <a:r>
              <a:rPr lang="sv-S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contributions were discussed during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Conference call between Samsung, BBC, Ericsson, Huawei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</a:t>
            </a:r>
            <a:r>
              <a:rPr lang="en-US" altLang="zh-CN" sz="1000">
                <a:cs typeface="Arial" pitchFamily="34" charset="0"/>
              </a:rPr>
              <a:t>pending issues, study </a:t>
            </a:r>
            <a:r>
              <a:rPr lang="en-US" altLang="zh-CN" sz="1000" dirty="0">
                <a:cs typeface="Arial" pitchFamily="34" charset="0"/>
              </a:rPr>
              <a:t>plan, next steps, and area of focus before study completion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agreements, way forward to look into collaboration options, network slicing scenarios, and 5GMS application bootstrapping issues  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Review contributions on application bootstrapping with network slicing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Review contributions on collaboration options with network slicing </a:t>
            </a:r>
          </a:p>
          <a:p>
            <a:pPr marL="0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2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200" dirty="0"/>
          </a:p>
          <a:p>
            <a:pPr>
              <a:buNone/>
            </a:pPr>
            <a:endParaRPr lang="fr-FR" sz="1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61BBDFB3-2047-46E9-9D10-C06A7920E0E3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4604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26462599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22755457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01941303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48665423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6048138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4219110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25158765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3960826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75556676"/>
                  </a:ext>
                </a:extLst>
              </a:tr>
              <a:tr h="295202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Media Streaming aspects of Network Slicing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FS_MS_NS_Ph2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SP-220675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0465244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902707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F3B35329-BFCF-436F-8D48-FA81E821F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2" name="Espace réservé du contenu 1">
            <a:extLst>
              <a:ext uri="{FF2B5EF4-FFF2-40B4-BE49-F238E27FC236}">
                <a16:creationId xmlns:a16="http://schemas.microsoft.com/office/drawing/2014/main" id="{108D8350-CE6F-41B0-84B2-80DFA4E0AC7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Work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SA4#124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SA4#124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Rel-18 Study Items 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Status at the end of SA4#124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r>
              <a:rPr lang="en-US" altLang="en-US" sz="1600" dirty="0"/>
              <a:t>Rapporteur’s progress report since SA4#124</a:t>
            </a:r>
          </a:p>
          <a:p>
            <a:pPr>
              <a:lnSpc>
                <a:spcPct val="90000"/>
              </a:lnSpc>
              <a:spcBef>
                <a:spcPts val="500"/>
              </a:spcBef>
            </a:pPr>
            <a:r>
              <a:rPr lang="en-US" altLang="en-US" sz="2000" dirty="0"/>
              <a:t>New Work and Study items</a:t>
            </a:r>
          </a:p>
          <a:p>
            <a:pPr lvl="1">
              <a:lnSpc>
                <a:spcPct val="90000"/>
              </a:lnSpc>
              <a:spcBef>
                <a:spcPts val="500"/>
              </a:spcBef>
            </a:pPr>
            <a:endParaRPr lang="en-US" altLang="en-US" sz="1600" dirty="0"/>
          </a:p>
        </p:txBody>
      </p:sp>
    </p:spTree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the enhancements for immersive Real-time Communication for WebRTC (</a:t>
            </a:r>
            <a:r>
              <a:rPr lang="en-US" altLang="en-US" sz="3200" dirty="0" err="1"/>
              <a:t>FS_eiRTCW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fi-FI" altLang="zh-CN" sz="1400" dirty="0">
                <a:cs typeface="Arial" pitchFamily="34" charset="0"/>
              </a:rPr>
              <a:t>INOUE, Yoshihiro, NTT(TTC), Yoshihiro Inoue </a:t>
            </a:r>
            <a:r>
              <a:rPr lang="fi-FI" altLang="zh-CN" sz="1400" dirty="0">
                <a:cs typeface="Arial" pitchFamily="34" charset="0"/>
                <a:hlinkClick r:id="rId2"/>
              </a:rPr>
              <a:t>yoshihiro.inoue@ntt-at.co.jp</a:t>
            </a:r>
            <a:r>
              <a:rPr lang="fi-FI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4 contributions are discussed in RTC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call#13.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Key Issue #2/Solution#2 (C-plane requirements) in S4aR230090 and Key Issue#3/Solution#3 (U-Plane requirements) in S4aR230091 are agreed.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Key Issue#1/Solution#1 (architecture) in S4aR230089 and Call flow example in S4aR230092 need further discussion.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Agreed documents are submitted with clarification based on offline comments. (S4-231282 and S4-231283)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It is recommended to review these documents and incorporate the agreed Key Issues and Solutions in the PD.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the submitted contributions and update the Permanent Documen</a:t>
            </a:r>
            <a:r>
              <a:rPr lang="en-US" altLang="ja-JP" sz="1000" dirty="0">
                <a:cs typeface="Arial" pitchFamily="34" charset="0"/>
              </a:rPr>
              <a:t>t</a:t>
            </a:r>
            <a:r>
              <a:rPr lang="en-US" altLang="zh-CN" sz="1000" dirty="0">
                <a:cs typeface="Arial" pitchFamily="34" charset="0"/>
              </a:rPr>
              <a:t>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Key Issues and Solutions (#1, #2, #3, #5) (S4-231281, S4-231282, S4-231283, S4-231181)</a:t>
            </a:r>
          </a:p>
          <a:p>
            <a:pPr marL="687388" marR="0" lvl="1" indent="-287338" algn="l" defTabSz="914400" rtl="0" eaLnBrk="0" fontAlgn="base" latinLnBrk="0" hangingPunc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Clr>
                <a:srgbClr val="C00000"/>
              </a:buClr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kumimoji="0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itchFamily="34" charset="0"/>
              </a:rPr>
              <a:t>Discuss the submitted contributions.</a:t>
            </a:r>
            <a:endParaRPr lang="en-US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Protocols and message examples (S4-231319, S4-231284)</a:t>
            </a:r>
            <a:endParaRPr lang="fr-FR" altLang="zh-CN" sz="1000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fr-FR" altLang="zh-CN" sz="1000" dirty="0">
              <a:cs typeface="Arial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E5D2466-1933-44AE-9E35-75B4EB22FE1D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4777423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89221608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83897564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612069986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04695378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83219531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020116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38183308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9422134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immersive Real-time Communication for WebRTC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FS_eiRTCW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45%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SP-220239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958106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7002921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Feasibility Study on AR and MR </a:t>
            </a:r>
            <a:r>
              <a:rPr lang="en-US" altLang="en-US" sz="3200" dirty="0" err="1"/>
              <a:t>QoE</a:t>
            </a:r>
            <a:r>
              <a:rPr lang="en-US" altLang="en-US" sz="3200" dirty="0"/>
              <a:t> Metrics (</a:t>
            </a:r>
            <a:r>
              <a:rPr lang="en-US" altLang="en-US" sz="3200" dirty="0" err="1"/>
              <a:t>FS_ARMRQoE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it-IT" altLang="zh-CN" sz="1400" dirty="0">
                <a:cs typeface="Arial" pitchFamily="34" charset="0"/>
              </a:rPr>
              <a:t>Shuai Gao (</a:t>
            </a:r>
            <a:r>
              <a:rPr lang="it-IT" altLang="zh-CN" sz="1400" dirty="0">
                <a:cs typeface="Arial" pitchFamily="34" charset="0"/>
                <a:hlinkClick r:id="rId2"/>
              </a:rPr>
              <a:t>gaos30@chinaunicom.cn</a:t>
            </a:r>
            <a:r>
              <a:rPr lang="it-IT" altLang="zh-CN" sz="1400" dirty="0">
                <a:cs typeface="Arial" pitchFamily="34" charset="0"/>
              </a:rPr>
              <a:t>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Two papers are discussed but no agreements are made.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 progress.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how to handle the Editor’s notes in the TR 26.812, e.g. ENs in Observation point related part, metrics related part,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 and collaborations with other 3GPP groups part.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 the relevant AR/MR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metrics, e.g. eye gaze related </a:t>
            </a:r>
            <a:r>
              <a:rPr lang="en-US" altLang="zh-CN" sz="1000" dirty="0" err="1">
                <a:cs typeface="Arial" pitchFamily="34" charset="0"/>
              </a:rPr>
              <a:t>QoE</a:t>
            </a:r>
            <a:r>
              <a:rPr lang="en-US" altLang="zh-CN" sz="1000" dirty="0">
                <a:cs typeface="Arial" pitchFamily="34" charset="0"/>
              </a:rPr>
              <a:t> metrics, </a:t>
            </a:r>
            <a:r>
              <a:rPr lang="en-US" altLang="zh-CN" sz="1000" dirty="0" err="1">
                <a:cs typeface="Arial" pitchFamily="34" charset="0"/>
              </a:rPr>
              <a:t>Reprojection</a:t>
            </a:r>
            <a:r>
              <a:rPr lang="en-US" altLang="zh-CN" sz="1000" dirty="0">
                <a:cs typeface="Arial" pitchFamily="34" charset="0"/>
              </a:rPr>
              <a:t> Accuracy, Anchor Creation Delay, Anchor Detection-to-Render-to-Photon, Anchor Untracked Ratio, and discuss whether and how to update pose prediction error metric.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Capture the agreements and update the TR 26.812.</a:t>
            </a: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825673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460455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AR and MR </a:t>
                      </a:r>
                      <a:r>
                        <a:rPr lang="en-US" sz="1100" dirty="0" err="1"/>
                        <a:t>QoE</a:t>
                      </a:r>
                      <a:r>
                        <a:rPr lang="en-US" sz="1100" dirty="0"/>
                        <a:t> Metrics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FS_ARMRQoE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u="none" dirty="0">
                          <a:solidFill>
                            <a:srgbClr val="0000FF"/>
                          </a:solidFill>
                          <a:effectLst/>
                          <a:latin typeface="+mn-lt"/>
                          <a:hlinkClick r:id="rId3"/>
                        </a:rPr>
                        <a:t>SP-220616</a:t>
                      </a:r>
                      <a:endParaRPr lang="en-US" sz="1100" b="0" u="none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100" dirty="0">
                          <a:solidFill>
                            <a:schemeClr val="tx1"/>
                          </a:solidFill>
                        </a:rPr>
                        <a:t>27%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6628151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Study on Diverse audio Capturing system for End-user Devices </a:t>
            </a:r>
            <a:r>
              <a:rPr lang="en-US" altLang="en-US" sz="3200" dirty="0"/>
              <a:t>(</a:t>
            </a:r>
            <a:r>
              <a:rPr lang="en-US" sz="3200" dirty="0" err="1"/>
              <a:t>FS_DaCED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62489"/>
            <a:ext cx="11045536" cy="3705802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Wang Bin, Xiaomi, email: </a:t>
            </a:r>
            <a:r>
              <a:rPr lang="de-DE" altLang="zh-CN" sz="1400" dirty="0">
                <a:cs typeface="Arial" pitchFamily="34" charset="0"/>
                <a:hlinkClick r:id="rId2"/>
              </a:rPr>
              <a:t>wangbin23@xiaomi.com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Two input contributions in Telco 31 July 2023.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Proposal of stereo capture on UE was discussed.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 </a:t>
            </a:r>
            <a:r>
              <a:rPr lang="zh-CN" altLang="zh-CN" sz="1200" dirty="0">
                <a:cs typeface="Arial" pitchFamily="34" charset="0"/>
              </a:rPr>
              <a:t>update of TR 26.933 (v0.1.1) in S4aA230088 was agreed</a:t>
            </a:r>
            <a:endParaRPr lang="en-US" altLang="zh-CN" sz="12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D</a:t>
            </a:r>
            <a:r>
              <a:rPr lang="zh-CN" altLang="zh-CN" sz="1200" dirty="0">
                <a:cs typeface="Arial" pitchFamily="34" charset="0"/>
              </a:rPr>
              <a:t>iscussions on stereo capture in UE</a:t>
            </a:r>
            <a:r>
              <a:rPr lang="en-US" altLang="zh-CN" sz="1200" dirty="0">
                <a:cs typeface="Arial" pitchFamily="34" charset="0"/>
              </a:rPr>
              <a:t> were done and for further updates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New version of </a:t>
            </a:r>
            <a:r>
              <a:rPr lang="zh-CN" altLang="zh-CN" sz="1200" dirty="0">
                <a:cs typeface="Arial" pitchFamily="34" charset="0"/>
              </a:rPr>
              <a:t>TR 26.933 </a:t>
            </a:r>
            <a:r>
              <a:rPr lang="en-US" altLang="zh-CN" sz="1200" dirty="0">
                <a:cs typeface="Arial" pitchFamily="34" charset="0"/>
              </a:rPr>
              <a:t>is a new basis for further work.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Harmonize the current version and continue work on stereo/binaural audio capture.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1602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Study on Diverse audio Capturing system for End-user Devices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FS_DaCED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9/9/2024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SP-221330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Rel-19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228733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Film Grain synthesis</a:t>
            </a:r>
            <a:br>
              <a:rPr lang="en-US" sz="3200" dirty="0"/>
            </a:br>
            <a:r>
              <a:rPr lang="en-US" altLang="en-US" sz="3200" dirty="0"/>
              <a:t>(</a:t>
            </a:r>
            <a:r>
              <a:rPr lang="en-US" sz="3200" dirty="0"/>
              <a:t>FS_FGS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Brian Lee (Dolby Laboratories) - </a:t>
            </a:r>
            <a:r>
              <a:rPr lang="de-DE" altLang="zh-CN" sz="1400" dirty="0">
                <a:cs typeface="Arial" pitchFamily="34" charset="0"/>
                <a:hlinkClick r:id="rId2"/>
              </a:rPr>
              <a:t>Brian.Lee@dolby.com</a:t>
            </a:r>
            <a:r>
              <a:rPr lang="de-DE" altLang="zh-CN" sz="1400" dirty="0">
                <a:cs typeface="Arial" pitchFamily="34" charset="0"/>
              </a:rPr>
              <a:t> 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de-DE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Agreed on the skeleton CR to TR26.955 (v.17.1.0) as basis for further work.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Focus on the following 5G video scenarios: (1) Full HD streaming, (2) 4k TV, then at relative lower priority (4) online / social sharing, (5) online gaming.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>
                <a:cs typeface="Arial" pitchFamily="34" charset="0"/>
              </a:rPr>
              <a:t>Focus on the HEVC codec. </a:t>
            </a:r>
            <a:endParaRPr lang="en-US" altLang="zh-CN" sz="1200" dirty="0">
              <a:cs typeface="Arial" pitchFamily="34" charset="0"/>
            </a:endParaRP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Provide additional updates on the film grain synthesis test sequences, test methodologies &amp; interim test data. 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Film Grain synthesis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FS_FGS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3"/>
                        </a:rPr>
                        <a:t>SP-230539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3938357"/>
      </p:ext>
    </p:extLst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new HEVC profiles and operating points </a:t>
            </a:r>
            <a:r>
              <a:rPr lang="en-US" altLang="en-US" sz="3200" dirty="0"/>
              <a:t>(</a:t>
            </a:r>
            <a:r>
              <a:rPr lang="en-US" sz="3200" dirty="0" err="1"/>
              <a:t>FS_HEVC_Profiles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Waqar Zia (</a:t>
            </a:r>
            <a:r>
              <a:rPr lang="de-DE" altLang="zh-CN" sz="1400" dirty="0" err="1">
                <a:cs typeface="Arial" pitchFamily="34" charset="0"/>
              </a:rPr>
              <a:t>waqar_zia</a:t>
            </a:r>
            <a:r>
              <a:rPr lang="de-DE" altLang="zh-CN" sz="1400" dirty="0">
                <a:cs typeface="Arial" pitchFamily="34" charset="0"/>
              </a:rPr>
              <a:t> (at) apple.com)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Overall good progress since SA4#124; agreements made on: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Skeleton of new TR 26.966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Work plan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Baseline for MV-HEVC outlining the scenario, description, evaluation methodology, baseline solution (HEVC simulcast), MV-HEVC description, carriage issues, and initial evaluation. A revision was also agreed.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Besides this, a contribution on 4:4:4 was noted.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Continue work on each of the tools. Agreements implemented in TR 26.966 are provided as input to SA4#125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Further inputs are available for each of the 3 tools (MV-HEVC, 4:4:4, and scalable)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Discussion and progress needed on these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new HEVC profiles and operating points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FS_HEVC_Profiles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SP-230540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19565634"/>
      </p:ext>
    </p:extLst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Feasibility Study on Avatars for Real-Time Communication </a:t>
            </a:r>
            <a:r>
              <a:rPr lang="en-US" altLang="en-US" sz="3200" dirty="0"/>
              <a:t>(</a:t>
            </a:r>
            <a:r>
              <a:rPr lang="en-US" sz="3200" dirty="0"/>
              <a:t>FS_AVATAR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s-ES" altLang="zh-CN" sz="1400" dirty="0" err="1">
                <a:cs typeface="Arial" pitchFamily="34" charset="0"/>
              </a:rPr>
              <a:t>Rapporteur</a:t>
            </a:r>
            <a:r>
              <a:rPr lang="es-ES" altLang="zh-CN" sz="1400" dirty="0">
                <a:cs typeface="Arial" pitchFamily="34" charset="0"/>
              </a:rPr>
              <a:t>: </a:t>
            </a:r>
            <a:r>
              <a:rPr lang="de-DE" altLang="zh-CN" sz="1400" dirty="0">
                <a:cs typeface="Arial" pitchFamily="34" charset="0"/>
              </a:rPr>
              <a:t>Bouazizi, Imed, Qualcomm Incorporated, </a:t>
            </a:r>
            <a:r>
              <a:rPr lang="de-DE" altLang="zh-CN" sz="1400" dirty="0" err="1">
                <a:cs typeface="Arial" pitchFamily="34" charset="0"/>
              </a:rPr>
              <a:t>bouazizi</a:t>
            </a:r>
            <a:r>
              <a:rPr lang="de-DE" altLang="zh-CN" sz="1400" dirty="0">
                <a:cs typeface="Arial" pitchFamily="34" charset="0"/>
              </a:rPr>
              <a:t> AT </a:t>
            </a:r>
            <a:r>
              <a:rPr lang="de-DE" altLang="zh-CN" sz="1400" dirty="0" err="1">
                <a:cs typeface="Arial" pitchFamily="34" charset="0"/>
              </a:rPr>
              <a:t>qti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qualcomm</a:t>
            </a:r>
            <a:r>
              <a:rPr lang="de-DE" altLang="zh-CN" sz="1400" dirty="0">
                <a:cs typeface="Arial" pitchFamily="34" charset="0"/>
              </a:rPr>
              <a:t> DOT </a:t>
            </a:r>
            <a:r>
              <a:rPr lang="de-DE" altLang="zh-CN" sz="1400" dirty="0" err="1">
                <a:cs typeface="Arial" pitchFamily="34" charset="0"/>
              </a:rPr>
              <a:t>com</a:t>
            </a:r>
            <a:endParaRPr lang="de-DE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 preliminary time plan was presented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revised time plan</a:t>
            </a: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the extracted use cases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>
                <a:cs typeface="Arial" pitchFamily="34" charset="0"/>
              </a:rPr>
              <a:t>Agree draft TR</a:t>
            </a:r>
            <a:endParaRPr lang="en-US" altLang="zh-CN" sz="11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lvl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16C410E-82FA-476F-B093-00474D9D4256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956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80381947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505420422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1490831781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22909997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51857213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76600358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420571077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286458435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(mm/</a:t>
                      </a:r>
                      <a:r>
                        <a:rPr lang="en-GB" sz="1100" dirty="0" err="1"/>
                        <a:t>yyyy</a:t>
                      </a:r>
                      <a:r>
                        <a:rPr lang="en-GB" sz="11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3579738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Feasibility Study on Avatars for Real-Time Communication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FS_AVATAR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2"/>
                        </a:rPr>
                        <a:t>SP-230544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7687469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317509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Title 1">
            <a:extLst>
              <a:ext uri="{FF2B5EF4-FFF2-40B4-BE49-F238E27FC236}">
                <a16:creationId xmlns:a16="http://schemas.microsoft.com/office/drawing/2014/main" id="{40AB3C44-8A1D-4921-A803-B5281B64AC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12950" y="196850"/>
            <a:ext cx="6827838" cy="1143000"/>
          </a:xfrm>
        </p:spPr>
        <p:txBody>
          <a:bodyPr/>
          <a:lstStyle/>
          <a:p>
            <a:r>
              <a:rPr lang="en-US" altLang="en-US" dirty="0"/>
              <a:t>Overview of work progress </a:t>
            </a:r>
            <a:br>
              <a:rPr lang="en-US" altLang="en-US" dirty="0"/>
            </a:br>
            <a:r>
              <a:rPr lang="en-US" altLang="en-US" dirty="0"/>
              <a:t>Rel-18 Work Items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EFED569-11F6-450E-214A-0DB8520DA1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1178817"/>
              </p:ext>
            </p:extLst>
          </p:nvPr>
        </p:nvGraphicFramePr>
        <p:xfrm>
          <a:off x="647700" y="1357900"/>
          <a:ext cx="10238474" cy="46772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1068">
                  <a:extLst>
                    <a:ext uri="{9D8B030D-6E8A-4147-A177-3AD203B41FA5}">
                      <a16:colId xmlns:a16="http://schemas.microsoft.com/office/drawing/2014/main" val="3406904079"/>
                    </a:ext>
                  </a:extLst>
                </a:gridCol>
                <a:gridCol w="3902949">
                  <a:extLst>
                    <a:ext uri="{9D8B030D-6E8A-4147-A177-3AD203B41FA5}">
                      <a16:colId xmlns:a16="http://schemas.microsoft.com/office/drawing/2014/main" val="522572285"/>
                    </a:ext>
                  </a:extLst>
                </a:gridCol>
                <a:gridCol w="1112155">
                  <a:extLst>
                    <a:ext uri="{9D8B030D-6E8A-4147-A177-3AD203B41FA5}">
                      <a16:colId xmlns:a16="http://schemas.microsoft.com/office/drawing/2014/main" val="1128329369"/>
                    </a:ext>
                  </a:extLst>
                </a:gridCol>
                <a:gridCol w="945075">
                  <a:extLst>
                    <a:ext uri="{9D8B030D-6E8A-4147-A177-3AD203B41FA5}">
                      <a16:colId xmlns:a16="http://schemas.microsoft.com/office/drawing/2014/main" val="1584888878"/>
                    </a:ext>
                  </a:extLst>
                </a:gridCol>
                <a:gridCol w="434441">
                  <a:extLst>
                    <a:ext uri="{9D8B030D-6E8A-4147-A177-3AD203B41FA5}">
                      <a16:colId xmlns:a16="http://schemas.microsoft.com/office/drawing/2014/main" val="3863086712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852456964"/>
                    </a:ext>
                  </a:extLst>
                </a:gridCol>
                <a:gridCol w="652857">
                  <a:extLst>
                    <a:ext uri="{9D8B030D-6E8A-4147-A177-3AD203B41FA5}">
                      <a16:colId xmlns:a16="http://schemas.microsoft.com/office/drawing/2014/main" val="4269548696"/>
                    </a:ext>
                  </a:extLst>
                </a:gridCol>
                <a:gridCol w="1927072">
                  <a:extLst>
                    <a:ext uri="{9D8B030D-6E8A-4147-A177-3AD203B41FA5}">
                      <a16:colId xmlns:a16="http://schemas.microsoft.com/office/drawing/2014/main" val="1718835401"/>
                    </a:ext>
                  </a:extLst>
                </a:gridCol>
              </a:tblGrid>
              <a:tr h="3590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Target </a:t>
                      </a:r>
                      <a:r>
                        <a:rPr lang="en-GB" sz="1000" dirty="0"/>
                        <a:t>(dd/mm/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  <a:endParaRPr lang="en-GB" sz="11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1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47762376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5117264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2520355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4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65260606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5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1154698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Real-time Transport Protocol Configurations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dirty="0">
                          <a:solidFill>
                            <a:srgbClr val="FF0000"/>
                          </a:solidFill>
                          <a:hlinkClick r:id="rId6"/>
                        </a:rPr>
                        <a:t>SP-230541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90819200"/>
                  </a:ext>
                </a:extLst>
              </a:tr>
              <a:tr h="397204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7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8378519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770024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EVS Codec Extension for Immersive Voice and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IVAS_Codec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65%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8"/>
                        </a:rPr>
                        <a:t>SP-220608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22854970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UE Testing Phase 2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eUET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9"/>
                        </a:rPr>
                        <a:t>SP-220610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22471227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980007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Enhanced Multiparty RTT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MP_RTT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10"/>
                        </a:rPr>
                        <a:t>SP-221346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2894201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990025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Audio for Split Rendering Scenarios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ISAR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1"/>
                        </a:rPr>
                        <a:t>SP-230167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7359014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5G-Advanced media profiles for messaging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PROMISE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2"/>
                        </a:rPr>
                        <a:t>SP-230542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92141591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1000018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 Media Streaming Protocols Phase 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5GMS_Pro_Ph2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br>
                        <a:rPr lang="en-US" sz="1100" dirty="0"/>
                      </a:br>
                      <a:r>
                        <a:rPr lang="en-US" altLang="en-US" sz="1100" dirty="0">
                          <a:cs typeface="Arial" panose="020B0604020202020204" pitchFamily="34" charset="0"/>
                          <a:hlinkClick r:id="rId13"/>
                        </a:rPr>
                        <a:t>SP-230543</a:t>
                      </a: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211115866"/>
                  </a:ext>
                </a:extLst>
              </a:tr>
              <a:tr h="320733">
                <a:tc>
                  <a:txBody>
                    <a:bodyPr/>
                    <a:lstStyle/>
                    <a:p>
                      <a:pPr algn="r" fontAlgn="b"/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solidFill>
                            <a:schemeClr val="bg1">
                              <a:lumMod val="50000"/>
                            </a:schemeClr>
                          </a:solidFill>
                        </a:rPr>
                        <a:t>Note: Completed Rel-18 not shown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en-US" sz="1100" dirty="0"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1583395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755134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Immersive Real-time Communication for WebRTC (</a:t>
            </a:r>
            <a:r>
              <a:rPr lang="en-US" altLang="en-US" sz="3200" dirty="0" err="1"/>
              <a:t>iRTCW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6"/>
            <a:ext cx="11068050" cy="3869173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dirty="0">
                <a:cs typeface="Arial" pitchFamily="34" charset="0"/>
              </a:rPr>
              <a:t>Rapporteur: </a:t>
            </a:r>
            <a:r>
              <a:rPr lang="en-US" altLang="zh-CN" sz="1400" dirty="0">
                <a:cs typeface="Arial" pitchFamily="34" charset="0"/>
              </a:rPr>
              <a:t>Dr. Hakju Ryan Lee (Samsung) </a:t>
            </a:r>
            <a:r>
              <a:rPr lang="fi-FI" altLang="zh-CN" sz="1400" dirty="0">
                <a:cs typeface="Arial" pitchFamily="34" charset="0"/>
                <a:hlinkClick r:id="rId2"/>
              </a:rPr>
              <a:t>hakju00.lee@samsung.com</a:t>
            </a:r>
            <a:r>
              <a:rPr lang="fi-FI" altLang="zh-CN" sz="1400" dirty="0">
                <a:cs typeface="Arial" pitchFamily="34" charset="0"/>
              </a:rPr>
              <a:t> </a:t>
            </a: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One input contribution submitted :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Revision of WID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Way forward for drafting TS 26.113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No agreement made (formally), but reached common understanding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WID Revision: cleaning up objectives, changing rapporteur, changing completion date (12/23 -&gt; 03/24)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Re-structuring TS 26.113: clarifying normative/informative context, re-focusing on the updated objectives, improving alignment with other works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solidFill>
                  <a:prstClr val="black"/>
                </a:solidFill>
                <a:cs typeface="Arial" pitchFamily="34" charset="0"/>
              </a:rPr>
              <a:t>Progress on the empty issues: packet-loss handling, updates on video component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2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400" dirty="0">
              <a:cs typeface="Arial" panose="020B0604020202020204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/>
          </a:p>
          <a:p>
            <a:pPr marL="287338" indent="-287338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32737B-1E9A-43DD-BB3E-4E4A7A5B2971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441522668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130914024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766435849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177544869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240696305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415088324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57621171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12715654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92782679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Immersive Real-time Communication for WebRTC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iRTCW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55%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SP-221032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8103210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411662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Media Capabilities for Augmented Reality (</a:t>
            </a:r>
            <a:r>
              <a:rPr lang="en-US" altLang="en-US" sz="3200" dirty="0" err="1"/>
              <a:t>MeCAR</a:t>
            </a:r>
            <a:r>
              <a:rPr lang="en-US" altLang="en-US" sz="3200" dirty="0"/>
              <a:t>)</a:t>
            </a:r>
            <a:endParaRPr lang="en-US" sz="3200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4703" y="2544728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Rapporteur: Emmanuel Thomas, Xiaomi, thomase@xiaomi.com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2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200" b="1" u="sng" dirty="0">
                <a:cs typeface="Arial" pitchFamily="34" charset="0"/>
              </a:rPr>
              <a:t>Progress since SA4#124</a:t>
            </a:r>
            <a:endParaRPr lang="en-GB" sz="12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What happened during the </a:t>
            </a:r>
            <a:r>
              <a:rPr lang="en-US" altLang="zh-CN" sz="1100" dirty="0" err="1">
                <a:cs typeface="Arial" pitchFamily="34" charset="0"/>
              </a:rPr>
              <a:t>Adhoc</a:t>
            </a:r>
            <a:r>
              <a:rPr lang="en-US" altLang="zh-CN" sz="11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PD progressed from 8.0.0 to version 8.2.0 with 1) added information on </a:t>
            </a:r>
            <a:r>
              <a:rPr lang="en-US" altLang="zh-CN" sz="1050" dirty="0" err="1">
                <a:cs typeface="Arial" pitchFamily="34" charset="0"/>
              </a:rPr>
              <a:t>WebXR</a:t>
            </a:r>
            <a:r>
              <a:rPr lang="en-US" altLang="zh-CN" sz="1050" dirty="0">
                <a:cs typeface="Arial" pitchFamily="34" charset="0"/>
              </a:rPr>
              <a:t> Augmented Reality Module, 2) refined information on depth value handling in MPEG MIV and 3) other MPEG specifications and miscellaneous typo fixes.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Other contributions discussed: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Discussion on </a:t>
            </a:r>
            <a:r>
              <a:rPr lang="en-US" altLang="zh-CN" sz="1000" dirty="0" err="1">
                <a:cs typeface="Arial" pitchFamily="34" charset="0"/>
              </a:rPr>
              <a:t>WebXR</a:t>
            </a:r>
            <a:r>
              <a:rPr lang="en-US" altLang="zh-CN" sz="1000" dirty="0">
                <a:cs typeface="Arial" pitchFamily="34" charset="0"/>
              </a:rPr>
              <a:t> and possible gaps with TS 26.119 with respect to </a:t>
            </a:r>
            <a:r>
              <a:rPr lang="en-US" altLang="zh-CN" sz="1000" dirty="0" err="1">
                <a:cs typeface="Arial" pitchFamily="34" charset="0"/>
              </a:rPr>
              <a:t>WebXR</a:t>
            </a:r>
            <a:r>
              <a:rPr lang="en-US" altLang="zh-CN" sz="1000" dirty="0">
                <a:cs typeface="Arial" pitchFamily="34" charset="0"/>
              </a:rPr>
              <a:t> support. No agreement, further discussion needed.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Available Visualization Space format to be refined for inclusion into TS 26.119.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MIV Operation Points for TS 26.119, r</a:t>
            </a:r>
            <a:r>
              <a:rPr lang="en-GB" altLang="zh-CN" sz="1000" dirty="0" err="1">
                <a:cs typeface="Arial" pitchFamily="34" charset="0"/>
              </a:rPr>
              <a:t>evision</a:t>
            </a:r>
            <a:r>
              <a:rPr lang="en-GB" altLang="zh-CN" sz="1000" dirty="0">
                <a:cs typeface="Arial" pitchFamily="34" charset="0"/>
              </a:rPr>
              <a:t> expected including identification of a clear scenario from WID, definition of input/representation formats, and use case with </a:t>
            </a:r>
            <a:r>
              <a:rPr lang="en-GB" altLang="zh-CN" sz="1000" dirty="0" err="1">
                <a:cs typeface="Arial" pitchFamily="34" charset="0"/>
              </a:rPr>
              <a:t>clarificat</a:t>
            </a: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Agreements pertained to the </a:t>
            </a:r>
            <a:r>
              <a:rPr lang="en-US" altLang="zh-CN" sz="1050" dirty="0" err="1">
                <a:cs typeface="Arial" pitchFamily="34" charset="0"/>
              </a:rPr>
              <a:t>MeCAR</a:t>
            </a:r>
            <a:r>
              <a:rPr lang="en-US" altLang="zh-CN" sz="1050" dirty="0">
                <a:cs typeface="Arial" pitchFamily="34" charset="0"/>
              </a:rPr>
              <a:t> PD and were captured into the PD v8.2.0 (S4aV230050).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Discuss possible extension of the original </a:t>
            </a:r>
            <a:r>
              <a:rPr lang="en-US" altLang="zh-CN" sz="1050" dirty="0" err="1">
                <a:cs typeface="Arial" pitchFamily="34" charset="0"/>
              </a:rPr>
              <a:t>MeCAR</a:t>
            </a:r>
            <a:r>
              <a:rPr lang="en-US" altLang="zh-CN" sz="1050" dirty="0">
                <a:cs typeface="Arial" pitchFamily="34" charset="0"/>
              </a:rPr>
              <a:t> timeline to complete </a:t>
            </a:r>
            <a:r>
              <a:rPr lang="en-US" altLang="zh-CN" sz="1050">
                <a:cs typeface="Arial" pitchFamily="34" charset="0"/>
              </a:rPr>
              <a:t>the output.</a:t>
            </a:r>
            <a:endParaRPr lang="en-US" altLang="zh-CN" sz="105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Continue progressing the </a:t>
            </a:r>
            <a:r>
              <a:rPr lang="en-US" altLang="zh-CN" sz="1050" dirty="0" err="1">
                <a:cs typeface="Arial" pitchFamily="34" charset="0"/>
              </a:rPr>
              <a:t>MeCAR</a:t>
            </a:r>
            <a:r>
              <a:rPr lang="en-US" altLang="zh-CN" sz="1050" dirty="0">
                <a:cs typeface="Arial" pitchFamily="34" charset="0"/>
              </a:rPr>
              <a:t> PD topics related to transparency information, </a:t>
            </a:r>
            <a:r>
              <a:rPr lang="en-US" altLang="zh-CN" sz="1050" dirty="0" err="1">
                <a:cs typeface="Arial" pitchFamily="34" charset="0"/>
              </a:rPr>
              <a:t>WebXR</a:t>
            </a:r>
            <a:r>
              <a:rPr lang="en-US" altLang="zh-CN" sz="1050" dirty="0">
                <a:cs typeface="Arial" pitchFamily="34" charset="0"/>
              </a:rPr>
              <a:t> and scene description format (USD).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Produce TS 26.119 0.3.0 based on inputs dealing with general structure of TS, XR System capabilities, </a:t>
            </a:r>
            <a:r>
              <a:rPr lang="en-US" altLang="zh-CN" sz="1050" dirty="0" err="1">
                <a:cs typeface="Arial" pitchFamily="34" charset="0"/>
              </a:rPr>
              <a:t>QoE</a:t>
            </a:r>
            <a:r>
              <a:rPr lang="en-US" altLang="zh-CN" sz="1050" dirty="0">
                <a:cs typeface="Arial" pitchFamily="34" charset="0"/>
              </a:rPr>
              <a:t> and observation points, available Visualization Space and MIV profiles.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Coordinate with other WI/SI when necessary for alignment and/or establishing dependencies towards TS 26.119.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2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EAC98BB-FDC1-400D-9E72-70E2A5AAF867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550149109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1536900663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480759500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3119839870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279249167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2169031264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26073173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92828659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92955432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950015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Media Capabilities for Augmented Reality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 err="1"/>
                        <a:t>MeCAR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60%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SP-220242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7539650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6470383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/>
              <a:t>IMS-based </a:t>
            </a:r>
            <a:r>
              <a:rPr lang="en-US" altLang="en-US" sz="3200" dirty="0"/>
              <a:t>AR Conversational Services (IBACS)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120780"/>
            <a:ext cx="11068050" cy="4164135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Gunkel, Simon, KPN N.V., </a:t>
            </a:r>
            <a:r>
              <a:rPr lang="fr-FR" altLang="zh-CN" sz="1400" dirty="0">
                <a:cs typeface="Arial" pitchFamily="34" charset="0"/>
                <a:hlinkClick r:id="rId2"/>
              </a:rPr>
              <a:t>Simon.Gunkel@tno.nl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5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What happened during the </a:t>
            </a:r>
            <a:r>
              <a:rPr lang="en-US" altLang="zh-CN" sz="1400" dirty="0" err="1">
                <a:cs typeface="Arial" pitchFamily="34" charset="0"/>
              </a:rPr>
              <a:t>Adhoc</a:t>
            </a:r>
            <a:r>
              <a:rPr lang="en-US" altLang="zh-CN" sz="14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dirty="0">
                <a:cs typeface="Arial" pitchFamily="34" charset="0"/>
              </a:rPr>
              <a:t>No agreed documents</a:t>
            </a:r>
            <a:endParaRPr lang="en-US" altLang="zh-CN" sz="12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Any recommendations based on the agreements 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No follow up actions from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b="1" dirty="0">
                <a:cs typeface="Arial" pitchFamily="34" charset="0"/>
              </a:rPr>
              <a:t>Align dependencies with </a:t>
            </a:r>
            <a:r>
              <a:rPr lang="en-US" altLang="zh-CN" sz="1200" b="1" dirty="0" err="1">
                <a:cs typeface="Arial" pitchFamily="34" charset="0"/>
              </a:rPr>
              <a:t>MeCAR</a:t>
            </a:r>
            <a:endParaRPr lang="en-US" altLang="zh-CN" sz="1200" b="1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Get clarity what (visual) immersive media format will be specified in </a:t>
            </a:r>
            <a:r>
              <a:rPr lang="en-US" altLang="zh-CN" sz="1200" dirty="0" err="1">
                <a:cs typeface="Arial" pitchFamily="34" charset="0"/>
              </a:rPr>
              <a:t>MeCAR</a:t>
            </a:r>
            <a:r>
              <a:rPr lang="en-US" altLang="zh-CN" sz="1200" dirty="0">
                <a:cs typeface="Arial" pitchFamily="34" charset="0"/>
              </a:rPr>
              <a:t> that can be adopted in IBACS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Clear dependency on timeline </a:t>
            </a:r>
            <a:r>
              <a:rPr lang="en-US" altLang="zh-CN" sz="1200" dirty="0" err="1">
                <a:cs typeface="Arial" pitchFamily="34" charset="0"/>
              </a:rPr>
              <a:t>MeCAR</a:t>
            </a:r>
            <a:r>
              <a:rPr lang="en-US" altLang="zh-CN" sz="1200" dirty="0">
                <a:cs typeface="Arial" pitchFamily="34" charset="0"/>
              </a:rPr>
              <a:t> TS 26.119  -&gt; IBACS TS 26.264 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b="1" dirty="0">
                <a:cs typeface="Arial" pitchFamily="34" charset="0"/>
              </a:rPr>
              <a:t>Discuss status and path to completion (input document S4-231259)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b="1" dirty="0">
                <a:cs typeface="Arial" pitchFamily="34" charset="0"/>
              </a:rPr>
              <a:t>Continue work on PD based on input documents: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b="1" dirty="0">
                <a:cs typeface="Arial" pitchFamily="34" charset="0"/>
              </a:rPr>
              <a:t>S4-231229</a:t>
            </a:r>
            <a:r>
              <a:rPr lang="en-GB" altLang="zh-CN" sz="1200" dirty="0">
                <a:cs typeface="Arial" pitchFamily="34" charset="0"/>
              </a:rPr>
              <a:t> Call flows and architecture updates, </a:t>
            </a:r>
            <a:r>
              <a:rPr lang="en-GB" altLang="zh-CN" sz="1200" b="1" dirty="0">
                <a:cs typeface="Arial" pitchFamily="34" charset="0"/>
              </a:rPr>
              <a:t>S4-231270</a:t>
            </a:r>
            <a:r>
              <a:rPr lang="en-GB" altLang="zh-CN" sz="1200" dirty="0">
                <a:cs typeface="Arial" pitchFamily="34" charset="0"/>
              </a:rPr>
              <a:t> Update IMS-based AR communication split rendering, </a:t>
            </a:r>
            <a:r>
              <a:rPr lang="en-GB" altLang="zh-CN" sz="1200" b="1" dirty="0">
                <a:cs typeface="Arial" pitchFamily="34" charset="0"/>
              </a:rPr>
              <a:t>S4-231313</a:t>
            </a:r>
            <a:r>
              <a:rPr lang="en-GB" altLang="zh-CN" sz="1200" dirty="0">
                <a:cs typeface="Arial" pitchFamily="34" charset="0"/>
              </a:rPr>
              <a:t> Network centric procedures for AR communication,  </a:t>
            </a:r>
            <a:r>
              <a:rPr lang="en-GB" altLang="zh-CN" sz="1200" b="1" dirty="0">
                <a:cs typeface="Arial" pitchFamily="34" charset="0"/>
              </a:rPr>
              <a:t>S4-231352</a:t>
            </a:r>
            <a:r>
              <a:rPr lang="en-GB" altLang="zh-CN" sz="1200" dirty="0">
                <a:cs typeface="Arial" pitchFamily="34" charset="0"/>
              </a:rPr>
              <a:t> [IBACS] Considerations on the transport of XR pose, </a:t>
            </a:r>
            <a:r>
              <a:rPr lang="en-GB" altLang="zh-CN" sz="1200" b="1" dirty="0">
                <a:cs typeface="Arial" pitchFamily="34" charset="0"/>
              </a:rPr>
              <a:t>S4-231388</a:t>
            </a:r>
            <a:r>
              <a:rPr lang="en-GB" altLang="zh-CN" sz="1200" dirty="0">
                <a:cs typeface="Arial" pitchFamily="34" charset="0"/>
              </a:rPr>
              <a:t> AR data transport analysis for IBACS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b="1" dirty="0">
                <a:cs typeface="Arial" pitchFamily="34" charset="0"/>
              </a:rPr>
              <a:t>Continue work on TS 26.264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GB" altLang="zh-CN" sz="1200" b="1" dirty="0">
                <a:cs typeface="Arial" pitchFamily="34" charset="0"/>
              </a:rPr>
              <a:t>S4-231285</a:t>
            </a:r>
            <a:r>
              <a:rPr lang="en-GB" altLang="zh-CN" sz="1200" dirty="0">
                <a:cs typeface="Arial" pitchFamily="34" charset="0"/>
              </a:rPr>
              <a:t> Updates to TS, </a:t>
            </a:r>
            <a:r>
              <a:rPr lang="en-GB" altLang="zh-CN" sz="1200" b="1" dirty="0">
                <a:cs typeface="Arial" pitchFamily="34" charset="0"/>
              </a:rPr>
              <a:t>S4-231287</a:t>
            </a:r>
            <a:r>
              <a:rPr lang="en-GB" altLang="zh-CN" sz="1200" dirty="0">
                <a:cs typeface="Arial" pitchFamily="34" charset="0"/>
              </a:rPr>
              <a:t> Creating scenes for AR calls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600" b="1" dirty="0">
              <a:cs typeface="Arial" pitchFamily="34" charset="0"/>
            </a:endParaRP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960042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IMS-based AR Conversational Services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IBACS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03/03/2024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SP-230165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SA4#125, 21-25 August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64589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Split Rendering Media Service Enabler (SR_MSE)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506227"/>
            <a:ext cx="11068050" cy="3778688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Rapporteur: Bouazizi, Imed, Qualcomm Incorporated, </a:t>
            </a:r>
            <a:r>
              <a:rPr lang="it-IT" altLang="zh-CN" sz="1400" dirty="0">
                <a:cs typeface="Arial" pitchFamily="34" charset="0"/>
                <a:hlinkClick r:id="rId2"/>
              </a:rPr>
              <a:t>bouazizi@qti.qualcomm.com</a:t>
            </a:r>
            <a:endParaRPr lang="it-IT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No input to SR_MSE was provided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No recommendations from the Ad-</a:t>
            </a:r>
            <a:r>
              <a:rPr lang="en-US" altLang="zh-CN" sz="1100" dirty="0" err="1">
                <a:cs typeface="Arial" pitchFamily="34" charset="0"/>
              </a:rPr>
              <a:t>hocs</a:t>
            </a:r>
            <a:endParaRPr lang="en-US" altLang="zh-CN" sz="1100" dirty="0">
              <a:cs typeface="Arial" pitchFamily="34" charset="0"/>
            </a:endParaRPr>
          </a:p>
          <a:p>
            <a:pPr marL="400050" lvl="1" indent="0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0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content on missing sections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Agree corrections based on the input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en-US" sz="1300" dirty="0">
              <a:cs typeface="Arial" panose="020B0604020202020204" pitchFamily="34" charset="0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F3DD5E4-3991-45FB-86B4-96F10E2216EC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377431840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4223585199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3243789555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8466703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434790302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3372978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561946174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3640305894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239288155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nb-NO" sz="1100" dirty="0"/>
                        <a:t>Split Rendering Media Service Enabler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SR_MSE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3/3/2024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3"/>
                        </a:rPr>
                        <a:t>SP-220685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66385574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5607644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Real Time Transport Protocol Configurations</a:t>
            </a:r>
            <a:r>
              <a:rPr lang="en-US" altLang="en-US" sz="3200" dirty="0"/>
              <a:t> (</a:t>
            </a:r>
            <a:r>
              <a:rPr lang="en-US" altLang="en-US" dirty="0"/>
              <a:t>5G_RTP</a:t>
            </a:r>
            <a:r>
              <a:rPr lang="en-US" altLang="en-US" sz="3200" dirty="0"/>
              <a:t>)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0" y="2306358"/>
            <a:ext cx="11068050" cy="3937687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fr-FR" altLang="zh-CN" sz="1400" dirty="0">
                <a:cs typeface="Arial" pitchFamily="34" charset="0"/>
              </a:rPr>
              <a:t>Rapporteur: Igor Curcio, </a:t>
            </a:r>
            <a:r>
              <a:rPr lang="fr-FR" altLang="zh-CN" sz="1400" dirty="0" err="1">
                <a:cs typeface="Arial" pitchFamily="34" charset="0"/>
              </a:rPr>
              <a:t>igor.curcio@nokia.com</a:t>
            </a:r>
            <a:endParaRPr lang="fr-FR" altLang="zh-CN" sz="1400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600" b="1" u="sng" dirty="0">
                <a:cs typeface="Arial" pitchFamily="34" charset="0"/>
              </a:rPr>
              <a:t>Progress since SA4#124</a:t>
            </a:r>
            <a:endParaRPr lang="en-GB" sz="16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What happened during the </a:t>
            </a:r>
            <a:r>
              <a:rPr lang="en-US" altLang="zh-CN" sz="1800" dirty="0" err="1">
                <a:cs typeface="Arial" pitchFamily="34" charset="0"/>
              </a:rPr>
              <a:t>Adhoc</a:t>
            </a:r>
            <a:r>
              <a:rPr lang="en-US" altLang="zh-CN" sz="18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2 conference calls. No contributions </a:t>
            </a:r>
            <a:r>
              <a:rPr lang="en-GB" altLang="zh-CN" sz="1100" dirty="0">
                <a:cs typeface="Arial" pitchFamily="34" charset="0"/>
              </a:rPr>
              <a:t>-&gt; No agreements.</a:t>
            </a:r>
            <a:endParaRPr lang="en-US" altLang="zh-CN" sz="1100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8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Continue work based on 11 input documents on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RTP header extension for e2e delay measurements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Guidelines for RTP header extension for PDU Sets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Support of L4S for RTP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RTP header extension for rendered pose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50" dirty="0">
                <a:cs typeface="Arial" pitchFamily="34" charset="0"/>
              </a:rPr>
              <a:t>RTCP XR packets for timing information for </a:t>
            </a:r>
            <a:r>
              <a:rPr lang="en-US" altLang="zh-CN" sz="1050" dirty="0" err="1">
                <a:cs typeface="Arial" pitchFamily="34" charset="0"/>
              </a:rPr>
              <a:t>QoE</a:t>
            </a:r>
            <a:r>
              <a:rPr lang="en-US" altLang="zh-CN" sz="1050">
                <a:cs typeface="Arial" pitchFamily="34" charset="0"/>
              </a:rPr>
              <a:t> measurements</a:t>
            </a:r>
            <a:endParaRPr lang="en-US" altLang="zh-CN" sz="8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100" dirty="0">
                <a:cs typeface="Arial" pitchFamily="34" charset="0"/>
              </a:rPr>
              <a:t>Update TS 26.522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0B4343C-926B-4B93-97AA-F7C3DC777F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58408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2325900480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864763507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2264394372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2844856645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2427524909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82470671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1327702428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1471894097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20136194"/>
                  </a:ext>
                </a:extLst>
              </a:tr>
              <a:tr h="265183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960046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Real Time Transport Protocol Configurations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5G_RTP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>
                          <a:solidFill>
                            <a:srgbClr val="FF0000"/>
                          </a:solidFill>
                        </a:rPr>
                        <a:t>03/2024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35%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SP-220613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</a:rPr>
                        <a:t>Revised WID: </a:t>
                      </a:r>
                      <a:r>
                        <a:rPr lang="en-GB" sz="1100" dirty="0">
                          <a:solidFill>
                            <a:srgbClr val="FF0000"/>
                          </a:solidFill>
                          <a:hlinkClick r:id="rId3"/>
                        </a:rPr>
                        <a:t>S4-230620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70157772"/>
                  </a:ext>
                </a:extLst>
              </a:tr>
            </a:tbl>
          </a:graphicData>
        </a:graphic>
      </p:graphicFrame>
      <p:sp>
        <p:nvSpPr>
          <p:cNvPr id="6" name="AutoShape 14">
            <a:extLst>
              <a:ext uri="{FF2B5EF4-FFF2-40B4-BE49-F238E27FC236}">
                <a16:creationId xmlns:a16="http://schemas.microsoft.com/office/drawing/2014/main" id="{27ADD89B-C84C-A77F-AC8D-2D4662A00D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7401" y="6373813"/>
            <a:ext cx="8225367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0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E4597C1-74C2-5ACA-FA10-30BB22DB8781}"/>
              </a:ext>
            </a:extLst>
          </p:cNvPr>
          <p:cNvSpPr txBox="1"/>
          <p:nvPr/>
        </p:nvSpPr>
        <p:spPr>
          <a:xfrm>
            <a:off x="717551" y="6394450"/>
            <a:ext cx="5767916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/>
          <a:p>
            <a:pPr>
              <a:defRPr/>
            </a:pPr>
            <a:r>
              <a:rPr lang="en-GB" sz="1000" spc="300" dirty="0"/>
              <a:t>3GPP TSG SA4#124, 22-26 May 2023</a:t>
            </a:r>
            <a:endParaRPr lang="en-GB" sz="1000" spc="3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2566133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2A81A8-5C7E-4B5E-B955-EBF4BE0C6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z="3200" dirty="0"/>
              <a:t>Terminal Audio quality performance and Test methods for Immersive Audio Services (ATIAS)</a:t>
            </a:r>
            <a:endParaRPr lang="fr-FR" dirty="0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5F9F2AB-B13E-42E2-987D-E48C9A0EA9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1" y="2676525"/>
            <a:ext cx="11068050" cy="3608389"/>
          </a:xfrm>
        </p:spPr>
        <p:txBody>
          <a:bodyPr/>
          <a:lstStyle/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it-IT" altLang="zh-CN" sz="1400" dirty="0">
                <a:cs typeface="Arial" pitchFamily="34" charset="0"/>
              </a:rPr>
              <a:t>Rapporteurs: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Stéphane Ragot, Orange, stephane.ragot@orange.com (requirements)</a:t>
            </a:r>
          </a:p>
          <a:p>
            <a:pPr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Font typeface="Arial" panose="020B0604020202020204" pitchFamily="34" charset="0"/>
              <a:buChar char="•"/>
              <a:tabLst>
                <a:tab pos="285750" algn="l"/>
              </a:tabLst>
              <a:defRPr/>
            </a:pPr>
            <a:r>
              <a:rPr lang="en-US" altLang="zh-CN" sz="1400" dirty="0">
                <a:cs typeface="Arial" pitchFamily="34" charset="0"/>
              </a:rPr>
              <a:t>Stefan Bruhn, Dolby Laboratories Inc., stefan.bruhn@dolby.com (test methods)</a:t>
            </a: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GB" sz="1400" b="1" u="sng" dirty="0">
              <a:cs typeface="Arial" pitchFamily="34" charset="0"/>
            </a:endParaRPr>
          </a:p>
          <a:p>
            <a:pPr marL="287338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r>
              <a:rPr lang="en-GB" sz="1400" b="1" u="sng" dirty="0">
                <a:cs typeface="Arial" pitchFamily="34" charset="0"/>
              </a:rPr>
              <a:t>Progress since SA4#124</a:t>
            </a:r>
            <a:endParaRPr lang="en-GB" sz="1400" u="sng" dirty="0">
              <a:cs typeface="Arial" pitchFamily="34" charset="0"/>
            </a:endParaRP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What happened during the </a:t>
            </a:r>
            <a:r>
              <a:rPr lang="en-US" altLang="zh-CN" sz="1200" dirty="0" err="1">
                <a:cs typeface="Arial" pitchFamily="34" charset="0"/>
              </a:rPr>
              <a:t>Adhoc</a:t>
            </a:r>
            <a:r>
              <a:rPr lang="en-US" altLang="zh-CN" sz="1200" dirty="0">
                <a:cs typeface="Arial" pitchFamily="34" charset="0"/>
              </a:rPr>
              <a:t> calls, i.e., which key issues &amp; documents were agreed?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Not addressed in </a:t>
            </a:r>
            <a:r>
              <a:rPr lang="en-US" altLang="zh-CN" sz="1000" dirty="0" err="1">
                <a:cs typeface="Arial" pitchFamily="34" charset="0"/>
              </a:rPr>
              <a:t>adhoc</a:t>
            </a:r>
            <a:r>
              <a:rPr lang="en-US" altLang="zh-CN" sz="1000" dirty="0">
                <a:cs typeface="Arial" pitchFamily="34" charset="0"/>
              </a:rPr>
              <a:t> calls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Any recommendations based on the agreements?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000" dirty="0">
                <a:cs typeface="Arial" pitchFamily="34" charset="0"/>
              </a:rPr>
              <a:t>none</a:t>
            </a:r>
          </a:p>
          <a:p>
            <a:pPr marL="287338" lvl="0" indent="-287338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1200" dirty="0">
                <a:cs typeface="Arial" pitchFamily="34" charset="0"/>
              </a:rPr>
              <a:t>Plans for the meeting based on the input contributions that have been reviewed by the rapporteur</a:t>
            </a: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Progress </a:t>
            </a:r>
            <a:r>
              <a:rPr lang="en-US" altLang="zh-CN" sz="800" dirty="0" err="1">
                <a:cs typeface="Arial" pitchFamily="34" charset="0"/>
              </a:rPr>
              <a:t>Pdoc</a:t>
            </a:r>
            <a:r>
              <a:rPr lang="en-US" altLang="zh-CN" sz="800" dirty="0">
                <a:cs typeface="Arial" pitchFamily="34" charset="0"/>
              </a:rPr>
              <a:t> (1065) based on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1247: On receive side test method and requirements 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1322: On performance requirements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r>
              <a:rPr lang="en-US" altLang="zh-CN" sz="800" dirty="0">
                <a:cs typeface="Arial" pitchFamily="34" charset="0"/>
              </a:rPr>
              <a:t>1376, 1377: On send side test methods and requirements</a:t>
            </a:r>
          </a:p>
          <a:p>
            <a:pPr marL="1087438" lvl="2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800" dirty="0">
              <a:cs typeface="Arial" pitchFamily="34" charset="0"/>
            </a:endParaRPr>
          </a:p>
          <a:p>
            <a:pPr marL="687388" lvl="1" indent="-287338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285750" lvl="0" indent="-28575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lvl="0" indent="0" fontAlgn="base">
              <a:lnSpc>
                <a:spcPct val="93000"/>
              </a:lnSpc>
              <a:spcBef>
                <a:spcPct val="15000"/>
              </a:spcBef>
              <a:spcAft>
                <a:spcPct val="15000"/>
              </a:spcAft>
              <a:buSzPct val="100000"/>
              <a:buNone/>
              <a:tabLst>
                <a:tab pos="285750" algn="l"/>
              </a:tabLst>
              <a:defRPr/>
            </a:pPr>
            <a:endParaRPr lang="en-US" altLang="zh-CN" sz="1400" dirty="0">
              <a:cs typeface="Arial" pitchFamily="34" charset="0"/>
            </a:endParaRPr>
          </a:p>
          <a:p>
            <a:pPr marL="0" indent="0">
              <a:buNone/>
            </a:pPr>
            <a:endParaRPr lang="fr-FR" sz="14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1F3E81D-386B-4957-A18B-422927F340BA}"/>
              </a:ext>
            </a:extLst>
          </p:cNvPr>
          <p:cNvGraphicFramePr>
            <a:graphicFrameLocks noGrp="1"/>
          </p:cNvGraphicFramePr>
          <p:nvPr/>
        </p:nvGraphicFramePr>
        <p:xfrm>
          <a:off x="647700" y="1454150"/>
          <a:ext cx="10084901" cy="66370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01902">
                  <a:extLst>
                    <a:ext uri="{9D8B030D-6E8A-4147-A177-3AD203B41FA5}">
                      <a16:colId xmlns:a16="http://schemas.microsoft.com/office/drawing/2014/main" val="1891266433"/>
                    </a:ext>
                  </a:extLst>
                </a:gridCol>
                <a:gridCol w="3844407">
                  <a:extLst>
                    <a:ext uri="{9D8B030D-6E8A-4147-A177-3AD203B41FA5}">
                      <a16:colId xmlns:a16="http://schemas.microsoft.com/office/drawing/2014/main" val="3311872141"/>
                    </a:ext>
                  </a:extLst>
                </a:gridCol>
                <a:gridCol w="1095473">
                  <a:extLst>
                    <a:ext uri="{9D8B030D-6E8A-4147-A177-3AD203B41FA5}">
                      <a16:colId xmlns:a16="http://schemas.microsoft.com/office/drawing/2014/main" val="77372537"/>
                    </a:ext>
                  </a:extLst>
                </a:gridCol>
                <a:gridCol w="807092">
                  <a:extLst>
                    <a:ext uri="{9D8B030D-6E8A-4147-A177-3AD203B41FA5}">
                      <a16:colId xmlns:a16="http://schemas.microsoft.com/office/drawing/2014/main" val="450195047"/>
                    </a:ext>
                  </a:extLst>
                </a:gridCol>
                <a:gridCol w="551732">
                  <a:extLst>
                    <a:ext uri="{9D8B030D-6E8A-4147-A177-3AD203B41FA5}">
                      <a16:colId xmlns:a16="http://schemas.microsoft.com/office/drawing/2014/main" val="3504571371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078646753"/>
                    </a:ext>
                  </a:extLst>
                </a:gridCol>
                <a:gridCol w="643064">
                  <a:extLst>
                    <a:ext uri="{9D8B030D-6E8A-4147-A177-3AD203B41FA5}">
                      <a16:colId xmlns:a16="http://schemas.microsoft.com/office/drawing/2014/main" val="3744850209"/>
                    </a:ext>
                  </a:extLst>
                </a:gridCol>
                <a:gridCol w="1898167">
                  <a:extLst>
                    <a:ext uri="{9D8B030D-6E8A-4147-A177-3AD203B41FA5}">
                      <a16:colId xmlns:a16="http://schemas.microsoft.com/office/drawing/2014/main" val="406681458"/>
                    </a:ext>
                  </a:extLst>
                </a:gridCol>
              </a:tblGrid>
              <a:tr h="29686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Target (mm/</a:t>
                      </a:r>
                      <a:r>
                        <a:rPr lang="en-GB" sz="1000" dirty="0" err="1"/>
                        <a:t>yyyy</a:t>
                      </a:r>
                      <a:r>
                        <a:rPr lang="en-GB" sz="1000" dirty="0"/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0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96820766"/>
                  </a:ext>
                </a:extLst>
              </a:tr>
              <a:tr h="293145"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830005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Terminal Audio quality performance and Test methods for Immersive Audio Services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/>
                        <a:t>ATIAS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12/12/2023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dirty="0"/>
                        <a:t>40%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dirty="0">
                          <a:hlinkClick r:id="rId2"/>
                        </a:rPr>
                        <a:t>SP-190040</a:t>
                      </a:r>
                      <a:endParaRPr lang="en-US" sz="1100" dirty="0"/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05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6220329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47085242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814B433DB9B594885F4112FE4976328" ma:contentTypeVersion="13" ma:contentTypeDescription="Create a new document." ma:contentTypeScope="" ma:versionID="bfc5638d4f01580694a8c7f93567c8e7">
  <xsd:schema xmlns:xsd="http://www.w3.org/2001/XMLSchema" xmlns:xs="http://www.w3.org/2001/XMLSchema" xmlns:p="http://schemas.microsoft.com/office/2006/metadata/properties" xmlns:ns3="d36af664-2dfc-46e0-99b9-b4775a37cfc8" xmlns:ns4="7c28629c-29d3-4904-ae90-4b38e6ab8730" targetNamespace="http://schemas.microsoft.com/office/2006/metadata/properties" ma:root="true" ma:fieldsID="a12d0ce96aff54703c1e76432497b68e" ns3:_="" ns4:_="">
    <xsd:import namespace="d36af664-2dfc-46e0-99b9-b4775a37cfc8"/>
    <xsd:import namespace="7c28629c-29d3-4904-ae90-4b38e6ab8730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6af664-2dfc-46e0-99b9-b4775a37cfc8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8629c-29d3-4904-ae90-4b38e6ab87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02810A-A5B3-4801-94E4-10D646DD87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6af664-2dfc-46e0-99b9-b4775a37cfc8"/>
    <ds:schemaRef ds:uri="7c28629c-29d3-4904-ae90-4b38e6ab873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A382C1-8D34-41E2-AE7D-C7A1F0A6CDFD}">
  <ds:schemaRefs>
    <ds:schemaRef ds:uri="http://purl.org/dc/terms/"/>
    <ds:schemaRef ds:uri="http://schemas.microsoft.com/office/2006/metadata/properties"/>
    <ds:schemaRef ds:uri="http://purl.org/dc/dcmitype/"/>
    <ds:schemaRef ds:uri="http://schemas.microsoft.com/office/2006/documentManagement/types"/>
    <ds:schemaRef ds:uri="7c28629c-29d3-4904-ae90-4b38e6ab8730"/>
    <ds:schemaRef ds:uri="http://schemas.microsoft.com/office/infopath/2007/PartnerControls"/>
    <ds:schemaRef ds:uri="http://purl.org/dc/elements/1.1/"/>
    <ds:schemaRef ds:uri="http://www.w3.org/XML/1998/namespace"/>
    <ds:schemaRef ds:uri="http://schemas.openxmlformats.org/package/2006/metadata/core-properties"/>
    <ds:schemaRef ds:uri="d36af664-2dfc-46e0-99b9-b4775a37cfc8"/>
  </ds:schemaRefs>
</ds:datastoreItem>
</file>

<file path=customXml/itemProps3.xml><?xml version="1.0" encoding="utf-8"?>
<ds:datastoreItem xmlns:ds="http://schemas.openxmlformats.org/officeDocument/2006/customXml" ds:itemID="{A116FCB1-8F34-4320-992F-FF9AB90D52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94656</TotalTime>
  <Words>4745</Words>
  <Application>Microsoft Office PowerPoint</Application>
  <PresentationFormat>Widescreen</PresentationFormat>
  <Paragraphs>834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Arial </vt:lpstr>
      <vt:lpstr>Calibri</vt:lpstr>
      <vt:lpstr>Times New Roman</vt:lpstr>
      <vt:lpstr>Office Theme</vt:lpstr>
      <vt:lpstr>    SA4 Work and Study Items Status at the start of SA4#125    </vt:lpstr>
      <vt:lpstr>Outline</vt:lpstr>
      <vt:lpstr>Overview of work progress  Rel-18 Work Items</vt:lpstr>
      <vt:lpstr>Immersive Real-time Communication for WebRTC (iRTCW)</vt:lpstr>
      <vt:lpstr>Media Capabilities for Augmented Reality (MeCAR)</vt:lpstr>
      <vt:lpstr>IMS-based AR Conversational Services (IBACS)</vt:lpstr>
      <vt:lpstr>Split Rendering Media Service Enabler (SR_MSE)</vt:lpstr>
      <vt:lpstr>Real Time Transport Protocol Configurations (5G_RTP)</vt:lpstr>
      <vt:lpstr>Terminal Audio quality performance and Test methods for Immersive Audio Services (ATIAS)</vt:lpstr>
      <vt:lpstr>EVS Codec Extension for Immersive Voice and Audio Services (IVAS_Codec)</vt:lpstr>
      <vt:lpstr>Enhancements to UE Testing (eUET)</vt:lpstr>
      <vt:lpstr>Enhanced Multiparty RTT  (MP_RTT)</vt:lpstr>
      <vt:lpstr>Immersive Audio for Split Rendering Scenarios (ISAR)</vt:lpstr>
      <vt:lpstr>5G-Advanced media profiles for messaging services (PROMISE)</vt:lpstr>
      <vt:lpstr>5G Media Streaming Protocols Phase 2 (5GMS_Pro_Ph2)</vt:lpstr>
      <vt:lpstr>Overview of work progress  Study Items – after SA#100</vt:lpstr>
      <vt:lpstr>Feasibility Study on Typical Traffic Characteristics for XR Services and other Media (FS_XRTraffic)</vt:lpstr>
      <vt:lpstr>Feasibility Study on Artificial Intelligence (AI) and Machine Learning (ML) for Media (FS_AI4Media)</vt:lpstr>
      <vt:lpstr>Study on Media Streaming aspects of Network Slicing Phase 2 (FS_MS_NS_Ph2)</vt:lpstr>
      <vt:lpstr>Feasibility Study on the enhancements for immersive Real-time Communication for WebRTC (FS_eiRTCW)</vt:lpstr>
      <vt:lpstr>Feasibility Study on AR and MR QoE Metrics (FS_ARMRQoE)</vt:lpstr>
      <vt:lpstr>Study on Diverse audio Capturing system for End-user Devices (FS_DaCED)</vt:lpstr>
      <vt:lpstr>Feasibility Study on Film Grain synthesis (FS_FGS)</vt:lpstr>
      <vt:lpstr>Feasibility Study on new HEVC profiles and operating points (FS_HEVC_Profiles)</vt:lpstr>
      <vt:lpstr>Feasibility Study on Avatars for Real-Time Communication (FS_AVATAR)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Gabin, Frederic</cp:lastModifiedBy>
  <cp:revision>2943</cp:revision>
  <cp:lastPrinted>2016-09-13T11:31:59Z</cp:lastPrinted>
  <dcterms:created xsi:type="dcterms:W3CDTF">2008-08-30T09:32:10Z</dcterms:created>
  <dcterms:modified xsi:type="dcterms:W3CDTF">2023-08-21T17:14:35Z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ContentTypeId">
    <vt:lpwstr>0x0101004814B433DB9B594885F4112FE4976328</vt:lpwstr>
  </property>
</Properties>
</file>