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24"/>
  </p:notesMasterIdLst>
  <p:handoutMasterIdLst>
    <p:handoutMasterId r:id="rId25"/>
  </p:handoutMasterIdLst>
  <p:sldIdLst>
    <p:sldId id="445" r:id="rId5"/>
    <p:sldId id="446" r:id="rId6"/>
    <p:sldId id="447" r:id="rId7"/>
    <p:sldId id="459" r:id="rId8"/>
    <p:sldId id="478" r:id="rId9"/>
    <p:sldId id="482" r:id="rId10"/>
    <p:sldId id="479" r:id="rId11"/>
    <p:sldId id="480" r:id="rId12"/>
    <p:sldId id="369" r:id="rId13"/>
    <p:sldId id="481" r:id="rId14"/>
    <p:sldId id="465" r:id="rId15"/>
    <p:sldId id="469" r:id="rId16"/>
    <p:sldId id="473" r:id="rId17"/>
    <p:sldId id="476" r:id="rId18"/>
    <p:sldId id="474" r:id="rId19"/>
    <p:sldId id="475" r:id="rId20"/>
    <p:sldId id="477" r:id="rId21"/>
    <p:sldId id="460" r:id="rId22"/>
    <p:sldId id="439"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478"/>
            <p14:sldId id="482"/>
            <p14:sldId id="479"/>
            <p14:sldId id="480"/>
            <p14:sldId id="369"/>
            <p14:sldId id="481"/>
            <p14:sldId id="465"/>
            <p14:sldId id="469"/>
            <p14:sldId id="473"/>
            <p14:sldId id="476"/>
            <p14:sldId id="474"/>
            <p14:sldId id="475"/>
            <p14:sldId id="477"/>
            <p14:sldId id="460"/>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4" autoAdjust="0"/>
    <p:restoredTop sz="95889" autoAdjust="0"/>
  </p:normalViewPr>
  <p:slideViewPr>
    <p:cSldViewPr snapToGrid="0" showGuides="1">
      <p:cViewPr varScale="1">
        <p:scale>
          <a:sx n="77" d="100"/>
          <a:sy n="77" d="100"/>
        </p:scale>
        <p:origin x="184"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2023</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S4-231124, SA4#125, Goteborg, Sweden, 21-25 August 2023</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00_Taipei_2023-06/Docs/SP-230783.zip" TargetMode="External"/><Relationship Id="rId3" Type="http://schemas.openxmlformats.org/officeDocument/2006/relationships/hyperlink" Target="https://www.3gpp.org/ftp/tsg_sa/TSG_SA/TSGS_100_Taipei_2023-06/Report" TargetMode="External"/><Relationship Id="rId7" Type="http://schemas.openxmlformats.org/officeDocument/2006/relationships/hyperlink" Target="https://www.3gpp.org/ftp/tsg_sa/TSG_SA/TSGS_100_Taipei_2023-06/Docs/SP-230747.zip" TargetMode="External"/><Relationship Id="rId2" Type="http://schemas.openxmlformats.org/officeDocument/2006/relationships/hyperlink" Target="https://www.3gpp.org/ftp/tsg_sa/TSG_SA/TSGS_100_Taipei_2023-06/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0_Taipei_2023-06/Docs/SP-230756.zip" TargetMode="External"/><Relationship Id="rId5" Type="http://schemas.openxmlformats.org/officeDocument/2006/relationships/hyperlink" Target="https://www.3gpp.org/ftp/tsg_sa/TSG_SA/TSGS_100_Taipei_2023-06/Docs/SP-230672.zip" TargetMode="External"/><Relationship Id="rId4" Type="http://schemas.openxmlformats.org/officeDocument/2006/relationships/hyperlink" Target="https://www.3gpp.org/ftp/tsg_sa/TSG_SA/TSGS_100_Taipei_2023-06/Docs/SP-230782.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SA#100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dirty="0">
                <a:latin typeface="Arial" panose="020B0604020202020204" pitchFamily="34" charset="0"/>
              </a:rPr>
              <a:t>SA4#125, Goteborg, Sweden, 21-25 August 2023</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S4-231124</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42733-06BE-BA28-D096-AE18B5A4BE5E}"/>
              </a:ext>
            </a:extLst>
          </p:cNvPr>
          <p:cNvSpPr>
            <a:spLocks noGrp="1"/>
          </p:cNvSpPr>
          <p:nvPr>
            <p:ph type="title"/>
          </p:nvPr>
        </p:nvSpPr>
        <p:spPr/>
        <p:txBody>
          <a:bodyPr/>
          <a:lstStyle/>
          <a:p>
            <a:r>
              <a:rPr lang="en-US" dirty="0"/>
              <a:t>Reminder on SA4 agreements for Rel-19</a:t>
            </a:r>
          </a:p>
        </p:txBody>
      </p:sp>
      <p:sp>
        <p:nvSpPr>
          <p:cNvPr id="3" name="Content Placeholder 2">
            <a:extLst>
              <a:ext uri="{FF2B5EF4-FFF2-40B4-BE49-F238E27FC236}">
                <a16:creationId xmlns:a16="http://schemas.microsoft.com/office/drawing/2014/main" id="{C006CB51-C0B7-EF0E-AA4A-1A25092AB62A}"/>
              </a:ext>
            </a:extLst>
          </p:cNvPr>
          <p:cNvSpPr>
            <a:spLocks noGrp="1"/>
          </p:cNvSpPr>
          <p:nvPr>
            <p:ph idx="1"/>
          </p:nvPr>
        </p:nvSpPr>
        <p:spPr/>
        <p:txBody>
          <a:bodyPr/>
          <a:lstStyle/>
          <a:p>
            <a:r>
              <a:rPr lang="en-US" sz="2000" dirty="0"/>
              <a:t>SA/SA2/RAN2 to let SA4 do stage-3 on media related topics. Early indication of potential impact to SA4 is nice-to-have.</a:t>
            </a:r>
          </a:p>
          <a:p>
            <a:r>
              <a:rPr lang="en-US" altLang="zh-CN" sz="2000" dirty="0"/>
              <a:t>SA4 is currently focused on Rel-18 Work and Rel-17 maintenance </a:t>
            </a:r>
          </a:p>
          <a:p>
            <a:r>
              <a:rPr lang="en-US" altLang="zh-CN" sz="2000" dirty="0"/>
              <a:t>SA4 hasn’t started Rel-19 planning. Several topics mentioned but no detailed discussions and conclusions. </a:t>
            </a:r>
          </a:p>
          <a:p>
            <a:pPr lvl="1"/>
            <a:r>
              <a:rPr lang="de-DE" sz="1600" dirty="0" err="1"/>
              <a:t>Example</a:t>
            </a:r>
            <a:r>
              <a:rPr lang="de-DE" sz="1600" dirty="0"/>
              <a:t> </a:t>
            </a:r>
            <a:r>
              <a:rPr lang="de-DE" sz="1600" dirty="0" err="1"/>
              <a:t>of</a:t>
            </a:r>
            <a:r>
              <a:rPr lang="de-DE" sz="1600" dirty="0"/>
              <a:t> potential larger </a:t>
            </a:r>
            <a:r>
              <a:rPr lang="de-DE" sz="1600" dirty="0" err="1"/>
              <a:t>work</a:t>
            </a:r>
            <a:r>
              <a:rPr lang="de-DE" sz="1600" dirty="0"/>
              <a:t> </a:t>
            </a:r>
            <a:r>
              <a:rPr lang="de-DE" sz="1600" dirty="0" err="1"/>
              <a:t>topics</a:t>
            </a:r>
            <a:r>
              <a:rPr lang="de-DE" sz="1600" dirty="0"/>
              <a:t> </a:t>
            </a:r>
            <a:r>
              <a:rPr lang="de-DE" sz="1600" dirty="0" err="1"/>
              <a:t>for</a:t>
            </a:r>
            <a:r>
              <a:rPr lang="de-DE" sz="1600" dirty="0"/>
              <a:t> SA4: New Video Codecs, Avatars, XR </a:t>
            </a:r>
            <a:r>
              <a:rPr lang="de-DE" sz="1600" dirty="0" err="1"/>
              <a:t>Extensions</a:t>
            </a:r>
            <a:r>
              <a:rPr lang="de-DE" sz="1600" dirty="0"/>
              <a:t>, 5G Media Streaming and MBS </a:t>
            </a:r>
            <a:r>
              <a:rPr lang="de-DE" sz="1600" dirty="0" err="1"/>
              <a:t>Extensions</a:t>
            </a:r>
            <a:r>
              <a:rPr lang="de-DE" sz="1600" dirty="0"/>
              <a:t>, AI/ML </a:t>
            </a:r>
            <a:r>
              <a:rPr lang="de-DE" sz="1600" dirty="0" err="1"/>
              <a:t>for</a:t>
            </a:r>
            <a:r>
              <a:rPr lang="de-DE" sz="1600" dirty="0"/>
              <a:t> Media</a:t>
            </a:r>
            <a:endParaRPr lang="en-US" altLang="zh-CN" sz="1600" dirty="0"/>
          </a:p>
          <a:p>
            <a:r>
              <a:rPr lang="en-US" altLang="zh-CN" sz="2000" dirty="0"/>
              <a:t>SA4#124 agreed to start Rel-19 discussions from December 2023:</a:t>
            </a:r>
          </a:p>
          <a:p>
            <a:pPr lvl="1"/>
            <a:r>
              <a:rPr lang="de-DE" sz="1800" dirty="0" err="1"/>
              <a:t>Build</a:t>
            </a:r>
            <a:r>
              <a:rPr lang="de-DE" sz="1800" dirty="0"/>
              <a:t> on </a:t>
            </a:r>
            <a:r>
              <a:rPr lang="de-DE" sz="1800" dirty="0" err="1"/>
              <a:t>leftovers</a:t>
            </a:r>
            <a:r>
              <a:rPr lang="de-DE" sz="1800" dirty="0"/>
              <a:t> </a:t>
            </a:r>
            <a:r>
              <a:rPr lang="de-DE" sz="1800" dirty="0" err="1"/>
              <a:t>from</a:t>
            </a:r>
            <a:r>
              <a:rPr lang="de-DE" sz="1800" dirty="0"/>
              <a:t> Rel-18, </a:t>
            </a:r>
            <a:r>
              <a:rPr lang="de-DE" sz="1800" dirty="0" err="1"/>
              <a:t>studies</a:t>
            </a:r>
            <a:r>
              <a:rPr lang="de-DE" sz="1800" dirty="0"/>
              <a:t> </a:t>
            </a:r>
            <a:r>
              <a:rPr lang="de-DE" sz="1800" dirty="0" err="1"/>
              <a:t>from</a:t>
            </a:r>
            <a:r>
              <a:rPr lang="de-DE" sz="1800" dirty="0"/>
              <a:t> Rel-18, </a:t>
            </a:r>
            <a:r>
              <a:rPr lang="de-DE" sz="1800" dirty="0" err="1"/>
              <a:t>as</a:t>
            </a:r>
            <a:r>
              <a:rPr lang="de-DE" sz="1800" dirty="0"/>
              <a:t> </a:t>
            </a:r>
            <a:r>
              <a:rPr lang="de-DE" sz="1800" dirty="0" err="1"/>
              <a:t>well</a:t>
            </a:r>
            <a:r>
              <a:rPr lang="de-DE" sz="1800" dirty="0"/>
              <a:t> </a:t>
            </a:r>
            <a:r>
              <a:rPr lang="de-DE" sz="1800" dirty="0" err="1"/>
              <a:t>as</a:t>
            </a:r>
            <a:r>
              <a:rPr lang="de-DE" sz="1800" dirty="0"/>
              <a:t> </a:t>
            </a:r>
            <a:r>
              <a:rPr lang="de-DE" sz="1800" dirty="0" err="1"/>
              <a:t>work</a:t>
            </a:r>
            <a:r>
              <a:rPr lang="de-DE" sz="1800" dirty="0"/>
              <a:t> </a:t>
            </a:r>
            <a:r>
              <a:rPr lang="de-DE" sz="1800" dirty="0" err="1"/>
              <a:t>topics</a:t>
            </a:r>
            <a:r>
              <a:rPr lang="de-DE" sz="1800" dirty="0"/>
              <a:t> </a:t>
            </a:r>
            <a:r>
              <a:rPr lang="de-DE" sz="1800" dirty="0" err="1"/>
              <a:t>related</a:t>
            </a:r>
            <a:r>
              <a:rPr lang="de-DE" sz="1800" dirty="0"/>
              <a:t> </a:t>
            </a:r>
            <a:r>
              <a:rPr lang="de-DE" sz="1800" dirty="0" err="1"/>
              <a:t>to</a:t>
            </a:r>
            <a:r>
              <a:rPr lang="de-DE" sz="1800" dirty="0"/>
              <a:t> RAN and SA2 </a:t>
            </a:r>
            <a:r>
              <a:rPr lang="de-DE" sz="1800" dirty="0" err="1"/>
              <a:t>work</a:t>
            </a:r>
            <a:endParaRPr lang="de-DE" sz="1800" dirty="0"/>
          </a:p>
          <a:p>
            <a:pPr lvl="1"/>
            <a:r>
              <a:rPr lang="de-DE" sz="1800" dirty="0" err="1"/>
              <a:t>Identify</a:t>
            </a:r>
            <a:r>
              <a:rPr lang="de-DE" sz="1800" dirty="0"/>
              <a:t> substantial </a:t>
            </a:r>
            <a:r>
              <a:rPr lang="de-DE" sz="1800" dirty="0" err="1"/>
              <a:t>new</a:t>
            </a:r>
            <a:r>
              <a:rPr lang="de-DE" sz="1800" dirty="0"/>
              <a:t> </a:t>
            </a:r>
            <a:r>
              <a:rPr lang="de-DE" sz="1800" dirty="0" err="1"/>
              <a:t>work</a:t>
            </a:r>
            <a:r>
              <a:rPr lang="de-DE" sz="1800" dirty="0"/>
              <a:t> </a:t>
            </a:r>
            <a:r>
              <a:rPr lang="de-DE" sz="1800" dirty="0" err="1"/>
              <a:t>topics</a:t>
            </a:r>
            <a:r>
              <a:rPr lang="de-DE" sz="1800" dirty="0"/>
              <a:t> </a:t>
            </a:r>
            <a:r>
              <a:rPr lang="de-DE" sz="1800" dirty="0" err="1"/>
              <a:t>for</a:t>
            </a:r>
            <a:r>
              <a:rPr lang="de-DE" sz="1800" dirty="0"/>
              <a:t> Rel-19. </a:t>
            </a:r>
          </a:p>
          <a:p>
            <a:pPr lvl="1"/>
            <a:r>
              <a:rPr lang="de-DE" sz="1800" dirty="0"/>
              <a:t>Work </a:t>
            </a:r>
            <a:r>
              <a:rPr lang="de-DE" sz="1800" dirty="0" err="1"/>
              <a:t>with</a:t>
            </a:r>
            <a:r>
              <a:rPr lang="de-DE" sz="1800" dirty="0"/>
              <a:t> </a:t>
            </a:r>
            <a:r>
              <a:rPr lang="de-DE" sz="1800" dirty="0" err="1"/>
              <a:t>requirements</a:t>
            </a:r>
            <a:r>
              <a:rPr lang="de-DE" sz="1800" dirty="0"/>
              <a:t> and </a:t>
            </a:r>
            <a:r>
              <a:rPr lang="de-DE" sz="1800" dirty="0" err="1"/>
              <a:t>inputs</a:t>
            </a:r>
            <a:r>
              <a:rPr lang="de-DE" sz="1800" dirty="0"/>
              <a:t> </a:t>
            </a:r>
            <a:r>
              <a:rPr lang="de-DE" sz="1800" dirty="0" err="1"/>
              <a:t>from</a:t>
            </a:r>
            <a:r>
              <a:rPr lang="de-DE" sz="1800" dirty="0"/>
              <a:t> </a:t>
            </a:r>
            <a:r>
              <a:rPr lang="de-DE" sz="1800" dirty="0" err="1"/>
              <a:t>the</a:t>
            </a:r>
            <a:r>
              <a:rPr lang="de-DE" sz="1800" dirty="0"/>
              <a:t> </a:t>
            </a:r>
            <a:r>
              <a:rPr lang="de-DE" sz="1800" dirty="0" err="1"/>
              <a:t>industry</a:t>
            </a:r>
            <a:r>
              <a:rPr lang="de-DE" sz="1800" dirty="0"/>
              <a:t>: 5G-MAG, Metaverse Standards Forum, etc.</a:t>
            </a:r>
            <a:endParaRPr lang="en-US" altLang="zh-CN" sz="2000" dirty="0"/>
          </a:p>
          <a:p>
            <a:r>
              <a:rPr lang="en-US" altLang="zh-CN" sz="2000" dirty="0"/>
              <a:t>SA4#124 agreed that TU mechanisms are not needed at this stage. Would consider in case of overload and regular handling is not sufficient to resolve.</a:t>
            </a:r>
          </a:p>
          <a:p>
            <a:pPr marL="0" indent="0">
              <a:buNone/>
            </a:pPr>
            <a:endParaRPr lang="en-US" dirty="0"/>
          </a:p>
        </p:txBody>
      </p:sp>
    </p:spTree>
    <p:extLst>
      <p:ext uri="{BB962C8B-B14F-4D97-AF65-F5344CB8AC3E}">
        <p14:creationId xmlns:p14="http://schemas.microsoft.com/office/powerpoint/2010/main" val="392197624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- 2023</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3" name="Table 2">
            <a:extLst>
              <a:ext uri="{FF2B5EF4-FFF2-40B4-BE49-F238E27FC236}">
                <a16:creationId xmlns:a16="http://schemas.microsoft.com/office/drawing/2014/main" id="{7C3C70C9-810F-3293-3FBE-DA459A962D6B}"/>
              </a:ext>
            </a:extLst>
          </p:cNvPr>
          <p:cNvGraphicFramePr>
            <a:graphicFrameLocks noGrp="1"/>
          </p:cNvGraphicFramePr>
          <p:nvPr>
            <p:extLst>
              <p:ext uri="{D42A27DB-BD31-4B8C-83A1-F6EECF244321}">
                <p14:modId xmlns:p14="http://schemas.microsoft.com/office/powerpoint/2010/main" val="1988094793"/>
              </p:ext>
            </p:extLst>
          </p:nvPr>
        </p:nvGraphicFramePr>
        <p:xfrm>
          <a:off x="1601193" y="2606523"/>
          <a:ext cx="8459123" cy="1483127"/>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E3MAG, Venue: Gothenburg, Sweden</a:t>
                      </a:r>
                    </a:p>
                  </a:txBody>
                  <a:tcPr marL="91429" marR="91429" marT="45667" marB="45667" anchor="ctr"/>
                </a:tc>
                <a:extLst>
                  <a:ext uri="{0D108BD9-81ED-4DB2-BD59-A6C34878D82A}">
                    <a16:rowId xmlns:a16="http://schemas.microsoft.com/office/drawing/2014/main" val="10005"/>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Chicago,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19997485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- 2024</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3" name="Table 2">
            <a:extLst>
              <a:ext uri="{FF2B5EF4-FFF2-40B4-BE49-F238E27FC236}">
                <a16:creationId xmlns:a16="http://schemas.microsoft.com/office/drawing/2014/main" id="{DF38C63E-9E80-15EC-BE45-23ADE03B1825}"/>
              </a:ext>
            </a:extLst>
          </p:cNvPr>
          <p:cNvGraphicFramePr>
            <a:graphicFrameLocks noGrp="1"/>
          </p:cNvGraphicFramePr>
          <p:nvPr>
            <p:extLst>
              <p:ext uri="{D42A27DB-BD31-4B8C-83A1-F6EECF244321}">
                <p14:modId xmlns:p14="http://schemas.microsoft.com/office/powerpoint/2010/main" val="1032679142"/>
              </p:ext>
            </p:extLst>
          </p:nvPr>
        </p:nvGraphicFramePr>
        <p:xfrm>
          <a:off x="2105694" y="1844757"/>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2345804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 Rel-18</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r>
              <a:rPr lang="sv-SE" sz="2400" dirty="0"/>
              <a:t>Release 18 planning</a:t>
            </a:r>
            <a:endParaRPr lang="sv-SE" sz="2400" dirty="0">
              <a:solidFill>
                <a:srgbClr val="FF0000"/>
              </a:solidFill>
            </a:endParaRPr>
          </a:p>
          <a:p>
            <a:pPr lvl="1"/>
            <a:r>
              <a:rPr lang="en-US" sz="2000" dirty="0"/>
              <a:t>SA Rel-18 Workshop September 2021 - completed</a:t>
            </a:r>
          </a:p>
          <a:p>
            <a:pPr lvl="1"/>
            <a:r>
              <a:rPr lang="en-US" altLang="en-US" sz="2000" dirty="0"/>
              <a:t>Rel-18 </a:t>
            </a:r>
            <a:r>
              <a:rPr lang="en-US" sz="2000" dirty="0"/>
              <a:t>Stage 1 100% complete by December 2021 (TSG#94) (with 80% completion at TSG#93)</a:t>
            </a:r>
          </a:p>
          <a:p>
            <a:pPr lvl="1"/>
            <a:r>
              <a:rPr lang="en-US" altLang="en-US" sz="2000" dirty="0"/>
              <a:t>Rel-18 Stage 2 freeze June 2023 (TSG#100)</a:t>
            </a:r>
          </a:p>
          <a:p>
            <a:pPr lvl="2"/>
            <a:r>
              <a:rPr lang="en-US" altLang="en-US" sz="1600" dirty="0"/>
              <a:t>Stage 2 studies progress = </a:t>
            </a:r>
            <a:r>
              <a:rPr lang="en-US" altLang="en-US" sz="1600" u="sng" dirty="0">
                <a:solidFill>
                  <a:srgbClr val="FF0000"/>
                </a:solidFill>
              </a:rPr>
              <a:t>100%</a:t>
            </a:r>
          </a:p>
          <a:p>
            <a:pPr lvl="2"/>
            <a:r>
              <a:rPr lang="en-US" altLang="en-US" sz="1600" dirty="0"/>
              <a:t>Stage 2 normative work progress = </a:t>
            </a:r>
            <a:r>
              <a:rPr lang="en-US" altLang="en-US" sz="1600" u="sng" dirty="0">
                <a:solidFill>
                  <a:srgbClr val="FF0000"/>
                </a:solidFill>
              </a:rPr>
              <a:t>100%</a:t>
            </a:r>
          </a:p>
          <a:p>
            <a:pPr lvl="1"/>
            <a:r>
              <a:rPr lang="en-US" altLang="en-US" sz="2000" dirty="0"/>
              <a:t>Rel-18 Stage 3 freeze (CT &amp; SA WGs) March 2024 (TSG#103)</a:t>
            </a:r>
          </a:p>
          <a:p>
            <a:pPr lvl="2"/>
            <a:r>
              <a:rPr lang="en-US" altLang="en-US" sz="1600" dirty="0"/>
              <a:t>CT, SA3, SA4 and SA5 studies progress = </a:t>
            </a:r>
            <a:r>
              <a:rPr lang="en-US" altLang="en-US" sz="1600" u="sng" dirty="0">
                <a:solidFill>
                  <a:srgbClr val="FF0000"/>
                </a:solidFill>
              </a:rPr>
              <a:t>74%</a:t>
            </a:r>
          </a:p>
          <a:p>
            <a:pPr lvl="2"/>
            <a:r>
              <a:rPr lang="en-US" altLang="en-US" sz="1600" dirty="0"/>
              <a:t>CT, SA3, SA4 and SA5 normative work progress = </a:t>
            </a:r>
            <a:r>
              <a:rPr lang="en-US" altLang="en-US" sz="1600" u="sng" dirty="0">
                <a:solidFill>
                  <a:srgbClr val="FF0000"/>
                </a:solidFill>
              </a:rPr>
              <a:t>48%</a:t>
            </a:r>
            <a:endParaRPr lang="en-US" altLang="en-US" sz="1600" dirty="0"/>
          </a:p>
          <a:p>
            <a:pPr lvl="1"/>
            <a:r>
              <a:rPr lang="sv-SE" sz="2000" dirty="0"/>
              <a:t>Rel-18 Protocol coding Freeze (ASN.1, OpenAPI), June 2024 (TSG#104)</a:t>
            </a:r>
          </a:p>
          <a:p>
            <a:pPr marL="457200" lvl="1" indent="0">
              <a:buNone/>
            </a:pPr>
            <a:endParaRPr lang="en-US" altLang="en-US" sz="2000" dirty="0"/>
          </a:p>
        </p:txBody>
      </p:sp>
    </p:spTree>
    <p:extLst>
      <p:ext uri="{BB962C8B-B14F-4D97-AF65-F5344CB8AC3E}">
        <p14:creationId xmlns:p14="http://schemas.microsoft.com/office/powerpoint/2010/main" val="11373756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 – Rel-18</a:t>
            </a:r>
          </a:p>
        </p:txBody>
      </p:sp>
      <p:cxnSp>
        <p:nvCxnSpPr>
          <p:cNvPr id="3" name="Straight Connector 2">
            <a:extLst>
              <a:ext uri="{FF2B5EF4-FFF2-40B4-BE49-F238E27FC236}">
                <a16:creationId xmlns:a16="http://schemas.microsoft.com/office/drawing/2014/main" id="{CBEC53DD-221A-51D5-305A-3A931B7EC210}"/>
              </a:ext>
            </a:extLst>
          </p:cNvPr>
          <p:cNvCxnSpPr/>
          <p:nvPr/>
        </p:nvCxnSpPr>
        <p:spPr bwMode="auto">
          <a:xfrm>
            <a:off x="3023719" y="2010196"/>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39" name="Straight Connector 38">
            <a:extLst>
              <a:ext uri="{FF2B5EF4-FFF2-40B4-BE49-F238E27FC236}">
                <a16:creationId xmlns:a16="http://schemas.microsoft.com/office/drawing/2014/main" id="{CCCF183B-C68D-5A68-F572-E50DFD5394D2}"/>
              </a:ext>
            </a:extLst>
          </p:cNvPr>
          <p:cNvCxnSpPr>
            <a:cxnSpLocks noChangeShapeType="1"/>
          </p:cNvCxnSpPr>
          <p:nvPr/>
        </p:nvCxnSpPr>
        <p:spPr bwMode="auto">
          <a:xfrm>
            <a:off x="8462494" y="2462634"/>
            <a:ext cx="0" cy="3624262"/>
          </a:xfrm>
          <a:prstGeom prst="line">
            <a:avLst/>
          </a:prstGeom>
          <a:noFill/>
          <a:ln w="28575" algn="ctr">
            <a:solidFill>
              <a:schemeClr val="accent3"/>
            </a:solidFill>
            <a:round/>
            <a:headEnd/>
            <a:tailEnd/>
          </a:ln>
        </p:spPr>
      </p:cxnSp>
      <p:cxnSp>
        <p:nvCxnSpPr>
          <p:cNvPr id="40" name="Straight Connector 39">
            <a:extLst>
              <a:ext uri="{FF2B5EF4-FFF2-40B4-BE49-F238E27FC236}">
                <a16:creationId xmlns:a16="http://schemas.microsoft.com/office/drawing/2014/main" id="{61ACC19E-F516-5101-3944-F224B4250D17}"/>
              </a:ext>
            </a:extLst>
          </p:cNvPr>
          <p:cNvCxnSpPr>
            <a:cxnSpLocks noChangeShapeType="1"/>
          </p:cNvCxnSpPr>
          <p:nvPr/>
        </p:nvCxnSpPr>
        <p:spPr bwMode="auto">
          <a:xfrm>
            <a:off x="5743107" y="2422946"/>
            <a:ext cx="0" cy="3663950"/>
          </a:xfrm>
          <a:prstGeom prst="line">
            <a:avLst/>
          </a:prstGeom>
          <a:noFill/>
          <a:ln w="28575" algn="ctr">
            <a:solidFill>
              <a:schemeClr val="accent3"/>
            </a:solidFill>
            <a:round/>
            <a:headEnd/>
            <a:tailEnd/>
          </a:ln>
        </p:spPr>
      </p:cxnSp>
      <p:cxnSp>
        <p:nvCxnSpPr>
          <p:cNvPr id="41" name="Straight Connector 40">
            <a:extLst>
              <a:ext uri="{FF2B5EF4-FFF2-40B4-BE49-F238E27FC236}">
                <a16:creationId xmlns:a16="http://schemas.microsoft.com/office/drawing/2014/main" id="{0A55C2BD-20E4-1FE3-71A6-A95C1980DC39}"/>
              </a:ext>
            </a:extLst>
          </p:cNvPr>
          <p:cNvCxnSpPr>
            <a:cxnSpLocks noChangeShapeType="1"/>
          </p:cNvCxnSpPr>
          <p:nvPr/>
        </p:nvCxnSpPr>
        <p:spPr bwMode="auto">
          <a:xfrm flipH="1">
            <a:off x="2999907" y="2424534"/>
            <a:ext cx="14287" cy="3662362"/>
          </a:xfrm>
          <a:prstGeom prst="line">
            <a:avLst/>
          </a:prstGeom>
          <a:noFill/>
          <a:ln w="28575" algn="ctr">
            <a:solidFill>
              <a:schemeClr val="accent3"/>
            </a:solidFill>
            <a:round/>
            <a:headEnd/>
            <a:tailEnd/>
          </a:ln>
        </p:spPr>
      </p:cxnSp>
      <p:sp>
        <p:nvSpPr>
          <p:cNvPr id="43" name="TextBox 86">
            <a:extLst>
              <a:ext uri="{FF2B5EF4-FFF2-40B4-BE49-F238E27FC236}">
                <a16:creationId xmlns:a16="http://schemas.microsoft.com/office/drawing/2014/main" id="{5F8FD587-7106-BA32-41E5-B6EB4E875050}"/>
              </a:ext>
            </a:extLst>
          </p:cNvPr>
          <p:cNvSpPr txBox="1">
            <a:spLocks noChangeArrowheads="1"/>
          </p:cNvSpPr>
          <p:nvPr/>
        </p:nvSpPr>
        <p:spPr bwMode="auto">
          <a:xfrm>
            <a:off x="2114082" y="2124496"/>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TSG#93-e</a:t>
            </a:r>
          </a:p>
        </p:txBody>
      </p:sp>
      <p:sp>
        <p:nvSpPr>
          <p:cNvPr id="44" name="Chevron 60">
            <a:extLst>
              <a:ext uri="{FF2B5EF4-FFF2-40B4-BE49-F238E27FC236}">
                <a16:creationId xmlns:a16="http://schemas.microsoft.com/office/drawing/2014/main" id="{EE78C89B-2D3B-A68E-0DEA-B6D550965817}"/>
              </a:ext>
            </a:extLst>
          </p:cNvPr>
          <p:cNvSpPr/>
          <p:nvPr/>
        </p:nvSpPr>
        <p:spPr bwMode="auto">
          <a:xfrm>
            <a:off x="1683869" y="2611859"/>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45" name="Chevron 79">
            <a:extLst>
              <a:ext uri="{FF2B5EF4-FFF2-40B4-BE49-F238E27FC236}">
                <a16:creationId xmlns:a16="http://schemas.microsoft.com/office/drawing/2014/main" id="{5AC5573F-1242-7D92-F98D-B36E979D6A52}"/>
              </a:ext>
            </a:extLst>
          </p:cNvPr>
          <p:cNvSpPr>
            <a:spLocks noChangeArrowheads="1"/>
          </p:cNvSpPr>
          <p:nvPr/>
        </p:nvSpPr>
        <p:spPr bwMode="auto">
          <a:xfrm>
            <a:off x="9097494" y="3707234"/>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500">
                <a:latin typeface="Montserrat" panose="00000500000000000000" pitchFamily="2" charset="0"/>
                <a:cs typeface="Arial" panose="020B0604020202020204" pitchFamily="34" charset="0"/>
              </a:rPr>
              <a:t>RAN4_Perf </a:t>
            </a:r>
          </a:p>
        </p:txBody>
      </p:sp>
      <p:sp>
        <p:nvSpPr>
          <p:cNvPr id="46" name="Chevron 58">
            <a:extLst>
              <a:ext uri="{FF2B5EF4-FFF2-40B4-BE49-F238E27FC236}">
                <a16:creationId xmlns:a16="http://schemas.microsoft.com/office/drawing/2014/main" id="{A0D64AFE-050D-AD5F-A908-D44626FA2218}"/>
              </a:ext>
            </a:extLst>
          </p:cNvPr>
          <p:cNvSpPr/>
          <p:nvPr/>
        </p:nvSpPr>
        <p:spPr bwMode="auto">
          <a:xfrm>
            <a:off x="5220819" y="3956471"/>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47" name="Chevron 60">
            <a:extLst>
              <a:ext uri="{FF2B5EF4-FFF2-40B4-BE49-F238E27FC236}">
                <a16:creationId xmlns:a16="http://schemas.microsoft.com/office/drawing/2014/main" id="{693BF73E-353F-228D-8EE2-A8423714FC90}"/>
              </a:ext>
            </a:extLst>
          </p:cNvPr>
          <p:cNvSpPr/>
          <p:nvPr/>
        </p:nvSpPr>
        <p:spPr bwMode="auto">
          <a:xfrm>
            <a:off x="3768257" y="3467521"/>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48" name="Chevron 60">
            <a:extLst>
              <a:ext uri="{FF2B5EF4-FFF2-40B4-BE49-F238E27FC236}">
                <a16:creationId xmlns:a16="http://schemas.microsoft.com/office/drawing/2014/main" id="{EB08A09E-062A-EF7B-0D6B-2958D20359F9}"/>
              </a:ext>
            </a:extLst>
          </p:cNvPr>
          <p:cNvSpPr/>
          <p:nvPr/>
        </p:nvSpPr>
        <p:spPr bwMode="auto">
          <a:xfrm>
            <a:off x="2564932" y="3219871"/>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49" name="Straight Connector 48">
            <a:extLst>
              <a:ext uri="{FF2B5EF4-FFF2-40B4-BE49-F238E27FC236}">
                <a16:creationId xmlns:a16="http://schemas.microsoft.com/office/drawing/2014/main" id="{7E9DF75A-B947-E326-0CE7-E4050D99A53F}"/>
              </a:ext>
            </a:extLst>
          </p:cNvPr>
          <p:cNvCxnSpPr>
            <a:cxnSpLocks noChangeShapeType="1"/>
          </p:cNvCxnSpPr>
          <p:nvPr/>
        </p:nvCxnSpPr>
        <p:spPr bwMode="auto">
          <a:xfrm>
            <a:off x="3687294" y="2462634"/>
            <a:ext cx="0" cy="3724275"/>
          </a:xfrm>
          <a:prstGeom prst="line">
            <a:avLst/>
          </a:prstGeom>
          <a:noFill/>
          <a:ln w="9525" algn="ctr">
            <a:solidFill>
              <a:schemeClr val="accent3"/>
            </a:solidFill>
            <a:prstDash val="dash"/>
            <a:round/>
            <a:headEnd/>
            <a:tailEnd/>
          </a:ln>
        </p:spPr>
      </p:cxnSp>
      <p:cxnSp>
        <p:nvCxnSpPr>
          <p:cNvPr id="50" name="Straight Connector 49">
            <a:extLst>
              <a:ext uri="{FF2B5EF4-FFF2-40B4-BE49-F238E27FC236}">
                <a16:creationId xmlns:a16="http://schemas.microsoft.com/office/drawing/2014/main" id="{7DD2AC66-F050-9F0F-6B91-DACB15214568}"/>
              </a:ext>
            </a:extLst>
          </p:cNvPr>
          <p:cNvCxnSpPr>
            <a:cxnSpLocks noChangeShapeType="1"/>
          </p:cNvCxnSpPr>
          <p:nvPr/>
        </p:nvCxnSpPr>
        <p:spPr bwMode="auto">
          <a:xfrm>
            <a:off x="10273832" y="2465809"/>
            <a:ext cx="0" cy="3803650"/>
          </a:xfrm>
          <a:prstGeom prst="line">
            <a:avLst/>
          </a:prstGeom>
          <a:noFill/>
          <a:ln w="9525" algn="ctr">
            <a:solidFill>
              <a:schemeClr val="accent3"/>
            </a:solidFill>
            <a:prstDash val="dash"/>
            <a:round/>
            <a:headEnd/>
            <a:tailEnd/>
          </a:ln>
        </p:spPr>
      </p:cxnSp>
      <p:cxnSp>
        <p:nvCxnSpPr>
          <p:cNvPr id="51" name="Straight Connector 50">
            <a:extLst>
              <a:ext uri="{FF2B5EF4-FFF2-40B4-BE49-F238E27FC236}">
                <a16:creationId xmlns:a16="http://schemas.microsoft.com/office/drawing/2014/main" id="{A7559F5E-E538-36D6-B32F-C14F3420ACF3}"/>
              </a:ext>
            </a:extLst>
          </p:cNvPr>
          <p:cNvCxnSpPr>
            <a:cxnSpLocks noChangeShapeType="1"/>
          </p:cNvCxnSpPr>
          <p:nvPr/>
        </p:nvCxnSpPr>
        <p:spPr bwMode="auto">
          <a:xfrm>
            <a:off x="2396657" y="2462634"/>
            <a:ext cx="0" cy="3724275"/>
          </a:xfrm>
          <a:prstGeom prst="line">
            <a:avLst/>
          </a:prstGeom>
          <a:noFill/>
          <a:ln w="9525" algn="ctr">
            <a:solidFill>
              <a:schemeClr val="accent3"/>
            </a:solidFill>
            <a:prstDash val="dash"/>
            <a:round/>
            <a:headEnd/>
            <a:tailEnd/>
          </a:ln>
        </p:spPr>
      </p:cxnSp>
      <p:cxnSp>
        <p:nvCxnSpPr>
          <p:cNvPr id="52" name="Straight Connector 51">
            <a:extLst>
              <a:ext uri="{FF2B5EF4-FFF2-40B4-BE49-F238E27FC236}">
                <a16:creationId xmlns:a16="http://schemas.microsoft.com/office/drawing/2014/main" id="{60586F37-08A1-8956-4168-ABA0507C1F1B}"/>
              </a:ext>
            </a:extLst>
          </p:cNvPr>
          <p:cNvCxnSpPr>
            <a:cxnSpLocks noChangeShapeType="1"/>
          </p:cNvCxnSpPr>
          <p:nvPr/>
        </p:nvCxnSpPr>
        <p:spPr bwMode="auto">
          <a:xfrm>
            <a:off x="9040344" y="2462634"/>
            <a:ext cx="0" cy="3806825"/>
          </a:xfrm>
          <a:prstGeom prst="line">
            <a:avLst/>
          </a:prstGeom>
          <a:noFill/>
          <a:ln w="9525" algn="ctr">
            <a:solidFill>
              <a:schemeClr val="accent3"/>
            </a:solidFill>
            <a:prstDash val="dash"/>
            <a:round/>
            <a:headEnd/>
            <a:tailEnd/>
          </a:ln>
        </p:spPr>
      </p:cxnSp>
      <p:cxnSp>
        <p:nvCxnSpPr>
          <p:cNvPr id="53" name="Straight Connector 52">
            <a:extLst>
              <a:ext uri="{FF2B5EF4-FFF2-40B4-BE49-F238E27FC236}">
                <a16:creationId xmlns:a16="http://schemas.microsoft.com/office/drawing/2014/main" id="{196C3306-8A40-93E3-BE15-59F19B9B0A5D}"/>
              </a:ext>
            </a:extLst>
          </p:cNvPr>
          <p:cNvCxnSpPr>
            <a:cxnSpLocks noChangeShapeType="1"/>
          </p:cNvCxnSpPr>
          <p:nvPr/>
        </p:nvCxnSpPr>
        <p:spPr bwMode="auto">
          <a:xfrm>
            <a:off x="7797332" y="2462634"/>
            <a:ext cx="0" cy="3752850"/>
          </a:xfrm>
          <a:prstGeom prst="line">
            <a:avLst/>
          </a:prstGeom>
          <a:noFill/>
          <a:ln w="9525" algn="ctr">
            <a:solidFill>
              <a:schemeClr val="accent3"/>
            </a:solidFill>
            <a:prstDash val="dash"/>
            <a:round/>
            <a:headEnd/>
            <a:tailEnd/>
          </a:ln>
        </p:spPr>
      </p:cxnSp>
      <p:cxnSp>
        <p:nvCxnSpPr>
          <p:cNvPr id="55" name="Straight Connector 54">
            <a:extLst>
              <a:ext uri="{FF2B5EF4-FFF2-40B4-BE49-F238E27FC236}">
                <a16:creationId xmlns:a16="http://schemas.microsoft.com/office/drawing/2014/main" id="{236CD20F-AC98-9E4A-53EC-D0C3E57AD55C}"/>
              </a:ext>
            </a:extLst>
          </p:cNvPr>
          <p:cNvCxnSpPr>
            <a:cxnSpLocks noChangeShapeType="1"/>
          </p:cNvCxnSpPr>
          <p:nvPr/>
        </p:nvCxnSpPr>
        <p:spPr bwMode="auto">
          <a:xfrm>
            <a:off x="6405094" y="2462634"/>
            <a:ext cx="0" cy="3724275"/>
          </a:xfrm>
          <a:prstGeom prst="line">
            <a:avLst/>
          </a:prstGeom>
          <a:noFill/>
          <a:ln w="9525" algn="ctr">
            <a:solidFill>
              <a:schemeClr val="accent3"/>
            </a:solidFill>
            <a:prstDash val="dash"/>
            <a:round/>
            <a:headEnd/>
            <a:tailEnd/>
          </a:ln>
        </p:spPr>
      </p:cxnSp>
      <p:cxnSp>
        <p:nvCxnSpPr>
          <p:cNvPr id="56" name="Straight Connector 55">
            <a:extLst>
              <a:ext uri="{FF2B5EF4-FFF2-40B4-BE49-F238E27FC236}">
                <a16:creationId xmlns:a16="http://schemas.microsoft.com/office/drawing/2014/main" id="{FDDCA2E5-86E0-4508-F726-82AF2646F892}"/>
              </a:ext>
            </a:extLst>
          </p:cNvPr>
          <p:cNvCxnSpPr>
            <a:cxnSpLocks noChangeShapeType="1"/>
          </p:cNvCxnSpPr>
          <p:nvPr/>
        </p:nvCxnSpPr>
        <p:spPr bwMode="auto">
          <a:xfrm>
            <a:off x="7102007" y="2462634"/>
            <a:ext cx="0" cy="3724275"/>
          </a:xfrm>
          <a:prstGeom prst="line">
            <a:avLst/>
          </a:prstGeom>
          <a:noFill/>
          <a:ln w="9525" algn="ctr">
            <a:solidFill>
              <a:schemeClr val="accent3"/>
            </a:solidFill>
            <a:prstDash val="dash"/>
            <a:round/>
            <a:headEnd/>
            <a:tailEnd/>
          </a:ln>
        </p:spPr>
      </p:cxnSp>
      <p:cxnSp>
        <p:nvCxnSpPr>
          <p:cNvPr id="59" name="Straight Connector 58">
            <a:extLst>
              <a:ext uri="{FF2B5EF4-FFF2-40B4-BE49-F238E27FC236}">
                <a16:creationId xmlns:a16="http://schemas.microsoft.com/office/drawing/2014/main" id="{D77A54CB-8EC5-BD8A-7E6B-B1E8538780B3}"/>
              </a:ext>
            </a:extLst>
          </p:cNvPr>
          <p:cNvCxnSpPr>
            <a:cxnSpLocks noChangeShapeType="1"/>
          </p:cNvCxnSpPr>
          <p:nvPr/>
        </p:nvCxnSpPr>
        <p:spPr bwMode="auto">
          <a:xfrm>
            <a:off x="5147794" y="2462634"/>
            <a:ext cx="0" cy="3724275"/>
          </a:xfrm>
          <a:prstGeom prst="line">
            <a:avLst/>
          </a:prstGeom>
          <a:noFill/>
          <a:ln w="9525" algn="ctr">
            <a:solidFill>
              <a:schemeClr val="accent3"/>
            </a:solidFill>
            <a:prstDash val="dash"/>
            <a:round/>
            <a:headEnd/>
            <a:tailEnd/>
          </a:ln>
        </p:spPr>
      </p:cxnSp>
      <p:cxnSp>
        <p:nvCxnSpPr>
          <p:cNvPr id="64" name="Straight Connector 63">
            <a:extLst>
              <a:ext uri="{FF2B5EF4-FFF2-40B4-BE49-F238E27FC236}">
                <a16:creationId xmlns:a16="http://schemas.microsoft.com/office/drawing/2014/main" id="{F2C73A85-4F3E-E252-8B86-62ECE77604CB}"/>
              </a:ext>
            </a:extLst>
          </p:cNvPr>
          <p:cNvCxnSpPr>
            <a:cxnSpLocks noChangeShapeType="1"/>
          </p:cNvCxnSpPr>
          <p:nvPr/>
        </p:nvCxnSpPr>
        <p:spPr bwMode="auto">
          <a:xfrm>
            <a:off x="4382619" y="2462634"/>
            <a:ext cx="0" cy="3724275"/>
          </a:xfrm>
          <a:prstGeom prst="line">
            <a:avLst/>
          </a:prstGeom>
          <a:noFill/>
          <a:ln w="9525" algn="ctr">
            <a:solidFill>
              <a:schemeClr val="accent3"/>
            </a:solidFill>
            <a:prstDash val="dash"/>
            <a:round/>
            <a:headEnd/>
            <a:tailEnd/>
          </a:ln>
        </p:spPr>
      </p:cxnSp>
      <p:cxnSp>
        <p:nvCxnSpPr>
          <p:cNvPr id="71" name="Straight Connector 70">
            <a:extLst>
              <a:ext uri="{FF2B5EF4-FFF2-40B4-BE49-F238E27FC236}">
                <a16:creationId xmlns:a16="http://schemas.microsoft.com/office/drawing/2014/main" id="{F00FBDE3-58D4-8743-72BD-BA74E76737FB}"/>
              </a:ext>
            </a:extLst>
          </p:cNvPr>
          <p:cNvCxnSpPr>
            <a:cxnSpLocks noChangeShapeType="1"/>
          </p:cNvCxnSpPr>
          <p:nvPr/>
        </p:nvCxnSpPr>
        <p:spPr bwMode="auto">
          <a:xfrm>
            <a:off x="9573744" y="2465809"/>
            <a:ext cx="0" cy="3803650"/>
          </a:xfrm>
          <a:prstGeom prst="line">
            <a:avLst/>
          </a:prstGeom>
          <a:noFill/>
          <a:ln w="9525" algn="ctr">
            <a:solidFill>
              <a:schemeClr val="accent3"/>
            </a:solidFill>
            <a:prstDash val="dash"/>
            <a:round/>
            <a:headEnd/>
            <a:tailEnd/>
          </a:ln>
        </p:spPr>
      </p:cxnSp>
      <p:sp>
        <p:nvSpPr>
          <p:cNvPr id="72" name="Chevron 60">
            <a:extLst>
              <a:ext uri="{FF2B5EF4-FFF2-40B4-BE49-F238E27FC236}">
                <a16:creationId xmlns:a16="http://schemas.microsoft.com/office/drawing/2014/main" id="{5D2C2F63-48A5-705E-6021-126374011FC9}"/>
              </a:ext>
            </a:extLst>
          </p:cNvPr>
          <p:cNvSpPr>
            <a:spLocks noChangeArrowheads="1"/>
          </p:cNvSpPr>
          <p:nvPr/>
        </p:nvSpPr>
        <p:spPr bwMode="auto">
          <a:xfrm>
            <a:off x="2785594" y="2891259"/>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RAN4 </a:t>
            </a:r>
          </a:p>
          <a:p>
            <a:pPr algn="ctr"/>
            <a:r>
              <a:rPr lang="fr-FR" altLang="en-US" sz="600">
                <a:latin typeface="Montserrat" panose="00000500000000000000" pitchFamily="2" charset="0"/>
                <a:cs typeface="Arial" panose="020B0604020202020204" pitchFamily="34" charset="0"/>
              </a:rPr>
              <a:t>content def.</a:t>
            </a:r>
          </a:p>
        </p:txBody>
      </p:sp>
      <p:sp>
        <p:nvSpPr>
          <p:cNvPr id="73" name="TextBox 112">
            <a:extLst>
              <a:ext uri="{FF2B5EF4-FFF2-40B4-BE49-F238E27FC236}">
                <a16:creationId xmlns:a16="http://schemas.microsoft.com/office/drawing/2014/main" id="{6402EA58-B6C7-92FC-7C72-DBF83B5F80B7}"/>
              </a:ext>
            </a:extLst>
          </p:cNvPr>
          <p:cNvSpPr txBox="1">
            <a:spLocks noChangeArrowheads="1"/>
          </p:cNvSpPr>
          <p:nvPr/>
        </p:nvSpPr>
        <p:spPr bwMode="auto">
          <a:xfrm>
            <a:off x="9040344" y="2432471"/>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latin typeface="Montserrat" panose="00000500000000000000" pitchFamily="2" charset="0"/>
              </a:rPr>
              <a:t>Release 18</a:t>
            </a:r>
            <a:endParaRPr lang="en-GB" altLang="en-US" sz="1600" b="1">
              <a:latin typeface="Montserrat" panose="00000500000000000000" pitchFamily="2" charset="0"/>
            </a:endParaRPr>
          </a:p>
        </p:txBody>
      </p:sp>
      <p:sp>
        <p:nvSpPr>
          <p:cNvPr id="74" name="TextBox 1">
            <a:extLst>
              <a:ext uri="{FF2B5EF4-FFF2-40B4-BE49-F238E27FC236}">
                <a16:creationId xmlns:a16="http://schemas.microsoft.com/office/drawing/2014/main" id="{EFF396CE-ADAC-AB2A-BF90-105EF0EAD1C0}"/>
              </a:ext>
            </a:extLst>
          </p:cNvPr>
          <p:cNvSpPr txBox="1">
            <a:spLocks noChangeArrowheads="1"/>
          </p:cNvSpPr>
          <p:nvPr/>
        </p:nvSpPr>
        <p:spPr bwMode="auto">
          <a:xfrm>
            <a:off x="1677519" y="5705896"/>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75" name="TextBox 86">
            <a:extLst>
              <a:ext uri="{FF2B5EF4-FFF2-40B4-BE49-F238E27FC236}">
                <a16:creationId xmlns:a16="http://schemas.microsoft.com/office/drawing/2014/main" id="{740BAD84-354B-9F04-AFE1-896DFAB79382}"/>
              </a:ext>
            </a:extLst>
          </p:cNvPr>
          <p:cNvSpPr txBox="1">
            <a:spLocks noChangeArrowheads="1"/>
          </p:cNvSpPr>
          <p:nvPr/>
        </p:nvSpPr>
        <p:spPr bwMode="auto">
          <a:xfrm>
            <a:off x="2666532" y="2124496"/>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TSG#94-e</a:t>
            </a:r>
            <a:endParaRPr lang="en-GB" altLang="en-US" sz="400">
              <a:latin typeface="Montserrat" panose="00000500000000000000" pitchFamily="2" charset="0"/>
            </a:endParaRPr>
          </a:p>
        </p:txBody>
      </p:sp>
      <p:sp>
        <p:nvSpPr>
          <p:cNvPr id="77" name="TextBox 86">
            <a:extLst>
              <a:ext uri="{FF2B5EF4-FFF2-40B4-BE49-F238E27FC236}">
                <a16:creationId xmlns:a16="http://schemas.microsoft.com/office/drawing/2014/main" id="{9FF56400-B4F1-277F-E0DB-E29AD3FEA8EA}"/>
              </a:ext>
            </a:extLst>
          </p:cNvPr>
          <p:cNvSpPr txBox="1">
            <a:spLocks noChangeArrowheads="1"/>
          </p:cNvSpPr>
          <p:nvPr/>
        </p:nvSpPr>
        <p:spPr bwMode="auto">
          <a:xfrm>
            <a:off x="3344394" y="2124496"/>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TSG#95-e</a:t>
            </a:r>
            <a:endParaRPr lang="en-GB" altLang="en-US" sz="400">
              <a:latin typeface="Montserrat" panose="00000500000000000000" pitchFamily="2" charset="0"/>
            </a:endParaRPr>
          </a:p>
        </p:txBody>
      </p:sp>
      <p:sp>
        <p:nvSpPr>
          <p:cNvPr id="78" name="TextBox 86">
            <a:extLst>
              <a:ext uri="{FF2B5EF4-FFF2-40B4-BE49-F238E27FC236}">
                <a16:creationId xmlns:a16="http://schemas.microsoft.com/office/drawing/2014/main" id="{6259210C-E244-2B35-472B-FDA37F8071BF}"/>
              </a:ext>
            </a:extLst>
          </p:cNvPr>
          <p:cNvSpPr txBox="1">
            <a:spLocks noChangeArrowheads="1"/>
          </p:cNvSpPr>
          <p:nvPr/>
        </p:nvSpPr>
        <p:spPr bwMode="auto">
          <a:xfrm>
            <a:off x="4106394" y="2124496"/>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TSG#96</a:t>
            </a:r>
            <a:endParaRPr lang="en-GB" altLang="en-US" sz="400">
              <a:latin typeface="Montserrat" panose="00000500000000000000" pitchFamily="2" charset="0"/>
            </a:endParaRPr>
          </a:p>
        </p:txBody>
      </p:sp>
      <p:sp>
        <p:nvSpPr>
          <p:cNvPr id="79" name="TextBox 86">
            <a:extLst>
              <a:ext uri="{FF2B5EF4-FFF2-40B4-BE49-F238E27FC236}">
                <a16:creationId xmlns:a16="http://schemas.microsoft.com/office/drawing/2014/main" id="{1F572830-D048-EF29-F0C1-FB4B6951236A}"/>
              </a:ext>
            </a:extLst>
          </p:cNvPr>
          <p:cNvSpPr txBox="1">
            <a:spLocks noChangeArrowheads="1"/>
          </p:cNvSpPr>
          <p:nvPr/>
        </p:nvSpPr>
        <p:spPr bwMode="auto">
          <a:xfrm>
            <a:off x="4839819" y="2124496"/>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TSG#97-e</a:t>
            </a:r>
            <a:endParaRPr lang="en-GB" altLang="en-US" sz="400">
              <a:latin typeface="Montserrat" panose="00000500000000000000" pitchFamily="2" charset="0"/>
            </a:endParaRPr>
          </a:p>
        </p:txBody>
      </p:sp>
      <p:sp>
        <p:nvSpPr>
          <p:cNvPr id="81" name="TextBox 86">
            <a:extLst>
              <a:ext uri="{FF2B5EF4-FFF2-40B4-BE49-F238E27FC236}">
                <a16:creationId xmlns:a16="http://schemas.microsoft.com/office/drawing/2014/main" id="{A8C72644-C0E9-31D2-E84C-289F3E215CA4}"/>
              </a:ext>
            </a:extLst>
          </p:cNvPr>
          <p:cNvSpPr txBox="1">
            <a:spLocks noChangeArrowheads="1"/>
          </p:cNvSpPr>
          <p:nvPr/>
        </p:nvSpPr>
        <p:spPr bwMode="auto">
          <a:xfrm>
            <a:off x="5454182" y="2124496"/>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TSG#98</a:t>
            </a:r>
            <a:endParaRPr lang="en-GB" altLang="en-US" sz="400">
              <a:latin typeface="Montserrat" panose="00000500000000000000" pitchFamily="2" charset="0"/>
            </a:endParaRPr>
          </a:p>
        </p:txBody>
      </p:sp>
      <p:sp>
        <p:nvSpPr>
          <p:cNvPr id="82" name="TextBox 86">
            <a:extLst>
              <a:ext uri="{FF2B5EF4-FFF2-40B4-BE49-F238E27FC236}">
                <a16:creationId xmlns:a16="http://schemas.microsoft.com/office/drawing/2014/main" id="{67DC9E60-ECDA-FCEF-7D59-3DA8B321CB4E}"/>
              </a:ext>
            </a:extLst>
          </p:cNvPr>
          <p:cNvSpPr txBox="1">
            <a:spLocks noChangeArrowheads="1"/>
          </p:cNvSpPr>
          <p:nvPr/>
        </p:nvSpPr>
        <p:spPr bwMode="auto">
          <a:xfrm>
            <a:off x="6122519" y="2124496"/>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TSG#99</a:t>
            </a:r>
            <a:endParaRPr lang="en-GB" altLang="en-US" sz="400">
              <a:latin typeface="Montserrat" panose="00000500000000000000" pitchFamily="2" charset="0"/>
            </a:endParaRPr>
          </a:p>
        </p:txBody>
      </p:sp>
      <p:sp>
        <p:nvSpPr>
          <p:cNvPr id="83" name="TextBox 86">
            <a:extLst>
              <a:ext uri="{FF2B5EF4-FFF2-40B4-BE49-F238E27FC236}">
                <a16:creationId xmlns:a16="http://schemas.microsoft.com/office/drawing/2014/main" id="{2CB46E93-211A-1ABC-BAD0-2E3477C9E5FA}"/>
              </a:ext>
            </a:extLst>
          </p:cNvPr>
          <p:cNvSpPr txBox="1">
            <a:spLocks noChangeArrowheads="1"/>
          </p:cNvSpPr>
          <p:nvPr/>
        </p:nvSpPr>
        <p:spPr bwMode="auto">
          <a:xfrm>
            <a:off x="6768632" y="2124496"/>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TSG#100</a:t>
            </a:r>
            <a:endParaRPr lang="en-GB" altLang="en-US" sz="400">
              <a:latin typeface="Montserrat" panose="00000500000000000000" pitchFamily="2" charset="0"/>
            </a:endParaRPr>
          </a:p>
        </p:txBody>
      </p:sp>
      <p:sp>
        <p:nvSpPr>
          <p:cNvPr id="84" name="TextBox 86">
            <a:extLst>
              <a:ext uri="{FF2B5EF4-FFF2-40B4-BE49-F238E27FC236}">
                <a16:creationId xmlns:a16="http://schemas.microsoft.com/office/drawing/2014/main" id="{E64D1DB6-7CC3-230F-FEE7-E878E947BFB2}"/>
              </a:ext>
            </a:extLst>
          </p:cNvPr>
          <p:cNvSpPr txBox="1">
            <a:spLocks noChangeArrowheads="1"/>
          </p:cNvSpPr>
          <p:nvPr/>
        </p:nvSpPr>
        <p:spPr bwMode="auto">
          <a:xfrm>
            <a:off x="7509994" y="2124496"/>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TSG#101</a:t>
            </a:r>
            <a:endParaRPr lang="en-GB" altLang="en-US" sz="400">
              <a:latin typeface="Montserrat" panose="00000500000000000000" pitchFamily="2" charset="0"/>
            </a:endParaRPr>
          </a:p>
        </p:txBody>
      </p:sp>
      <p:sp>
        <p:nvSpPr>
          <p:cNvPr id="85" name="TextBox 86">
            <a:extLst>
              <a:ext uri="{FF2B5EF4-FFF2-40B4-BE49-F238E27FC236}">
                <a16:creationId xmlns:a16="http://schemas.microsoft.com/office/drawing/2014/main" id="{53A26B8B-3EE0-2A7E-F199-3C299785E08C}"/>
              </a:ext>
            </a:extLst>
          </p:cNvPr>
          <p:cNvSpPr txBox="1">
            <a:spLocks noChangeArrowheads="1"/>
          </p:cNvSpPr>
          <p:nvPr/>
        </p:nvSpPr>
        <p:spPr bwMode="auto">
          <a:xfrm>
            <a:off x="8129119" y="2124496"/>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TSG#102</a:t>
            </a:r>
            <a:endParaRPr lang="en-GB" altLang="en-US" sz="400">
              <a:latin typeface="Montserrat" panose="00000500000000000000" pitchFamily="2" charset="0"/>
            </a:endParaRPr>
          </a:p>
        </p:txBody>
      </p:sp>
      <p:sp>
        <p:nvSpPr>
          <p:cNvPr id="86" name="TextBox 86">
            <a:extLst>
              <a:ext uri="{FF2B5EF4-FFF2-40B4-BE49-F238E27FC236}">
                <a16:creationId xmlns:a16="http://schemas.microsoft.com/office/drawing/2014/main" id="{B48F1D42-C911-9DDA-B75A-F8EFED502012}"/>
              </a:ext>
            </a:extLst>
          </p:cNvPr>
          <p:cNvSpPr txBox="1">
            <a:spLocks noChangeArrowheads="1"/>
          </p:cNvSpPr>
          <p:nvPr/>
        </p:nvSpPr>
        <p:spPr bwMode="auto">
          <a:xfrm>
            <a:off x="8678394" y="2124496"/>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TSG#103</a:t>
            </a:r>
            <a:endParaRPr lang="en-GB" altLang="en-US" sz="400">
              <a:latin typeface="Montserrat" panose="00000500000000000000" pitchFamily="2" charset="0"/>
            </a:endParaRPr>
          </a:p>
        </p:txBody>
      </p:sp>
      <p:sp>
        <p:nvSpPr>
          <p:cNvPr id="88" name="TextBox 86">
            <a:extLst>
              <a:ext uri="{FF2B5EF4-FFF2-40B4-BE49-F238E27FC236}">
                <a16:creationId xmlns:a16="http://schemas.microsoft.com/office/drawing/2014/main" id="{8036B9B1-10EB-5CCA-B321-D8F2DD0259CF}"/>
              </a:ext>
            </a:extLst>
          </p:cNvPr>
          <p:cNvSpPr txBox="1">
            <a:spLocks noChangeArrowheads="1"/>
          </p:cNvSpPr>
          <p:nvPr/>
        </p:nvSpPr>
        <p:spPr bwMode="auto">
          <a:xfrm>
            <a:off x="9267357" y="2124496"/>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TSG#104</a:t>
            </a:r>
            <a:endParaRPr lang="en-GB" altLang="en-US" sz="400">
              <a:latin typeface="Montserrat" panose="00000500000000000000" pitchFamily="2" charset="0"/>
            </a:endParaRPr>
          </a:p>
        </p:txBody>
      </p:sp>
      <p:sp>
        <p:nvSpPr>
          <p:cNvPr id="89" name="TextBox 86">
            <a:extLst>
              <a:ext uri="{FF2B5EF4-FFF2-40B4-BE49-F238E27FC236}">
                <a16:creationId xmlns:a16="http://schemas.microsoft.com/office/drawing/2014/main" id="{60CFCCB4-91B7-E4FC-58CB-46D7B9C18326}"/>
              </a:ext>
            </a:extLst>
          </p:cNvPr>
          <p:cNvSpPr txBox="1">
            <a:spLocks noChangeArrowheads="1"/>
          </p:cNvSpPr>
          <p:nvPr/>
        </p:nvSpPr>
        <p:spPr bwMode="auto">
          <a:xfrm>
            <a:off x="9927757" y="2124496"/>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TSG#105</a:t>
            </a:r>
            <a:endParaRPr lang="en-GB" altLang="en-US" sz="400">
              <a:latin typeface="Montserrat" panose="00000500000000000000" pitchFamily="2" charset="0"/>
            </a:endParaRPr>
          </a:p>
        </p:txBody>
      </p:sp>
      <p:sp>
        <p:nvSpPr>
          <p:cNvPr id="90" name="Chevron 60">
            <a:extLst>
              <a:ext uri="{FF2B5EF4-FFF2-40B4-BE49-F238E27FC236}">
                <a16:creationId xmlns:a16="http://schemas.microsoft.com/office/drawing/2014/main" id="{7DE68DBE-8F78-6652-925C-2E1F5B303F9E}"/>
              </a:ext>
            </a:extLst>
          </p:cNvPr>
          <p:cNvSpPr>
            <a:spLocks noChangeArrowheads="1"/>
          </p:cNvSpPr>
          <p:nvPr/>
        </p:nvSpPr>
        <p:spPr bwMode="auto">
          <a:xfrm>
            <a:off x="1663232" y="2891259"/>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94" name="Chevron 60">
            <a:extLst>
              <a:ext uri="{FF2B5EF4-FFF2-40B4-BE49-F238E27FC236}">
                <a16:creationId xmlns:a16="http://schemas.microsoft.com/office/drawing/2014/main" id="{4B8664EA-8FE3-0B36-CBC7-491ABA2BF684}"/>
              </a:ext>
            </a:extLst>
          </p:cNvPr>
          <p:cNvSpPr/>
          <p:nvPr/>
        </p:nvSpPr>
        <p:spPr bwMode="auto">
          <a:xfrm>
            <a:off x="4435007" y="3704059"/>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95" name="TextBox 1">
            <a:extLst>
              <a:ext uri="{FF2B5EF4-FFF2-40B4-BE49-F238E27FC236}">
                <a16:creationId xmlns:a16="http://schemas.microsoft.com/office/drawing/2014/main" id="{9D806B21-4034-4186-67D2-B1670E14FB11}"/>
              </a:ext>
            </a:extLst>
          </p:cNvPr>
          <p:cNvSpPr txBox="1"/>
          <p:nvPr/>
        </p:nvSpPr>
        <p:spPr>
          <a:xfrm>
            <a:off x="4133382" y="188795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2022</a:t>
            </a:r>
          </a:p>
        </p:txBody>
      </p:sp>
      <p:sp>
        <p:nvSpPr>
          <p:cNvPr id="96" name="TextBox 57">
            <a:extLst>
              <a:ext uri="{FF2B5EF4-FFF2-40B4-BE49-F238E27FC236}">
                <a16:creationId xmlns:a16="http://schemas.microsoft.com/office/drawing/2014/main" id="{EB4C44DF-3C73-286E-C4EE-EE50EDFA6220}"/>
              </a:ext>
            </a:extLst>
          </p:cNvPr>
          <p:cNvSpPr txBox="1"/>
          <p:nvPr/>
        </p:nvSpPr>
        <p:spPr>
          <a:xfrm>
            <a:off x="6836894" y="188795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2023</a:t>
            </a:r>
          </a:p>
        </p:txBody>
      </p:sp>
      <p:sp>
        <p:nvSpPr>
          <p:cNvPr id="97" name="TextBox 2">
            <a:extLst>
              <a:ext uri="{FF2B5EF4-FFF2-40B4-BE49-F238E27FC236}">
                <a16:creationId xmlns:a16="http://schemas.microsoft.com/office/drawing/2014/main" id="{E0B13FE0-FD88-17EA-CB60-3158E756F362}"/>
              </a:ext>
            </a:extLst>
          </p:cNvPr>
          <p:cNvSpPr txBox="1">
            <a:spLocks noChangeArrowheads="1"/>
          </p:cNvSpPr>
          <p:nvPr/>
        </p:nvSpPr>
        <p:spPr bwMode="auto">
          <a:xfrm>
            <a:off x="2228382" y="2227684"/>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98" name="TextBox 59">
            <a:extLst>
              <a:ext uri="{FF2B5EF4-FFF2-40B4-BE49-F238E27FC236}">
                <a16:creationId xmlns:a16="http://schemas.microsoft.com/office/drawing/2014/main" id="{FC2E99E4-9941-BC6E-DA8A-A5C283BA5DB9}"/>
              </a:ext>
            </a:extLst>
          </p:cNvPr>
          <p:cNvSpPr txBox="1">
            <a:spLocks noChangeArrowheads="1"/>
          </p:cNvSpPr>
          <p:nvPr/>
        </p:nvSpPr>
        <p:spPr bwMode="auto">
          <a:xfrm>
            <a:off x="3522194" y="2214984"/>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99" name="TextBox 60">
            <a:extLst>
              <a:ext uri="{FF2B5EF4-FFF2-40B4-BE49-F238E27FC236}">
                <a16:creationId xmlns:a16="http://schemas.microsoft.com/office/drawing/2014/main" id="{D2052F0B-22AE-37D6-DF47-EFC71CCF9D17}"/>
              </a:ext>
            </a:extLst>
          </p:cNvPr>
          <p:cNvSpPr txBox="1">
            <a:spLocks noChangeArrowheads="1"/>
          </p:cNvSpPr>
          <p:nvPr/>
        </p:nvSpPr>
        <p:spPr bwMode="auto">
          <a:xfrm>
            <a:off x="8849844" y="2227684"/>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125" name="TextBox 61">
            <a:extLst>
              <a:ext uri="{FF2B5EF4-FFF2-40B4-BE49-F238E27FC236}">
                <a16:creationId xmlns:a16="http://schemas.microsoft.com/office/drawing/2014/main" id="{CC96630F-43BB-9B60-5419-875B828B8010}"/>
              </a:ext>
            </a:extLst>
          </p:cNvPr>
          <p:cNvSpPr txBox="1">
            <a:spLocks noChangeArrowheads="1"/>
          </p:cNvSpPr>
          <p:nvPr/>
        </p:nvSpPr>
        <p:spPr bwMode="auto">
          <a:xfrm>
            <a:off x="6187607" y="2227684"/>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126" name="TextBox 62">
            <a:extLst>
              <a:ext uri="{FF2B5EF4-FFF2-40B4-BE49-F238E27FC236}">
                <a16:creationId xmlns:a16="http://schemas.microsoft.com/office/drawing/2014/main" id="{F3980D22-10F5-CE8E-0313-E3A2BEB3F609}"/>
              </a:ext>
            </a:extLst>
          </p:cNvPr>
          <p:cNvSpPr txBox="1">
            <a:spLocks noChangeArrowheads="1"/>
          </p:cNvSpPr>
          <p:nvPr/>
        </p:nvSpPr>
        <p:spPr bwMode="auto">
          <a:xfrm>
            <a:off x="4209582" y="2227684"/>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127" name="TextBox 63">
            <a:extLst>
              <a:ext uri="{FF2B5EF4-FFF2-40B4-BE49-F238E27FC236}">
                <a16:creationId xmlns:a16="http://schemas.microsoft.com/office/drawing/2014/main" id="{231055A9-FD64-5DFF-6C54-019812E190AA}"/>
              </a:ext>
            </a:extLst>
          </p:cNvPr>
          <p:cNvSpPr txBox="1">
            <a:spLocks noChangeArrowheads="1"/>
          </p:cNvSpPr>
          <p:nvPr/>
        </p:nvSpPr>
        <p:spPr bwMode="auto">
          <a:xfrm>
            <a:off x="6922619" y="2227684"/>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8192" name="TextBox 64">
            <a:extLst>
              <a:ext uri="{FF2B5EF4-FFF2-40B4-BE49-F238E27FC236}">
                <a16:creationId xmlns:a16="http://schemas.microsoft.com/office/drawing/2014/main" id="{7CD18DF2-7502-8006-DB03-4D16D074F895}"/>
              </a:ext>
            </a:extLst>
          </p:cNvPr>
          <p:cNvSpPr txBox="1">
            <a:spLocks noChangeArrowheads="1"/>
          </p:cNvSpPr>
          <p:nvPr/>
        </p:nvSpPr>
        <p:spPr bwMode="auto">
          <a:xfrm>
            <a:off x="9424519" y="2227684"/>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8193" name="TextBox 65">
            <a:extLst>
              <a:ext uri="{FF2B5EF4-FFF2-40B4-BE49-F238E27FC236}">
                <a16:creationId xmlns:a16="http://schemas.microsoft.com/office/drawing/2014/main" id="{B30BF1A5-D5FC-C8D5-4FCD-B3E7FA8DE23F}"/>
              </a:ext>
            </a:extLst>
          </p:cNvPr>
          <p:cNvSpPr txBox="1">
            <a:spLocks noChangeArrowheads="1"/>
          </p:cNvSpPr>
          <p:nvPr/>
        </p:nvSpPr>
        <p:spPr bwMode="auto">
          <a:xfrm>
            <a:off x="4984282" y="2227684"/>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8194" name="TextBox 66">
            <a:extLst>
              <a:ext uri="{FF2B5EF4-FFF2-40B4-BE49-F238E27FC236}">
                <a16:creationId xmlns:a16="http://schemas.microsoft.com/office/drawing/2014/main" id="{BD3AE840-FCFF-FB1A-AE1B-350EBAFB89E7}"/>
              </a:ext>
            </a:extLst>
          </p:cNvPr>
          <p:cNvSpPr txBox="1">
            <a:spLocks noChangeArrowheads="1"/>
          </p:cNvSpPr>
          <p:nvPr/>
        </p:nvSpPr>
        <p:spPr bwMode="auto">
          <a:xfrm>
            <a:off x="7633819" y="2227684"/>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8195" name="TextBox 67">
            <a:extLst>
              <a:ext uri="{FF2B5EF4-FFF2-40B4-BE49-F238E27FC236}">
                <a16:creationId xmlns:a16="http://schemas.microsoft.com/office/drawing/2014/main" id="{426CC1FC-2F18-E314-1548-F6FA6CA72127}"/>
              </a:ext>
            </a:extLst>
          </p:cNvPr>
          <p:cNvSpPr txBox="1">
            <a:spLocks noChangeArrowheads="1"/>
          </p:cNvSpPr>
          <p:nvPr/>
        </p:nvSpPr>
        <p:spPr bwMode="auto">
          <a:xfrm>
            <a:off x="10089682" y="2227684"/>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8196" name="TextBox 69">
            <a:extLst>
              <a:ext uri="{FF2B5EF4-FFF2-40B4-BE49-F238E27FC236}">
                <a16:creationId xmlns:a16="http://schemas.microsoft.com/office/drawing/2014/main" id="{383896A9-6757-3F6F-0957-D83D7576C4D1}"/>
              </a:ext>
            </a:extLst>
          </p:cNvPr>
          <p:cNvSpPr txBox="1">
            <a:spLocks noChangeArrowheads="1"/>
          </p:cNvSpPr>
          <p:nvPr/>
        </p:nvSpPr>
        <p:spPr bwMode="auto">
          <a:xfrm>
            <a:off x="2825282" y="2227684"/>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8197" name="TextBox 70">
            <a:extLst>
              <a:ext uri="{FF2B5EF4-FFF2-40B4-BE49-F238E27FC236}">
                <a16:creationId xmlns:a16="http://schemas.microsoft.com/office/drawing/2014/main" id="{79C050D4-D186-9C4A-7DCF-41B6D4B9F344}"/>
              </a:ext>
            </a:extLst>
          </p:cNvPr>
          <p:cNvSpPr txBox="1">
            <a:spLocks noChangeArrowheads="1"/>
          </p:cNvSpPr>
          <p:nvPr/>
        </p:nvSpPr>
        <p:spPr bwMode="auto">
          <a:xfrm>
            <a:off x="5576419" y="2227684"/>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8198" name="TextBox 71">
            <a:extLst>
              <a:ext uri="{FF2B5EF4-FFF2-40B4-BE49-F238E27FC236}">
                <a16:creationId xmlns:a16="http://schemas.microsoft.com/office/drawing/2014/main" id="{662C6AF3-7C29-9831-56D9-50B4F31FAB0E}"/>
              </a:ext>
            </a:extLst>
          </p:cNvPr>
          <p:cNvSpPr txBox="1">
            <a:spLocks noChangeArrowheads="1"/>
          </p:cNvSpPr>
          <p:nvPr/>
        </p:nvSpPr>
        <p:spPr bwMode="auto">
          <a:xfrm>
            <a:off x="8275169" y="2227684"/>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8199" name="TextBox 91">
            <a:extLst>
              <a:ext uri="{FF2B5EF4-FFF2-40B4-BE49-F238E27FC236}">
                <a16:creationId xmlns:a16="http://schemas.microsoft.com/office/drawing/2014/main" id="{9E872B60-E366-B764-2FA2-5416FA6F72BB}"/>
              </a:ext>
            </a:extLst>
          </p:cNvPr>
          <p:cNvSpPr txBox="1"/>
          <p:nvPr/>
        </p:nvSpPr>
        <p:spPr>
          <a:xfrm>
            <a:off x="9330857" y="1868909"/>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2024</a:t>
            </a:r>
          </a:p>
        </p:txBody>
      </p:sp>
      <p:sp>
        <p:nvSpPr>
          <p:cNvPr id="8200" name="Rectangle 8199">
            <a:extLst>
              <a:ext uri="{FF2B5EF4-FFF2-40B4-BE49-F238E27FC236}">
                <a16:creationId xmlns:a16="http://schemas.microsoft.com/office/drawing/2014/main" id="{8FB2F67F-E1DD-1EEC-5A20-1A128BEE2540}"/>
              </a:ext>
            </a:extLst>
          </p:cNvPr>
          <p:cNvSpPr>
            <a:spLocks noChangeArrowheads="1"/>
          </p:cNvSpPr>
          <p:nvPr/>
        </p:nvSpPr>
        <p:spPr bwMode="auto">
          <a:xfrm>
            <a:off x="6676558" y="6084515"/>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8201" name="Straight Connector 8200">
            <a:extLst>
              <a:ext uri="{FF2B5EF4-FFF2-40B4-BE49-F238E27FC236}">
                <a16:creationId xmlns:a16="http://schemas.microsoft.com/office/drawing/2014/main" id="{6895B391-049D-6EFF-3F6D-F5CCFC0B66C1}"/>
              </a:ext>
            </a:extLst>
          </p:cNvPr>
          <p:cNvCxnSpPr>
            <a:cxnSpLocks noChangeShapeType="1"/>
          </p:cNvCxnSpPr>
          <p:nvPr/>
        </p:nvCxnSpPr>
        <p:spPr bwMode="auto">
          <a:xfrm>
            <a:off x="7096750" y="2357859"/>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8202" name="Chevron 60">
            <a:extLst>
              <a:ext uri="{FF2B5EF4-FFF2-40B4-BE49-F238E27FC236}">
                <a16:creationId xmlns:a16="http://schemas.microsoft.com/office/drawing/2014/main" id="{ACE3CB2A-B496-4110-0FF8-8DD2CD732A9F}"/>
              </a:ext>
            </a:extLst>
          </p:cNvPr>
          <p:cNvSpPr/>
          <p:nvPr/>
        </p:nvSpPr>
        <p:spPr bwMode="auto">
          <a:xfrm>
            <a:off x="7700494" y="3462759"/>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8204" name="Chevron 60">
            <a:extLst>
              <a:ext uri="{FF2B5EF4-FFF2-40B4-BE49-F238E27FC236}">
                <a16:creationId xmlns:a16="http://schemas.microsoft.com/office/drawing/2014/main" id="{5B0D1BF8-C327-2520-2095-D9D927BF3BB7}"/>
              </a:ext>
            </a:extLst>
          </p:cNvPr>
          <p:cNvSpPr/>
          <p:nvPr/>
        </p:nvSpPr>
        <p:spPr bwMode="auto">
          <a:xfrm>
            <a:off x="8332319" y="3708821"/>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8205" name="Chevron 58">
            <a:extLst>
              <a:ext uri="{FF2B5EF4-FFF2-40B4-BE49-F238E27FC236}">
                <a16:creationId xmlns:a16="http://schemas.microsoft.com/office/drawing/2014/main" id="{8FA1F558-E080-3183-E3CC-80FA24D29A79}"/>
              </a:ext>
            </a:extLst>
          </p:cNvPr>
          <p:cNvSpPr/>
          <p:nvPr/>
        </p:nvSpPr>
        <p:spPr bwMode="auto">
          <a:xfrm>
            <a:off x="7182969" y="4266034"/>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8206" name="Group 8205">
            <a:extLst>
              <a:ext uri="{FF2B5EF4-FFF2-40B4-BE49-F238E27FC236}">
                <a16:creationId xmlns:a16="http://schemas.microsoft.com/office/drawing/2014/main" id="{5DE1B267-09C1-8288-4F9E-97626DF0D1A9}"/>
              </a:ext>
            </a:extLst>
          </p:cNvPr>
          <p:cNvGrpSpPr>
            <a:grpSpLocks/>
          </p:cNvGrpSpPr>
          <p:nvPr/>
        </p:nvGrpSpPr>
        <p:grpSpPr bwMode="auto">
          <a:xfrm>
            <a:off x="8525994" y="4442246"/>
            <a:ext cx="947738" cy="482600"/>
            <a:chOff x="7917288" y="3354946"/>
            <a:chExt cx="948590" cy="482958"/>
          </a:xfrm>
        </p:grpSpPr>
        <p:sp>
          <p:nvSpPr>
            <p:cNvPr id="8207" name="Diamond 8206">
              <a:extLst>
                <a:ext uri="{FF2B5EF4-FFF2-40B4-BE49-F238E27FC236}">
                  <a16:creationId xmlns:a16="http://schemas.microsoft.com/office/drawing/2014/main" id="{FCDCC8E6-E2FF-8D86-0B18-700737E39649}"/>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endParaRPr lang="en-US" altLang="en-US"/>
            </a:p>
          </p:txBody>
        </p:sp>
        <p:sp>
          <p:nvSpPr>
            <p:cNvPr id="8208" name="Chevron 58">
              <a:extLst>
                <a:ext uri="{FF2B5EF4-FFF2-40B4-BE49-F238E27FC236}">
                  <a16:creationId xmlns:a16="http://schemas.microsoft.com/office/drawing/2014/main" id="{3A5C375A-DC68-3622-4800-8974F9EA53BF}"/>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ASN.1</a:t>
              </a:r>
            </a:p>
            <a:p>
              <a:pPr algn="ctr"/>
              <a:r>
                <a:rPr lang="fr-FR" altLang="en-US" sz="600">
                  <a:latin typeface="Montserrat" panose="00000500000000000000" pitchFamily="2" charset="0"/>
                  <a:cs typeface="Arial" panose="020B0604020202020204" pitchFamily="34" charset="0"/>
                </a:rPr>
                <a:t>1st review</a:t>
              </a:r>
            </a:p>
          </p:txBody>
        </p:sp>
      </p:grpSp>
    </p:spTree>
    <p:extLst>
      <p:ext uri="{BB962C8B-B14F-4D97-AF65-F5344CB8AC3E}">
        <p14:creationId xmlns:p14="http://schemas.microsoft.com/office/powerpoint/2010/main" val="416310760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 Rel-19 - 1/2</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r>
              <a:rPr lang="sv-SE" sz="1600" dirty="0"/>
              <a:t>Release 19 planning</a:t>
            </a:r>
            <a:endParaRPr lang="sv-SE" sz="1600" dirty="0">
              <a:solidFill>
                <a:srgbClr val="FF0000"/>
              </a:solidFill>
            </a:endParaRPr>
          </a:p>
          <a:p>
            <a:pPr lvl="1"/>
            <a:r>
              <a:rPr lang="en-US" sz="1400" dirty="0"/>
              <a:t>June 2023: </a:t>
            </a:r>
            <a:r>
              <a:rPr lang="en-US" sz="1100" dirty="0"/>
              <a:t>RAN and SA workshop on Rel-19 content</a:t>
            </a:r>
          </a:p>
          <a:p>
            <a:pPr lvl="1"/>
            <a:r>
              <a:rPr lang="en-US" sz="1400" dirty="0"/>
              <a:t>Sept 2023 (TSG#101): </a:t>
            </a:r>
          </a:p>
          <a:p>
            <a:pPr lvl="2"/>
            <a:r>
              <a:rPr lang="en-US" sz="1100" dirty="0"/>
              <a:t>Stage 1: 80% normative work</a:t>
            </a:r>
          </a:p>
          <a:p>
            <a:pPr lvl="2"/>
            <a:r>
              <a:rPr lang="en-US" sz="1100" dirty="0"/>
              <a:t>Approve 1st part of SA Stage 2 package (SA/CT)</a:t>
            </a:r>
          </a:p>
          <a:p>
            <a:pPr lvl="1"/>
            <a:r>
              <a:rPr lang="en-US" sz="1400" dirty="0"/>
              <a:t>Dec 2023 (TSG#102): </a:t>
            </a:r>
          </a:p>
          <a:p>
            <a:pPr lvl="2"/>
            <a:r>
              <a:rPr lang="en-US" sz="1100" dirty="0"/>
              <a:t>Stage 1: 100% normative work</a:t>
            </a:r>
          </a:p>
          <a:p>
            <a:pPr lvl="2"/>
            <a:r>
              <a:rPr lang="en-US" sz="1100" dirty="0"/>
              <a:t>RAN1/2/3 Content Definition</a:t>
            </a:r>
          </a:p>
          <a:p>
            <a:pPr lvl="2"/>
            <a:r>
              <a:rPr lang="en-US" sz="1100" dirty="0"/>
              <a:t>Approve final package of SA Stage 2 with RAN/CT</a:t>
            </a:r>
          </a:p>
          <a:p>
            <a:pPr lvl="1"/>
            <a:r>
              <a:rPr lang="en-US" sz="1400" dirty="0"/>
              <a:t>Mar 2024 (TSG#103): </a:t>
            </a:r>
          </a:p>
          <a:p>
            <a:pPr lvl="2"/>
            <a:r>
              <a:rPr lang="en-US" sz="1100" dirty="0"/>
              <a:t>RAN4 Content Definition</a:t>
            </a:r>
          </a:p>
          <a:p>
            <a:pPr lvl="1"/>
            <a:r>
              <a:rPr lang="en-US" sz="1400" dirty="0"/>
              <a:t>Dec 2024 (TSG#106): </a:t>
            </a:r>
          </a:p>
          <a:p>
            <a:pPr lvl="2"/>
            <a:r>
              <a:rPr lang="en-US" sz="1000" dirty="0"/>
              <a:t>Stage 2 functional freeze (working assumption)</a:t>
            </a:r>
          </a:p>
          <a:p>
            <a:pPr lvl="1"/>
            <a:r>
              <a:rPr lang="en-US" sz="1400" dirty="0"/>
              <a:t>Sept 2025 (TSG#109):</a:t>
            </a:r>
          </a:p>
          <a:p>
            <a:pPr lvl="2"/>
            <a:r>
              <a:rPr lang="en-US" sz="1000" dirty="0"/>
              <a:t>RAN2, RAN3, RAN4Core freeze</a:t>
            </a:r>
          </a:p>
          <a:p>
            <a:pPr lvl="2"/>
            <a:r>
              <a:rPr lang="en-US" sz="1000" dirty="0"/>
              <a:t>Stage 3 (all CT WGs; SA WGs involved with Stage 3) freeze (working assumption)</a:t>
            </a:r>
          </a:p>
          <a:p>
            <a:pPr lvl="1"/>
            <a:r>
              <a:rPr lang="en-US" sz="1400" dirty="0"/>
              <a:t>Dec 2025 (TSG#110):</a:t>
            </a:r>
          </a:p>
          <a:p>
            <a:pPr lvl="2"/>
            <a:r>
              <a:rPr lang="en-US" sz="1000" dirty="0"/>
              <a:t>RAN4Perf freeze</a:t>
            </a:r>
          </a:p>
          <a:p>
            <a:pPr lvl="2"/>
            <a:r>
              <a:rPr lang="en-US" sz="1000" dirty="0"/>
              <a:t>“coding freeze”. Freeze of:ASN-1; Open APIs (working assumption)</a:t>
            </a:r>
            <a:endParaRPr lang="en-US" altLang="en-US" sz="1400" dirty="0"/>
          </a:p>
        </p:txBody>
      </p:sp>
    </p:spTree>
    <p:extLst>
      <p:ext uri="{BB962C8B-B14F-4D97-AF65-F5344CB8AC3E}">
        <p14:creationId xmlns:p14="http://schemas.microsoft.com/office/powerpoint/2010/main" val="147881274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 Rel-19 - 2/2</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pPr marL="341313" indent="-341313">
              <a:defRPr/>
            </a:pPr>
            <a:r>
              <a:rPr lang="en-US" altLang="en-US" sz="2000" dirty="0"/>
              <a:t>Rel-19 Stage 1: </a:t>
            </a:r>
          </a:p>
          <a:p>
            <a:pPr marL="739815" lvl="1" indent="-341313">
              <a:defRPr/>
            </a:pPr>
            <a:r>
              <a:rPr lang="en-GB" altLang="en-US" sz="1600" dirty="0"/>
              <a:t>Stage 1 studies :</a:t>
            </a:r>
          </a:p>
          <a:p>
            <a:pPr marL="1139865" lvl="2" indent="-341313">
              <a:defRPr/>
            </a:pPr>
            <a:r>
              <a:rPr lang="en-GB" altLang="en-US" sz="1400" dirty="0"/>
              <a:t>17 studies–against 14 at previous TSG</a:t>
            </a:r>
          </a:p>
          <a:p>
            <a:pPr marL="1139865" lvl="2" indent="-341313">
              <a:defRPr/>
            </a:pPr>
            <a:r>
              <a:rPr lang="en-GB" altLang="en-US" sz="1400" b="1" dirty="0"/>
              <a:t>OCI (St.1 Studies from SA1) = 80 % </a:t>
            </a:r>
            <a:r>
              <a:rPr lang="en-GB" altLang="en-US" sz="1050" dirty="0"/>
              <a:t>(against 71% at previous TSG). </a:t>
            </a:r>
          </a:p>
          <a:p>
            <a:pPr marL="739815" lvl="1" indent="-341313">
              <a:defRPr/>
            </a:pPr>
            <a:r>
              <a:rPr lang="en-GB" altLang="en-US" sz="1600" dirty="0"/>
              <a:t>Stage 1 normative :</a:t>
            </a:r>
          </a:p>
          <a:p>
            <a:pPr marL="1139865" lvl="2" indent="-341313">
              <a:defRPr/>
            </a:pPr>
            <a:r>
              <a:rPr lang="en-GB" altLang="en-US" sz="1400" dirty="0"/>
              <a:t>“Mini WIDs” – 100% complete, except for </a:t>
            </a:r>
            <a:r>
              <a:rPr lang="en-GB" altLang="en-US" sz="1400" dirty="0" err="1"/>
              <a:t>XRMobility</a:t>
            </a:r>
            <a:r>
              <a:rPr lang="en-GB" altLang="en-US" sz="1400" dirty="0"/>
              <a:t> (50%)</a:t>
            </a:r>
          </a:p>
          <a:p>
            <a:pPr marL="1597065" lvl="3" indent="-341313">
              <a:defRPr/>
            </a:pPr>
            <a:r>
              <a:rPr lang="en-GB" altLang="en-US" sz="1400" dirty="0"/>
              <a:t> 9 SA1 “</a:t>
            </a:r>
            <a:r>
              <a:rPr lang="en-GB" altLang="en-US" sz="1400" dirty="0" err="1"/>
              <a:t>miniWIDs</a:t>
            </a:r>
            <a:r>
              <a:rPr lang="en-GB" altLang="en-US" sz="1400" dirty="0"/>
              <a:t>” items in total – one new one at this meeting</a:t>
            </a:r>
          </a:p>
          <a:p>
            <a:pPr marL="1597065" lvl="3" indent="-341313">
              <a:defRPr/>
            </a:pPr>
            <a:r>
              <a:rPr lang="en-GB" altLang="en-US" sz="1400" dirty="0"/>
              <a:t>Reminder: in SA1 terminology, a “</a:t>
            </a:r>
            <a:r>
              <a:rPr lang="en-GB" altLang="en-US" sz="1400" dirty="0" err="1"/>
              <a:t>miniWID</a:t>
            </a:r>
            <a:r>
              <a:rPr lang="en-GB" altLang="en-US" sz="1400" dirty="0"/>
              <a:t>” is a WID without prior study and completed within one TSG cycle</a:t>
            </a:r>
          </a:p>
          <a:p>
            <a:pPr marL="1139865" lvl="2" indent="-341313">
              <a:defRPr/>
            </a:pPr>
            <a:r>
              <a:rPr lang="en-GB" altLang="en-US" sz="1400" dirty="0"/>
              <a:t>9 “real” normative WIDs from SA1. None started.</a:t>
            </a:r>
          </a:p>
          <a:p>
            <a:pPr marL="1139865" lvl="2" indent="-341313">
              <a:defRPr/>
            </a:pPr>
            <a:r>
              <a:rPr lang="en-GB" altLang="en-US" sz="1400" dirty="0"/>
              <a:t>See next slide for these WIDs</a:t>
            </a:r>
          </a:p>
          <a:p>
            <a:pPr marL="341273" indent="-341313">
              <a:defRPr/>
            </a:pPr>
            <a:r>
              <a:rPr lang="en-US" altLang="en-US" sz="2000" dirty="0"/>
              <a:t>Rel-19 Stage 2 &amp; 3:</a:t>
            </a:r>
          </a:p>
          <a:p>
            <a:pPr marL="739775" lvl="1" indent="-341313">
              <a:defRPr/>
            </a:pPr>
            <a:r>
              <a:rPr lang="en-GB" altLang="en-US" sz="1600" dirty="0"/>
              <a:t>Studies: 2 from SA4, one from SA6. SA4 and SA6 studies not/just started</a:t>
            </a:r>
          </a:p>
          <a:p>
            <a:pPr marL="739775" lvl="1" indent="-341313">
              <a:defRPr/>
            </a:pPr>
            <a:r>
              <a:rPr lang="en-GB" altLang="en-US" sz="1600" dirty="0"/>
              <a:t>Normative: 4 from SA6, 1 from SA3LI. None started.</a:t>
            </a:r>
          </a:p>
        </p:txBody>
      </p:sp>
    </p:spTree>
    <p:extLst>
      <p:ext uri="{BB962C8B-B14F-4D97-AF65-F5344CB8AC3E}">
        <p14:creationId xmlns:p14="http://schemas.microsoft.com/office/powerpoint/2010/main" val="95932146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 – Rel-19</a:t>
            </a:r>
          </a:p>
        </p:txBody>
      </p:sp>
      <p:cxnSp>
        <p:nvCxnSpPr>
          <p:cNvPr id="2" name="Straight Connector 1">
            <a:extLst>
              <a:ext uri="{FF2B5EF4-FFF2-40B4-BE49-F238E27FC236}">
                <a16:creationId xmlns:a16="http://schemas.microsoft.com/office/drawing/2014/main" id="{CBEC53DD-221A-51D5-305A-3A931B7EC210}"/>
              </a:ext>
            </a:extLst>
          </p:cNvPr>
          <p:cNvCxnSpPr/>
          <p:nvPr/>
        </p:nvCxnSpPr>
        <p:spPr bwMode="auto">
          <a:xfrm>
            <a:off x="2880845" y="1937920"/>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4" name="Straight Connector 3">
            <a:extLst>
              <a:ext uri="{FF2B5EF4-FFF2-40B4-BE49-F238E27FC236}">
                <a16:creationId xmlns:a16="http://schemas.microsoft.com/office/drawing/2014/main" id="{CCCF183B-C68D-5A68-F572-E50DFD5394D2}"/>
              </a:ext>
            </a:extLst>
          </p:cNvPr>
          <p:cNvCxnSpPr>
            <a:cxnSpLocks noChangeShapeType="1"/>
          </p:cNvCxnSpPr>
          <p:nvPr/>
        </p:nvCxnSpPr>
        <p:spPr bwMode="auto">
          <a:xfrm>
            <a:off x="8319620" y="2390358"/>
            <a:ext cx="0" cy="3624262"/>
          </a:xfrm>
          <a:prstGeom prst="line">
            <a:avLst/>
          </a:prstGeom>
          <a:noFill/>
          <a:ln w="28575" algn="ctr">
            <a:solidFill>
              <a:schemeClr val="accent3"/>
            </a:solidFill>
            <a:round/>
            <a:headEnd/>
            <a:tailEnd/>
          </a:ln>
        </p:spPr>
      </p:cxnSp>
      <p:cxnSp>
        <p:nvCxnSpPr>
          <p:cNvPr id="5" name="Straight Connector 4">
            <a:extLst>
              <a:ext uri="{FF2B5EF4-FFF2-40B4-BE49-F238E27FC236}">
                <a16:creationId xmlns:a16="http://schemas.microsoft.com/office/drawing/2014/main" id="{61ACC19E-F516-5101-3944-F224B4250D17}"/>
              </a:ext>
            </a:extLst>
          </p:cNvPr>
          <p:cNvCxnSpPr>
            <a:cxnSpLocks noChangeShapeType="1"/>
          </p:cNvCxnSpPr>
          <p:nvPr/>
        </p:nvCxnSpPr>
        <p:spPr bwMode="auto">
          <a:xfrm>
            <a:off x="5600233" y="2350670"/>
            <a:ext cx="0" cy="3663950"/>
          </a:xfrm>
          <a:prstGeom prst="line">
            <a:avLst/>
          </a:prstGeom>
          <a:noFill/>
          <a:ln w="28575" algn="ctr">
            <a:solidFill>
              <a:schemeClr val="accent3"/>
            </a:solidFill>
            <a:round/>
            <a:headEnd/>
            <a:tailEnd/>
          </a:ln>
        </p:spPr>
      </p:cxnSp>
      <p:cxnSp>
        <p:nvCxnSpPr>
          <p:cNvPr id="6" name="Straight Connector 5">
            <a:extLst>
              <a:ext uri="{FF2B5EF4-FFF2-40B4-BE49-F238E27FC236}">
                <a16:creationId xmlns:a16="http://schemas.microsoft.com/office/drawing/2014/main" id="{0A55C2BD-20E4-1FE3-71A6-A95C1980DC39}"/>
              </a:ext>
            </a:extLst>
          </p:cNvPr>
          <p:cNvCxnSpPr>
            <a:cxnSpLocks noChangeShapeType="1"/>
          </p:cNvCxnSpPr>
          <p:nvPr/>
        </p:nvCxnSpPr>
        <p:spPr bwMode="auto">
          <a:xfrm flipH="1">
            <a:off x="2857033" y="2352258"/>
            <a:ext cx="14287" cy="3662362"/>
          </a:xfrm>
          <a:prstGeom prst="line">
            <a:avLst/>
          </a:prstGeom>
          <a:noFill/>
          <a:ln w="28575" algn="ctr">
            <a:solidFill>
              <a:schemeClr val="accent3"/>
            </a:solidFill>
            <a:round/>
            <a:headEnd/>
            <a:tailEnd/>
          </a:ln>
        </p:spPr>
      </p:cxnSp>
      <p:sp>
        <p:nvSpPr>
          <p:cNvPr id="7" name="TextBox 86">
            <a:extLst>
              <a:ext uri="{FF2B5EF4-FFF2-40B4-BE49-F238E27FC236}">
                <a16:creationId xmlns:a16="http://schemas.microsoft.com/office/drawing/2014/main" id="{5F8FD587-7106-BA32-41E5-B6EB4E875050}"/>
              </a:ext>
            </a:extLst>
          </p:cNvPr>
          <p:cNvSpPr txBox="1">
            <a:spLocks noChangeArrowheads="1"/>
          </p:cNvSpPr>
          <p:nvPr/>
        </p:nvSpPr>
        <p:spPr bwMode="auto">
          <a:xfrm>
            <a:off x="1971208" y="205222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TSG#93-e</a:t>
            </a:r>
          </a:p>
        </p:txBody>
      </p:sp>
      <p:sp>
        <p:nvSpPr>
          <p:cNvPr id="8" name="Chevron 60">
            <a:extLst>
              <a:ext uri="{FF2B5EF4-FFF2-40B4-BE49-F238E27FC236}">
                <a16:creationId xmlns:a16="http://schemas.microsoft.com/office/drawing/2014/main" id="{EE78C89B-2D3B-A68E-0DEA-B6D550965817}"/>
              </a:ext>
            </a:extLst>
          </p:cNvPr>
          <p:cNvSpPr/>
          <p:nvPr/>
        </p:nvSpPr>
        <p:spPr bwMode="auto">
          <a:xfrm>
            <a:off x="1540995" y="2539583"/>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9" name="Chevron 79">
            <a:extLst>
              <a:ext uri="{FF2B5EF4-FFF2-40B4-BE49-F238E27FC236}">
                <a16:creationId xmlns:a16="http://schemas.microsoft.com/office/drawing/2014/main" id="{5AC5573F-1242-7D92-F98D-B36E979D6A52}"/>
              </a:ext>
            </a:extLst>
          </p:cNvPr>
          <p:cNvSpPr>
            <a:spLocks noChangeArrowheads="1"/>
          </p:cNvSpPr>
          <p:nvPr/>
        </p:nvSpPr>
        <p:spPr bwMode="auto">
          <a:xfrm>
            <a:off x="8954620" y="3634958"/>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500">
                <a:latin typeface="Montserrat" panose="00000500000000000000" pitchFamily="2" charset="0"/>
                <a:cs typeface="Arial" panose="020B0604020202020204" pitchFamily="34" charset="0"/>
              </a:rPr>
              <a:t>RAN4_Perf </a:t>
            </a:r>
          </a:p>
        </p:txBody>
      </p:sp>
      <p:sp>
        <p:nvSpPr>
          <p:cNvPr id="10" name="Chevron 58">
            <a:extLst>
              <a:ext uri="{FF2B5EF4-FFF2-40B4-BE49-F238E27FC236}">
                <a16:creationId xmlns:a16="http://schemas.microsoft.com/office/drawing/2014/main" id="{A0D64AFE-050D-AD5F-A908-D44626FA2218}"/>
              </a:ext>
            </a:extLst>
          </p:cNvPr>
          <p:cNvSpPr/>
          <p:nvPr/>
        </p:nvSpPr>
        <p:spPr bwMode="auto">
          <a:xfrm>
            <a:off x="5077945" y="3884195"/>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11" name="Chevron 60">
            <a:extLst>
              <a:ext uri="{FF2B5EF4-FFF2-40B4-BE49-F238E27FC236}">
                <a16:creationId xmlns:a16="http://schemas.microsoft.com/office/drawing/2014/main" id="{693BF73E-353F-228D-8EE2-A8423714FC90}"/>
              </a:ext>
            </a:extLst>
          </p:cNvPr>
          <p:cNvSpPr/>
          <p:nvPr/>
        </p:nvSpPr>
        <p:spPr bwMode="auto">
          <a:xfrm>
            <a:off x="3625383" y="339524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2" name="Chevron 60">
            <a:extLst>
              <a:ext uri="{FF2B5EF4-FFF2-40B4-BE49-F238E27FC236}">
                <a16:creationId xmlns:a16="http://schemas.microsoft.com/office/drawing/2014/main" id="{EB08A09E-062A-EF7B-0D6B-2958D20359F9}"/>
              </a:ext>
            </a:extLst>
          </p:cNvPr>
          <p:cNvSpPr/>
          <p:nvPr/>
        </p:nvSpPr>
        <p:spPr bwMode="auto">
          <a:xfrm>
            <a:off x="2422058" y="3147595"/>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13" name="Straight Connector 12">
            <a:extLst>
              <a:ext uri="{FF2B5EF4-FFF2-40B4-BE49-F238E27FC236}">
                <a16:creationId xmlns:a16="http://schemas.microsoft.com/office/drawing/2014/main" id="{7E9DF75A-B947-E326-0CE7-E4050D99A53F}"/>
              </a:ext>
            </a:extLst>
          </p:cNvPr>
          <p:cNvCxnSpPr>
            <a:cxnSpLocks noChangeShapeType="1"/>
          </p:cNvCxnSpPr>
          <p:nvPr/>
        </p:nvCxnSpPr>
        <p:spPr bwMode="auto">
          <a:xfrm>
            <a:off x="3544420" y="2390358"/>
            <a:ext cx="0" cy="3724275"/>
          </a:xfrm>
          <a:prstGeom prst="line">
            <a:avLst/>
          </a:prstGeom>
          <a:noFill/>
          <a:ln w="9525" algn="ctr">
            <a:solidFill>
              <a:schemeClr val="accent3"/>
            </a:solidFill>
            <a:prstDash val="dash"/>
            <a:round/>
            <a:headEnd/>
            <a:tailEnd/>
          </a:ln>
        </p:spPr>
      </p:cxnSp>
      <p:cxnSp>
        <p:nvCxnSpPr>
          <p:cNvPr id="14" name="Straight Connector 13">
            <a:extLst>
              <a:ext uri="{FF2B5EF4-FFF2-40B4-BE49-F238E27FC236}">
                <a16:creationId xmlns:a16="http://schemas.microsoft.com/office/drawing/2014/main" id="{7DD2AC66-F050-9F0F-6B91-DACB15214568}"/>
              </a:ext>
            </a:extLst>
          </p:cNvPr>
          <p:cNvCxnSpPr>
            <a:cxnSpLocks noChangeShapeType="1"/>
          </p:cNvCxnSpPr>
          <p:nvPr/>
        </p:nvCxnSpPr>
        <p:spPr bwMode="auto">
          <a:xfrm>
            <a:off x="10130958" y="2393533"/>
            <a:ext cx="0" cy="3803650"/>
          </a:xfrm>
          <a:prstGeom prst="line">
            <a:avLst/>
          </a:prstGeom>
          <a:noFill/>
          <a:ln w="9525" algn="ctr">
            <a:solidFill>
              <a:schemeClr val="accent3"/>
            </a:solidFill>
            <a:prstDash val="dash"/>
            <a:round/>
            <a:headEnd/>
            <a:tailEnd/>
          </a:ln>
        </p:spPr>
      </p:cxnSp>
      <p:cxnSp>
        <p:nvCxnSpPr>
          <p:cNvPr id="15" name="Straight Connector 14">
            <a:extLst>
              <a:ext uri="{FF2B5EF4-FFF2-40B4-BE49-F238E27FC236}">
                <a16:creationId xmlns:a16="http://schemas.microsoft.com/office/drawing/2014/main" id="{A7559F5E-E538-36D6-B32F-C14F3420ACF3}"/>
              </a:ext>
            </a:extLst>
          </p:cNvPr>
          <p:cNvCxnSpPr>
            <a:cxnSpLocks noChangeShapeType="1"/>
          </p:cNvCxnSpPr>
          <p:nvPr/>
        </p:nvCxnSpPr>
        <p:spPr bwMode="auto">
          <a:xfrm>
            <a:off x="2253783" y="2390358"/>
            <a:ext cx="0" cy="3724275"/>
          </a:xfrm>
          <a:prstGeom prst="line">
            <a:avLst/>
          </a:prstGeom>
          <a:noFill/>
          <a:ln w="9525" algn="ctr">
            <a:solidFill>
              <a:schemeClr val="accent3"/>
            </a:solidFill>
            <a:prstDash val="dash"/>
            <a:round/>
            <a:headEnd/>
            <a:tailEnd/>
          </a:ln>
        </p:spPr>
      </p:cxnSp>
      <p:cxnSp>
        <p:nvCxnSpPr>
          <p:cNvPr id="16" name="Straight Connector 15">
            <a:extLst>
              <a:ext uri="{FF2B5EF4-FFF2-40B4-BE49-F238E27FC236}">
                <a16:creationId xmlns:a16="http://schemas.microsoft.com/office/drawing/2014/main" id="{60586F37-08A1-8956-4168-ABA0507C1F1B}"/>
              </a:ext>
            </a:extLst>
          </p:cNvPr>
          <p:cNvCxnSpPr>
            <a:cxnSpLocks noChangeShapeType="1"/>
          </p:cNvCxnSpPr>
          <p:nvPr/>
        </p:nvCxnSpPr>
        <p:spPr bwMode="auto">
          <a:xfrm>
            <a:off x="8897470" y="2390358"/>
            <a:ext cx="0" cy="3806825"/>
          </a:xfrm>
          <a:prstGeom prst="line">
            <a:avLst/>
          </a:prstGeom>
          <a:noFill/>
          <a:ln w="9525" algn="ctr">
            <a:solidFill>
              <a:schemeClr val="accent3"/>
            </a:solidFill>
            <a:prstDash val="dash"/>
            <a:round/>
            <a:headEnd/>
            <a:tailEnd/>
          </a:ln>
        </p:spPr>
      </p:cxnSp>
      <p:cxnSp>
        <p:nvCxnSpPr>
          <p:cNvPr id="17" name="Straight Connector 16">
            <a:extLst>
              <a:ext uri="{FF2B5EF4-FFF2-40B4-BE49-F238E27FC236}">
                <a16:creationId xmlns:a16="http://schemas.microsoft.com/office/drawing/2014/main" id="{196C3306-8A40-93E3-BE15-59F19B9B0A5D}"/>
              </a:ext>
            </a:extLst>
          </p:cNvPr>
          <p:cNvCxnSpPr>
            <a:cxnSpLocks noChangeShapeType="1"/>
          </p:cNvCxnSpPr>
          <p:nvPr/>
        </p:nvCxnSpPr>
        <p:spPr bwMode="auto">
          <a:xfrm>
            <a:off x="7654458" y="2390358"/>
            <a:ext cx="0" cy="3752850"/>
          </a:xfrm>
          <a:prstGeom prst="line">
            <a:avLst/>
          </a:prstGeom>
          <a:noFill/>
          <a:ln w="9525" algn="ctr">
            <a:solidFill>
              <a:schemeClr val="accent3"/>
            </a:solidFill>
            <a:prstDash val="dash"/>
            <a:round/>
            <a:headEnd/>
            <a:tailEnd/>
          </a:ln>
        </p:spPr>
      </p:cxnSp>
      <p:cxnSp>
        <p:nvCxnSpPr>
          <p:cNvPr id="18" name="Straight Connector 17">
            <a:extLst>
              <a:ext uri="{FF2B5EF4-FFF2-40B4-BE49-F238E27FC236}">
                <a16:creationId xmlns:a16="http://schemas.microsoft.com/office/drawing/2014/main" id="{236CD20F-AC98-9E4A-53EC-D0C3E57AD55C}"/>
              </a:ext>
            </a:extLst>
          </p:cNvPr>
          <p:cNvCxnSpPr>
            <a:cxnSpLocks noChangeShapeType="1"/>
          </p:cNvCxnSpPr>
          <p:nvPr/>
        </p:nvCxnSpPr>
        <p:spPr bwMode="auto">
          <a:xfrm>
            <a:off x="6262220" y="2390358"/>
            <a:ext cx="0" cy="3724275"/>
          </a:xfrm>
          <a:prstGeom prst="line">
            <a:avLst/>
          </a:prstGeom>
          <a:noFill/>
          <a:ln w="9525" algn="ctr">
            <a:solidFill>
              <a:schemeClr val="accent3"/>
            </a:solidFill>
            <a:prstDash val="dash"/>
            <a:round/>
            <a:headEnd/>
            <a:tailEnd/>
          </a:ln>
        </p:spPr>
      </p:cxnSp>
      <p:cxnSp>
        <p:nvCxnSpPr>
          <p:cNvPr id="19" name="Straight Connector 18">
            <a:extLst>
              <a:ext uri="{FF2B5EF4-FFF2-40B4-BE49-F238E27FC236}">
                <a16:creationId xmlns:a16="http://schemas.microsoft.com/office/drawing/2014/main" id="{FDDCA2E5-86E0-4508-F726-82AF2646F892}"/>
              </a:ext>
            </a:extLst>
          </p:cNvPr>
          <p:cNvCxnSpPr>
            <a:cxnSpLocks noChangeShapeType="1"/>
          </p:cNvCxnSpPr>
          <p:nvPr/>
        </p:nvCxnSpPr>
        <p:spPr bwMode="auto">
          <a:xfrm>
            <a:off x="6959133" y="2390358"/>
            <a:ext cx="0" cy="3724275"/>
          </a:xfrm>
          <a:prstGeom prst="line">
            <a:avLst/>
          </a:prstGeom>
          <a:noFill/>
          <a:ln w="9525" algn="ctr">
            <a:solidFill>
              <a:schemeClr val="accent3"/>
            </a:solidFill>
            <a:prstDash val="dash"/>
            <a:round/>
            <a:headEnd/>
            <a:tailEnd/>
          </a:ln>
        </p:spPr>
      </p:cxnSp>
      <p:cxnSp>
        <p:nvCxnSpPr>
          <p:cNvPr id="20" name="Straight Connector 19">
            <a:extLst>
              <a:ext uri="{FF2B5EF4-FFF2-40B4-BE49-F238E27FC236}">
                <a16:creationId xmlns:a16="http://schemas.microsoft.com/office/drawing/2014/main" id="{D77A54CB-8EC5-BD8A-7E6B-B1E8538780B3}"/>
              </a:ext>
            </a:extLst>
          </p:cNvPr>
          <p:cNvCxnSpPr>
            <a:cxnSpLocks noChangeShapeType="1"/>
          </p:cNvCxnSpPr>
          <p:nvPr/>
        </p:nvCxnSpPr>
        <p:spPr bwMode="auto">
          <a:xfrm>
            <a:off x="5004920" y="2390358"/>
            <a:ext cx="0" cy="3724275"/>
          </a:xfrm>
          <a:prstGeom prst="line">
            <a:avLst/>
          </a:prstGeom>
          <a:noFill/>
          <a:ln w="9525" algn="ctr">
            <a:solidFill>
              <a:schemeClr val="accent3"/>
            </a:solidFill>
            <a:prstDash val="dash"/>
            <a:round/>
            <a:headEnd/>
            <a:tailEnd/>
          </a:ln>
        </p:spPr>
      </p:cxnSp>
      <p:cxnSp>
        <p:nvCxnSpPr>
          <p:cNvPr id="21" name="Straight Connector 20">
            <a:extLst>
              <a:ext uri="{FF2B5EF4-FFF2-40B4-BE49-F238E27FC236}">
                <a16:creationId xmlns:a16="http://schemas.microsoft.com/office/drawing/2014/main" id="{F2C73A85-4F3E-E252-8B86-62ECE77604CB}"/>
              </a:ext>
            </a:extLst>
          </p:cNvPr>
          <p:cNvCxnSpPr>
            <a:cxnSpLocks noChangeShapeType="1"/>
          </p:cNvCxnSpPr>
          <p:nvPr/>
        </p:nvCxnSpPr>
        <p:spPr bwMode="auto">
          <a:xfrm>
            <a:off x="4239745" y="2390358"/>
            <a:ext cx="0" cy="3724275"/>
          </a:xfrm>
          <a:prstGeom prst="line">
            <a:avLst/>
          </a:prstGeom>
          <a:noFill/>
          <a:ln w="9525" algn="ctr">
            <a:solidFill>
              <a:schemeClr val="accent3"/>
            </a:solidFill>
            <a:prstDash val="dash"/>
            <a:round/>
            <a:headEnd/>
            <a:tailEnd/>
          </a:ln>
        </p:spPr>
      </p:cxnSp>
      <p:cxnSp>
        <p:nvCxnSpPr>
          <p:cNvPr id="22" name="Straight Connector 21">
            <a:extLst>
              <a:ext uri="{FF2B5EF4-FFF2-40B4-BE49-F238E27FC236}">
                <a16:creationId xmlns:a16="http://schemas.microsoft.com/office/drawing/2014/main" id="{F00FBDE3-58D4-8743-72BD-BA74E76737FB}"/>
              </a:ext>
            </a:extLst>
          </p:cNvPr>
          <p:cNvCxnSpPr>
            <a:cxnSpLocks noChangeShapeType="1"/>
          </p:cNvCxnSpPr>
          <p:nvPr/>
        </p:nvCxnSpPr>
        <p:spPr bwMode="auto">
          <a:xfrm>
            <a:off x="9430870" y="2393533"/>
            <a:ext cx="0" cy="3803650"/>
          </a:xfrm>
          <a:prstGeom prst="line">
            <a:avLst/>
          </a:prstGeom>
          <a:noFill/>
          <a:ln w="9525" algn="ctr">
            <a:solidFill>
              <a:schemeClr val="accent3"/>
            </a:solidFill>
            <a:prstDash val="dash"/>
            <a:round/>
            <a:headEnd/>
            <a:tailEnd/>
          </a:ln>
        </p:spPr>
      </p:cxnSp>
      <p:sp>
        <p:nvSpPr>
          <p:cNvPr id="23" name="Chevron 60">
            <a:extLst>
              <a:ext uri="{FF2B5EF4-FFF2-40B4-BE49-F238E27FC236}">
                <a16:creationId xmlns:a16="http://schemas.microsoft.com/office/drawing/2014/main" id="{5D2C2F63-48A5-705E-6021-126374011FC9}"/>
              </a:ext>
            </a:extLst>
          </p:cNvPr>
          <p:cNvSpPr>
            <a:spLocks noChangeArrowheads="1"/>
          </p:cNvSpPr>
          <p:nvPr/>
        </p:nvSpPr>
        <p:spPr bwMode="auto">
          <a:xfrm>
            <a:off x="2642720" y="2818983"/>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RAN4 </a:t>
            </a:r>
          </a:p>
          <a:p>
            <a:pPr algn="ctr"/>
            <a:r>
              <a:rPr lang="fr-FR" altLang="en-US" sz="600">
                <a:latin typeface="Montserrat" panose="00000500000000000000" pitchFamily="2" charset="0"/>
                <a:cs typeface="Arial" panose="020B0604020202020204" pitchFamily="34" charset="0"/>
              </a:rPr>
              <a:t>content def.</a:t>
            </a:r>
          </a:p>
        </p:txBody>
      </p:sp>
      <p:sp>
        <p:nvSpPr>
          <p:cNvPr id="24" name="TextBox 112">
            <a:extLst>
              <a:ext uri="{FF2B5EF4-FFF2-40B4-BE49-F238E27FC236}">
                <a16:creationId xmlns:a16="http://schemas.microsoft.com/office/drawing/2014/main" id="{6402EA58-B6C7-92FC-7C72-DBF83B5F80B7}"/>
              </a:ext>
            </a:extLst>
          </p:cNvPr>
          <p:cNvSpPr txBox="1">
            <a:spLocks noChangeArrowheads="1"/>
          </p:cNvSpPr>
          <p:nvPr/>
        </p:nvSpPr>
        <p:spPr bwMode="auto">
          <a:xfrm>
            <a:off x="8897470" y="2360195"/>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latin typeface="Montserrat" panose="00000500000000000000" pitchFamily="2" charset="0"/>
              </a:rPr>
              <a:t>Release 18</a:t>
            </a:r>
            <a:endParaRPr lang="en-GB" altLang="en-US" sz="1600" b="1">
              <a:latin typeface="Montserrat" panose="00000500000000000000" pitchFamily="2" charset="0"/>
            </a:endParaRPr>
          </a:p>
        </p:txBody>
      </p:sp>
      <p:sp>
        <p:nvSpPr>
          <p:cNvPr id="25" name="TextBox 1">
            <a:extLst>
              <a:ext uri="{FF2B5EF4-FFF2-40B4-BE49-F238E27FC236}">
                <a16:creationId xmlns:a16="http://schemas.microsoft.com/office/drawing/2014/main" id="{EFF396CE-ADAC-AB2A-BF90-105EF0EAD1C0}"/>
              </a:ext>
            </a:extLst>
          </p:cNvPr>
          <p:cNvSpPr txBox="1">
            <a:spLocks noChangeArrowheads="1"/>
          </p:cNvSpPr>
          <p:nvPr/>
        </p:nvSpPr>
        <p:spPr bwMode="auto">
          <a:xfrm>
            <a:off x="1534645" y="5633620"/>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6" name="TextBox 86">
            <a:extLst>
              <a:ext uri="{FF2B5EF4-FFF2-40B4-BE49-F238E27FC236}">
                <a16:creationId xmlns:a16="http://schemas.microsoft.com/office/drawing/2014/main" id="{740BAD84-354B-9F04-AFE1-896DFAB79382}"/>
              </a:ext>
            </a:extLst>
          </p:cNvPr>
          <p:cNvSpPr txBox="1">
            <a:spLocks noChangeArrowheads="1"/>
          </p:cNvSpPr>
          <p:nvPr/>
        </p:nvSpPr>
        <p:spPr bwMode="auto">
          <a:xfrm>
            <a:off x="2523658" y="2052220"/>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TSG#94-e</a:t>
            </a:r>
            <a:endParaRPr lang="en-GB" altLang="en-US" sz="400">
              <a:latin typeface="Montserrat" panose="00000500000000000000" pitchFamily="2" charset="0"/>
            </a:endParaRPr>
          </a:p>
        </p:txBody>
      </p:sp>
      <p:sp>
        <p:nvSpPr>
          <p:cNvPr id="27" name="TextBox 86">
            <a:extLst>
              <a:ext uri="{FF2B5EF4-FFF2-40B4-BE49-F238E27FC236}">
                <a16:creationId xmlns:a16="http://schemas.microsoft.com/office/drawing/2014/main" id="{9FF56400-B4F1-277F-E0DB-E29AD3FEA8EA}"/>
              </a:ext>
            </a:extLst>
          </p:cNvPr>
          <p:cNvSpPr txBox="1">
            <a:spLocks noChangeArrowheads="1"/>
          </p:cNvSpPr>
          <p:nvPr/>
        </p:nvSpPr>
        <p:spPr bwMode="auto">
          <a:xfrm>
            <a:off x="3201520" y="205222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TSG#95-e</a:t>
            </a:r>
            <a:endParaRPr lang="en-GB" altLang="en-US" sz="400">
              <a:latin typeface="Montserrat" panose="00000500000000000000" pitchFamily="2" charset="0"/>
            </a:endParaRPr>
          </a:p>
        </p:txBody>
      </p:sp>
      <p:sp>
        <p:nvSpPr>
          <p:cNvPr id="28" name="TextBox 86">
            <a:extLst>
              <a:ext uri="{FF2B5EF4-FFF2-40B4-BE49-F238E27FC236}">
                <a16:creationId xmlns:a16="http://schemas.microsoft.com/office/drawing/2014/main" id="{6259210C-E244-2B35-472B-FDA37F8071BF}"/>
              </a:ext>
            </a:extLst>
          </p:cNvPr>
          <p:cNvSpPr txBox="1">
            <a:spLocks noChangeArrowheads="1"/>
          </p:cNvSpPr>
          <p:nvPr/>
        </p:nvSpPr>
        <p:spPr bwMode="auto">
          <a:xfrm>
            <a:off x="3963520" y="205222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TSG#96</a:t>
            </a:r>
            <a:endParaRPr lang="en-GB" altLang="en-US" sz="400">
              <a:latin typeface="Montserrat" panose="00000500000000000000" pitchFamily="2" charset="0"/>
            </a:endParaRPr>
          </a:p>
        </p:txBody>
      </p:sp>
      <p:sp>
        <p:nvSpPr>
          <p:cNvPr id="29" name="TextBox 86">
            <a:extLst>
              <a:ext uri="{FF2B5EF4-FFF2-40B4-BE49-F238E27FC236}">
                <a16:creationId xmlns:a16="http://schemas.microsoft.com/office/drawing/2014/main" id="{1F572830-D048-EF29-F0C1-FB4B6951236A}"/>
              </a:ext>
            </a:extLst>
          </p:cNvPr>
          <p:cNvSpPr txBox="1">
            <a:spLocks noChangeArrowheads="1"/>
          </p:cNvSpPr>
          <p:nvPr/>
        </p:nvSpPr>
        <p:spPr bwMode="auto">
          <a:xfrm>
            <a:off x="4696945" y="205222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TSG#97-e</a:t>
            </a:r>
            <a:endParaRPr lang="en-GB" altLang="en-US" sz="400">
              <a:latin typeface="Montserrat" panose="00000500000000000000" pitchFamily="2" charset="0"/>
            </a:endParaRPr>
          </a:p>
        </p:txBody>
      </p:sp>
      <p:sp>
        <p:nvSpPr>
          <p:cNvPr id="30" name="TextBox 86">
            <a:extLst>
              <a:ext uri="{FF2B5EF4-FFF2-40B4-BE49-F238E27FC236}">
                <a16:creationId xmlns:a16="http://schemas.microsoft.com/office/drawing/2014/main" id="{A8C72644-C0E9-31D2-E84C-289F3E215CA4}"/>
              </a:ext>
            </a:extLst>
          </p:cNvPr>
          <p:cNvSpPr txBox="1">
            <a:spLocks noChangeArrowheads="1"/>
          </p:cNvSpPr>
          <p:nvPr/>
        </p:nvSpPr>
        <p:spPr bwMode="auto">
          <a:xfrm>
            <a:off x="5311308" y="2052220"/>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TSG#98</a:t>
            </a:r>
            <a:endParaRPr lang="en-GB" altLang="en-US" sz="400">
              <a:latin typeface="Montserrat" panose="00000500000000000000" pitchFamily="2" charset="0"/>
            </a:endParaRPr>
          </a:p>
        </p:txBody>
      </p:sp>
      <p:sp>
        <p:nvSpPr>
          <p:cNvPr id="31" name="TextBox 86">
            <a:extLst>
              <a:ext uri="{FF2B5EF4-FFF2-40B4-BE49-F238E27FC236}">
                <a16:creationId xmlns:a16="http://schemas.microsoft.com/office/drawing/2014/main" id="{67DC9E60-ECDA-FCEF-7D59-3DA8B321CB4E}"/>
              </a:ext>
            </a:extLst>
          </p:cNvPr>
          <p:cNvSpPr txBox="1">
            <a:spLocks noChangeArrowheads="1"/>
          </p:cNvSpPr>
          <p:nvPr/>
        </p:nvSpPr>
        <p:spPr bwMode="auto">
          <a:xfrm>
            <a:off x="5979645" y="205222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TSG#99</a:t>
            </a:r>
            <a:endParaRPr lang="en-GB" altLang="en-US" sz="400">
              <a:latin typeface="Montserrat" panose="00000500000000000000" pitchFamily="2" charset="0"/>
            </a:endParaRPr>
          </a:p>
        </p:txBody>
      </p:sp>
      <p:sp>
        <p:nvSpPr>
          <p:cNvPr id="32" name="TextBox 86">
            <a:extLst>
              <a:ext uri="{FF2B5EF4-FFF2-40B4-BE49-F238E27FC236}">
                <a16:creationId xmlns:a16="http://schemas.microsoft.com/office/drawing/2014/main" id="{2CB46E93-211A-1ABC-BAD0-2E3477C9E5FA}"/>
              </a:ext>
            </a:extLst>
          </p:cNvPr>
          <p:cNvSpPr txBox="1">
            <a:spLocks noChangeArrowheads="1"/>
          </p:cNvSpPr>
          <p:nvPr/>
        </p:nvSpPr>
        <p:spPr bwMode="auto">
          <a:xfrm>
            <a:off x="6625758" y="2052220"/>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TSG#100</a:t>
            </a:r>
            <a:endParaRPr lang="en-GB" altLang="en-US" sz="400">
              <a:latin typeface="Montserrat" panose="00000500000000000000" pitchFamily="2" charset="0"/>
            </a:endParaRPr>
          </a:p>
        </p:txBody>
      </p:sp>
      <p:sp>
        <p:nvSpPr>
          <p:cNvPr id="33" name="TextBox 86">
            <a:extLst>
              <a:ext uri="{FF2B5EF4-FFF2-40B4-BE49-F238E27FC236}">
                <a16:creationId xmlns:a16="http://schemas.microsoft.com/office/drawing/2014/main" id="{E64D1DB6-7CC3-230F-FEE7-E878E947BFB2}"/>
              </a:ext>
            </a:extLst>
          </p:cNvPr>
          <p:cNvSpPr txBox="1">
            <a:spLocks noChangeArrowheads="1"/>
          </p:cNvSpPr>
          <p:nvPr/>
        </p:nvSpPr>
        <p:spPr bwMode="auto">
          <a:xfrm>
            <a:off x="7367120" y="2052220"/>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TSG#101</a:t>
            </a:r>
            <a:endParaRPr lang="en-GB" altLang="en-US" sz="400">
              <a:latin typeface="Montserrat" panose="00000500000000000000" pitchFamily="2" charset="0"/>
            </a:endParaRPr>
          </a:p>
        </p:txBody>
      </p:sp>
      <p:sp>
        <p:nvSpPr>
          <p:cNvPr id="34" name="TextBox 86">
            <a:extLst>
              <a:ext uri="{FF2B5EF4-FFF2-40B4-BE49-F238E27FC236}">
                <a16:creationId xmlns:a16="http://schemas.microsoft.com/office/drawing/2014/main" id="{53A26B8B-3EE0-2A7E-F199-3C299785E08C}"/>
              </a:ext>
            </a:extLst>
          </p:cNvPr>
          <p:cNvSpPr txBox="1">
            <a:spLocks noChangeArrowheads="1"/>
          </p:cNvSpPr>
          <p:nvPr/>
        </p:nvSpPr>
        <p:spPr bwMode="auto">
          <a:xfrm>
            <a:off x="7986245" y="205222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TSG#102</a:t>
            </a:r>
            <a:endParaRPr lang="en-GB" altLang="en-US" sz="400">
              <a:latin typeface="Montserrat" panose="00000500000000000000" pitchFamily="2" charset="0"/>
            </a:endParaRPr>
          </a:p>
        </p:txBody>
      </p:sp>
      <p:sp>
        <p:nvSpPr>
          <p:cNvPr id="35" name="TextBox 86">
            <a:extLst>
              <a:ext uri="{FF2B5EF4-FFF2-40B4-BE49-F238E27FC236}">
                <a16:creationId xmlns:a16="http://schemas.microsoft.com/office/drawing/2014/main" id="{B48F1D42-C911-9DDA-B75A-F8EFED502012}"/>
              </a:ext>
            </a:extLst>
          </p:cNvPr>
          <p:cNvSpPr txBox="1">
            <a:spLocks noChangeArrowheads="1"/>
          </p:cNvSpPr>
          <p:nvPr/>
        </p:nvSpPr>
        <p:spPr bwMode="auto">
          <a:xfrm>
            <a:off x="8535520" y="205222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TSG#103</a:t>
            </a:r>
            <a:endParaRPr lang="en-GB" altLang="en-US" sz="400">
              <a:latin typeface="Montserrat" panose="00000500000000000000" pitchFamily="2" charset="0"/>
            </a:endParaRPr>
          </a:p>
        </p:txBody>
      </p:sp>
      <p:sp>
        <p:nvSpPr>
          <p:cNvPr id="36" name="TextBox 86">
            <a:extLst>
              <a:ext uri="{FF2B5EF4-FFF2-40B4-BE49-F238E27FC236}">
                <a16:creationId xmlns:a16="http://schemas.microsoft.com/office/drawing/2014/main" id="{8036B9B1-10EB-5CCA-B321-D8F2DD0259CF}"/>
              </a:ext>
            </a:extLst>
          </p:cNvPr>
          <p:cNvSpPr txBox="1">
            <a:spLocks noChangeArrowheads="1"/>
          </p:cNvSpPr>
          <p:nvPr/>
        </p:nvSpPr>
        <p:spPr bwMode="auto">
          <a:xfrm>
            <a:off x="9124483" y="2052220"/>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TSG#104</a:t>
            </a:r>
            <a:endParaRPr lang="en-GB" altLang="en-US" sz="400">
              <a:latin typeface="Montserrat" panose="00000500000000000000" pitchFamily="2" charset="0"/>
            </a:endParaRPr>
          </a:p>
        </p:txBody>
      </p:sp>
      <p:sp>
        <p:nvSpPr>
          <p:cNvPr id="37" name="Chevron 60">
            <a:extLst>
              <a:ext uri="{FF2B5EF4-FFF2-40B4-BE49-F238E27FC236}">
                <a16:creationId xmlns:a16="http://schemas.microsoft.com/office/drawing/2014/main" id="{7DE68DBE-8F78-6652-925C-2E1F5B303F9E}"/>
              </a:ext>
            </a:extLst>
          </p:cNvPr>
          <p:cNvSpPr>
            <a:spLocks noChangeArrowheads="1"/>
          </p:cNvSpPr>
          <p:nvPr/>
        </p:nvSpPr>
        <p:spPr bwMode="auto">
          <a:xfrm>
            <a:off x="1520358" y="2818983"/>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38" name="Chevron 60">
            <a:extLst>
              <a:ext uri="{FF2B5EF4-FFF2-40B4-BE49-F238E27FC236}">
                <a16:creationId xmlns:a16="http://schemas.microsoft.com/office/drawing/2014/main" id="{4B8664EA-8FE3-0B36-CBC7-491ABA2BF684}"/>
              </a:ext>
            </a:extLst>
          </p:cNvPr>
          <p:cNvSpPr/>
          <p:nvPr/>
        </p:nvSpPr>
        <p:spPr bwMode="auto">
          <a:xfrm>
            <a:off x="4292133" y="3631783"/>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42" name="TextBox 1">
            <a:extLst>
              <a:ext uri="{FF2B5EF4-FFF2-40B4-BE49-F238E27FC236}">
                <a16:creationId xmlns:a16="http://schemas.microsoft.com/office/drawing/2014/main" id="{9D806B21-4034-4186-67D2-B1670E14FB11}"/>
              </a:ext>
            </a:extLst>
          </p:cNvPr>
          <p:cNvSpPr txBox="1"/>
          <p:nvPr/>
        </p:nvSpPr>
        <p:spPr>
          <a:xfrm>
            <a:off x="3990508" y="181568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2022</a:t>
            </a:r>
          </a:p>
        </p:txBody>
      </p:sp>
      <p:sp>
        <p:nvSpPr>
          <p:cNvPr id="54" name="TextBox 57">
            <a:extLst>
              <a:ext uri="{FF2B5EF4-FFF2-40B4-BE49-F238E27FC236}">
                <a16:creationId xmlns:a16="http://schemas.microsoft.com/office/drawing/2014/main" id="{EB4C44DF-3C73-286E-C4EE-EE50EDFA6220}"/>
              </a:ext>
            </a:extLst>
          </p:cNvPr>
          <p:cNvSpPr txBox="1"/>
          <p:nvPr/>
        </p:nvSpPr>
        <p:spPr>
          <a:xfrm>
            <a:off x="6694020" y="181568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2023</a:t>
            </a:r>
          </a:p>
        </p:txBody>
      </p:sp>
      <p:sp>
        <p:nvSpPr>
          <p:cNvPr id="57" name="TextBox 2">
            <a:extLst>
              <a:ext uri="{FF2B5EF4-FFF2-40B4-BE49-F238E27FC236}">
                <a16:creationId xmlns:a16="http://schemas.microsoft.com/office/drawing/2014/main" id="{E0B13FE0-FD88-17EA-CB60-3158E756F362}"/>
              </a:ext>
            </a:extLst>
          </p:cNvPr>
          <p:cNvSpPr txBox="1">
            <a:spLocks noChangeArrowheads="1"/>
          </p:cNvSpPr>
          <p:nvPr/>
        </p:nvSpPr>
        <p:spPr bwMode="auto">
          <a:xfrm>
            <a:off x="2085508" y="2155408"/>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58" name="TextBox 59">
            <a:extLst>
              <a:ext uri="{FF2B5EF4-FFF2-40B4-BE49-F238E27FC236}">
                <a16:creationId xmlns:a16="http://schemas.microsoft.com/office/drawing/2014/main" id="{FC2E99E4-9941-BC6E-DA8A-A5C283BA5DB9}"/>
              </a:ext>
            </a:extLst>
          </p:cNvPr>
          <p:cNvSpPr txBox="1">
            <a:spLocks noChangeArrowheads="1"/>
          </p:cNvSpPr>
          <p:nvPr/>
        </p:nvSpPr>
        <p:spPr bwMode="auto">
          <a:xfrm>
            <a:off x="3379320" y="2142708"/>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60" name="TextBox 60">
            <a:extLst>
              <a:ext uri="{FF2B5EF4-FFF2-40B4-BE49-F238E27FC236}">
                <a16:creationId xmlns:a16="http://schemas.microsoft.com/office/drawing/2014/main" id="{D2052F0B-22AE-37D6-DF47-EFC71CCF9D17}"/>
              </a:ext>
            </a:extLst>
          </p:cNvPr>
          <p:cNvSpPr txBox="1">
            <a:spLocks noChangeArrowheads="1"/>
          </p:cNvSpPr>
          <p:nvPr/>
        </p:nvSpPr>
        <p:spPr bwMode="auto">
          <a:xfrm>
            <a:off x="8706970" y="2155408"/>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61" name="TextBox 61">
            <a:extLst>
              <a:ext uri="{FF2B5EF4-FFF2-40B4-BE49-F238E27FC236}">
                <a16:creationId xmlns:a16="http://schemas.microsoft.com/office/drawing/2014/main" id="{CC96630F-43BB-9B60-5419-875B828B8010}"/>
              </a:ext>
            </a:extLst>
          </p:cNvPr>
          <p:cNvSpPr txBox="1">
            <a:spLocks noChangeArrowheads="1"/>
          </p:cNvSpPr>
          <p:nvPr/>
        </p:nvSpPr>
        <p:spPr bwMode="auto">
          <a:xfrm>
            <a:off x="6044733" y="2155408"/>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Mar.</a:t>
            </a:r>
          </a:p>
        </p:txBody>
      </p:sp>
      <p:sp>
        <p:nvSpPr>
          <p:cNvPr id="62" name="TextBox 62">
            <a:extLst>
              <a:ext uri="{FF2B5EF4-FFF2-40B4-BE49-F238E27FC236}">
                <a16:creationId xmlns:a16="http://schemas.microsoft.com/office/drawing/2014/main" id="{F3980D22-10F5-CE8E-0313-E3A2BEB3F609}"/>
              </a:ext>
            </a:extLst>
          </p:cNvPr>
          <p:cNvSpPr txBox="1">
            <a:spLocks noChangeArrowheads="1"/>
          </p:cNvSpPr>
          <p:nvPr/>
        </p:nvSpPr>
        <p:spPr bwMode="auto">
          <a:xfrm>
            <a:off x="4066708" y="2155408"/>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63" name="TextBox 63">
            <a:extLst>
              <a:ext uri="{FF2B5EF4-FFF2-40B4-BE49-F238E27FC236}">
                <a16:creationId xmlns:a16="http://schemas.microsoft.com/office/drawing/2014/main" id="{231055A9-FD64-5DFF-6C54-019812E190AA}"/>
              </a:ext>
            </a:extLst>
          </p:cNvPr>
          <p:cNvSpPr txBox="1">
            <a:spLocks noChangeArrowheads="1"/>
          </p:cNvSpPr>
          <p:nvPr/>
        </p:nvSpPr>
        <p:spPr bwMode="auto">
          <a:xfrm>
            <a:off x="6779745" y="215540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65" name="TextBox 64">
            <a:extLst>
              <a:ext uri="{FF2B5EF4-FFF2-40B4-BE49-F238E27FC236}">
                <a16:creationId xmlns:a16="http://schemas.microsoft.com/office/drawing/2014/main" id="{7CD18DF2-7502-8006-DB03-4D16D074F895}"/>
              </a:ext>
            </a:extLst>
          </p:cNvPr>
          <p:cNvSpPr txBox="1">
            <a:spLocks noChangeArrowheads="1"/>
          </p:cNvSpPr>
          <p:nvPr/>
        </p:nvSpPr>
        <p:spPr bwMode="auto">
          <a:xfrm>
            <a:off x="9281645" y="215540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Jun.</a:t>
            </a:r>
          </a:p>
        </p:txBody>
      </p:sp>
      <p:sp>
        <p:nvSpPr>
          <p:cNvPr id="66" name="TextBox 65">
            <a:extLst>
              <a:ext uri="{FF2B5EF4-FFF2-40B4-BE49-F238E27FC236}">
                <a16:creationId xmlns:a16="http://schemas.microsoft.com/office/drawing/2014/main" id="{B30BF1A5-D5FC-C8D5-4FCD-B3E7FA8DE23F}"/>
              </a:ext>
            </a:extLst>
          </p:cNvPr>
          <p:cNvSpPr txBox="1">
            <a:spLocks noChangeArrowheads="1"/>
          </p:cNvSpPr>
          <p:nvPr/>
        </p:nvSpPr>
        <p:spPr bwMode="auto">
          <a:xfrm>
            <a:off x="4841408" y="2155408"/>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67" name="TextBox 66">
            <a:extLst>
              <a:ext uri="{FF2B5EF4-FFF2-40B4-BE49-F238E27FC236}">
                <a16:creationId xmlns:a16="http://schemas.microsoft.com/office/drawing/2014/main" id="{BD3AE840-FCFF-FB1A-AE1B-350EBAFB89E7}"/>
              </a:ext>
            </a:extLst>
          </p:cNvPr>
          <p:cNvSpPr txBox="1">
            <a:spLocks noChangeArrowheads="1"/>
          </p:cNvSpPr>
          <p:nvPr/>
        </p:nvSpPr>
        <p:spPr bwMode="auto">
          <a:xfrm>
            <a:off x="7490945" y="2155408"/>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68" name="TextBox 67">
            <a:extLst>
              <a:ext uri="{FF2B5EF4-FFF2-40B4-BE49-F238E27FC236}">
                <a16:creationId xmlns:a16="http://schemas.microsoft.com/office/drawing/2014/main" id="{426CC1FC-2F18-E314-1548-F6FA6CA72127}"/>
              </a:ext>
            </a:extLst>
          </p:cNvPr>
          <p:cNvSpPr txBox="1">
            <a:spLocks noChangeArrowheads="1"/>
          </p:cNvSpPr>
          <p:nvPr/>
        </p:nvSpPr>
        <p:spPr bwMode="auto">
          <a:xfrm>
            <a:off x="9946808" y="2155408"/>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Sep.</a:t>
            </a:r>
          </a:p>
        </p:txBody>
      </p:sp>
      <p:sp>
        <p:nvSpPr>
          <p:cNvPr id="69" name="TextBox 69">
            <a:extLst>
              <a:ext uri="{FF2B5EF4-FFF2-40B4-BE49-F238E27FC236}">
                <a16:creationId xmlns:a16="http://schemas.microsoft.com/office/drawing/2014/main" id="{383896A9-6757-3F6F-0957-D83D7576C4D1}"/>
              </a:ext>
            </a:extLst>
          </p:cNvPr>
          <p:cNvSpPr txBox="1">
            <a:spLocks noChangeArrowheads="1"/>
          </p:cNvSpPr>
          <p:nvPr/>
        </p:nvSpPr>
        <p:spPr bwMode="auto">
          <a:xfrm>
            <a:off x="2682408" y="2155408"/>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70" name="TextBox 70">
            <a:extLst>
              <a:ext uri="{FF2B5EF4-FFF2-40B4-BE49-F238E27FC236}">
                <a16:creationId xmlns:a16="http://schemas.microsoft.com/office/drawing/2014/main" id="{79C050D4-D186-9C4A-7DCF-41B6D4B9F344}"/>
              </a:ext>
            </a:extLst>
          </p:cNvPr>
          <p:cNvSpPr txBox="1">
            <a:spLocks noChangeArrowheads="1"/>
          </p:cNvSpPr>
          <p:nvPr/>
        </p:nvSpPr>
        <p:spPr bwMode="auto">
          <a:xfrm>
            <a:off x="5433545" y="215540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76" name="TextBox 71">
            <a:extLst>
              <a:ext uri="{FF2B5EF4-FFF2-40B4-BE49-F238E27FC236}">
                <a16:creationId xmlns:a16="http://schemas.microsoft.com/office/drawing/2014/main" id="{662C6AF3-7C29-9831-56D9-50B4F31FAB0E}"/>
              </a:ext>
            </a:extLst>
          </p:cNvPr>
          <p:cNvSpPr txBox="1">
            <a:spLocks noChangeArrowheads="1"/>
          </p:cNvSpPr>
          <p:nvPr/>
        </p:nvSpPr>
        <p:spPr bwMode="auto">
          <a:xfrm>
            <a:off x="8132295" y="215540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GB" altLang="en-US" sz="500">
                <a:latin typeface="Montserrat" panose="00000500000000000000" pitchFamily="2" charset="0"/>
              </a:rPr>
              <a:t>Dec.</a:t>
            </a:r>
          </a:p>
        </p:txBody>
      </p:sp>
      <p:sp>
        <p:nvSpPr>
          <p:cNvPr id="80" name="Rectangle 79">
            <a:extLst>
              <a:ext uri="{FF2B5EF4-FFF2-40B4-BE49-F238E27FC236}">
                <a16:creationId xmlns:a16="http://schemas.microsoft.com/office/drawing/2014/main" id="{8FB2F67F-E1DD-1EEC-5A20-1A128BEE2540}"/>
              </a:ext>
            </a:extLst>
          </p:cNvPr>
          <p:cNvSpPr>
            <a:spLocks noChangeArrowheads="1"/>
          </p:cNvSpPr>
          <p:nvPr/>
        </p:nvSpPr>
        <p:spPr bwMode="auto">
          <a:xfrm>
            <a:off x="6552732" y="6012239"/>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87" name="Straight Connector 86">
            <a:extLst>
              <a:ext uri="{FF2B5EF4-FFF2-40B4-BE49-F238E27FC236}">
                <a16:creationId xmlns:a16="http://schemas.microsoft.com/office/drawing/2014/main" id="{6895B391-049D-6EFF-3F6D-F5CCFC0B66C1}"/>
              </a:ext>
            </a:extLst>
          </p:cNvPr>
          <p:cNvCxnSpPr>
            <a:cxnSpLocks noChangeShapeType="1"/>
          </p:cNvCxnSpPr>
          <p:nvPr/>
        </p:nvCxnSpPr>
        <p:spPr bwMode="auto">
          <a:xfrm>
            <a:off x="6962139" y="2285583"/>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91" name="Chevron 60">
            <a:extLst>
              <a:ext uri="{FF2B5EF4-FFF2-40B4-BE49-F238E27FC236}">
                <a16:creationId xmlns:a16="http://schemas.microsoft.com/office/drawing/2014/main" id="{ACE3CB2A-B496-4110-0FF8-8DD2CD732A9F}"/>
              </a:ext>
            </a:extLst>
          </p:cNvPr>
          <p:cNvSpPr/>
          <p:nvPr/>
        </p:nvSpPr>
        <p:spPr bwMode="auto">
          <a:xfrm>
            <a:off x="7557620" y="3390483"/>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92" name="Chevron 60">
            <a:extLst>
              <a:ext uri="{FF2B5EF4-FFF2-40B4-BE49-F238E27FC236}">
                <a16:creationId xmlns:a16="http://schemas.microsoft.com/office/drawing/2014/main" id="{5B0D1BF8-C327-2520-2095-D9D927BF3BB7}"/>
              </a:ext>
            </a:extLst>
          </p:cNvPr>
          <p:cNvSpPr/>
          <p:nvPr/>
        </p:nvSpPr>
        <p:spPr bwMode="auto">
          <a:xfrm>
            <a:off x="8189445" y="3636545"/>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93" name="Chevron 58">
            <a:extLst>
              <a:ext uri="{FF2B5EF4-FFF2-40B4-BE49-F238E27FC236}">
                <a16:creationId xmlns:a16="http://schemas.microsoft.com/office/drawing/2014/main" id="{8FA1F558-E080-3183-E3CC-80FA24D29A79}"/>
              </a:ext>
            </a:extLst>
          </p:cNvPr>
          <p:cNvSpPr/>
          <p:nvPr/>
        </p:nvSpPr>
        <p:spPr bwMode="auto">
          <a:xfrm>
            <a:off x="7040095" y="4193758"/>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00" name="Group 99">
            <a:extLst>
              <a:ext uri="{FF2B5EF4-FFF2-40B4-BE49-F238E27FC236}">
                <a16:creationId xmlns:a16="http://schemas.microsoft.com/office/drawing/2014/main" id="{5DE1B267-09C1-8288-4F9E-97626DF0D1A9}"/>
              </a:ext>
            </a:extLst>
          </p:cNvPr>
          <p:cNvGrpSpPr>
            <a:grpSpLocks/>
          </p:cNvGrpSpPr>
          <p:nvPr/>
        </p:nvGrpSpPr>
        <p:grpSpPr bwMode="auto">
          <a:xfrm>
            <a:off x="8383120" y="4369970"/>
            <a:ext cx="947738" cy="482600"/>
            <a:chOff x="7917288" y="3354946"/>
            <a:chExt cx="948590" cy="482958"/>
          </a:xfrm>
        </p:grpSpPr>
        <p:sp>
          <p:nvSpPr>
            <p:cNvPr id="101" name="Diamond 100">
              <a:extLst>
                <a:ext uri="{FF2B5EF4-FFF2-40B4-BE49-F238E27FC236}">
                  <a16:creationId xmlns:a16="http://schemas.microsoft.com/office/drawing/2014/main" id="{FCDCC8E6-E2FF-8D86-0B18-700737E39649}"/>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endParaRPr lang="en-US" altLang="en-US"/>
            </a:p>
          </p:txBody>
        </p:sp>
        <p:sp>
          <p:nvSpPr>
            <p:cNvPr id="102" name="Chevron 58">
              <a:extLst>
                <a:ext uri="{FF2B5EF4-FFF2-40B4-BE49-F238E27FC236}">
                  <a16:creationId xmlns:a16="http://schemas.microsoft.com/office/drawing/2014/main" id="{3A5C375A-DC68-3622-4800-8974F9EA53BF}"/>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ASN.1</a:t>
              </a:r>
            </a:p>
            <a:p>
              <a:pPr algn="ctr"/>
              <a:r>
                <a:rPr lang="fr-FR" altLang="en-US" sz="600">
                  <a:latin typeface="Montserrat" panose="00000500000000000000" pitchFamily="2" charset="0"/>
                  <a:cs typeface="Arial" panose="020B0604020202020204" pitchFamily="34" charset="0"/>
                </a:rPr>
                <a:t>1st review</a:t>
              </a:r>
            </a:p>
          </p:txBody>
        </p:sp>
      </p:grpSp>
    </p:spTree>
    <p:extLst>
      <p:ext uri="{BB962C8B-B14F-4D97-AF65-F5344CB8AC3E}">
        <p14:creationId xmlns:p14="http://schemas.microsoft.com/office/powerpoint/2010/main" val="255129129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 - overall</a:t>
            </a:r>
          </a:p>
        </p:txBody>
      </p:sp>
      <p:cxnSp>
        <p:nvCxnSpPr>
          <p:cNvPr id="2" name="Straight Connector 1">
            <a:extLst>
              <a:ext uri="{FF2B5EF4-FFF2-40B4-BE49-F238E27FC236}">
                <a16:creationId xmlns:a16="http://schemas.microsoft.com/office/drawing/2014/main" id="{A7CDD73B-D572-BE7D-4210-0C14425FC760}"/>
              </a:ext>
            </a:extLst>
          </p:cNvPr>
          <p:cNvCxnSpPr>
            <a:cxnSpLocks/>
          </p:cNvCxnSpPr>
          <p:nvPr/>
        </p:nvCxnSpPr>
        <p:spPr bwMode="auto">
          <a:xfrm>
            <a:off x="1804191" y="1988202"/>
            <a:ext cx="8031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4" name="Straight Connector 3">
            <a:extLst>
              <a:ext uri="{FF2B5EF4-FFF2-40B4-BE49-F238E27FC236}">
                <a16:creationId xmlns:a16="http://schemas.microsoft.com/office/drawing/2014/main" id="{0058BC4E-F479-0234-46D6-C547F94CBD8A}"/>
              </a:ext>
            </a:extLst>
          </p:cNvPr>
          <p:cNvCxnSpPr>
            <a:cxnSpLocks noChangeShapeType="1"/>
          </p:cNvCxnSpPr>
          <p:nvPr/>
        </p:nvCxnSpPr>
        <p:spPr bwMode="auto">
          <a:xfrm>
            <a:off x="9782966" y="2324752"/>
            <a:ext cx="0" cy="3952875"/>
          </a:xfrm>
          <a:prstGeom prst="line">
            <a:avLst/>
          </a:prstGeom>
          <a:noFill/>
          <a:ln w="28575" algn="ctr">
            <a:solidFill>
              <a:schemeClr val="accent3"/>
            </a:solidFill>
            <a:round/>
            <a:headEnd/>
            <a:tailEnd/>
          </a:ln>
        </p:spPr>
      </p:cxnSp>
      <p:cxnSp>
        <p:nvCxnSpPr>
          <p:cNvPr id="5" name="Straight Connector 4">
            <a:extLst>
              <a:ext uri="{FF2B5EF4-FFF2-40B4-BE49-F238E27FC236}">
                <a16:creationId xmlns:a16="http://schemas.microsoft.com/office/drawing/2014/main" id="{4D9141AD-A890-B0FE-892F-1C520592F2A3}"/>
              </a:ext>
            </a:extLst>
          </p:cNvPr>
          <p:cNvCxnSpPr>
            <a:cxnSpLocks noChangeShapeType="1"/>
          </p:cNvCxnSpPr>
          <p:nvPr/>
        </p:nvCxnSpPr>
        <p:spPr bwMode="auto">
          <a:xfrm>
            <a:off x="7063579" y="2297765"/>
            <a:ext cx="0" cy="4046537"/>
          </a:xfrm>
          <a:prstGeom prst="line">
            <a:avLst/>
          </a:prstGeom>
          <a:noFill/>
          <a:ln w="28575" algn="ctr">
            <a:solidFill>
              <a:schemeClr val="accent3"/>
            </a:solidFill>
            <a:round/>
            <a:headEnd/>
            <a:tailEnd/>
          </a:ln>
        </p:spPr>
      </p:cxnSp>
      <p:cxnSp>
        <p:nvCxnSpPr>
          <p:cNvPr id="6" name="Straight Connector 5">
            <a:extLst>
              <a:ext uri="{FF2B5EF4-FFF2-40B4-BE49-F238E27FC236}">
                <a16:creationId xmlns:a16="http://schemas.microsoft.com/office/drawing/2014/main" id="{DA0EBEF6-3983-6F5F-7E6D-C0A8BA82793A}"/>
              </a:ext>
            </a:extLst>
          </p:cNvPr>
          <p:cNvCxnSpPr>
            <a:cxnSpLocks noChangeShapeType="1"/>
          </p:cNvCxnSpPr>
          <p:nvPr/>
        </p:nvCxnSpPr>
        <p:spPr bwMode="auto">
          <a:xfrm flipH="1">
            <a:off x="4320379" y="2402540"/>
            <a:ext cx="14287" cy="3662362"/>
          </a:xfrm>
          <a:prstGeom prst="line">
            <a:avLst/>
          </a:prstGeom>
          <a:noFill/>
          <a:ln w="28575" algn="ctr">
            <a:solidFill>
              <a:schemeClr val="accent3"/>
            </a:solidFill>
            <a:round/>
            <a:headEnd/>
            <a:tailEnd/>
          </a:ln>
        </p:spPr>
      </p:cxnSp>
      <p:sp>
        <p:nvSpPr>
          <p:cNvPr id="7" name="TextBox 86">
            <a:extLst>
              <a:ext uri="{FF2B5EF4-FFF2-40B4-BE49-F238E27FC236}">
                <a16:creationId xmlns:a16="http://schemas.microsoft.com/office/drawing/2014/main" id="{E8276E2A-1545-01D5-8A4A-5D31B6503B38}"/>
              </a:ext>
            </a:extLst>
          </p:cNvPr>
          <p:cNvSpPr txBox="1">
            <a:spLocks noChangeArrowheads="1"/>
          </p:cNvSpPr>
          <p:nvPr/>
        </p:nvSpPr>
        <p:spPr bwMode="auto">
          <a:xfrm>
            <a:off x="3455191" y="2100915"/>
            <a:ext cx="5318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TSG#96</a:t>
            </a:r>
          </a:p>
        </p:txBody>
      </p:sp>
      <p:cxnSp>
        <p:nvCxnSpPr>
          <p:cNvPr id="8" name="Straight Connector 7">
            <a:extLst>
              <a:ext uri="{FF2B5EF4-FFF2-40B4-BE49-F238E27FC236}">
                <a16:creationId xmlns:a16="http://schemas.microsoft.com/office/drawing/2014/main" id="{1EC8F45A-DDAA-E472-3D51-308F4FD0A9B5}"/>
              </a:ext>
            </a:extLst>
          </p:cNvPr>
          <p:cNvCxnSpPr>
            <a:cxnSpLocks noChangeShapeType="1"/>
          </p:cNvCxnSpPr>
          <p:nvPr/>
        </p:nvCxnSpPr>
        <p:spPr bwMode="auto">
          <a:xfrm>
            <a:off x="5007766" y="2440640"/>
            <a:ext cx="0" cy="3724275"/>
          </a:xfrm>
          <a:prstGeom prst="line">
            <a:avLst/>
          </a:prstGeom>
          <a:noFill/>
          <a:ln w="9525" algn="ctr">
            <a:solidFill>
              <a:schemeClr val="accent3"/>
            </a:solidFill>
            <a:prstDash val="dash"/>
            <a:round/>
            <a:headEnd/>
            <a:tailEnd/>
          </a:ln>
        </p:spPr>
      </p:cxnSp>
      <p:cxnSp>
        <p:nvCxnSpPr>
          <p:cNvPr id="9" name="Straight Connector 8">
            <a:extLst>
              <a:ext uri="{FF2B5EF4-FFF2-40B4-BE49-F238E27FC236}">
                <a16:creationId xmlns:a16="http://schemas.microsoft.com/office/drawing/2014/main" id="{FAB6E145-AF4F-975E-0A67-3DC6E1EE2751}"/>
              </a:ext>
            </a:extLst>
          </p:cNvPr>
          <p:cNvCxnSpPr>
            <a:cxnSpLocks noChangeShapeType="1"/>
          </p:cNvCxnSpPr>
          <p:nvPr/>
        </p:nvCxnSpPr>
        <p:spPr bwMode="auto">
          <a:xfrm>
            <a:off x="3717129" y="2440640"/>
            <a:ext cx="0" cy="3724275"/>
          </a:xfrm>
          <a:prstGeom prst="line">
            <a:avLst/>
          </a:prstGeom>
          <a:noFill/>
          <a:ln w="9525" algn="ctr">
            <a:solidFill>
              <a:schemeClr val="accent3"/>
            </a:solidFill>
            <a:prstDash val="dash"/>
            <a:round/>
            <a:headEnd/>
            <a:tailEnd/>
          </a:ln>
        </p:spPr>
      </p:cxnSp>
      <p:cxnSp>
        <p:nvCxnSpPr>
          <p:cNvPr id="10" name="Straight Connector 9">
            <a:extLst>
              <a:ext uri="{FF2B5EF4-FFF2-40B4-BE49-F238E27FC236}">
                <a16:creationId xmlns:a16="http://schemas.microsoft.com/office/drawing/2014/main" id="{3D0F4B77-4878-68A9-A8AB-F344E92297A7}"/>
              </a:ext>
            </a:extLst>
          </p:cNvPr>
          <p:cNvCxnSpPr>
            <a:cxnSpLocks noChangeShapeType="1"/>
          </p:cNvCxnSpPr>
          <p:nvPr/>
        </p:nvCxnSpPr>
        <p:spPr bwMode="auto">
          <a:xfrm>
            <a:off x="9117804" y="2440640"/>
            <a:ext cx="0" cy="3752850"/>
          </a:xfrm>
          <a:prstGeom prst="line">
            <a:avLst/>
          </a:prstGeom>
          <a:noFill/>
          <a:ln w="9525" algn="ctr">
            <a:solidFill>
              <a:schemeClr val="accent3"/>
            </a:solidFill>
            <a:prstDash val="dash"/>
            <a:round/>
            <a:headEnd/>
            <a:tailEnd/>
          </a:ln>
        </p:spPr>
      </p:cxnSp>
      <p:cxnSp>
        <p:nvCxnSpPr>
          <p:cNvPr id="11" name="Straight Connector 10">
            <a:extLst>
              <a:ext uri="{FF2B5EF4-FFF2-40B4-BE49-F238E27FC236}">
                <a16:creationId xmlns:a16="http://schemas.microsoft.com/office/drawing/2014/main" id="{E8C68FFE-106A-0F05-3B27-52E0536B9BEF}"/>
              </a:ext>
            </a:extLst>
          </p:cNvPr>
          <p:cNvCxnSpPr>
            <a:cxnSpLocks noChangeShapeType="1"/>
          </p:cNvCxnSpPr>
          <p:nvPr/>
        </p:nvCxnSpPr>
        <p:spPr bwMode="auto">
          <a:xfrm>
            <a:off x="7725566" y="2440640"/>
            <a:ext cx="0" cy="3724275"/>
          </a:xfrm>
          <a:prstGeom prst="line">
            <a:avLst/>
          </a:prstGeom>
          <a:noFill/>
          <a:ln w="9525" algn="ctr">
            <a:solidFill>
              <a:schemeClr val="accent3"/>
            </a:solidFill>
            <a:prstDash val="dash"/>
            <a:round/>
            <a:headEnd/>
            <a:tailEnd/>
          </a:ln>
        </p:spPr>
      </p:cxnSp>
      <p:cxnSp>
        <p:nvCxnSpPr>
          <p:cNvPr id="12" name="Straight Connector 11">
            <a:extLst>
              <a:ext uri="{FF2B5EF4-FFF2-40B4-BE49-F238E27FC236}">
                <a16:creationId xmlns:a16="http://schemas.microsoft.com/office/drawing/2014/main" id="{C2C0C098-0039-0796-3CFB-3B1AE9717FAD}"/>
              </a:ext>
            </a:extLst>
          </p:cNvPr>
          <p:cNvCxnSpPr>
            <a:cxnSpLocks noChangeShapeType="1"/>
          </p:cNvCxnSpPr>
          <p:nvPr/>
        </p:nvCxnSpPr>
        <p:spPr bwMode="auto">
          <a:xfrm>
            <a:off x="7385841" y="2556527"/>
            <a:ext cx="0" cy="3724275"/>
          </a:xfrm>
          <a:prstGeom prst="line">
            <a:avLst/>
          </a:prstGeom>
          <a:noFill/>
          <a:ln w="9525" algn="ctr">
            <a:solidFill>
              <a:schemeClr val="accent3"/>
            </a:solidFill>
            <a:prstDash val="dash"/>
            <a:round/>
            <a:headEnd/>
            <a:tailEnd/>
          </a:ln>
        </p:spPr>
      </p:cxnSp>
      <p:cxnSp>
        <p:nvCxnSpPr>
          <p:cNvPr id="13" name="Straight Connector 12">
            <a:extLst>
              <a:ext uri="{FF2B5EF4-FFF2-40B4-BE49-F238E27FC236}">
                <a16:creationId xmlns:a16="http://schemas.microsoft.com/office/drawing/2014/main" id="{C9554A88-BAA0-BA5A-5A3D-8A04C830F955}"/>
              </a:ext>
            </a:extLst>
          </p:cNvPr>
          <p:cNvCxnSpPr>
            <a:cxnSpLocks noChangeShapeType="1"/>
          </p:cNvCxnSpPr>
          <p:nvPr/>
        </p:nvCxnSpPr>
        <p:spPr bwMode="auto">
          <a:xfrm>
            <a:off x="6434929" y="2440640"/>
            <a:ext cx="0" cy="3876675"/>
          </a:xfrm>
          <a:prstGeom prst="line">
            <a:avLst/>
          </a:prstGeom>
          <a:noFill/>
          <a:ln w="9525" algn="ctr">
            <a:solidFill>
              <a:schemeClr val="accent3"/>
            </a:solidFill>
            <a:prstDash val="dash"/>
            <a:round/>
            <a:headEnd/>
            <a:tailEnd/>
          </a:ln>
        </p:spPr>
      </p:cxnSp>
      <p:cxnSp>
        <p:nvCxnSpPr>
          <p:cNvPr id="14" name="Straight Connector 13">
            <a:extLst>
              <a:ext uri="{FF2B5EF4-FFF2-40B4-BE49-F238E27FC236}">
                <a16:creationId xmlns:a16="http://schemas.microsoft.com/office/drawing/2014/main" id="{F2A04396-7753-F1E2-6B02-F2BADB0F288D}"/>
              </a:ext>
            </a:extLst>
          </p:cNvPr>
          <p:cNvCxnSpPr>
            <a:cxnSpLocks noChangeShapeType="1"/>
          </p:cNvCxnSpPr>
          <p:nvPr/>
        </p:nvCxnSpPr>
        <p:spPr bwMode="auto">
          <a:xfrm>
            <a:off x="4687091" y="2542240"/>
            <a:ext cx="0" cy="3724275"/>
          </a:xfrm>
          <a:prstGeom prst="line">
            <a:avLst/>
          </a:prstGeom>
          <a:noFill/>
          <a:ln w="9525" algn="ctr">
            <a:solidFill>
              <a:schemeClr val="accent3"/>
            </a:solidFill>
            <a:prstDash val="dash"/>
            <a:round/>
            <a:headEnd/>
            <a:tailEnd/>
          </a:ln>
        </p:spPr>
      </p:cxnSp>
      <p:sp>
        <p:nvSpPr>
          <p:cNvPr id="15" name="TextBox 112">
            <a:extLst>
              <a:ext uri="{FF2B5EF4-FFF2-40B4-BE49-F238E27FC236}">
                <a16:creationId xmlns:a16="http://schemas.microsoft.com/office/drawing/2014/main" id="{2916AC46-C51D-E893-28C6-4E8739DCFA50}"/>
              </a:ext>
            </a:extLst>
          </p:cNvPr>
          <p:cNvSpPr txBox="1">
            <a:spLocks noChangeArrowheads="1"/>
          </p:cNvSpPr>
          <p:nvPr/>
        </p:nvSpPr>
        <p:spPr bwMode="auto">
          <a:xfrm>
            <a:off x="8865391" y="4960002"/>
            <a:ext cx="1428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latin typeface="Montserrat" panose="00000500000000000000" pitchFamily="2" charset="0"/>
              </a:rPr>
              <a:t>Release 19</a:t>
            </a:r>
            <a:endParaRPr lang="en-GB" altLang="en-US" sz="1600" b="1">
              <a:latin typeface="Montserrat" panose="00000500000000000000" pitchFamily="2" charset="0"/>
            </a:endParaRPr>
          </a:p>
        </p:txBody>
      </p:sp>
      <p:sp>
        <p:nvSpPr>
          <p:cNvPr id="16" name="TextBox 112">
            <a:extLst>
              <a:ext uri="{FF2B5EF4-FFF2-40B4-BE49-F238E27FC236}">
                <a16:creationId xmlns:a16="http://schemas.microsoft.com/office/drawing/2014/main" id="{BE563322-6A43-4579-4790-3F3128EC0CDA}"/>
              </a:ext>
            </a:extLst>
          </p:cNvPr>
          <p:cNvSpPr txBox="1">
            <a:spLocks noChangeArrowheads="1"/>
          </p:cNvSpPr>
          <p:nvPr/>
        </p:nvSpPr>
        <p:spPr bwMode="auto">
          <a:xfrm>
            <a:off x="8924129" y="2964515"/>
            <a:ext cx="1433512"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a:latin typeface="Montserrat" panose="00000500000000000000" pitchFamily="2" charset="0"/>
              </a:rPr>
              <a:t>Release 18</a:t>
            </a:r>
            <a:endParaRPr lang="en-GB" altLang="en-US" sz="1600" b="1">
              <a:latin typeface="Montserrat" panose="00000500000000000000" pitchFamily="2" charset="0"/>
            </a:endParaRPr>
          </a:p>
        </p:txBody>
      </p:sp>
      <p:sp>
        <p:nvSpPr>
          <p:cNvPr id="17" name="TextBox 1">
            <a:extLst>
              <a:ext uri="{FF2B5EF4-FFF2-40B4-BE49-F238E27FC236}">
                <a16:creationId xmlns:a16="http://schemas.microsoft.com/office/drawing/2014/main" id="{D57BEDDA-90BE-AA64-581A-CBF79C2CE8AD}"/>
              </a:ext>
            </a:extLst>
          </p:cNvPr>
          <p:cNvSpPr txBox="1">
            <a:spLocks noChangeArrowheads="1"/>
          </p:cNvSpPr>
          <p:nvPr/>
        </p:nvSpPr>
        <p:spPr bwMode="auto">
          <a:xfrm>
            <a:off x="8984454" y="2480327"/>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8" name="TextBox 86">
            <a:extLst>
              <a:ext uri="{FF2B5EF4-FFF2-40B4-BE49-F238E27FC236}">
                <a16:creationId xmlns:a16="http://schemas.microsoft.com/office/drawing/2014/main" id="{627B4899-D684-F5E9-AFA6-F0E0E305A4E4}"/>
              </a:ext>
            </a:extLst>
          </p:cNvPr>
          <p:cNvSpPr txBox="1">
            <a:spLocks noChangeArrowheads="1"/>
          </p:cNvSpPr>
          <p:nvPr/>
        </p:nvSpPr>
        <p:spPr bwMode="auto">
          <a:xfrm>
            <a:off x="4004466" y="2102502"/>
            <a:ext cx="58896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TSG#98e</a:t>
            </a:r>
            <a:endParaRPr lang="en-GB" altLang="en-US" sz="400">
              <a:latin typeface="Montserrat" panose="00000500000000000000" pitchFamily="2" charset="0"/>
            </a:endParaRPr>
          </a:p>
        </p:txBody>
      </p:sp>
      <p:sp>
        <p:nvSpPr>
          <p:cNvPr id="19" name="TextBox 86">
            <a:extLst>
              <a:ext uri="{FF2B5EF4-FFF2-40B4-BE49-F238E27FC236}">
                <a16:creationId xmlns:a16="http://schemas.microsoft.com/office/drawing/2014/main" id="{56BF4BC7-5110-ACB5-FFC6-EBBCAE8A1700}"/>
              </a:ext>
            </a:extLst>
          </p:cNvPr>
          <p:cNvSpPr txBox="1">
            <a:spLocks noChangeArrowheads="1"/>
          </p:cNvSpPr>
          <p:nvPr/>
        </p:nvSpPr>
        <p:spPr bwMode="auto">
          <a:xfrm>
            <a:off x="4687091" y="210250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TSG#100</a:t>
            </a:r>
            <a:endParaRPr lang="en-GB" altLang="en-US" sz="400">
              <a:latin typeface="Montserrat" panose="00000500000000000000" pitchFamily="2" charset="0"/>
            </a:endParaRPr>
          </a:p>
        </p:txBody>
      </p:sp>
      <p:sp>
        <p:nvSpPr>
          <p:cNvPr id="20" name="TextBox 86">
            <a:extLst>
              <a:ext uri="{FF2B5EF4-FFF2-40B4-BE49-F238E27FC236}">
                <a16:creationId xmlns:a16="http://schemas.microsoft.com/office/drawing/2014/main" id="{C0419083-A667-8D1B-040A-EA3F08CA9D65}"/>
              </a:ext>
            </a:extLst>
          </p:cNvPr>
          <p:cNvSpPr txBox="1">
            <a:spLocks noChangeArrowheads="1"/>
          </p:cNvSpPr>
          <p:nvPr/>
        </p:nvSpPr>
        <p:spPr bwMode="auto">
          <a:xfrm>
            <a:off x="5409404" y="210250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TSG#102</a:t>
            </a:r>
            <a:endParaRPr lang="en-GB" altLang="en-US" sz="400">
              <a:latin typeface="Montserrat" panose="00000500000000000000" pitchFamily="2" charset="0"/>
            </a:endParaRPr>
          </a:p>
        </p:txBody>
      </p:sp>
      <p:sp>
        <p:nvSpPr>
          <p:cNvPr id="21" name="TextBox 86">
            <a:extLst>
              <a:ext uri="{FF2B5EF4-FFF2-40B4-BE49-F238E27FC236}">
                <a16:creationId xmlns:a16="http://schemas.microsoft.com/office/drawing/2014/main" id="{4EEA7B2D-1470-7CB6-B6E3-5CC362EF6512}"/>
              </a:ext>
            </a:extLst>
          </p:cNvPr>
          <p:cNvSpPr txBox="1">
            <a:spLocks noChangeArrowheads="1"/>
          </p:cNvSpPr>
          <p:nvPr/>
        </p:nvSpPr>
        <p:spPr bwMode="auto">
          <a:xfrm>
            <a:off x="6182516" y="210250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TSG#104</a:t>
            </a:r>
            <a:endParaRPr lang="en-GB" altLang="en-US" sz="400">
              <a:latin typeface="Montserrat" panose="00000500000000000000" pitchFamily="2" charset="0"/>
            </a:endParaRPr>
          </a:p>
        </p:txBody>
      </p:sp>
      <p:sp>
        <p:nvSpPr>
          <p:cNvPr id="22" name="TextBox 86">
            <a:extLst>
              <a:ext uri="{FF2B5EF4-FFF2-40B4-BE49-F238E27FC236}">
                <a16:creationId xmlns:a16="http://schemas.microsoft.com/office/drawing/2014/main" id="{0A2F2184-BDB6-D0D7-9971-67342E8D3155}"/>
              </a:ext>
            </a:extLst>
          </p:cNvPr>
          <p:cNvSpPr txBox="1">
            <a:spLocks noChangeArrowheads="1"/>
          </p:cNvSpPr>
          <p:nvPr/>
        </p:nvSpPr>
        <p:spPr bwMode="auto">
          <a:xfrm>
            <a:off x="6757191" y="2102502"/>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TSG#106</a:t>
            </a:r>
            <a:endParaRPr lang="en-GB" altLang="en-US" sz="400">
              <a:latin typeface="Montserrat" panose="00000500000000000000" pitchFamily="2" charset="0"/>
            </a:endParaRPr>
          </a:p>
        </p:txBody>
      </p:sp>
      <p:sp>
        <p:nvSpPr>
          <p:cNvPr id="23" name="TextBox 86">
            <a:extLst>
              <a:ext uri="{FF2B5EF4-FFF2-40B4-BE49-F238E27FC236}">
                <a16:creationId xmlns:a16="http://schemas.microsoft.com/office/drawing/2014/main" id="{EC5CD3A8-F7B4-40C0-8F78-60AE8C404EE3}"/>
              </a:ext>
            </a:extLst>
          </p:cNvPr>
          <p:cNvSpPr txBox="1">
            <a:spLocks noChangeArrowheads="1"/>
          </p:cNvSpPr>
          <p:nvPr/>
        </p:nvSpPr>
        <p:spPr bwMode="auto">
          <a:xfrm>
            <a:off x="7422354" y="210250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TSG#108</a:t>
            </a:r>
            <a:endParaRPr lang="en-GB" altLang="en-US" sz="400">
              <a:latin typeface="Montserrat" panose="00000500000000000000" pitchFamily="2" charset="0"/>
            </a:endParaRPr>
          </a:p>
        </p:txBody>
      </p:sp>
      <p:sp>
        <p:nvSpPr>
          <p:cNvPr id="24" name="TextBox 86">
            <a:extLst>
              <a:ext uri="{FF2B5EF4-FFF2-40B4-BE49-F238E27FC236}">
                <a16:creationId xmlns:a16="http://schemas.microsoft.com/office/drawing/2014/main" id="{821E4589-1DEC-A7BB-36A0-34092018B7D8}"/>
              </a:ext>
            </a:extLst>
          </p:cNvPr>
          <p:cNvSpPr txBox="1">
            <a:spLocks noChangeArrowheads="1"/>
          </p:cNvSpPr>
          <p:nvPr/>
        </p:nvSpPr>
        <p:spPr bwMode="auto">
          <a:xfrm>
            <a:off x="8101804" y="210250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TSG#110</a:t>
            </a:r>
            <a:endParaRPr lang="en-GB" altLang="en-US" sz="400">
              <a:latin typeface="Montserrat" panose="00000500000000000000" pitchFamily="2" charset="0"/>
            </a:endParaRPr>
          </a:p>
        </p:txBody>
      </p:sp>
      <p:sp>
        <p:nvSpPr>
          <p:cNvPr id="25" name="TextBox 86">
            <a:extLst>
              <a:ext uri="{FF2B5EF4-FFF2-40B4-BE49-F238E27FC236}">
                <a16:creationId xmlns:a16="http://schemas.microsoft.com/office/drawing/2014/main" id="{4E98D3CC-1967-EEAE-E575-3A2EDD2FA610}"/>
              </a:ext>
            </a:extLst>
          </p:cNvPr>
          <p:cNvSpPr txBox="1">
            <a:spLocks noChangeArrowheads="1"/>
          </p:cNvSpPr>
          <p:nvPr/>
        </p:nvSpPr>
        <p:spPr bwMode="auto">
          <a:xfrm>
            <a:off x="8835229" y="2102502"/>
            <a:ext cx="5365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TSG#112</a:t>
            </a:r>
            <a:endParaRPr lang="en-GB" altLang="en-US" sz="400">
              <a:latin typeface="Montserrat" panose="00000500000000000000" pitchFamily="2" charset="0"/>
            </a:endParaRPr>
          </a:p>
        </p:txBody>
      </p:sp>
      <p:sp>
        <p:nvSpPr>
          <p:cNvPr id="26" name="TextBox 86">
            <a:extLst>
              <a:ext uri="{FF2B5EF4-FFF2-40B4-BE49-F238E27FC236}">
                <a16:creationId xmlns:a16="http://schemas.microsoft.com/office/drawing/2014/main" id="{D1691336-5523-9904-A9A3-5A000A22F5B5}"/>
              </a:ext>
            </a:extLst>
          </p:cNvPr>
          <p:cNvSpPr txBox="1">
            <a:spLocks noChangeArrowheads="1"/>
          </p:cNvSpPr>
          <p:nvPr/>
        </p:nvSpPr>
        <p:spPr bwMode="auto">
          <a:xfrm>
            <a:off x="9459116" y="210250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TSG#114</a:t>
            </a:r>
            <a:endParaRPr lang="en-GB" altLang="en-US" sz="400">
              <a:latin typeface="Montserrat" panose="00000500000000000000" pitchFamily="2" charset="0"/>
            </a:endParaRPr>
          </a:p>
        </p:txBody>
      </p:sp>
      <p:sp>
        <p:nvSpPr>
          <p:cNvPr id="27" name="TextBox 1">
            <a:extLst>
              <a:ext uri="{FF2B5EF4-FFF2-40B4-BE49-F238E27FC236}">
                <a16:creationId xmlns:a16="http://schemas.microsoft.com/office/drawing/2014/main" id="{793C065A-4FAB-1517-256A-6498947CEF7B}"/>
              </a:ext>
            </a:extLst>
          </p:cNvPr>
          <p:cNvSpPr txBox="1"/>
          <p:nvPr/>
        </p:nvSpPr>
        <p:spPr>
          <a:xfrm>
            <a:off x="3401216" y="1865965"/>
            <a:ext cx="487363"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2022</a:t>
            </a:r>
          </a:p>
        </p:txBody>
      </p:sp>
      <p:sp>
        <p:nvSpPr>
          <p:cNvPr id="28" name="TextBox 57">
            <a:extLst>
              <a:ext uri="{FF2B5EF4-FFF2-40B4-BE49-F238E27FC236}">
                <a16:creationId xmlns:a16="http://schemas.microsoft.com/office/drawing/2014/main" id="{B4310E30-3392-868D-772B-B75D777100D9}"/>
              </a:ext>
            </a:extLst>
          </p:cNvPr>
          <p:cNvSpPr txBox="1"/>
          <p:nvPr/>
        </p:nvSpPr>
        <p:spPr>
          <a:xfrm>
            <a:off x="4771229" y="185961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2023</a:t>
            </a:r>
          </a:p>
        </p:txBody>
      </p:sp>
      <p:sp>
        <p:nvSpPr>
          <p:cNvPr id="29" name="TextBox 91">
            <a:extLst>
              <a:ext uri="{FF2B5EF4-FFF2-40B4-BE49-F238E27FC236}">
                <a16:creationId xmlns:a16="http://schemas.microsoft.com/office/drawing/2014/main" id="{5F4EE5D2-C401-C2BE-5DBC-8CC665124CDB}"/>
              </a:ext>
            </a:extLst>
          </p:cNvPr>
          <p:cNvSpPr txBox="1"/>
          <p:nvPr/>
        </p:nvSpPr>
        <p:spPr>
          <a:xfrm>
            <a:off x="7543004" y="1861202"/>
            <a:ext cx="498475" cy="24606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2025</a:t>
            </a:r>
          </a:p>
        </p:txBody>
      </p:sp>
      <p:sp>
        <p:nvSpPr>
          <p:cNvPr id="30" name="Rectangle 29">
            <a:extLst>
              <a:ext uri="{FF2B5EF4-FFF2-40B4-BE49-F238E27FC236}">
                <a16:creationId xmlns:a16="http://schemas.microsoft.com/office/drawing/2014/main" id="{D9C9DA52-6A7B-FA91-BC46-409E07BDC4CE}"/>
              </a:ext>
            </a:extLst>
          </p:cNvPr>
          <p:cNvSpPr>
            <a:spLocks noChangeArrowheads="1"/>
          </p:cNvSpPr>
          <p:nvPr/>
        </p:nvSpPr>
        <p:spPr bwMode="auto">
          <a:xfrm>
            <a:off x="4612480" y="6185552"/>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31" name="Straight Connector 30">
            <a:extLst>
              <a:ext uri="{FF2B5EF4-FFF2-40B4-BE49-F238E27FC236}">
                <a16:creationId xmlns:a16="http://schemas.microsoft.com/office/drawing/2014/main" id="{8D281FAA-3CAD-AAFB-0942-697203CAEAEE}"/>
              </a:ext>
            </a:extLst>
          </p:cNvPr>
          <p:cNvCxnSpPr>
            <a:cxnSpLocks noChangeShapeType="1"/>
          </p:cNvCxnSpPr>
          <p:nvPr/>
        </p:nvCxnSpPr>
        <p:spPr bwMode="auto">
          <a:xfrm>
            <a:off x="5006930" y="243587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32" name="TextBox 1">
            <a:extLst>
              <a:ext uri="{FF2B5EF4-FFF2-40B4-BE49-F238E27FC236}">
                <a16:creationId xmlns:a16="http://schemas.microsoft.com/office/drawing/2014/main" id="{6B48BD4F-A2DB-61B4-809F-D6E7CCD06FA1}"/>
              </a:ext>
            </a:extLst>
          </p:cNvPr>
          <p:cNvSpPr txBox="1">
            <a:spLocks noChangeArrowheads="1"/>
          </p:cNvSpPr>
          <p:nvPr/>
        </p:nvSpPr>
        <p:spPr bwMode="auto">
          <a:xfrm>
            <a:off x="8749504" y="3945590"/>
            <a:ext cx="1636712" cy="508000"/>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900" b="1" dirty="0">
                <a:latin typeface="Montserrat" panose="00000500000000000000" pitchFamily="50" charset="0"/>
              </a:rPr>
              <a:t>*</a:t>
            </a:r>
            <a:r>
              <a:rPr lang="en-GB" altLang="en-US" sz="900" dirty="0">
                <a:latin typeface="Montserrat" panose="00000500000000000000" pitchFamily="50" charset="0"/>
              </a:rPr>
              <a:t>: +3 months for RAN4</a:t>
            </a:r>
          </a:p>
          <a:p>
            <a:pPr>
              <a:defRPr/>
            </a:pPr>
            <a:r>
              <a:rPr lang="en-GB" altLang="en-US" sz="900" dirty="0">
                <a:latin typeface="Montserrat" panose="00000500000000000000" pitchFamily="50" charset="0"/>
              </a:rPr>
              <a:t>**: - 3 months for RAN1, </a:t>
            </a:r>
            <a:br>
              <a:rPr lang="en-GB" altLang="en-US" sz="900" dirty="0">
                <a:latin typeface="Montserrat" panose="00000500000000000000" pitchFamily="50" charset="0"/>
              </a:rPr>
            </a:br>
            <a:r>
              <a:rPr lang="en-GB" altLang="en-US" sz="900" dirty="0">
                <a:latin typeface="Montserrat" panose="00000500000000000000" pitchFamily="50" charset="0"/>
              </a:rPr>
              <a:t>+ 3 months for RAN4 perf</a:t>
            </a:r>
          </a:p>
        </p:txBody>
      </p:sp>
      <p:sp>
        <p:nvSpPr>
          <p:cNvPr id="33" name="Chevron 60">
            <a:extLst>
              <a:ext uri="{FF2B5EF4-FFF2-40B4-BE49-F238E27FC236}">
                <a16:creationId xmlns:a16="http://schemas.microsoft.com/office/drawing/2014/main" id="{CBC211BA-74D9-863B-BDC2-820C140F8A3F}"/>
              </a:ext>
            </a:extLst>
          </p:cNvPr>
          <p:cNvSpPr/>
          <p:nvPr/>
        </p:nvSpPr>
        <p:spPr bwMode="auto">
          <a:xfrm>
            <a:off x="1805779" y="246604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SA1 Stage 1  </a:t>
            </a:r>
          </a:p>
        </p:txBody>
      </p:sp>
      <p:sp>
        <p:nvSpPr>
          <p:cNvPr id="34" name="Chevron 58">
            <a:extLst>
              <a:ext uri="{FF2B5EF4-FFF2-40B4-BE49-F238E27FC236}">
                <a16:creationId xmlns:a16="http://schemas.microsoft.com/office/drawing/2014/main" id="{2D39C502-886D-720A-B429-30BFB30CB774}"/>
              </a:ext>
            </a:extLst>
          </p:cNvPr>
          <p:cNvSpPr/>
          <p:nvPr/>
        </p:nvSpPr>
        <p:spPr bwMode="auto">
          <a:xfrm>
            <a:off x="3507579" y="3582052"/>
            <a:ext cx="2609850"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35" name="Chevron 60">
            <a:extLst>
              <a:ext uri="{FF2B5EF4-FFF2-40B4-BE49-F238E27FC236}">
                <a16:creationId xmlns:a16="http://schemas.microsoft.com/office/drawing/2014/main" id="{234ADE43-22AB-012F-5B2A-BEC6A5214C60}"/>
              </a:ext>
            </a:extLst>
          </p:cNvPr>
          <p:cNvSpPr/>
          <p:nvPr/>
        </p:nvSpPr>
        <p:spPr bwMode="auto">
          <a:xfrm>
            <a:off x="3077366" y="2959752"/>
            <a:ext cx="19240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Stage 2 Normative</a:t>
            </a:r>
          </a:p>
        </p:txBody>
      </p:sp>
      <p:sp>
        <p:nvSpPr>
          <p:cNvPr id="36" name="Chevron 60">
            <a:extLst>
              <a:ext uri="{FF2B5EF4-FFF2-40B4-BE49-F238E27FC236}">
                <a16:creationId xmlns:a16="http://schemas.microsoft.com/office/drawing/2014/main" id="{BCDC0C4F-EE3A-9EB6-AA70-0B9019918259}"/>
              </a:ext>
            </a:extLst>
          </p:cNvPr>
          <p:cNvSpPr>
            <a:spLocks noChangeArrowheads="1"/>
          </p:cNvSpPr>
          <p:nvPr/>
        </p:nvSpPr>
        <p:spPr bwMode="auto">
          <a:xfrm>
            <a:off x="1818479" y="2716865"/>
            <a:ext cx="1339850" cy="241300"/>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altLang="en-US" sz="900" dirty="0">
                <a:latin typeface="Montserrat" panose="00000500000000000000" pitchFamily="50" charset="0"/>
                <a:cs typeface="Arial" panose="020B0604020202020204" pitchFamily="34" charset="0"/>
              </a:rPr>
              <a:t>RAN Content def.*</a:t>
            </a:r>
          </a:p>
        </p:txBody>
      </p:sp>
      <p:sp>
        <p:nvSpPr>
          <p:cNvPr id="37" name="Chevron 60">
            <a:extLst>
              <a:ext uri="{FF2B5EF4-FFF2-40B4-BE49-F238E27FC236}">
                <a16:creationId xmlns:a16="http://schemas.microsoft.com/office/drawing/2014/main" id="{785A6F19-0C40-DC64-296D-E97AD8C9C537}"/>
              </a:ext>
            </a:extLst>
          </p:cNvPr>
          <p:cNvSpPr/>
          <p:nvPr/>
        </p:nvSpPr>
        <p:spPr bwMode="auto">
          <a:xfrm>
            <a:off x="3104354" y="3283602"/>
            <a:ext cx="2606675" cy="2063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a:t>
            </a:r>
          </a:p>
        </p:txBody>
      </p:sp>
      <p:sp>
        <p:nvSpPr>
          <p:cNvPr id="38" name="Chevron 60">
            <a:extLst>
              <a:ext uri="{FF2B5EF4-FFF2-40B4-BE49-F238E27FC236}">
                <a16:creationId xmlns:a16="http://schemas.microsoft.com/office/drawing/2014/main" id="{A9C2F523-9534-B409-7359-114CD4678EC2}"/>
              </a:ext>
            </a:extLst>
          </p:cNvPr>
          <p:cNvSpPr/>
          <p:nvPr/>
        </p:nvSpPr>
        <p:spPr bwMode="auto">
          <a:xfrm>
            <a:off x="5537991" y="3280427"/>
            <a:ext cx="590550"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Maint.*</a:t>
            </a:r>
            <a:endParaRPr lang="fr-FR" sz="900" dirty="0">
              <a:latin typeface="Montserrat" panose="00000500000000000000" pitchFamily="50" charset="0"/>
              <a:ea typeface="ＭＳ Ｐゴシック" charset="-128"/>
              <a:cs typeface="Arial" pitchFamily="34" charset="0"/>
            </a:endParaRPr>
          </a:p>
        </p:txBody>
      </p:sp>
      <p:sp>
        <p:nvSpPr>
          <p:cNvPr id="42" name="Chevron 58">
            <a:extLst>
              <a:ext uri="{FF2B5EF4-FFF2-40B4-BE49-F238E27FC236}">
                <a16:creationId xmlns:a16="http://schemas.microsoft.com/office/drawing/2014/main" id="{B6FBD2F4-C15A-ABC2-4780-56D546BFC26F}"/>
              </a:ext>
            </a:extLst>
          </p:cNvPr>
          <p:cNvSpPr/>
          <p:nvPr/>
        </p:nvSpPr>
        <p:spPr bwMode="auto">
          <a:xfrm>
            <a:off x="4114004" y="3891615"/>
            <a:ext cx="2386012"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54" name="Group 53">
            <a:extLst>
              <a:ext uri="{FF2B5EF4-FFF2-40B4-BE49-F238E27FC236}">
                <a16:creationId xmlns:a16="http://schemas.microsoft.com/office/drawing/2014/main" id="{AAD8ED75-426C-6F9F-789A-9FA22B5BD6BB}"/>
              </a:ext>
            </a:extLst>
          </p:cNvPr>
          <p:cNvGrpSpPr>
            <a:grpSpLocks/>
          </p:cNvGrpSpPr>
          <p:nvPr/>
        </p:nvGrpSpPr>
        <p:grpSpPr bwMode="auto">
          <a:xfrm>
            <a:off x="5568162" y="3917015"/>
            <a:ext cx="947738" cy="482600"/>
            <a:chOff x="7917288" y="3354946"/>
            <a:chExt cx="948590" cy="482958"/>
          </a:xfrm>
        </p:grpSpPr>
        <p:sp>
          <p:nvSpPr>
            <p:cNvPr id="123" name="Diamond 122">
              <a:extLst>
                <a:ext uri="{FF2B5EF4-FFF2-40B4-BE49-F238E27FC236}">
                  <a16:creationId xmlns:a16="http://schemas.microsoft.com/office/drawing/2014/main" id="{84BC7AE3-E782-7D40-646F-96F788045AB0}"/>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endParaRPr lang="en-US" altLang="en-US"/>
            </a:p>
          </p:txBody>
        </p:sp>
        <p:sp>
          <p:nvSpPr>
            <p:cNvPr id="124" name="Chevron 58">
              <a:extLst>
                <a:ext uri="{FF2B5EF4-FFF2-40B4-BE49-F238E27FC236}">
                  <a16:creationId xmlns:a16="http://schemas.microsoft.com/office/drawing/2014/main" id="{E8E0837B-17F0-C28F-CFBA-D4A221F49479}"/>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r>
                <a:rPr lang="fr-FR" altLang="en-US" sz="600">
                  <a:latin typeface="Montserrat" panose="00000500000000000000" pitchFamily="2" charset="0"/>
                  <a:cs typeface="Arial" panose="020B0604020202020204" pitchFamily="34" charset="0"/>
                </a:rPr>
                <a:t>ASN.1</a:t>
              </a:r>
            </a:p>
            <a:p>
              <a:pPr algn="ctr"/>
              <a:r>
                <a:rPr lang="fr-FR" altLang="en-US" sz="600">
                  <a:latin typeface="Montserrat" panose="00000500000000000000" pitchFamily="2" charset="0"/>
                  <a:cs typeface="Arial" panose="020B0604020202020204" pitchFamily="34" charset="0"/>
                </a:rPr>
                <a:t>1st review</a:t>
              </a:r>
            </a:p>
          </p:txBody>
        </p:sp>
      </p:grpSp>
      <p:sp>
        <p:nvSpPr>
          <p:cNvPr id="57" name="Chevron 60">
            <a:extLst>
              <a:ext uri="{FF2B5EF4-FFF2-40B4-BE49-F238E27FC236}">
                <a16:creationId xmlns:a16="http://schemas.microsoft.com/office/drawing/2014/main" id="{F0DF0DAD-24CC-6AD6-1F30-259F47EABC62}"/>
              </a:ext>
            </a:extLst>
          </p:cNvPr>
          <p:cNvSpPr>
            <a:spLocks noChangeArrowheads="1"/>
          </p:cNvSpPr>
          <p:nvPr/>
        </p:nvSpPr>
        <p:spPr bwMode="auto">
          <a:xfrm>
            <a:off x="4968079" y="4918727"/>
            <a:ext cx="730250" cy="280988"/>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altLang="en-US" sz="800" b="1" dirty="0">
                <a:latin typeface="Montserrat" panose="00000500000000000000" pitchFamily="50" charset="0"/>
                <a:cs typeface="Arial" panose="020B0604020202020204" pitchFamily="34" charset="0"/>
              </a:rPr>
              <a:t> </a:t>
            </a:r>
            <a:endParaRPr lang="fr-FR" altLang="en-US" sz="800" dirty="0">
              <a:latin typeface="Montserrat" panose="00000500000000000000" pitchFamily="50" charset="0"/>
              <a:cs typeface="Arial" panose="020B0604020202020204" pitchFamily="34" charset="0"/>
            </a:endParaRPr>
          </a:p>
        </p:txBody>
      </p:sp>
      <p:cxnSp>
        <p:nvCxnSpPr>
          <p:cNvPr id="58" name="Straight Connector 57">
            <a:extLst>
              <a:ext uri="{FF2B5EF4-FFF2-40B4-BE49-F238E27FC236}">
                <a16:creationId xmlns:a16="http://schemas.microsoft.com/office/drawing/2014/main" id="{A6408CAC-9089-74EB-FB3F-C14AF4F22287}"/>
              </a:ext>
            </a:extLst>
          </p:cNvPr>
          <p:cNvCxnSpPr>
            <a:cxnSpLocks noChangeShapeType="1"/>
          </p:cNvCxnSpPr>
          <p:nvPr/>
        </p:nvCxnSpPr>
        <p:spPr bwMode="auto">
          <a:xfrm>
            <a:off x="8420891" y="2305702"/>
            <a:ext cx="0" cy="4046538"/>
          </a:xfrm>
          <a:prstGeom prst="line">
            <a:avLst/>
          </a:prstGeom>
          <a:noFill/>
          <a:ln w="28575" algn="ctr">
            <a:solidFill>
              <a:schemeClr val="accent3"/>
            </a:solidFill>
            <a:round/>
            <a:headEnd/>
            <a:tailEnd/>
          </a:ln>
        </p:spPr>
      </p:cxnSp>
      <p:cxnSp>
        <p:nvCxnSpPr>
          <p:cNvPr id="60" name="Straight Connector 59">
            <a:extLst>
              <a:ext uri="{FF2B5EF4-FFF2-40B4-BE49-F238E27FC236}">
                <a16:creationId xmlns:a16="http://schemas.microsoft.com/office/drawing/2014/main" id="{23C8DC09-2EB9-7CD8-4040-30D09E536DF1}"/>
              </a:ext>
            </a:extLst>
          </p:cNvPr>
          <p:cNvCxnSpPr>
            <a:cxnSpLocks noChangeShapeType="1"/>
          </p:cNvCxnSpPr>
          <p:nvPr/>
        </p:nvCxnSpPr>
        <p:spPr bwMode="auto">
          <a:xfrm>
            <a:off x="5720554" y="2308877"/>
            <a:ext cx="0" cy="4002088"/>
          </a:xfrm>
          <a:prstGeom prst="line">
            <a:avLst/>
          </a:prstGeom>
          <a:noFill/>
          <a:ln w="28575" algn="ctr">
            <a:solidFill>
              <a:schemeClr val="accent3"/>
            </a:solidFill>
            <a:round/>
            <a:headEnd/>
            <a:tailEnd/>
          </a:ln>
        </p:spPr>
      </p:cxnSp>
      <p:cxnSp>
        <p:nvCxnSpPr>
          <p:cNvPr id="61" name="Straight Connector 60">
            <a:extLst>
              <a:ext uri="{FF2B5EF4-FFF2-40B4-BE49-F238E27FC236}">
                <a16:creationId xmlns:a16="http://schemas.microsoft.com/office/drawing/2014/main" id="{0BD8DD7D-B0F7-DF81-8429-53A67874038D}"/>
              </a:ext>
            </a:extLst>
          </p:cNvPr>
          <p:cNvCxnSpPr>
            <a:cxnSpLocks noChangeShapeType="1"/>
          </p:cNvCxnSpPr>
          <p:nvPr/>
        </p:nvCxnSpPr>
        <p:spPr bwMode="auto">
          <a:xfrm>
            <a:off x="5336379" y="2593040"/>
            <a:ext cx="0" cy="3724275"/>
          </a:xfrm>
          <a:prstGeom prst="line">
            <a:avLst/>
          </a:prstGeom>
          <a:noFill/>
          <a:ln w="9525" algn="ctr">
            <a:solidFill>
              <a:schemeClr val="accent3"/>
            </a:solidFill>
            <a:prstDash val="dash"/>
            <a:round/>
            <a:headEnd/>
            <a:tailEnd/>
          </a:ln>
        </p:spPr>
      </p:cxnSp>
      <p:cxnSp>
        <p:nvCxnSpPr>
          <p:cNvPr id="62" name="Straight Connector 61">
            <a:extLst>
              <a:ext uri="{FF2B5EF4-FFF2-40B4-BE49-F238E27FC236}">
                <a16:creationId xmlns:a16="http://schemas.microsoft.com/office/drawing/2014/main" id="{A9D6C3B9-FB10-B4D7-10F7-0E8E9C830163}"/>
              </a:ext>
            </a:extLst>
          </p:cNvPr>
          <p:cNvCxnSpPr>
            <a:cxnSpLocks noChangeShapeType="1"/>
          </p:cNvCxnSpPr>
          <p:nvPr/>
        </p:nvCxnSpPr>
        <p:spPr bwMode="auto">
          <a:xfrm>
            <a:off x="4045741" y="2593040"/>
            <a:ext cx="0" cy="3724275"/>
          </a:xfrm>
          <a:prstGeom prst="line">
            <a:avLst/>
          </a:prstGeom>
          <a:noFill/>
          <a:ln w="9525" algn="ctr">
            <a:solidFill>
              <a:schemeClr val="accent3"/>
            </a:solidFill>
            <a:prstDash val="dash"/>
            <a:round/>
            <a:headEnd/>
            <a:tailEnd/>
          </a:ln>
        </p:spPr>
      </p:cxnSp>
      <p:cxnSp>
        <p:nvCxnSpPr>
          <p:cNvPr id="63" name="Straight Connector 62">
            <a:extLst>
              <a:ext uri="{FF2B5EF4-FFF2-40B4-BE49-F238E27FC236}">
                <a16:creationId xmlns:a16="http://schemas.microsoft.com/office/drawing/2014/main" id="{4D91022C-0FB2-31B2-07ED-F56C27D9779D}"/>
              </a:ext>
            </a:extLst>
          </p:cNvPr>
          <p:cNvCxnSpPr>
            <a:cxnSpLocks noChangeShapeType="1"/>
          </p:cNvCxnSpPr>
          <p:nvPr/>
        </p:nvCxnSpPr>
        <p:spPr bwMode="auto">
          <a:xfrm>
            <a:off x="9446416" y="2593040"/>
            <a:ext cx="0" cy="3752850"/>
          </a:xfrm>
          <a:prstGeom prst="line">
            <a:avLst/>
          </a:prstGeom>
          <a:noFill/>
          <a:ln w="9525" algn="ctr">
            <a:solidFill>
              <a:schemeClr val="accent3"/>
            </a:solidFill>
            <a:prstDash val="dash"/>
            <a:round/>
            <a:headEnd/>
            <a:tailEnd/>
          </a:ln>
        </p:spPr>
      </p:cxnSp>
      <p:cxnSp>
        <p:nvCxnSpPr>
          <p:cNvPr id="65" name="Straight Connector 64">
            <a:extLst>
              <a:ext uri="{FF2B5EF4-FFF2-40B4-BE49-F238E27FC236}">
                <a16:creationId xmlns:a16="http://schemas.microsoft.com/office/drawing/2014/main" id="{3235EC7D-A5BC-738F-2552-430A78E3871B}"/>
              </a:ext>
            </a:extLst>
          </p:cNvPr>
          <p:cNvCxnSpPr>
            <a:cxnSpLocks noChangeShapeType="1"/>
          </p:cNvCxnSpPr>
          <p:nvPr/>
        </p:nvCxnSpPr>
        <p:spPr bwMode="auto">
          <a:xfrm>
            <a:off x="8054179" y="2593040"/>
            <a:ext cx="0" cy="3724275"/>
          </a:xfrm>
          <a:prstGeom prst="line">
            <a:avLst/>
          </a:prstGeom>
          <a:noFill/>
          <a:ln w="9525" algn="ctr">
            <a:solidFill>
              <a:schemeClr val="accent3"/>
            </a:solidFill>
            <a:prstDash val="dash"/>
            <a:round/>
            <a:headEnd/>
            <a:tailEnd/>
          </a:ln>
        </p:spPr>
      </p:cxnSp>
      <p:cxnSp>
        <p:nvCxnSpPr>
          <p:cNvPr id="66" name="Straight Connector 65">
            <a:extLst>
              <a:ext uri="{FF2B5EF4-FFF2-40B4-BE49-F238E27FC236}">
                <a16:creationId xmlns:a16="http://schemas.microsoft.com/office/drawing/2014/main" id="{2F06D7AE-E73C-D398-B7A3-45AE0265C6E9}"/>
              </a:ext>
            </a:extLst>
          </p:cNvPr>
          <p:cNvCxnSpPr>
            <a:cxnSpLocks noChangeShapeType="1"/>
          </p:cNvCxnSpPr>
          <p:nvPr/>
        </p:nvCxnSpPr>
        <p:spPr bwMode="auto">
          <a:xfrm>
            <a:off x="8751091" y="2593040"/>
            <a:ext cx="0" cy="3724275"/>
          </a:xfrm>
          <a:prstGeom prst="line">
            <a:avLst/>
          </a:prstGeom>
          <a:noFill/>
          <a:ln w="9525" algn="ctr">
            <a:solidFill>
              <a:schemeClr val="accent3"/>
            </a:solidFill>
            <a:prstDash val="dash"/>
            <a:round/>
            <a:headEnd/>
            <a:tailEnd/>
          </a:ln>
        </p:spPr>
      </p:cxnSp>
      <p:cxnSp>
        <p:nvCxnSpPr>
          <p:cNvPr id="67" name="Straight Connector 66">
            <a:extLst>
              <a:ext uri="{FF2B5EF4-FFF2-40B4-BE49-F238E27FC236}">
                <a16:creationId xmlns:a16="http://schemas.microsoft.com/office/drawing/2014/main" id="{28CE3118-A605-F1F2-10D2-90A6A41B7CAE}"/>
              </a:ext>
            </a:extLst>
          </p:cNvPr>
          <p:cNvCxnSpPr>
            <a:cxnSpLocks noChangeShapeType="1"/>
          </p:cNvCxnSpPr>
          <p:nvPr/>
        </p:nvCxnSpPr>
        <p:spPr bwMode="auto">
          <a:xfrm>
            <a:off x="6769891" y="2593040"/>
            <a:ext cx="0" cy="3724275"/>
          </a:xfrm>
          <a:prstGeom prst="line">
            <a:avLst/>
          </a:prstGeom>
          <a:noFill/>
          <a:ln w="9525" algn="ctr">
            <a:solidFill>
              <a:schemeClr val="accent3"/>
            </a:solidFill>
            <a:prstDash val="dash"/>
            <a:round/>
            <a:headEnd/>
            <a:tailEnd/>
          </a:ln>
        </p:spPr>
      </p:cxnSp>
      <p:cxnSp>
        <p:nvCxnSpPr>
          <p:cNvPr id="68" name="Straight Connector 67">
            <a:extLst>
              <a:ext uri="{FF2B5EF4-FFF2-40B4-BE49-F238E27FC236}">
                <a16:creationId xmlns:a16="http://schemas.microsoft.com/office/drawing/2014/main" id="{50A766DB-C861-2CA3-6F0C-C526B341715F}"/>
              </a:ext>
            </a:extLst>
          </p:cNvPr>
          <p:cNvCxnSpPr>
            <a:cxnSpLocks noChangeShapeType="1"/>
          </p:cNvCxnSpPr>
          <p:nvPr/>
        </p:nvCxnSpPr>
        <p:spPr bwMode="auto">
          <a:xfrm>
            <a:off x="6085679" y="2593040"/>
            <a:ext cx="0" cy="3724275"/>
          </a:xfrm>
          <a:prstGeom prst="line">
            <a:avLst/>
          </a:prstGeom>
          <a:noFill/>
          <a:ln w="9525" algn="ctr">
            <a:solidFill>
              <a:schemeClr val="accent3"/>
            </a:solidFill>
            <a:prstDash val="dash"/>
            <a:round/>
            <a:headEnd/>
            <a:tailEnd/>
          </a:ln>
        </p:spPr>
      </p:cxnSp>
      <p:sp>
        <p:nvSpPr>
          <p:cNvPr id="69" name="TextBox 86">
            <a:extLst>
              <a:ext uri="{FF2B5EF4-FFF2-40B4-BE49-F238E27FC236}">
                <a16:creationId xmlns:a16="http://schemas.microsoft.com/office/drawing/2014/main" id="{B39A4473-79E5-CC69-613E-3DC07884E262}"/>
              </a:ext>
            </a:extLst>
          </p:cNvPr>
          <p:cNvSpPr txBox="1">
            <a:spLocks noChangeArrowheads="1"/>
          </p:cNvSpPr>
          <p:nvPr/>
        </p:nvSpPr>
        <p:spPr bwMode="auto">
          <a:xfrm>
            <a:off x="4361654" y="2254902"/>
            <a:ext cx="53181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TSG#99</a:t>
            </a:r>
            <a:endParaRPr lang="en-GB" altLang="en-US" sz="400">
              <a:latin typeface="Montserrat" panose="00000500000000000000" pitchFamily="2" charset="0"/>
            </a:endParaRPr>
          </a:p>
        </p:txBody>
      </p:sp>
      <p:sp>
        <p:nvSpPr>
          <p:cNvPr id="70" name="TextBox 86">
            <a:extLst>
              <a:ext uri="{FF2B5EF4-FFF2-40B4-BE49-F238E27FC236}">
                <a16:creationId xmlns:a16="http://schemas.microsoft.com/office/drawing/2014/main" id="{C60DC589-191D-E7CB-C8D7-367DC5C4C851}"/>
              </a:ext>
            </a:extLst>
          </p:cNvPr>
          <p:cNvSpPr txBox="1">
            <a:spLocks noChangeArrowheads="1"/>
          </p:cNvSpPr>
          <p:nvPr/>
        </p:nvSpPr>
        <p:spPr bwMode="auto">
          <a:xfrm>
            <a:off x="5028404" y="225490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TSG#101</a:t>
            </a:r>
            <a:endParaRPr lang="en-GB" altLang="en-US" sz="400">
              <a:latin typeface="Montserrat" panose="00000500000000000000" pitchFamily="2" charset="0"/>
            </a:endParaRPr>
          </a:p>
        </p:txBody>
      </p:sp>
      <p:sp>
        <p:nvSpPr>
          <p:cNvPr id="76" name="TextBox 86">
            <a:extLst>
              <a:ext uri="{FF2B5EF4-FFF2-40B4-BE49-F238E27FC236}">
                <a16:creationId xmlns:a16="http://schemas.microsoft.com/office/drawing/2014/main" id="{2362D1B5-A273-76C4-84A6-5286D54EBAEA}"/>
              </a:ext>
            </a:extLst>
          </p:cNvPr>
          <p:cNvSpPr txBox="1">
            <a:spLocks noChangeArrowheads="1"/>
          </p:cNvSpPr>
          <p:nvPr/>
        </p:nvSpPr>
        <p:spPr bwMode="auto">
          <a:xfrm>
            <a:off x="5738016" y="225490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TSG#103</a:t>
            </a:r>
            <a:endParaRPr lang="en-GB" altLang="en-US" sz="400">
              <a:latin typeface="Montserrat" panose="00000500000000000000" pitchFamily="2" charset="0"/>
            </a:endParaRPr>
          </a:p>
        </p:txBody>
      </p:sp>
      <p:sp>
        <p:nvSpPr>
          <p:cNvPr id="80" name="TextBox 86">
            <a:extLst>
              <a:ext uri="{FF2B5EF4-FFF2-40B4-BE49-F238E27FC236}">
                <a16:creationId xmlns:a16="http://schemas.microsoft.com/office/drawing/2014/main" id="{3676A244-C574-9E20-89C0-27A478050207}"/>
              </a:ext>
            </a:extLst>
          </p:cNvPr>
          <p:cNvSpPr txBox="1">
            <a:spLocks noChangeArrowheads="1"/>
          </p:cNvSpPr>
          <p:nvPr/>
        </p:nvSpPr>
        <p:spPr bwMode="auto">
          <a:xfrm>
            <a:off x="7087391" y="225490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TSG#107</a:t>
            </a:r>
            <a:endParaRPr lang="en-GB" altLang="en-US" sz="400">
              <a:latin typeface="Montserrat" panose="00000500000000000000" pitchFamily="2" charset="0"/>
            </a:endParaRPr>
          </a:p>
        </p:txBody>
      </p:sp>
      <p:sp>
        <p:nvSpPr>
          <p:cNvPr id="87" name="TextBox 86">
            <a:extLst>
              <a:ext uri="{FF2B5EF4-FFF2-40B4-BE49-F238E27FC236}">
                <a16:creationId xmlns:a16="http://schemas.microsoft.com/office/drawing/2014/main" id="{01C67E64-A0B0-5ED2-C188-E672B5CBE4E5}"/>
              </a:ext>
            </a:extLst>
          </p:cNvPr>
          <p:cNvSpPr txBox="1">
            <a:spLocks noChangeArrowheads="1"/>
          </p:cNvSpPr>
          <p:nvPr/>
        </p:nvSpPr>
        <p:spPr bwMode="auto">
          <a:xfrm>
            <a:off x="7752554" y="2254902"/>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TSG#109</a:t>
            </a:r>
            <a:endParaRPr lang="en-GB" altLang="en-US" sz="400">
              <a:latin typeface="Montserrat" panose="00000500000000000000" pitchFamily="2" charset="0"/>
            </a:endParaRPr>
          </a:p>
        </p:txBody>
      </p:sp>
      <p:sp>
        <p:nvSpPr>
          <p:cNvPr id="91" name="TextBox 86">
            <a:extLst>
              <a:ext uri="{FF2B5EF4-FFF2-40B4-BE49-F238E27FC236}">
                <a16:creationId xmlns:a16="http://schemas.microsoft.com/office/drawing/2014/main" id="{FD2AD380-A300-D9CC-7A2B-910D69641E85}"/>
              </a:ext>
            </a:extLst>
          </p:cNvPr>
          <p:cNvSpPr txBox="1">
            <a:spLocks noChangeArrowheads="1"/>
          </p:cNvSpPr>
          <p:nvPr/>
        </p:nvSpPr>
        <p:spPr bwMode="auto">
          <a:xfrm>
            <a:off x="8444704" y="2254902"/>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TSG#111</a:t>
            </a:r>
            <a:endParaRPr lang="en-GB" altLang="en-US" sz="400">
              <a:latin typeface="Montserrat" panose="00000500000000000000" pitchFamily="2" charset="0"/>
            </a:endParaRPr>
          </a:p>
        </p:txBody>
      </p:sp>
      <p:sp>
        <p:nvSpPr>
          <p:cNvPr id="92" name="TextBox 86">
            <a:extLst>
              <a:ext uri="{FF2B5EF4-FFF2-40B4-BE49-F238E27FC236}">
                <a16:creationId xmlns:a16="http://schemas.microsoft.com/office/drawing/2014/main" id="{F7EF8A85-0F46-BA35-7057-AA1E9FB45EA0}"/>
              </a:ext>
            </a:extLst>
          </p:cNvPr>
          <p:cNvSpPr txBox="1">
            <a:spLocks noChangeArrowheads="1"/>
          </p:cNvSpPr>
          <p:nvPr/>
        </p:nvSpPr>
        <p:spPr bwMode="auto">
          <a:xfrm>
            <a:off x="9163841" y="2254902"/>
            <a:ext cx="5365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TSG#113</a:t>
            </a:r>
            <a:endParaRPr lang="en-GB" altLang="en-US" sz="400">
              <a:latin typeface="Montserrat" panose="00000500000000000000" pitchFamily="2" charset="0"/>
            </a:endParaRPr>
          </a:p>
        </p:txBody>
      </p:sp>
      <p:sp>
        <p:nvSpPr>
          <p:cNvPr id="93" name="TextBox 69">
            <a:extLst>
              <a:ext uri="{FF2B5EF4-FFF2-40B4-BE49-F238E27FC236}">
                <a16:creationId xmlns:a16="http://schemas.microsoft.com/office/drawing/2014/main" id="{04B1F883-278A-64EF-36CC-5985CE428455}"/>
              </a:ext>
            </a:extLst>
          </p:cNvPr>
          <p:cNvSpPr txBox="1"/>
          <p:nvPr/>
        </p:nvSpPr>
        <p:spPr>
          <a:xfrm>
            <a:off x="6195216" y="185644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2024</a:t>
            </a:r>
          </a:p>
        </p:txBody>
      </p:sp>
      <p:sp>
        <p:nvSpPr>
          <p:cNvPr id="100" name="TextBox 70">
            <a:extLst>
              <a:ext uri="{FF2B5EF4-FFF2-40B4-BE49-F238E27FC236}">
                <a16:creationId xmlns:a16="http://schemas.microsoft.com/office/drawing/2014/main" id="{DA7F10CA-89BD-2A7E-6BC2-2F08A88A11C2}"/>
              </a:ext>
            </a:extLst>
          </p:cNvPr>
          <p:cNvSpPr txBox="1"/>
          <p:nvPr/>
        </p:nvSpPr>
        <p:spPr>
          <a:xfrm>
            <a:off x="8786016" y="185644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2026</a:t>
            </a:r>
          </a:p>
        </p:txBody>
      </p:sp>
      <p:sp>
        <p:nvSpPr>
          <p:cNvPr id="101" name="Chevron 60">
            <a:extLst>
              <a:ext uri="{FF2B5EF4-FFF2-40B4-BE49-F238E27FC236}">
                <a16:creationId xmlns:a16="http://schemas.microsoft.com/office/drawing/2014/main" id="{B026458A-A44A-19A1-0D09-0209C87BBDD5}"/>
              </a:ext>
            </a:extLst>
          </p:cNvPr>
          <p:cNvSpPr/>
          <p:nvPr/>
        </p:nvSpPr>
        <p:spPr bwMode="auto">
          <a:xfrm>
            <a:off x="4382291" y="4347227"/>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SA1 Stage 1  </a:t>
            </a:r>
          </a:p>
        </p:txBody>
      </p:sp>
      <p:sp>
        <p:nvSpPr>
          <p:cNvPr id="102" name="Chevron 60">
            <a:extLst>
              <a:ext uri="{FF2B5EF4-FFF2-40B4-BE49-F238E27FC236}">
                <a16:creationId xmlns:a16="http://schemas.microsoft.com/office/drawing/2014/main" id="{4CCC531F-B2FB-45F4-B471-8A275B279115}"/>
              </a:ext>
            </a:extLst>
          </p:cNvPr>
          <p:cNvSpPr>
            <a:spLocks noChangeArrowheads="1"/>
          </p:cNvSpPr>
          <p:nvPr/>
        </p:nvSpPr>
        <p:spPr bwMode="auto">
          <a:xfrm>
            <a:off x="4933154" y="4617102"/>
            <a:ext cx="820737" cy="241300"/>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endParaRPr lang="fr-FR" altLang="en-US" sz="700" dirty="0">
              <a:latin typeface="Montserrat" panose="00000500000000000000" pitchFamily="50" charset="0"/>
              <a:cs typeface="Arial" panose="020B0604020202020204" pitchFamily="34" charset="0"/>
            </a:endParaRPr>
          </a:p>
        </p:txBody>
      </p:sp>
      <p:sp>
        <p:nvSpPr>
          <p:cNvPr id="103" name="Chevron 60">
            <a:extLst>
              <a:ext uri="{FF2B5EF4-FFF2-40B4-BE49-F238E27FC236}">
                <a16:creationId xmlns:a16="http://schemas.microsoft.com/office/drawing/2014/main" id="{869E5B64-3B0C-5F13-ED6E-2208D2243B52}"/>
              </a:ext>
            </a:extLst>
          </p:cNvPr>
          <p:cNvSpPr/>
          <p:nvPr/>
        </p:nvSpPr>
        <p:spPr bwMode="auto">
          <a:xfrm>
            <a:off x="5576091" y="5507690"/>
            <a:ext cx="2500313" cy="22701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a:t>
            </a:r>
          </a:p>
        </p:txBody>
      </p:sp>
      <p:sp>
        <p:nvSpPr>
          <p:cNvPr id="104" name="Chevron 58">
            <a:extLst>
              <a:ext uri="{FF2B5EF4-FFF2-40B4-BE49-F238E27FC236}">
                <a16:creationId xmlns:a16="http://schemas.microsoft.com/office/drawing/2014/main" id="{08E3F1F0-7711-84D9-4783-2F430F0EEFDC}"/>
              </a:ext>
            </a:extLst>
          </p:cNvPr>
          <p:cNvSpPr/>
          <p:nvPr/>
        </p:nvSpPr>
        <p:spPr bwMode="auto">
          <a:xfrm>
            <a:off x="5515766" y="5787090"/>
            <a:ext cx="2522538"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105" name="Chevron 58">
            <a:extLst>
              <a:ext uri="{FF2B5EF4-FFF2-40B4-BE49-F238E27FC236}">
                <a16:creationId xmlns:a16="http://schemas.microsoft.com/office/drawing/2014/main" id="{9DB07278-6926-9B04-0EA9-01CD5D5CF892}"/>
              </a:ext>
            </a:extLst>
          </p:cNvPr>
          <p:cNvSpPr/>
          <p:nvPr/>
        </p:nvSpPr>
        <p:spPr bwMode="auto">
          <a:xfrm>
            <a:off x="6904829" y="6085540"/>
            <a:ext cx="1533525"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06" name="Chevron 60">
            <a:extLst>
              <a:ext uri="{FF2B5EF4-FFF2-40B4-BE49-F238E27FC236}">
                <a16:creationId xmlns:a16="http://schemas.microsoft.com/office/drawing/2014/main" id="{5D105F76-A6A8-4DAB-B464-E9DFA9DDEEC9}"/>
              </a:ext>
            </a:extLst>
          </p:cNvPr>
          <p:cNvSpPr/>
          <p:nvPr/>
        </p:nvSpPr>
        <p:spPr bwMode="auto">
          <a:xfrm>
            <a:off x="5461791" y="5248927"/>
            <a:ext cx="15922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defRPr/>
            </a:pPr>
            <a:r>
              <a:rPr lang="fr-FR" sz="900" dirty="0">
                <a:latin typeface="Montserrat" panose="00000500000000000000" pitchFamily="50" charset="0"/>
                <a:ea typeface="ＭＳ Ｐゴシック" charset="-128"/>
                <a:cs typeface="Arial" pitchFamily="34" charset="0"/>
              </a:rPr>
              <a:t>Stage 2 Normative</a:t>
            </a:r>
          </a:p>
        </p:txBody>
      </p:sp>
      <p:sp>
        <p:nvSpPr>
          <p:cNvPr id="107" name="TextBox 86">
            <a:extLst>
              <a:ext uri="{FF2B5EF4-FFF2-40B4-BE49-F238E27FC236}">
                <a16:creationId xmlns:a16="http://schemas.microsoft.com/office/drawing/2014/main" id="{F92C0B50-B191-5621-53D7-DA0CCD336FF3}"/>
              </a:ext>
            </a:extLst>
          </p:cNvPr>
          <p:cNvSpPr txBox="1">
            <a:spLocks noChangeArrowheads="1"/>
          </p:cNvSpPr>
          <p:nvPr/>
        </p:nvSpPr>
        <p:spPr bwMode="auto">
          <a:xfrm>
            <a:off x="6514304" y="225490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TSG#105</a:t>
            </a:r>
            <a:endParaRPr lang="en-GB" altLang="en-US" sz="400">
              <a:latin typeface="Montserrat" panose="00000500000000000000" pitchFamily="2" charset="0"/>
            </a:endParaRPr>
          </a:p>
        </p:txBody>
      </p:sp>
      <p:sp>
        <p:nvSpPr>
          <p:cNvPr id="108" name="TextBox 86">
            <a:extLst>
              <a:ext uri="{FF2B5EF4-FFF2-40B4-BE49-F238E27FC236}">
                <a16:creationId xmlns:a16="http://schemas.microsoft.com/office/drawing/2014/main" id="{324D7CDE-BD88-6640-C45A-549490FE0A9A}"/>
              </a:ext>
            </a:extLst>
          </p:cNvPr>
          <p:cNvSpPr txBox="1">
            <a:spLocks noChangeArrowheads="1"/>
          </p:cNvSpPr>
          <p:nvPr/>
        </p:nvSpPr>
        <p:spPr bwMode="auto">
          <a:xfrm>
            <a:off x="3607591" y="2253315"/>
            <a:ext cx="5318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TSG#97</a:t>
            </a:r>
          </a:p>
        </p:txBody>
      </p:sp>
      <p:sp>
        <p:nvSpPr>
          <p:cNvPr id="109" name="TextBox 1">
            <a:extLst>
              <a:ext uri="{FF2B5EF4-FFF2-40B4-BE49-F238E27FC236}">
                <a16:creationId xmlns:a16="http://schemas.microsoft.com/office/drawing/2014/main" id="{71731CEA-AD87-25A0-E88B-FCEE2DD94521}"/>
              </a:ext>
            </a:extLst>
          </p:cNvPr>
          <p:cNvSpPr txBox="1">
            <a:spLocks noChangeArrowheads="1"/>
          </p:cNvSpPr>
          <p:nvPr/>
        </p:nvSpPr>
        <p:spPr bwMode="auto">
          <a:xfrm>
            <a:off x="5001416" y="4585352"/>
            <a:ext cx="765175" cy="30797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GB" altLang="en-US" sz="700" dirty="0">
                <a:latin typeface="Montserrat" panose="00000500000000000000" pitchFamily="50" charset="0"/>
              </a:rPr>
              <a:t>RAN Content Def*</a:t>
            </a:r>
          </a:p>
        </p:txBody>
      </p:sp>
      <p:sp>
        <p:nvSpPr>
          <p:cNvPr id="110" name="TextBox 1">
            <a:extLst>
              <a:ext uri="{FF2B5EF4-FFF2-40B4-BE49-F238E27FC236}">
                <a16:creationId xmlns:a16="http://schemas.microsoft.com/office/drawing/2014/main" id="{70427A39-24D0-AB34-F025-1CB66A39F19C}"/>
              </a:ext>
            </a:extLst>
          </p:cNvPr>
          <p:cNvSpPr txBox="1">
            <a:spLocks noChangeArrowheads="1"/>
          </p:cNvSpPr>
          <p:nvPr/>
        </p:nvSpPr>
        <p:spPr bwMode="auto">
          <a:xfrm>
            <a:off x="4956966" y="4901265"/>
            <a:ext cx="735013" cy="304800"/>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GB" altLang="en-US" sz="700" dirty="0">
                <a:latin typeface="Montserrat" panose="00000500000000000000" pitchFamily="50" charset="0"/>
              </a:rPr>
              <a:t>SA St.2 Content Def</a:t>
            </a:r>
          </a:p>
        </p:txBody>
      </p:sp>
      <p:sp>
        <p:nvSpPr>
          <p:cNvPr id="111" name="Rectangle 110">
            <a:extLst>
              <a:ext uri="{FF2B5EF4-FFF2-40B4-BE49-F238E27FC236}">
                <a16:creationId xmlns:a16="http://schemas.microsoft.com/office/drawing/2014/main" id="{E78B925D-5E33-C0BE-17AF-5E1BF8E543CE}"/>
              </a:ext>
            </a:extLst>
          </p:cNvPr>
          <p:cNvSpPr>
            <a:spLocks noChangeArrowheads="1"/>
          </p:cNvSpPr>
          <p:nvPr/>
        </p:nvSpPr>
        <p:spPr bwMode="auto">
          <a:xfrm>
            <a:off x="5401466" y="5226702"/>
            <a:ext cx="3189288" cy="11176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endParaRPr lang="en-US" altLang="en-US"/>
          </a:p>
        </p:txBody>
      </p:sp>
      <p:sp>
        <p:nvSpPr>
          <p:cNvPr id="112" name="TextBox 1">
            <a:extLst>
              <a:ext uri="{FF2B5EF4-FFF2-40B4-BE49-F238E27FC236}">
                <a16:creationId xmlns:a16="http://schemas.microsoft.com/office/drawing/2014/main" id="{CF219545-081D-9BF2-C1C7-6E70577E43C6}"/>
              </a:ext>
            </a:extLst>
          </p:cNvPr>
          <p:cNvSpPr txBox="1">
            <a:spLocks noChangeArrowheads="1"/>
          </p:cNvSpPr>
          <p:nvPr/>
        </p:nvSpPr>
        <p:spPr bwMode="auto">
          <a:xfrm>
            <a:off x="7177879" y="5036202"/>
            <a:ext cx="1292225" cy="20002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GB" altLang="en-US" sz="700" dirty="0">
                <a:latin typeface="Montserrat" panose="00000500000000000000" pitchFamily="50" charset="0"/>
              </a:rPr>
              <a:t>See Rel-19 timing slide</a:t>
            </a:r>
          </a:p>
        </p:txBody>
      </p:sp>
      <p:cxnSp>
        <p:nvCxnSpPr>
          <p:cNvPr id="113" name="Straight Connector 112">
            <a:extLst>
              <a:ext uri="{FF2B5EF4-FFF2-40B4-BE49-F238E27FC236}">
                <a16:creationId xmlns:a16="http://schemas.microsoft.com/office/drawing/2014/main" id="{DB4038E4-33D1-105D-1360-437B3CA2879E}"/>
              </a:ext>
            </a:extLst>
          </p:cNvPr>
          <p:cNvCxnSpPr>
            <a:cxnSpLocks noChangeShapeType="1"/>
          </p:cNvCxnSpPr>
          <p:nvPr/>
        </p:nvCxnSpPr>
        <p:spPr bwMode="auto">
          <a:xfrm>
            <a:off x="3121816" y="2280302"/>
            <a:ext cx="0" cy="3952875"/>
          </a:xfrm>
          <a:prstGeom prst="line">
            <a:avLst/>
          </a:prstGeom>
          <a:noFill/>
          <a:ln w="28575" algn="ctr">
            <a:solidFill>
              <a:schemeClr val="accent3"/>
            </a:solidFill>
            <a:round/>
            <a:headEnd/>
            <a:tailEnd/>
          </a:ln>
        </p:spPr>
      </p:cxnSp>
      <p:cxnSp>
        <p:nvCxnSpPr>
          <p:cNvPr id="114" name="Straight Connector 113">
            <a:extLst>
              <a:ext uri="{FF2B5EF4-FFF2-40B4-BE49-F238E27FC236}">
                <a16:creationId xmlns:a16="http://schemas.microsoft.com/office/drawing/2014/main" id="{78942985-06C8-1685-ABB3-2D1610E25583}"/>
              </a:ext>
            </a:extLst>
          </p:cNvPr>
          <p:cNvCxnSpPr>
            <a:cxnSpLocks noChangeShapeType="1"/>
          </p:cNvCxnSpPr>
          <p:nvPr/>
        </p:nvCxnSpPr>
        <p:spPr bwMode="auto">
          <a:xfrm>
            <a:off x="2456654" y="2396190"/>
            <a:ext cx="0" cy="3752850"/>
          </a:xfrm>
          <a:prstGeom prst="line">
            <a:avLst/>
          </a:prstGeom>
          <a:noFill/>
          <a:ln w="9525" algn="ctr">
            <a:solidFill>
              <a:schemeClr val="accent3"/>
            </a:solidFill>
            <a:prstDash val="dash"/>
            <a:round/>
            <a:headEnd/>
            <a:tailEnd/>
          </a:ln>
        </p:spPr>
      </p:cxnSp>
      <p:cxnSp>
        <p:nvCxnSpPr>
          <p:cNvPr id="115" name="Straight Connector 114">
            <a:extLst>
              <a:ext uri="{FF2B5EF4-FFF2-40B4-BE49-F238E27FC236}">
                <a16:creationId xmlns:a16="http://schemas.microsoft.com/office/drawing/2014/main" id="{0B523DE0-872E-76AD-75FB-906C52DA952D}"/>
              </a:ext>
            </a:extLst>
          </p:cNvPr>
          <p:cNvCxnSpPr>
            <a:cxnSpLocks noChangeShapeType="1"/>
          </p:cNvCxnSpPr>
          <p:nvPr/>
        </p:nvCxnSpPr>
        <p:spPr bwMode="auto">
          <a:xfrm>
            <a:off x="2785266" y="2548590"/>
            <a:ext cx="0" cy="3752850"/>
          </a:xfrm>
          <a:prstGeom prst="line">
            <a:avLst/>
          </a:prstGeom>
          <a:noFill/>
          <a:ln w="9525" algn="ctr">
            <a:solidFill>
              <a:schemeClr val="accent3"/>
            </a:solidFill>
            <a:prstDash val="dash"/>
            <a:round/>
            <a:headEnd/>
            <a:tailEnd/>
          </a:ln>
        </p:spPr>
      </p:cxnSp>
      <p:cxnSp>
        <p:nvCxnSpPr>
          <p:cNvPr id="116" name="Straight Connector 115">
            <a:extLst>
              <a:ext uri="{FF2B5EF4-FFF2-40B4-BE49-F238E27FC236}">
                <a16:creationId xmlns:a16="http://schemas.microsoft.com/office/drawing/2014/main" id="{B301A3F9-4346-AB8A-47CE-428EC643F257}"/>
              </a:ext>
            </a:extLst>
          </p:cNvPr>
          <p:cNvCxnSpPr>
            <a:cxnSpLocks noChangeShapeType="1"/>
          </p:cNvCxnSpPr>
          <p:nvPr/>
        </p:nvCxnSpPr>
        <p:spPr bwMode="auto">
          <a:xfrm>
            <a:off x="2089941" y="2548590"/>
            <a:ext cx="0" cy="3724275"/>
          </a:xfrm>
          <a:prstGeom prst="line">
            <a:avLst/>
          </a:prstGeom>
          <a:noFill/>
          <a:ln w="9525" algn="ctr">
            <a:solidFill>
              <a:schemeClr val="accent3"/>
            </a:solidFill>
            <a:prstDash val="dash"/>
            <a:round/>
            <a:headEnd/>
            <a:tailEnd/>
          </a:ln>
        </p:spPr>
      </p:cxnSp>
      <p:cxnSp>
        <p:nvCxnSpPr>
          <p:cNvPr id="117" name="Straight Connector 116">
            <a:extLst>
              <a:ext uri="{FF2B5EF4-FFF2-40B4-BE49-F238E27FC236}">
                <a16:creationId xmlns:a16="http://schemas.microsoft.com/office/drawing/2014/main" id="{3F7F229B-E525-C58B-EADE-59ADB96B0214}"/>
              </a:ext>
            </a:extLst>
          </p:cNvPr>
          <p:cNvCxnSpPr>
            <a:cxnSpLocks noChangeShapeType="1"/>
          </p:cNvCxnSpPr>
          <p:nvPr/>
        </p:nvCxnSpPr>
        <p:spPr bwMode="auto">
          <a:xfrm>
            <a:off x="3401216" y="2578752"/>
            <a:ext cx="0" cy="3724275"/>
          </a:xfrm>
          <a:prstGeom prst="line">
            <a:avLst/>
          </a:prstGeom>
          <a:noFill/>
          <a:ln w="9525" algn="ctr">
            <a:solidFill>
              <a:schemeClr val="accent3"/>
            </a:solidFill>
            <a:prstDash val="dash"/>
            <a:round/>
            <a:headEnd/>
            <a:tailEnd/>
          </a:ln>
        </p:spPr>
      </p:cxnSp>
      <p:sp>
        <p:nvSpPr>
          <p:cNvPr id="118" name="TextBox 10333">
            <a:extLst>
              <a:ext uri="{FF2B5EF4-FFF2-40B4-BE49-F238E27FC236}">
                <a16:creationId xmlns:a16="http://schemas.microsoft.com/office/drawing/2014/main" id="{F99C9E0A-CBE1-7719-28BD-1C117776F477}"/>
              </a:ext>
            </a:extLst>
          </p:cNvPr>
          <p:cNvSpPr txBox="1"/>
          <p:nvPr/>
        </p:nvSpPr>
        <p:spPr>
          <a:xfrm>
            <a:off x="2131216" y="1856440"/>
            <a:ext cx="4603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defPPr>
              <a:defRPr lang="en-GB"/>
            </a:defPPr>
            <a:lvl1pPr algn="l" rtl="0" eaLnBrk="0" fontAlgn="base" hangingPunct="0">
              <a:spcBef>
                <a:spcPct val="0"/>
              </a:spcBef>
              <a:spcAft>
                <a:spcPct val="0"/>
              </a:spcAft>
              <a:defRPr sz="1000" kern="1200">
                <a:solidFill>
                  <a:schemeClr val="lt1"/>
                </a:solidFill>
                <a:latin typeface="+mn-lt"/>
                <a:ea typeface="+mn-ea"/>
                <a:cs typeface="+mn-cs"/>
              </a:defRPr>
            </a:lvl1pPr>
            <a:lvl2pPr marL="455613" indent="1588" algn="l" rtl="0" eaLnBrk="0" fontAlgn="base" hangingPunct="0">
              <a:spcBef>
                <a:spcPct val="0"/>
              </a:spcBef>
              <a:spcAft>
                <a:spcPct val="0"/>
              </a:spcAft>
              <a:defRPr sz="1000" kern="1200">
                <a:solidFill>
                  <a:schemeClr val="lt1"/>
                </a:solidFill>
                <a:latin typeface="+mn-lt"/>
                <a:ea typeface="+mn-ea"/>
                <a:cs typeface="+mn-cs"/>
              </a:defRPr>
            </a:lvl2pPr>
            <a:lvl3pPr marL="912813" indent="1588" algn="l" rtl="0" eaLnBrk="0" fontAlgn="base" hangingPunct="0">
              <a:spcBef>
                <a:spcPct val="0"/>
              </a:spcBef>
              <a:spcAft>
                <a:spcPct val="0"/>
              </a:spcAft>
              <a:defRPr sz="1000" kern="1200">
                <a:solidFill>
                  <a:schemeClr val="lt1"/>
                </a:solidFill>
                <a:latin typeface="+mn-lt"/>
                <a:ea typeface="+mn-ea"/>
                <a:cs typeface="+mn-cs"/>
              </a:defRPr>
            </a:lvl3pPr>
            <a:lvl4pPr marL="1370013" indent="1588" algn="l" rtl="0" eaLnBrk="0" fontAlgn="base" hangingPunct="0">
              <a:spcBef>
                <a:spcPct val="0"/>
              </a:spcBef>
              <a:spcAft>
                <a:spcPct val="0"/>
              </a:spcAft>
              <a:defRPr sz="1000" kern="1200">
                <a:solidFill>
                  <a:schemeClr val="lt1"/>
                </a:solidFill>
                <a:latin typeface="+mn-lt"/>
                <a:ea typeface="+mn-ea"/>
                <a:cs typeface="+mn-cs"/>
              </a:defRPr>
            </a:lvl4pPr>
            <a:lvl5pPr marL="1827213" indent="1588" algn="l" rtl="0" eaLnBrk="0" fontAlgn="base" hangingPunct="0">
              <a:spcBef>
                <a:spcPct val="0"/>
              </a:spcBef>
              <a:spcAft>
                <a:spcPct val="0"/>
              </a:spcAft>
              <a:defRPr sz="1000" kern="1200">
                <a:solidFill>
                  <a:schemeClr val="lt1"/>
                </a:solidFill>
                <a:latin typeface="+mn-lt"/>
                <a:ea typeface="+mn-ea"/>
                <a:cs typeface="+mn-cs"/>
              </a:defRPr>
            </a:lvl5pPr>
            <a:lvl6pPr marL="2286000" algn="l" defTabSz="914400" rtl="0" eaLnBrk="1" latinLnBrk="0" hangingPunct="1">
              <a:defRPr sz="1000" kern="1200">
                <a:solidFill>
                  <a:schemeClr val="lt1"/>
                </a:solidFill>
                <a:latin typeface="+mn-lt"/>
                <a:ea typeface="+mn-ea"/>
                <a:cs typeface="+mn-cs"/>
              </a:defRPr>
            </a:lvl6pPr>
            <a:lvl7pPr marL="2743200" algn="l" defTabSz="914400" rtl="0" eaLnBrk="1" latinLnBrk="0" hangingPunct="1">
              <a:defRPr sz="1000" kern="1200">
                <a:solidFill>
                  <a:schemeClr val="lt1"/>
                </a:solidFill>
                <a:latin typeface="+mn-lt"/>
                <a:ea typeface="+mn-ea"/>
                <a:cs typeface="+mn-cs"/>
              </a:defRPr>
            </a:lvl7pPr>
            <a:lvl8pPr marL="3200400" algn="l" defTabSz="914400" rtl="0" eaLnBrk="1" latinLnBrk="0" hangingPunct="1">
              <a:defRPr sz="1000" kern="1200">
                <a:solidFill>
                  <a:schemeClr val="lt1"/>
                </a:solidFill>
                <a:latin typeface="+mn-lt"/>
                <a:ea typeface="+mn-ea"/>
                <a:cs typeface="+mn-cs"/>
              </a:defRPr>
            </a:lvl8pPr>
            <a:lvl9pPr marL="3657600" algn="l" defTabSz="914400" rtl="0" eaLnBrk="1" latinLnBrk="0" hangingPunct="1">
              <a:defRPr sz="1000" kern="1200">
                <a:solidFill>
                  <a:schemeClr val="lt1"/>
                </a:solidFill>
                <a:latin typeface="+mn-lt"/>
                <a:ea typeface="+mn-ea"/>
                <a:cs typeface="+mn-cs"/>
              </a:defRPr>
            </a:lvl9pPr>
          </a:lstStyle>
          <a:p>
            <a:pPr>
              <a:defRPr/>
            </a:pPr>
            <a:r>
              <a:rPr lang="en-GB" dirty="0">
                <a:latin typeface="Montserrat" panose="00000500000000000000" pitchFamily="50" charset="0"/>
              </a:rPr>
              <a:t>2021</a:t>
            </a:r>
          </a:p>
        </p:txBody>
      </p:sp>
      <p:sp>
        <p:nvSpPr>
          <p:cNvPr id="119" name="TextBox 86">
            <a:extLst>
              <a:ext uri="{FF2B5EF4-FFF2-40B4-BE49-F238E27FC236}">
                <a16:creationId xmlns:a16="http://schemas.microsoft.com/office/drawing/2014/main" id="{AD44CBFE-A54D-9316-14AC-97F6F06BFE02}"/>
              </a:ext>
            </a:extLst>
          </p:cNvPr>
          <p:cNvSpPr txBox="1">
            <a:spLocks noChangeArrowheads="1"/>
          </p:cNvSpPr>
          <p:nvPr/>
        </p:nvSpPr>
        <p:spPr bwMode="auto">
          <a:xfrm>
            <a:off x="2261391" y="2097740"/>
            <a:ext cx="5286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TSG#92</a:t>
            </a:r>
          </a:p>
        </p:txBody>
      </p:sp>
      <p:sp>
        <p:nvSpPr>
          <p:cNvPr id="120" name="TextBox 86">
            <a:extLst>
              <a:ext uri="{FF2B5EF4-FFF2-40B4-BE49-F238E27FC236}">
                <a16:creationId xmlns:a16="http://schemas.microsoft.com/office/drawing/2014/main" id="{FA47336E-CB56-22A2-00D7-5A306AA869A7}"/>
              </a:ext>
            </a:extLst>
          </p:cNvPr>
          <p:cNvSpPr txBox="1">
            <a:spLocks noChangeArrowheads="1"/>
          </p:cNvSpPr>
          <p:nvPr/>
        </p:nvSpPr>
        <p:spPr bwMode="auto">
          <a:xfrm>
            <a:off x="2836066" y="2099327"/>
            <a:ext cx="5365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TSG#94</a:t>
            </a:r>
            <a:endParaRPr lang="en-GB" altLang="en-US" sz="400">
              <a:latin typeface="Montserrat" panose="00000500000000000000" pitchFamily="2" charset="0"/>
            </a:endParaRPr>
          </a:p>
        </p:txBody>
      </p:sp>
      <p:sp>
        <p:nvSpPr>
          <p:cNvPr id="121" name="TextBox 86">
            <a:extLst>
              <a:ext uri="{FF2B5EF4-FFF2-40B4-BE49-F238E27FC236}">
                <a16:creationId xmlns:a16="http://schemas.microsoft.com/office/drawing/2014/main" id="{899B1655-8A17-DD4C-CC1D-74D443B64379}"/>
              </a:ext>
            </a:extLst>
          </p:cNvPr>
          <p:cNvSpPr txBox="1">
            <a:spLocks noChangeArrowheads="1"/>
          </p:cNvSpPr>
          <p:nvPr/>
        </p:nvSpPr>
        <p:spPr bwMode="auto">
          <a:xfrm>
            <a:off x="3166266" y="2251727"/>
            <a:ext cx="5318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TSG#95</a:t>
            </a:r>
            <a:endParaRPr lang="en-GB" altLang="en-US" sz="400">
              <a:latin typeface="Montserrat" panose="00000500000000000000" pitchFamily="2" charset="0"/>
            </a:endParaRPr>
          </a:p>
        </p:txBody>
      </p:sp>
      <p:sp>
        <p:nvSpPr>
          <p:cNvPr id="122" name="TextBox 86">
            <a:extLst>
              <a:ext uri="{FF2B5EF4-FFF2-40B4-BE49-F238E27FC236}">
                <a16:creationId xmlns:a16="http://schemas.microsoft.com/office/drawing/2014/main" id="{93084D2B-07BA-ABE9-2F43-0A4683B4DA14}"/>
              </a:ext>
            </a:extLst>
          </p:cNvPr>
          <p:cNvSpPr txBox="1">
            <a:spLocks noChangeArrowheads="1"/>
          </p:cNvSpPr>
          <p:nvPr/>
        </p:nvSpPr>
        <p:spPr bwMode="auto">
          <a:xfrm>
            <a:off x="2412204" y="2250140"/>
            <a:ext cx="53181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lgn="ctr">
              <a:spcBef>
                <a:spcPct val="0"/>
              </a:spcBef>
              <a:buFontTx/>
              <a:buNone/>
            </a:pPr>
            <a:r>
              <a:rPr lang="en-GB" altLang="en-US" sz="700">
                <a:latin typeface="Montserrat" panose="00000500000000000000" pitchFamily="2" charset="0"/>
              </a:rPr>
              <a:t>TSG#93</a:t>
            </a:r>
          </a:p>
        </p:txBody>
      </p:sp>
    </p:spTree>
    <p:extLst>
      <p:ext uri="{BB962C8B-B14F-4D97-AF65-F5344CB8AC3E}">
        <p14:creationId xmlns:p14="http://schemas.microsoft.com/office/powerpoint/2010/main" val="48782604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Other SA4 related aspects</a:t>
            </a:r>
          </a:p>
          <a:p>
            <a:r>
              <a:rPr lang="sv-SE" dirty="0"/>
              <a:t>LS on Metaverse Standards Forum (MSF)</a:t>
            </a:r>
          </a:p>
          <a:p>
            <a:r>
              <a:rPr lang="sv-SE" dirty="0"/>
              <a:t>SA workshop on Rel-19</a:t>
            </a:r>
          </a:p>
          <a:p>
            <a:r>
              <a:rPr lang="sv-SE" dirty="0"/>
              <a:t>SA4 Calendar</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SA#100 took place 12, 15 and 16</a:t>
            </a:r>
            <a:r>
              <a:rPr lang="en-US" sz="2000" baseline="30000" dirty="0"/>
              <a:t>th</a:t>
            </a:r>
            <a:r>
              <a:rPr lang="en-US" sz="2000" dirty="0"/>
              <a:t> June 2023 and was hosted by </a:t>
            </a:r>
            <a:r>
              <a:rPr lang="en-US" sz="2000" dirty="0" err="1"/>
              <a:t>Mediatek</a:t>
            </a:r>
            <a:r>
              <a:rPr lang="en-US" sz="2000" dirty="0"/>
              <a:t> in Taipei. </a:t>
            </a:r>
          </a:p>
          <a:p>
            <a:pPr lvl="1"/>
            <a:r>
              <a:rPr lang="en-US" sz="2000" dirty="0"/>
              <a:t>A TSG SA Rel-19 workshop took place on 13-14 June 2023.</a:t>
            </a:r>
            <a:endParaRPr lang="en-GB" sz="2000" dirty="0"/>
          </a:p>
          <a:p>
            <a:endParaRPr lang="en-GB" sz="2400" u="sng" dirty="0"/>
          </a:p>
          <a:p>
            <a:r>
              <a:rPr lang="en-GB" sz="2400" u="sng" dirty="0"/>
              <a:t>Inputs</a:t>
            </a:r>
          </a:p>
          <a:p>
            <a:pPr lvl="1"/>
            <a:r>
              <a:rPr lang="en-GB" sz="2000" dirty="0"/>
              <a:t>The SA#100 documents: </a:t>
            </a:r>
            <a:r>
              <a:rPr lang="en-US" sz="2000" dirty="0">
                <a:hlinkClick r:id="rId2"/>
              </a:rPr>
              <a:t>https://www.3gpp.org/ftp/tsg_sa/TSG_SA/TSGS_100_Taipei_2023-06/Docs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SA#100 report: </a:t>
            </a:r>
            <a:r>
              <a:rPr lang="en-US" sz="2000" dirty="0">
                <a:hlinkClick r:id="rId3"/>
              </a:rPr>
              <a:t>https://www.3gpp.org/ftp/tsg_sa/TSG_SA/TSGS_100_Taipei_2023-06/Report</a:t>
            </a:r>
            <a:r>
              <a:rPr lang="en-US" sz="2000" dirty="0"/>
              <a:t> </a:t>
            </a:r>
          </a:p>
          <a:p>
            <a:pPr lvl="1"/>
            <a:r>
              <a:rPr lang="en-US" sz="2000" dirty="0"/>
              <a:t>Report of the TSG SA Release 19 Workshop: </a:t>
            </a:r>
            <a:r>
              <a:rPr lang="en-US" sz="2000" i="0" u="sng" dirty="0">
                <a:solidFill>
                  <a:srgbClr val="0000FF"/>
                </a:solidFill>
                <a:effectLst/>
                <a:hlinkClick r:id="rId4"/>
              </a:rPr>
              <a:t>SP-230782</a:t>
            </a:r>
            <a:endParaRPr lang="en-US" sz="2000" i="0" u="sng" dirty="0">
              <a:solidFill>
                <a:srgbClr val="0000FF"/>
              </a:solidFill>
              <a:effectLst/>
            </a:endParaRPr>
          </a:p>
          <a:p>
            <a:pPr lvl="1"/>
            <a:endParaRPr lang="en-US" sz="2000" dirty="0"/>
          </a:p>
          <a:p>
            <a:pPr lvl="1"/>
            <a:endParaRPr lang="en-GB" sz="2000" dirty="0">
              <a:highlight>
                <a:srgbClr val="FFFF00"/>
              </a:highlight>
            </a:endParaRPr>
          </a:p>
          <a:p>
            <a:pPr lvl="1"/>
            <a:r>
              <a:rPr lang="en-GB" sz="2000" dirty="0"/>
              <a:t>SA4 report to SA: </a:t>
            </a:r>
            <a:r>
              <a:rPr lang="en-US" sz="2000" i="0" u="sng" dirty="0">
                <a:solidFill>
                  <a:srgbClr val="0000FF"/>
                </a:solidFill>
                <a:effectLst/>
                <a:hlinkClick r:id="rId5"/>
              </a:rPr>
              <a:t>SP-230672</a:t>
            </a:r>
            <a:endParaRPr lang="en-US" sz="2000" i="0" u="sng" dirty="0">
              <a:solidFill>
                <a:srgbClr val="0000FF"/>
              </a:solidFill>
              <a:effectLst/>
            </a:endParaRPr>
          </a:p>
          <a:p>
            <a:pPr lvl="1"/>
            <a:r>
              <a:rPr lang="en-US" sz="2000" dirty="0"/>
              <a:t>RAN report to SA: </a:t>
            </a:r>
            <a:r>
              <a:rPr lang="en-US" sz="2000" i="0" u="sng" dirty="0">
                <a:solidFill>
                  <a:srgbClr val="0000FF"/>
                </a:solidFill>
                <a:effectLst/>
                <a:hlinkClick r:id="rId6"/>
              </a:rPr>
              <a:t>SP-230756</a:t>
            </a:r>
            <a:endParaRPr lang="en-US" sz="2000" i="0" u="sng" dirty="0">
              <a:solidFill>
                <a:srgbClr val="0000FF"/>
              </a:solidFill>
              <a:effectLst/>
            </a:endParaRPr>
          </a:p>
          <a:p>
            <a:pPr lvl="1"/>
            <a:r>
              <a:rPr lang="en-US" sz="2000" dirty="0"/>
              <a:t>CT report to SA: </a:t>
            </a:r>
            <a:r>
              <a:rPr lang="en-US" sz="2000" i="0" u="sng" dirty="0">
                <a:solidFill>
                  <a:srgbClr val="0000FF"/>
                </a:solidFill>
                <a:effectLst/>
                <a:hlinkClick r:id="rId7"/>
              </a:rPr>
              <a:t>SP-230747</a:t>
            </a:r>
            <a:endParaRPr lang="en-US" sz="2000" i="0" u="sng" dirty="0">
              <a:solidFill>
                <a:srgbClr val="0000FF"/>
              </a:solidFill>
              <a:effectLst/>
            </a:endParaRPr>
          </a:p>
          <a:p>
            <a:pPr lvl="1"/>
            <a:r>
              <a:rPr lang="en-US" sz="2000" dirty="0"/>
              <a:t>Workplan: </a:t>
            </a:r>
            <a:r>
              <a:rPr lang="en-US" sz="2000" i="0" u="sng" dirty="0">
                <a:solidFill>
                  <a:srgbClr val="0000FF"/>
                </a:solidFill>
                <a:effectLst/>
                <a:hlinkClick r:id="rId8"/>
              </a:rPr>
              <a:t>SP-230783</a:t>
            </a:r>
            <a:r>
              <a:rPr lang="en-US" sz="2000" i="0" u="sng" dirty="0">
                <a:solidFill>
                  <a:srgbClr val="0000FF"/>
                </a:solidFill>
                <a:effectLst/>
              </a:rPr>
              <a:t> </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- 1</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There were a few questions and comments on the SA4 Chair’s report:</a:t>
            </a:r>
          </a:p>
          <a:p>
            <a:pPr marL="457200" lvl="1">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SP-230672</a:t>
            </a:r>
            <a:r>
              <a:rPr lang="en-GB" sz="1400" dirty="0">
                <a:effectLst/>
                <a:latin typeface="Arial" panose="020B0604020202020204" pitchFamily="34" charset="0"/>
                <a:ea typeface="MS Mincho" panose="02020609040205080304" pitchFamily="49" charset="-128"/>
                <a:cs typeface="Times New Roman" panose="02020603050405020304" pitchFamily="18" charset="0"/>
              </a:rPr>
              <a:t> (REPORT) SA WG4 Chair Status Report to TSG SA#100 (Source: SA WG4 Chair)</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b="1" dirty="0">
                <a:effectLst/>
                <a:latin typeface="Arial" panose="020B0604020202020204" pitchFamily="34" charset="0"/>
                <a:ea typeface="MS Mincho" panose="02020609040205080304" pitchFamily="49" charset="-128"/>
                <a:cs typeface="Times New Roman" panose="02020603050405020304" pitchFamily="18" charset="0"/>
              </a:rPr>
              <a:t>Document for:</a:t>
            </a:r>
            <a:r>
              <a:rPr lang="en-GB" sz="1400" dirty="0">
                <a:effectLst/>
                <a:latin typeface="Arial" panose="020B0604020202020204" pitchFamily="34" charset="0"/>
                <a:ea typeface="MS Mincho" panose="02020609040205080304" pitchFamily="49" charset="-128"/>
                <a:cs typeface="Times New Roman" panose="02020603050405020304" pitchFamily="18" charset="0"/>
              </a:rPr>
              <a:t> Presentation</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b="1" dirty="0">
                <a:effectLst/>
                <a:latin typeface="Arial" panose="020B0604020202020204" pitchFamily="34" charset="0"/>
                <a:ea typeface="MS Mincho" panose="02020609040205080304" pitchFamily="49" charset="-128"/>
                <a:cs typeface="Times New Roman" panose="02020603050405020304" pitchFamily="18" charset="0"/>
              </a:rPr>
              <a:t>Abstract:</a:t>
            </a:r>
            <a:r>
              <a:rPr lang="en-GB" sz="1400" dirty="0">
                <a:effectLst/>
                <a:latin typeface="Arial" panose="020B0604020202020204" pitchFamily="34" charset="0"/>
                <a:ea typeface="MS Mincho" panose="02020609040205080304" pitchFamily="49" charset="-128"/>
                <a:cs typeface="Times New Roman" panose="02020603050405020304" pitchFamily="18" charset="0"/>
              </a:rPr>
              <a:t> </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SA WG4 Chair Status Report to TSG SA#</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100</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Plenary Discussion:</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1177290" lvl="1" indent="-720090">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Slide 11:	It was clarified that the completion estimates are for the normative work and there is no outstanding Stage 2 work for Rel-18. The Stage 3 work is targeted for March 2024.</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It was suggested to add something to the presentation table to indicate whether the WI is stage 2 or stage 3 work.</a:t>
            </a:r>
          </a:p>
          <a:p>
            <a:pPr marL="457200" lvl="1">
              <a:spcBef>
                <a:spcPts val="0"/>
              </a:spcBef>
              <a:spcAft>
                <a:spcPts val="900"/>
              </a:spcAft>
            </a:pPr>
            <a:r>
              <a:rPr lang="en-GB" sz="1400"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The SA4 Chair highlighted that the presentation table indicates when a WI is Stage 2. Others are Stage 3 by default.</a:t>
            </a:r>
            <a:endParaRPr lang="en-US" sz="14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SA WG4 Chair was thanked for this report, which was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noted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Status:</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Noted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 - 2</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All SA4 documents to SA#100 were noted or approved as requested except:</a:t>
            </a:r>
          </a:p>
          <a:p>
            <a:pPr lvl="1"/>
            <a:r>
              <a:rPr lang="en-GB" sz="18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SP-230548</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(CR PACK) Rel-17 CR on 5MBP3 (Source: SA WG4). </a:t>
            </a:r>
          </a:p>
          <a:p>
            <a:pPr lvl="2"/>
            <a:r>
              <a:rPr lang="en-GB" sz="1400" dirty="0">
                <a:effectLst/>
                <a:latin typeface="Arial" panose="020B0604020202020204" pitchFamily="34" charset="0"/>
                <a:ea typeface="Times New Roman" panose="02020603050405020304" pitchFamily="18" charset="0"/>
                <a:cs typeface="Times New Roman" panose="02020603050405020304" pitchFamily="18" charset="0"/>
              </a:rPr>
              <a:t>This CR was revised in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SP-230679</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and the CR Pack was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noted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lvl="2"/>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SP-230679</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(CR) 26.532 CR0003R5 (Rel-17, 'F'): [EVEX] Data Reporting Configuration Inclusion of Data Sampling Rules and Data Reporting Rules (Source: BBC)</a:t>
            </a:r>
          </a:p>
          <a:p>
            <a:pPr lvl="3"/>
            <a:r>
              <a:rPr lang="en-GB" sz="1200" dirty="0">
                <a:effectLst/>
                <a:latin typeface="Arial" panose="020B0604020202020204" pitchFamily="34" charset="0"/>
                <a:ea typeface="Times New Roman" panose="02020603050405020304" pitchFamily="18" charset="0"/>
                <a:cs typeface="Times New Roman" panose="02020603050405020304" pitchFamily="18" charset="0"/>
              </a:rPr>
              <a:t>It was clarified that the </a:t>
            </a: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OpenAPI</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code needed correction. The clauses affected needed correcting. This was revised to </a:t>
            </a:r>
            <a:r>
              <a:rPr lang="en-GB" sz="12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SP-230745</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which was </a:t>
            </a:r>
            <a:r>
              <a:rPr lang="en-GB" sz="12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approved</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lvl="1"/>
            <a:r>
              <a:rPr lang="en-GB" sz="18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SP-230550</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(CR PACK) Rel-17 CRs on EVEX (Source: SA WG4)</a:t>
            </a:r>
          </a:p>
          <a:p>
            <a:pPr lvl="2"/>
            <a:r>
              <a:rPr lang="en-GB" sz="1400" dirty="0">
                <a:effectLst/>
                <a:latin typeface="Arial" panose="020B0604020202020204" pitchFamily="34" charset="0"/>
                <a:ea typeface="Times New Roman" panose="02020603050405020304" pitchFamily="18" charset="0"/>
                <a:cs typeface="Times New Roman" panose="02020603050405020304" pitchFamily="18" charset="0"/>
              </a:rPr>
              <a:t>26.532 CR0003R4 was revised in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SP-230679</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The remaining CRs in this CR Pack were approved (this CR pack was </a:t>
            </a:r>
            <a:r>
              <a:rPr lang="en-GB" sz="14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partially approved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lvl="2"/>
            <a:br>
              <a:rPr lang="en-GB" sz="1400" dirty="0">
                <a:effectLst/>
                <a:latin typeface="Arial" panose="020B0604020202020204" pitchFamily="34" charset="0"/>
                <a:ea typeface="Times New Roman" panose="02020603050405020304" pitchFamily="18" charset="0"/>
                <a:cs typeface="Times New Roman" panose="02020603050405020304" pitchFamily="18" charset="0"/>
              </a:rPr>
            </a:br>
            <a:br>
              <a:rPr lang="en-GB" sz="14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600" dirty="0"/>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Other SA4 related aspects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457200" lvl="1">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SP-230718</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(DISCUSSION) Transfer the ownership of EVEX specifications (Source: Qualcomm)</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b="1" dirty="0">
                <a:effectLst/>
                <a:latin typeface="Arial" panose="020B0604020202020204" pitchFamily="34" charset="0"/>
                <a:ea typeface="MS Mincho" panose="02020609040205080304" pitchFamily="49" charset="-128"/>
                <a:cs typeface="Times New Roman" panose="02020603050405020304" pitchFamily="18" charset="0"/>
              </a:rPr>
              <a:t>Document for:</a:t>
            </a:r>
            <a:r>
              <a:rPr lang="en-GB" sz="1400" dirty="0">
                <a:effectLst/>
                <a:latin typeface="Arial" panose="020B0604020202020204" pitchFamily="34" charset="0"/>
                <a:ea typeface="MS Mincho" panose="02020609040205080304" pitchFamily="49" charset="-128"/>
                <a:cs typeface="Times New Roman" panose="02020603050405020304" pitchFamily="18" charset="0"/>
              </a:rPr>
              <a:t> Approval</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b="1" dirty="0">
                <a:effectLst/>
                <a:latin typeface="Arial" panose="020B0604020202020204" pitchFamily="34" charset="0"/>
                <a:ea typeface="MS Mincho" panose="02020609040205080304" pitchFamily="49" charset="-128"/>
                <a:cs typeface="Times New Roman" panose="02020603050405020304" pitchFamily="18" charset="0"/>
              </a:rPr>
              <a:t>Abstract:</a:t>
            </a:r>
            <a:r>
              <a:rPr lang="en-GB" sz="1400" dirty="0">
                <a:effectLst/>
                <a:latin typeface="Arial" panose="020B0604020202020204" pitchFamily="34" charset="0"/>
                <a:ea typeface="MS Mincho" panose="02020609040205080304" pitchFamily="49" charset="-128"/>
                <a:cs typeface="Times New Roman" panose="02020603050405020304" pitchFamily="18" charset="0"/>
              </a:rPr>
              <a:t> </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Discusses the ownership of EVEX framework specifications up to rel.18 and in rel.19 and beyond.</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Plenary Discussion:</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SA WG6 Chair asked that whichever WG is given the responsibility for this that SA WG6 are taken into account in the maintenance of the specifications. There was some discussion on which work will be needed for Rel-19 and the new use cases to justify transferring this to other WGs would need to be known. This was left for off-line discussion. This was then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noted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Status:</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Noted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400" dirty="0">
                <a:effectLst/>
                <a:latin typeface="Arial" panose="020B0604020202020204" pitchFamily="34" charset="0"/>
                <a:ea typeface="Times New Roman" panose="02020603050405020304" pitchFamily="18" charset="0"/>
                <a:cs typeface="Times New Roman" panose="02020603050405020304" pitchFamily="18" charset="0"/>
              </a:rPr>
            </a:br>
            <a:br>
              <a:rPr lang="en-GB" sz="14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600" dirty="0"/>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06643904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LS on Metaverse Standards Forum (MSF)</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GB" sz="18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SP-230426</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(LS IN) LS from SA WG4: LS on Metaverse Standards Forum (MSF) (Source: SA WG4 (S4-231082))</a:t>
            </a:r>
            <a:endParaRPr lang="en-GB" sz="1800" dirty="0">
              <a:latin typeface="Arial" panose="020B0604020202020204" pitchFamily="34" charset="0"/>
              <a:ea typeface="Times New Roman" panose="02020603050405020304" pitchFamily="18" charset="0"/>
              <a:cs typeface="Times New Roman" panose="02020603050405020304" pitchFamily="18" charset="0"/>
            </a:endParaRPr>
          </a:p>
          <a:p>
            <a:pPr lvl="1"/>
            <a:r>
              <a:rPr lang="en-US" sz="1400" dirty="0">
                <a:effectLst/>
                <a:latin typeface="Arial" panose="020B0604020202020204" pitchFamily="34" charset="0"/>
                <a:ea typeface="Times New Roman" panose="02020603050405020304" pitchFamily="18" charset="0"/>
                <a:cs typeface="Times New Roman" panose="02020603050405020304" pitchFamily="18" charset="0"/>
              </a:rPr>
              <a:t>It was agreed that the SA WG4 Chair (Frédéric Gabin) will be the official Liaison point for MSF.</a:t>
            </a:r>
          </a:p>
          <a:p>
            <a:pPr lvl="1"/>
            <a:r>
              <a:rPr lang="en-US" sz="1400" dirty="0">
                <a:effectLst/>
                <a:latin typeface="Arial" panose="020B0604020202020204" pitchFamily="34" charset="0"/>
                <a:ea typeface="Times New Roman" panose="02020603050405020304" pitchFamily="18" charset="0"/>
                <a:cs typeface="Times New Roman" panose="02020603050405020304" pitchFamily="18" charset="0"/>
              </a:rPr>
              <a:t>A LS to MSF informing them of the liaison point was drafted in SP-230741.</a:t>
            </a:r>
          </a:p>
          <a:p>
            <a:pPr marL="457200" lvl="1" indent="0">
              <a:buNone/>
            </a:pP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SP-230741</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(LS OUT) LS on 3GPP related Metaverse specifications and activities. (Source: TSG SA)</a:t>
            </a:r>
            <a:br>
              <a:rPr lang="en-GB" sz="1400" dirty="0">
                <a:effectLst/>
                <a:latin typeface="Arial" panose="020B0604020202020204" pitchFamily="34" charset="0"/>
                <a:ea typeface="Times New Roman" panose="02020603050405020304" pitchFamily="18" charset="0"/>
                <a:cs typeface="Times New Roman" panose="02020603050405020304" pitchFamily="18" charset="0"/>
              </a:rPr>
            </a:br>
            <a:r>
              <a:rPr lang="en-GB" sz="1400" dirty="0">
                <a:effectLst/>
                <a:latin typeface="Arial" panose="020B0604020202020204" pitchFamily="34" charset="0"/>
                <a:ea typeface="Times New Roman" panose="02020603050405020304" pitchFamily="18" charset="0"/>
                <a:cs typeface="Times New Roman" panose="02020603050405020304" pitchFamily="18" charset="0"/>
              </a:rPr>
              <a:t>	To: Metaverse Standards Forum (MSF). CC: SA WG1, SA WG4, TSG RAN, TSG CT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914400" lvl="2">
              <a:spcBef>
                <a:spcPts val="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Plenary Discussion:</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914400" lvl="2">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 draft was provided in the drafts folder and reviewed. It was commented that a response had already been sent by SA WG1 and the new liaison officer role of the Frederic Gabin (SA WG4 Chair) should be highlighted. This was agreed and the LS was then </a:t>
            </a:r>
            <a:r>
              <a:rPr lang="en-GB" sz="14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approved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914400" lvl="2">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Status: </a:t>
            </a:r>
            <a:r>
              <a:rPr lang="en-GB" sz="14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Approved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indent="0">
              <a:buNone/>
            </a:pPr>
            <a:br>
              <a:rPr lang="en-GB" sz="10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200" dirty="0"/>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76897099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SA Workshop on Rel-19</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GB" sz="18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SP-230782</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(REPORT) Report from TSG SA Rel-19 Workshop (Source: MCC)</a:t>
            </a:r>
          </a:p>
          <a:p>
            <a:pPr lvl="1"/>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SWS-230076</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(OTHER) SA WG4 input to TSG SA Workshop on Rel-19 planning (Source: SA WG4 Chair)</a:t>
            </a:r>
          </a:p>
          <a:p>
            <a:pPr lvl="2"/>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input resource figures from the SA WG4 Chair was endorsed and included in the summary to TSG SA in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SWS-230086 </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[revised to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SWS-230088</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[figures were adjusted to align with cross WG principles]</a:t>
            </a:r>
          </a:p>
          <a:p>
            <a:pPr lvl="1"/>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SWS-230088</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(OTHER) SA WG Rel-19 capacity consolidated information (Source: TSG SA Rel-19 Workshop)</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lvl="2"/>
            <a:r>
              <a:rPr lang="en-US" sz="1400" dirty="0">
                <a:effectLst/>
                <a:latin typeface="Arial" panose="020B0604020202020204" pitchFamily="34" charset="0"/>
                <a:ea typeface="Times New Roman" panose="02020603050405020304" pitchFamily="18" charset="0"/>
                <a:cs typeface="Times New Roman" panose="02020603050405020304" pitchFamily="18" charset="0"/>
              </a:rPr>
              <a:t>forwarded to TSG SA#100 as SP-230753 (then revised to SP-230758)</a:t>
            </a:r>
          </a:p>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SP-230758</a:t>
            </a:r>
            <a:r>
              <a:rPr lang="en-GB" sz="1800" dirty="0">
                <a:effectLst/>
                <a:latin typeface="Arial" panose="020B0604020202020204" pitchFamily="34" charset="0"/>
                <a:ea typeface="MS Mincho" panose="02020609040205080304" pitchFamily="49" charset="-128"/>
                <a:cs typeface="Times New Roman" panose="02020603050405020304" pitchFamily="18" charset="0"/>
              </a:rPr>
              <a:t> (OTHER) Input from TSG SA Rel-19 Workshop: SA WG Rel-19 capacity consolidated 	information (Source: TSG SA Rel-19 Workshop)</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This was left for off-line review and was revised by the TSG SA Vice Chair to remove Workshop document numbers in </a:t>
            </a:r>
            <a:r>
              <a:rPr lang="en-GB" sz="14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SP-230758</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This was reviewed and </a:t>
            </a:r>
            <a:r>
              <a:rPr lang="en-GB" sz="14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endorsed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b="1"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The SA WG Chairs were thanked for providing the WG Rel-19 planning information and were asked to keep TSG SA informed in any changes in the information in the future.</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a:spcBef>
                <a:spcPts val="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Status:</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4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Endorsed</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p>
          <a:p>
            <a:pPr marL="0">
              <a:spcBef>
                <a:spcPts val="0"/>
              </a:spcBef>
              <a:spcAft>
                <a:spcPts val="900"/>
              </a:spcAft>
            </a:pPr>
            <a:r>
              <a:rPr lang="en-GB" sz="1800" dirty="0">
                <a:latin typeface="Arial" panose="020B0604020202020204" pitchFamily="34" charset="0"/>
                <a:ea typeface="Times New Roman" panose="02020603050405020304" pitchFamily="18" charset="0"/>
                <a:cs typeface="Times New Roman" panose="02020603050405020304" pitchFamily="18" charset="0"/>
              </a:rPr>
              <a:t>See next slide for SA4 capacity summary</a:t>
            </a:r>
          </a:p>
          <a:p>
            <a:pPr marL="0">
              <a:spcBef>
                <a:spcPts val="0"/>
              </a:spcBef>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Discussions on SA4 Rel-19 planning should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br>
              <a:rPr lang="en-GB" sz="2200" dirty="0">
                <a:effectLst/>
                <a:latin typeface="Arial" panose="020B0604020202020204" pitchFamily="34" charset="0"/>
                <a:ea typeface="Times New Roman" panose="02020603050405020304" pitchFamily="18" charset="0"/>
                <a:cs typeface="Times New Roman" panose="02020603050405020304" pitchFamily="18" charset="0"/>
              </a:rPr>
            </a:br>
            <a:r>
              <a:rPr lang="en-GB" sz="2200" dirty="0">
                <a:effectLst/>
                <a:latin typeface="Arial" panose="020B0604020202020204" pitchFamily="34" charset="0"/>
                <a:ea typeface="Times New Roman" panose="02020603050405020304" pitchFamily="18" charset="0"/>
                <a:cs typeface="Times New Roman" panose="02020603050405020304" pitchFamily="18" charset="0"/>
              </a:rPr>
              <a:t>	</a:t>
            </a:r>
            <a:br>
              <a:rPr lang="en-GB" sz="2200" dirty="0">
                <a:effectLst/>
                <a:latin typeface="Arial" panose="020B0604020202020204" pitchFamily="34" charset="0"/>
                <a:ea typeface="Times New Roman" panose="02020603050405020304" pitchFamily="18" charset="0"/>
                <a:cs typeface="Times New Roman" panose="02020603050405020304" pitchFamily="18" charset="0"/>
              </a:rPr>
            </a:br>
            <a:endParaRPr lang="en-GB" sz="2200" dirty="0">
              <a:latin typeface="Arial" panose="020B0604020202020204" pitchFamily="34" charset="0"/>
              <a:ea typeface="Times New Roman" panose="02020603050405020304" pitchFamily="18" charset="0"/>
              <a:cs typeface="Times New Roman" panose="02020603050405020304" pitchFamily="18" charset="0"/>
            </a:endParaRPr>
          </a:p>
          <a:p>
            <a:pPr marL="457200" lvl="1" indent="0">
              <a:buNone/>
            </a:pPr>
            <a:br>
              <a:rPr lang="en-GB" sz="14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400" dirty="0"/>
          </a:p>
          <a:p>
            <a:endParaRPr lang="en-US" sz="2400" dirty="0"/>
          </a:p>
          <a:p>
            <a:pPr lvl="1"/>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78983568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SA4 Rel-19 capacity summary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sz="2400" dirty="0"/>
              <a:t>SA4 capacity</a:t>
            </a:r>
          </a:p>
          <a:p>
            <a:pPr lvl="1"/>
            <a:r>
              <a:rPr lang="en-US" sz="2000" dirty="0"/>
              <a:t>Max </a:t>
            </a:r>
            <a:r>
              <a:rPr lang="en-US" altLang="en-US" sz="2000" dirty="0"/>
              <a:t>TUs: 152</a:t>
            </a:r>
          </a:p>
          <a:p>
            <a:pPr lvl="2"/>
            <a:r>
              <a:rPr lang="en-US" altLang="en-US" sz="1600" dirty="0"/>
              <a:t>Additional buffer TUs: 32 (for Rel-19 alignment with other WGs, …)</a:t>
            </a:r>
          </a:p>
          <a:p>
            <a:pPr lvl="1"/>
            <a:r>
              <a:rPr lang="en-US" altLang="en-US" sz="2000" dirty="0"/>
              <a:t>Max number of SIs/WIs: 16 - 25</a:t>
            </a:r>
          </a:p>
          <a:p>
            <a:pPr lvl="2"/>
            <a:r>
              <a:rPr lang="en-US" altLang="en-US" sz="1600" dirty="0"/>
              <a:t>Note: one feature might result in up to 3 WI/SI: study, stage 2, stage 3, and counted separately</a:t>
            </a:r>
          </a:p>
          <a:p>
            <a:pPr lvl="1"/>
            <a:r>
              <a:rPr lang="en-US" altLang="en-US" sz="2000" dirty="0"/>
              <a:t>Max TUs per Feature: not defined</a:t>
            </a:r>
          </a:p>
          <a:p>
            <a:r>
              <a:rPr lang="en-US" altLang="en-US" sz="2400" dirty="0"/>
              <a:t>Assumptions</a:t>
            </a:r>
          </a:p>
          <a:p>
            <a:pPr lvl="1"/>
            <a:r>
              <a:rPr lang="en-US" altLang="en-US" sz="2000" dirty="0"/>
              <a:t>Start: March 2024, End: Sept 2025 (18 months)</a:t>
            </a:r>
          </a:p>
          <a:p>
            <a:pPr lvl="1"/>
            <a:r>
              <a:rPr lang="en-US" altLang="en-US" sz="2000" dirty="0"/>
              <a:t>Number of ordinary meetings: 8</a:t>
            </a:r>
          </a:p>
          <a:p>
            <a:pPr lvl="1"/>
            <a:r>
              <a:rPr lang="en-US" altLang="en-US" sz="2000" dirty="0"/>
              <a:t>Expected total TUs per meeting (for all the work including maintenance and Rel-19): 27</a:t>
            </a:r>
          </a:p>
          <a:p>
            <a:pPr lvl="1"/>
            <a:r>
              <a:rPr lang="en-US" altLang="en-US" sz="2000" dirty="0"/>
              <a:t>Total TUs (for all releases): 216</a:t>
            </a:r>
          </a:p>
          <a:p>
            <a:pPr lvl="1"/>
            <a:r>
              <a:rPr lang="en-US" altLang="en-US" sz="2000" dirty="0"/>
              <a:t>TUs for maintenance of past releases: 32</a:t>
            </a:r>
          </a:p>
        </p:txBody>
      </p:sp>
    </p:spTree>
    <p:extLst>
      <p:ext uri="{BB962C8B-B14F-4D97-AF65-F5344CB8AC3E}">
        <p14:creationId xmlns:p14="http://schemas.microsoft.com/office/powerpoint/2010/main" val="2310854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2339</Words>
  <Application>Microsoft Office PowerPoint</Application>
  <PresentationFormat>Widescreen</PresentationFormat>
  <Paragraphs>343</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Montserrat</vt:lpstr>
      <vt:lpstr>Times New Roman</vt:lpstr>
      <vt:lpstr>Office Theme</vt:lpstr>
      <vt:lpstr>Brief report from SA#100 on SA4 topics</vt:lpstr>
      <vt:lpstr>Outline</vt:lpstr>
      <vt:lpstr>General information</vt:lpstr>
      <vt:lpstr>Outcome of SA4 submissions - 1</vt:lpstr>
      <vt:lpstr>Outcome of SA4 submissions - 2</vt:lpstr>
      <vt:lpstr>Other SA4 related aspects</vt:lpstr>
      <vt:lpstr>LS on Metaverse Standards Forum (MSF)</vt:lpstr>
      <vt:lpstr>SA Workshop on Rel-19</vt:lpstr>
      <vt:lpstr>SA4 Rel-19 capacity summary </vt:lpstr>
      <vt:lpstr>Reminder on SA4 agreements for Rel-19</vt:lpstr>
      <vt:lpstr>SA4 calendar - 2023</vt:lpstr>
      <vt:lpstr>SA4 calendar - 2024</vt:lpstr>
      <vt:lpstr>Planning – Rel-18</vt:lpstr>
      <vt:lpstr>Timeline – Rel-18</vt:lpstr>
      <vt:lpstr>Planning – Rel-19 - 1/2</vt:lpstr>
      <vt:lpstr>Planning – Rel-19 - 2/2</vt:lpstr>
      <vt:lpstr>Timeline – Rel-19</vt:lpstr>
      <vt:lpstr>Timeline - overall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2023-08-15T10:00:51Z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