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30"/>
  </p:notesMasterIdLst>
  <p:handoutMasterIdLst>
    <p:handoutMasterId r:id="rId31"/>
  </p:handoutMasterIdLst>
  <p:sldIdLst>
    <p:sldId id="303" r:id="rId5"/>
    <p:sldId id="705" r:id="rId6"/>
    <p:sldId id="1020" r:id="rId7"/>
    <p:sldId id="1030" r:id="rId8"/>
    <p:sldId id="1001" r:id="rId9"/>
    <p:sldId id="995" r:id="rId10"/>
    <p:sldId id="1034" r:id="rId11"/>
    <p:sldId id="1041" r:id="rId12"/>
    <p:sldId id="1036" r:id="rId13"/>
    <p:sldId id="1033" r:id="rId14"/>
    <p:sldId id="1040" r:id="rId15"/>
    <p:sldId id="1029" r:id="rId16"/>
    <p:sldId id="1037" r:id="rId17"/>
    <p:sldId id="1021" r:id="rId18"/>
    <p:sldId id="1022" r:id="rId19"/>
    <p:sldId id="1023" r:id="rId20"/>
    <p:sldId id="1018" r:id="rId21"/>
    <p:sldId id="1028" r:id="rId22"/>
    <p:sldId id="1039" r:id="rId23"/>
    <p:sldId id="1031" r:id="rId24"/>
    <p:sldId id="256" r:id="rId25"/>
    <p:sldId id="1027" r:id="rId26"/>
    <p:sldId id="1038" r:id="rId27"/>
    <p:sldId id="1032" r:id="rId28"/>
    <p:sldId id="1035" r:id="rId29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987" autoAdjust="0"/>
    <p:restoredTop sz="96370" autoAdjust="0"/>
  </p:normalViewPr>
  <p:slideViewPr>
    <p:cSldViewPr snapToGrid="0">
      <p:cViewPr varScale="1">
        <p:scale>
          <a:sx n="73" d="100"/>
          <a:sy n="73" d="100"/>
        </p:scale>
        <p:origin x="26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8/21/2023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8/21/2023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SA4#125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21-25 August 2023, Goteborg, Sweden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S4-231123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SA4#125, 21-25 August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08.zip" TargetMode="External"/><Relationship Id="rId2" Type="http://schemas.openxmlformats.org/officeDocument/2006/relationships/hyperlink" Target="mailto:ivarga@qti.qualcomm.co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610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46.zip" TargetMode="External"/><Relationship Id="rId2" Type="http://schemas.openxmlformats.org/officeDocument/2006/relationships/hyperlink" Target="mailto:su.huanyu@huawei.com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7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0_Taipei_2023-06/Docs/SP-230542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irajs@live.com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www.3gpp.org/ftp/tsg_sa/TSG_SA/TSGS_100_Taipei_2023-06/Docs/SP-230543.zip" TargetMode="External"/><Relationship Id="rId4" Type="http://schemas.openxmlformats.org/officeDocument/2006/relationships/hyperlink" Target="https://dash-large-files.akamaized.net/WAVE/3GPP/5GVideo/Others/Stockhammer-5G-Media.pptx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0_Taipei_2023-06/Docs/SP-230539.zip" TargetMode="External"/><Relationship Id="rId13" Type="http://schemas.openxmlformats.org/officeDocument/2006/relationships/hyperlink" Target="https://www.3gpp.org/ftp/Information/WI_Sheet/SP-220240.zip" TargetMode="External"/><Relationship Id="rId3" Type="http://schemas.openxmlformats.org/officeDocument/2006/relationships/hyperlink" Target="https://www.3gpp.org/ftp/Information/WI_Sheet/SP-220328.zip" TargetMode="External"/><Relationship Id="rId7" Type="http://schemas.openxmlformats.org/officeDocument/2006/relationships/hyperlink" Target="https://www.3gpp.org/ftp/Information/WI_Sheet/SP-221330.zip" TargetMode="External"/><Relationship Id="rId12" Type="http://schemas.openxmlformats.org/officeDocument/2006/relationships/hyperlink" Target="https://www.3gpp.org/ftp/Information/WI_Sheet/SP-211338.zip" TargetMode="External"/><Relationship Id="rId2" Type="http://schemas.openxmlformats.org/officeDocument/2006/relationships/hyperlink" Target="https://www.3gpp.org/ftp/tsg_sa/TSG_SA/TSGs_91E_Electronic/Docs/SP-21004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6_Budapest_2022_06/Docs/SP-220616.zip" TargetMode="External"/><Relationship Id="rId11" Type="http://schemas.openxmlformats.org/officeDocument/2006/relationships/hyperlink" Target="https://www.3gpp.org/ftp/Information/WI_Sheet/SP-220617.zip" TargetMode="External"/><Relationship Id="rId5" Type="http://schemas.openxmlformats.org/officeDocument/2006/relationships/hyperlink" Target="https://www.3gpp.org/ftp/Information/WI_Sheet/SP-220239.zip" TargetMode="External"/><Relationship Id="rId10" Type="http://schemas.openxmlformats.org/officeDocument/2006/relationships/hyperlink" Target="https://www.3gpp.org/ftp/tsg_sa/TSG_SA/TSGS_100_Taipei_2023-06/Docs/SP-230544.zip" TargetMode="External"/><Relationship Id="rId4" Type="http://schemas.openxmlformats.org/officeDocument/2006/relationships/hyperlink" Target="https://www.3gpp.org/ftp/Information/WI_Sheet/SP-220675.zip" TargetMode="External"/><Relationship Id="rId9" Type="http://schemas.openxmlformats.org/officeDocument/2006/relationships/hyperlink" Target="https://www.3gpp.org/ftp/tsg_sa/TSG_SA/TSGS_100_Taipei_2023-06/Docs/SP-230540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1E_Electronic/Docs/SP-210043.zip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75.zip" TargetMode="External"/><Relationship Id="rId2" Type="http://schemas.openxmlformats.org/officeDocument/2006/relationships/hyperlink" Target="mailto:p.kolan@samsung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39.zip" TargetMode="External"/><Relationship Id="rId2" Type="http://schemas.openxmlformats.org/officeDocument/2006/relationships/hyperlink" Target="mailto:yoshihiro.inoue@ntt-at.co.j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616.zip" TargetMode="External"/><Relationship Id="rId2" Type="http://schemas.openxmlformats.org/officeDocument/2006/relationships/hyperlink" Target="mailto:gaos30@chinaunicom.cn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30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0_Taipei_2023-06/Docs/SP-230539.zip" TargetMode="External"/><Relationship Id="rId2" Type="http://schemas.openxmlformats.org/officeDocument/2006/relationships/hyperlink" Target="mailto:Brian.Lee@dolby.com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0_Taipei_2023-06/Docs/SP-230540.zip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0_Taipei_2023-06/Docs/SP-230544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608.zip" TargetMode="External"/><Relationship Id="rId13" Type="http://schemas.openxmlformats.org/officeDocument/2006/relationships/hyperlink" Target="https://www.3gpp.org/ftp/tsg_sa/TSG_SA/TSGS_100_Taipei_2023-06/Docs/SP-230543.zip" TargetMode="External"/><Relationship Id="rId3" Type="http://schemas.openxmlformats.org/officeDocument/2006/relationships/hyperlink" Target="https://www.3gpp.org/ftp/Information/WI_Sheet/SP-220242.zip" TargetMode="External"/><Relationship Id="rId7" Type="http://schemas.openxmlformats.org/officeDocument/2006/relationships/hyperlink" Target="https://www.3gpp.org/ftp/Information/WI_Sheet/SP-190040.zip" TargetMode="External"/><Relationship Id="rId12" Type="http://schemas.openxmlformats.org/officeDocument/2006/relationships/hyperlink" Target="https://www.3gpp.org/ftp/tsg_sa/TSG_SA/TSGS_100_Taipei_2023-06/Docs/SP-230542.zip" TargetMode="External"/><Relationship Id="rId2" Type="http://schemas.openxmlformats.org/officeDocument/2006/relationships/hyperlink" Target="https://www.3gpp.org/ftp/Information/WI_Sheet/SP-22103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0_Taipei_2023-06/Docs/SP-230541.zip" TargetMode="External"/><Relationship Id="rId11" Type="http://schemas.openxmlformats.org/officeDocument/2006/relationships/hyperlink" Target="https://www.3gpp.org/ftp/TSG_SA/TSG_SA/TSGS_99_Rotterdam_2023-03/Docs/SP-230167.zip" TargetMode="External"/><Relationship Id="rId5" Type="http://schemas.openxmlformats.org/officeDocument/2006/relationships/hyperlink" Target="https://www.3gpp.org/ftp/Information/WI_Sheet/SP-220685.zip" TargetMode="External"/><Relationship Id="rId10" Type="http://schemas.openxmlformats.org/officeDocument/2006/relationships/hyperlink" Target="https://www.3gpp.org/ftp/Information/WI_Sheet/SP-221346.zip" TargetMode="External"/><Relationship Id="rId4" Type="http://schemas.openxmlformats.org/officeDocument/2006/relationships/hyperlink" Target="https://www.3gpp.org/ftp/TSG_SA/TSG_SA/TSGS_99_Rotterdam_2023-03/Docs/SP-230165.zip" TargetMode="External"/><Relationship Id="rId9" Type="http://schemas.openxmlformats.org/officeDocument/2006/relationships/hyperlink" Target="https://www.3gpp.org/ftp/Information/WI_Sheet/SP-220610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032.zip" TargetMode="External"/><Relationship Id="rId2" Type="http://schemas.openxmlformats.org/officeDocument/2006/relationships/hyperlink" Target="mailto:hakju00.lee@samsung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24_Berlin/Docs/S4-230811.zip" TargetMode="External"/><Relationship Id="rId2" Type="http://schemas.openxmlformats.org/officeDocument/2006/relationships/hyperlink" Target="https://www.3gpp.org/ftp/TSG_SA/WG4_CODEC/3GPP_SA4_AHOC_MTGs/SA4_VIDEO/Docs/S4aV230022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20242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5.zip" TargetMode="External"/><Relationship Id="rId2" Type="http://schemas.openxmlformats.org/officeDocument/2006/relationships/hyperlink" Target="mailto:Simon.Gunkel@tno.n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85.zip" TargetMode="External"/><Relationship Id="rId2" Type="http://schemas.openxmlformats.org/officeDocument/2006/relationships/hyperlink" Target="mailto:bouazizi@qti.qualcomm.co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23-e/Docs/S4-230620.zip" TargetMode="External"/><Relationship Id="rId2" Type="http://schemas.openxmlformats.org/officeDocument/2006/relationships/hyperlink" Target="https://www.3gpp.org/ftp/tsg_sa/TSG_SA/TSGS_96_Budapest_2022_06/Docs/SP-220613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19004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SA4#125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Laboratories Inc.)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EVS Codec Extension for Immersive Voice and Audio Services (</a:t>
            </a:r>
            <a:r>
              <a:rPr lang="en-US" altLang="en-US" sz="3200" dirty="0" err="1"/>
              <a:t>IVAS_Codec</a:t>
            </a:r>
            <a:r>
              <a:rPr lang="en-US" altLang="en-US" sz="3200" dirty="0"/>
              <a:t>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Su, Huan-yu, Huawei Technologies Co Ltd., hs@qosound.com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Varga, Imre,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ivarga@qti.qualcomm.com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-- Preparation for selection tests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IVAS-7a (Processing Plan) and IVAS-8a (Test Plan) were updated and agreed with SA4 power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Audio material setup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Translation of P.800 scales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Random seed for selection testing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-- Preparation for SA4#125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Reviewed draft TS 26.250 (Overview) and TS 26.258 (Floating point code)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We are set for selection testing, running in July and August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>
                <a:cs typeface="Arial" pitchFamily="34" charset="0"/>
              </a:rPr>
              <a:t>Plans </a:t>
            </a:r>
            <a:r>
              <a:rPr lang="en-US" altLang="zh-CN" sz="1200" dirty="0">
                <a:cs typeface="Arial" pitchFamily="34" charset="0"/>
              </a:rPr>
              <a:t>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SA4#125 is the IVAS selection meeting, review of listening test lab reports, deliverables from proponents, and decision on the candidate to become standardized IVAS codec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C18DDA-D823-4E92-87A8-1DE6A2DC7BFB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8584159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5707940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4555809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0003998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73482952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05525305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6530891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748833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00085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16852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34730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Enhancements to UE Testing (</a:t>
            </a:r>
            <a:r>
              <a:rPr lang="en-US" altLang="en-US" sz="3200" dirty="0" err="1"/>
              <a:t>eUET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 in 26.131, new 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Jan Reimes, HEAD acoustics, Jan.Reimes@head-acoustics.com (test methods in 26.132)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 - No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 - No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000" dirty="0">
                <a:cs typeface="Arial" pitchFamily="34" charset="0"/>
              </a:rPr>
              <a:t>S4-231230: Agree on format for new delay profiles that include packet duplication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S4-231395: Further progress on CR for JBM performance testing with </a:t>
            </a:r>
            <a:r>
              <a:rPr lang="en-US" altLang="zh-CN" sz="1000">
                <a:cs typeface="Arial" pitchFamily="34" charset="0"/>
              </a:rPr>
              <a:t>new profiles</a:t>
            </a:r>
            <a:endParaRPr lang="en-US" altLang="zh-CN" sz="10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F93AC8-E748-4084-A001-A708BF541B1F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822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5950882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102142753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72783741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7014395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489224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9607162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870510373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573913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384734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2517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Enhanced Multiparty RTT 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MP_RTT</a:t>
            </a:r>
            <a:r>
              <a:rPr lang="en-US" altLang="en-US" sz="3200" dirty="0"/>
              <a:t>)</a:t>
            </a:r>
            <a:endParaRPr lang="en-US" altLang="en-US" sz="3200" dirty="0">
              <a:solidFill>
                <a:srgbClr val="33CC33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Huan-yu Su, </a:t>
            </a:r>
            <a:r>
              <a:rPr lang="es-ES" altLang="zh-CN" sz="1400" dirty="0">
                <a:cs typeface="Arial" pitchFamily="34" charset="0"/>
                <a:hlinkClick r:id="rId2"/>
              </a:rPr>
              <a:t>su.huanyu@huawei.com</a:t>
            </a:r>
            <a:endParaRPr lang="es-E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related contribution during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</a:t>
            </a:r>
            <a:r>
              <a:rPr lang="en-US" altLang="zh-CN" sz="1000" dirty="0" err="1">
                <a:cs typeface="Arial" pitchFamily="34" charset="0"/>
              </a:rPr>
              <a:t>telcos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Updates to the PD for IMS data channel solution and the call flow over RTP are expected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9FD898-5177-44AA-ADED-4300DF5FF2BE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40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64491815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45998024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9730276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331018314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04809754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7358271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2065572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56993817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35222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16123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52987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Immersive Audio for Split Rendering Scenarios (</a:t>
            </a:r>
            <a:r>
              <a:rPr lang="en-US" dirty="0"/>
              <a:t>ISAR)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Stefan Bruhn,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stefan.bruhn@dolby.com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Not addressed in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The work plan states: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800">
                <a:cs typeface="Arial" pitchFamily="34" charset="0"/>
              </a:rPr>
              <a:t>100% </a:t>
            </a:r>
            <a:r>
              <a:rPr lang="en-GB" altLang="zh-CN" sz="800" dirty="0">
                <a:cs typeface="Arial" pitchFamily="34" charset="0"/>
              </a:rPr>
              <a:t>completion of work on identification of relevant requirements</a:t>
            </a:r>
          </a:p>
          <a:p>
            <a:pPr marL="1544638" lvl="3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Agree on TR on ISAR requirements v.2.0.0 to be sent to SA plenary for approval</a:t>
            </a: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	=&gt; based on contributions 1348 and 1400, the TR could at least become 80% complete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800" dirty="0">
                <a:cs typeface="Arial" pitchFamily="34" charset="0"/>
              </a:rPr>
              <a:t>Initiate work on solutions for Immersive Audio for Split Rendering Scenarios also considering potential solutions offered by the IVAS work item</a:t>
            </a: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	=&gt; based on contribution 1252 describing a </a:t>
            </a:r>
            <a:r>
              <a:rPr lang="en-US" sz="800" dirty="0">
                <a:cs typeface="Arial" pitchFamily="34" charset="0"/>
              </a:rPr>
              <a:t>potential solution offered by the IVAS work item</a:t>
            </a:r>
            <a:r>
              <a:rPr lang="en-GB" altLang="zh-CN" sz="800" dirty="0">
                <a:cs typeface="Arial" pitchFamily="34" charset="0"/>
              </a:rPr>
              <a:t>, this work could start</a:t>
            </a:r>
            <a:endParaRPr lang="en-US" sz="8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Initiate work on performance characterization of solutions for Immersive Audio for Split Rendering Scenarios also considering potential solutions offered by the IVAS work item</a:t>
            </a: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	=&gt; based on contribution 1252 describing a </a:t>
            </a:r>
            <a:r>
              <a:rPr lang="en-US" sz="800" dirty="0">
                <a:cs typeface="Arial" pitchFamily="34" charset="0"/>
              </a:rPr>
              <a:t>potential solution offered by the IVAS work item</a:t>
            </a:r>
            <a:r>
              <a:rPr lang="en-GB" altLang="zh-CN" sz="800" dirty="0">
                <a:cs typeface="Arial" pitchFamily="34" charset="0"/>
              </a:rPr>
              <a:t>, this work could start</a:t>
            </a:r>
            <a:endParaRPr lang="en-US" sz="800" dirty="0">
              <a:cs typeface="Arial" pitchFamily="34" charset="0"/>
            </a:endParaRP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altLang="zh-CN" sz="800" dirty="0">
              <a:cs typeface="Arial" pitchFamily="34" charset="0"/>
            </a:endParaRP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54991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5G-Advanced media profiles for messaging services (PROMISE)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373087"/>
            <a:ext cx="11068050" cy="391182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Frédéric Gabin,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frederic.gabin@dolby.com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Initial work plan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Skeleton CR to 26.140 endorsed.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Skeleton CR to 26.141 noted. Proposed to be prepared when CR to 26.140 is finalized.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Draft TS 26.143 noted.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Update work plan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Focus first on 26.140 and 26.143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Discuss 3D scenes and assets format (1183, 1184)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Discuss upgrades to video profiles (1184, 1339, 1213)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Progress review of existing TS 26.140 and TS 26.141 formats for potential removal (1339, 1213)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Progress and endorse CR to TS 26.140 (1339, 1184, 1213)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Agree draft TS 26.143 Messaging Media profiles v0.1.0 as basis for further work (1131)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Update Work Plan (1341)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Send LS to GSMA UPG (23-27 October 2023, Doha, Qatar) as update on 5G-Advanced formats and codecs for messaging services (TBD)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1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707365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5G-Advanced media profiles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PROMISE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SP-230542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546565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5G Media Streaming Protocols Phase 2</a:t>
            </a:r>
            <a:br>
              <a:rPr lang="en-US" sz="3200" dirty="0"/>
            </a:br>
            <a:r>
              <a:rPr lang="en-US" sz="3200" dirty="0"/>
              <a:t>(5GMS_Pro_Ph2)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Thomas Stockhammer,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tsto@qti.qualcomm.com</a:t>
            </a:r>
            <a:r>
              <a:rPr lang="en-US" altLang="zh-CN" sz="1400" dirty="0">
                <a:cs typeface="Arial" pitchFamily="34" charset="0"/>
              </a:rPr>
              <a:t>, General &amp; for topics 2, 3, 4, 5, 7, 8, 9, 10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Iraj Sodagar, Tencent, </a:t>
            </a:r>
            <a:r>
              <a:rPr lang="en-US" altLang="zh-CN" sz="1400" dirty="0">
                <a:cs typeface="Arial" pitchFamily="34" charset="0"/>
                <a:hlinkClick r:id="rId3"/>
              </a:rPr>
              <a:t>irajs@live.com</a:t>
            </a:r>
            <a:r>
              <a:rPr lang="en-US" altLang="zh-CN" sz="1400" dirty="0">
                <a:cs typeface="Arial" pitchFamily="34" charset="0"/>
              </a:rPr>
              <a:t>,  for topics 1, 6, 11, 12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 work plan was agreed and is further extended in this meeting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During the telcos initial CRs were presented and endorsed as follows:</a:t>
            </a:r>
            <a:r>
              <a:rPr lang="en-US" altLang="zh-CN" sz="600" dirty="0">
                <a:cs typeface="Arial" pitchFamily="34" charset="0"/>
              </a:rPr>
              <a:t> </a:t>
            </a:r>
            <a:br>
              <a:rPr lang="en-US" altLang="zh-CN" sz="600" dirty="0">
                <a:cs typeface="Arial" pitchFamily="34" charset="0"/>
              </a:rPr>
            </a:br>
            <a:r>
              <a:rPr lang="en-US" altLang="zh-CN" sz="1000" dirty="0">
                <a:cs typeface="Arial" pitchFamily="34" charset="0"/>
              </a:rPr>
              <a:t>API changes to support 3GPP Service URL, Uplink Streaming: content publishing and egest, Event exposure APIs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There were also contributions on ABNR network assistance and HTTP/3 with lots of good discussion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 presentation was given on </a:t>
            </a:r>
            <a:r>
              <a:rPr lang="en-US" altLang="zh-CN" sz="1000" dirty="0">
                <a:cs typeface="Arial" pitchFamily="34" charset="0"/>
                <a:hlinkClick r:id="rId4"/>
              </a:rPr>
              <a:t>5G Media Streaming at Media Web Symposium in Berlin in June 2023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571500" lvl="1" indent="-17145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Take into account the endorsements and discussions during SA4#125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We received CRs for all major work item objectives, in total we have 14 input contributions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Generally all of those may be used as initial baseline for progressing the work, some of those may need more discussion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A work plan is provided to allow progressing the work in MBS telcos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Some refocus may be needed if we agree on merging some work between RTC and MBS</a:t>
            </a: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712936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Protocols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5GMS_Pro_Ph2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5"/>
                        </a:rPr>
                        <a:t>SP-230543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2FAEF200-E9AD-7FB6-558E-83BF179C60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4376" y="1898332"/>
            <a:ext cx="4280635" cy="4407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6459301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SA#100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ECC24EF-A002-45A6-8174-7ACEB4DD7B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02645"/>
              </p:ext>
            </p:extLst>
          </p:nvPr>
        </p:nvGraphicFramePr>
        <p:xfrm>
          <a:off x="579989" y="1263204"/>
          <a:ext cx="10084901" cy="41227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8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2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FS_XRTraffic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cs typeface="Arial" panose="020B0604020202020204" pitchFamily="34" charset="0"/>
                          <a:hlinkClick r:id="rId2"/>
                        </a:rPr>
                        <a:t>SP-210043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379217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91441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679869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27%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6"/>
                        </a:rPr>
                        <a:t>SP-220616</a:t>
                      </a:r>
                      <a:endParaRPr lang="en-US" sz="1100" b="0" u="non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41372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7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3400031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8"/>
                        </a:rPr>
                        <a:t>SP-230539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8879575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new HEVC profiles and operating points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FS_HEVC_Profiles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9"/>
                        </a:rPr>
                        <a:t>SP-230540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2420817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FS_AVATAR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10"/>
                        </a:rPr>
                        <a:t>SP-230544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0148108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Audio Aspects for Glasses-type AR/MR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FS_Audio_5GSTAR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SP-220617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639724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940010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5G Media Service Enablers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FS_5G_MSE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SP-211338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4595266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950013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Smartly Tethering AR Glasses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FS_SmarTAR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SP-220240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81121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37319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Typical Traffic Characteristics for XR Services and other Media (</a:t>
            </a:r>
            <a:r>
              <a:rPr lang="en-US" sz="3200" dirty="0" err="1"/>
              <a:t>FS_XRTraffic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2000" dirty="0" err="1">
                <a:cs typeface="Arial" pitchFamily="34" charset="0"/>
              </a:rPr>
              <a:t>Rapporteur</a:t>
            </a:r>
            <a:r>
              <a:rPr lang="es-ES" altLang="zh-CN" sz="2000" dirty="0">
                <a:cs typeface="Arial" pitchFamily="34" charset="0"/>
              </a:rPr>
              <a:t>: Thomas Stockhammer, </a:t>
            </a:r>
            <a:r>
              <a:rPr lang="es-ES" altLang="zh-CN" sz="2000" dirty="0">
                <a:cs typeface="Arial" pitchFamily="34" charset="0"/>
                <a:hlinkClick r:id="rId2"/>
              </a:rPr>
              <a:t>tsto@qti.qualcomm.com</a:t>
            </a:r>
            <a:r>
              <a:rPr lang="es-ES" altLang="zh-CN" sz="20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20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2000" b="1" u="sng" dirty="0">
                <a:cs typeface="Arial" pitchFamily="34" charset="0"/>
              </a:rPr>
              <a:t>Progress since SA4#124</a:t>
            </a:r>
            <a:endParaRPr lang="en-GB" sz="20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What happened during the </a:t>
            </a:r>
            <a:r>
              <a:rPr lang="en-US" altLang="zh-CN" sz="1800" dirty="0" err="1">
                <a:cs typeface="Arial" pitchFamily="34" charset="0"/>
              </a:rPr>
              <a:t>Adhoc</a:t>
            </a:r>
            <a:r>
              <a:rPr lang="en-US" altLang="zh-CN" sz="18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During the telco, an update to the TR was endorsed</a:t>
            </a: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Agree the editor's version in S4-231217 that includes the updates</a:t>
            </a: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Another contribution was received at this meeting in S4-231219 that addresses all remaining issues in the TR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A cover page for the TR is provided to complete the work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A CR to TR 26.925 is provided to address traffic characteristics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It is recommended to send the TR and CR for approval to SA plenary and complete the study item</a:t>
            </a:r>
          </a:p>
          <a:p>
            <a:pPr marL="287338" indent="-287338">
              <a:buNone/>
            </a:pPr>
            <a:endParaRPr lang="fr-FR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065DBD-CC5B-4794-B487-3BEC9785AC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152252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792682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2697268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583030308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53274162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966351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48125164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660250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89448059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22122708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FS_XRTraffic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SP-210043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717027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60047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Eric Yip, </a:t>
            </a:r>
            <a:r>
              <a:rPr lang="en-US" altLang="zh-CN" sz="14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S4aV230045 – AI/ML Evaluation Permanent Document v0.1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TS 26.847 assigned for evaluation related details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Study item status progress check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4 contributions related to evaluation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Others on use case, metadata, call flow updates </a:t>
            </a:r>
            <a:r>
              <a:rPr lang="en-US" altLang="zh-CN" sz="1400" dirty="0" err="1">
                <a:cs typeface="Arial" pitchFamily="34" charset="0"/>
              </a:rPr>
              <a:t>etc</a:t>
            </a:r>
            <a:endParaRPr lang="en-US" altLang="zh-CN" sz="14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453132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Study on Media Streaming aspects of Network Slicing Phase 2 (FS_MS_NS_Ph2)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sv-SE" altLang="zh-CN" sz="1400" dirty="0">
                <a:cs typeface="Arial" pitchFamily="34" charset="0"/>
              </a:rPr>
              <a:t>Prakash Kolan, </a:t>
            </a:r>
            <a:r>
              <a:rPr lang="sv-SE" altLang="zh-CN" sz="1400" dirty="0">
                <a:cs typeface="Arial" pitchFamily="34" charset="0"/>
                <a:hlinkClick r:id="rId2"/>
              </a:rPr>
              <a:t>p.kolan@samsung.com</a:t>
            </a:r>
            <a:r>
              <a:rPr lang="sv-S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contributions were discussed during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Conference call between Samsung, BBC, Ericsson, Huawei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</a:t>
            </a:r>
            <a:r>
              <a:rPr lang="en-US" altLang="zh-CN" sz="1000">
                <a:cs typeface="Arial" pitchFamily="34" charset="0"/>
              </a:rPr>
              <a:t>pending issues, study </a:t>
            </a:r>
            <a:r>
              <a:rPr lang="en-US" altLang="zh-CN" sz="1000" dirty="0">
                <a:cs typeface="Arial" pitchFamily="34" charset="0"/>
              </a:rPr>
              <a:t>plan, next steps, and area of focus before study completion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agreements, way forward to look into collaboration options, network slicing scenarios, and 5GMS application bootstrapping issues  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Review contributions on application bootstrapping with network slicing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Review contributions on collaboration options with network slicing </a:t>
            </a: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2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BBDFB3-2047-46E9-9D10-C06A7920E0E3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460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26462599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2755457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01941303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48665423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6048138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4219110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251587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3960826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556676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6524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902707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SA4#124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SA4#124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SA4#124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SA4#124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New Work and Study items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the enhancements for immersive Real-time Communication for WebRTC (</a:t>
            </a:r>
            <a:r>
              <a:rPr lang="en-US" altLang="en-US" sz="3200" dirty="0" err="1"/>
              <a:t>FS_eiRTCW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fi-FI" altLang="zh-CN" sz="1400" dirty="0">
                <a:cs typeface="Arial" pitchFamily="34" charset="0"/>
              </a:rPr>
              <a:t>INOUE, Yoshihiro, NTT(TTC), Yoshihiro Inoue </a:t>
            </a:r>
            <a:r>
              <a:rPr lang="fi-FI" altLang="zh-CN" sz="1400" dirty="0">
                <a:cs typeface="Arial" pitchFamily="34" charset="0"/>
                <a:hlinkClick r:id="rId2"/>
              </a:rPr>
              <a:t>yoshihiro.inoue@ntt-at.co.jp</a:t>
            </a:r>
            <a:r>
              <a:rPr lang="fi-FI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4 contributions are discussed in RTC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call#13.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Key Issue #2/Solution#2 (C-plane requirements) in S4aR230090 and Key Issue#3/Solution#3 (U-Plane requirements) in S4aR230091 are agreed.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Key Issue#1/Solution#1 (architecture) in S4aR230089 and Call flow example in S4aR230092 need further discussion.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Agreed documents are submitted with clarification based on offline comments. (S4-231282 and S4-231283)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It is recommended to review these documents and incorporate the agreed Key Issues and Solutions in the PD.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the submitted contributions and update the Permanent Documen</a:t>
            </a:r>
            <a:r>
              <a:rPr lang="en-US" altLang="ja-JP" sz="1000" dirty="0">
                <a:cs typeface="Arial" pitchFamily="34" charset="0"/>
              </a:rPr>
              <a:t>t</a:t>
            </a:r>
            <a:r>
              <a:rPr lang="en-US" altLang="zh-CN" sz="1000" dirty="0">
                <a:cs typeface="Arial" pitchFamily="34" charset="0"/>
              </a:rPr>
              <a:t>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Key Issues and Solutions (#1, #2, #3, #5) (S4-231281, S4-231282, S4-231283, S4-231181)</a:t>
            </a:r>
          </a:p>
          <a:p>
            <a:pPr marL="687388" marR="0" lvl="1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Discuss the submitted contributions.</a:t>
            </a:r>
            <a:endParaRPr lang="en-US" altLang="zh-CN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Protocols and message examples (S4-231319, S4-231284)</a:t>
            </a:r>
            <a:endParaRPr lang="fr-FR" altLang="zh-CN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fr-FR" altLang="zh-CN" sz="10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5D2466-1933-44AE-9E35-75B4EB22FE1D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4777423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89221608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3897564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61206998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04695378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83219531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20116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38183308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942213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95810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00292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 and MR </a:t>
            </a:r>
            <a:r>
              <a:rPr lang="en-US" altLang="en-US" sz="3200" dirty="0" err="1"/>
              <a:t>QoE</a:t>
            </a:r>
            <a:r>
              <a:rPr lang="en-US" altLang="en-US" sz="3200" dirty="0"/>
              <a:t> Metrics (</a:t>
            </a:r>
            <a:r>
              <a:rPr lang="en-US" altLang="en-US" sz="3200" dirty="0" err="1"/>
              <a:t>FS_ARMRQoE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it-IT" altLang="zh-CN" sz="1400" dirty="0">
                <a:cs typeface="Arial" pitchFamily="34" charset="0"/>
              </a:rPr>
              <a:t>Shuai Gao (</a:t>
            </a:r>
            <a:r>
              <a:rPr lang="it-IT" altLang="zh-CN" sz="1400" dirty="0">
                <a:cs typeface="Arial" pitchFamily="34" charset="0"/>
                <a:hlinkClick r:id="rId2"/>
              </a:rPr>
              <a:t>gaos30@chinaunicom.cn</a:t>
            </a:r>
            <a:r>
              <a:rPr lang="it-IT" altLang="zh-CN" sz="1400" dirty="0">
                <a:cs typeface="Arial" pitchFamily="34" charset="0"/>
              </a:rPr>
              <a:t>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Two papers are discussed but no agreements are made.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how to handle the Editor’s notes in the TR 26.812, e.g. ENs in Observation point related part, metrics related part,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 metrics and collaborations with other 3GPP groups part.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the relevant AR/MR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 metrics, e.g. eye gaze related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 metrics, </a:t>
            </a:r>
            <a:r>
              <a:rPr lang="en-US" altLang="zh-CN" sz="1000" dirty="0" err="1">
                <a:cs typeface="Arial" pitchFamily="34" charset="0"/>
              </a:rPr>
              <a:t>Reprojection</a:t>
            </a:r>
            <a:r>
              <a:rPr lang="en-US" altLang="zh-CN" sz="1000" dirty="0">
                <a:cs typeface="Arial" pitchFamily="34" charset="0"/>
              </a:rPr>
              <a:t> Accuracy, Anchor Creation Delay, Anchor Detection-to-Render-to-Photon, Anchor Untracked Ratio, and discuss whether and how to update pose prediction error metric.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Capture the agreements and update the TR 26.812.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825673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460455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27%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SP-220616</a:t>
                      </a:r>
                      <a:endParaRPr lang="en-US" sz="1100" b="0" u="non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dirty="0">
                          <a:solidFill>
                            <a:schemeClr val="tx1"/>
                          </a:solidFill>
                        </a:rPr>
                        <a:t>27%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628151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on Diverse audio Capturing system for End-user Devices </a:t>
            </a:r>
            <a:r>
              <a:rPr lang="en-US" altLang="en-US" sz="3200" dirty="0"/>
              <a:t>(</a:t>
            </a:r>
            <a:r>
              <a:rPr lang="en-US" sz="3200" dirty="0" err="1"/>
              <a:t>FS_DaCED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62489"/>
            <a:ext cx="11045536" cy="3705802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Wang Bin, Xiaomi, email: </a:t>
            </a:r>
            <a:r>
              <a:rPr lang="de-DE" altLang="zh-CN" sz="14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Two input contributions in Telco 31 July 2023.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Proposal of stereo capture on UE was discussed.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 </a:t>
            </a:r>
            <a:r>
              <a:rPr lang="zh-CN" altLang="zh-CN" sz="1200" dirty="0">
                <a:cs typeface="Arial" pitchFamily="34" charset="0"/>
              </a:rPr>
              <a:t>update of TR 26.933 (v0.1.1) in S4aA230088 was agreed</a:t>
            </a: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</a:t>
            </a:r>
            <a:r>
              <a:rPr lang="zh-CN" altLang="zh-CN" sz="1200" dirty="0">
                <a:cs typeface="Arial" pitchFamily="34" charset="0"/>
              </a:rPr>
              <a:t>iscussions on stereo capture in UE</a:t>
            </a:r>
            <a:r>
              <a:rPr lang="en-US" altLang="zh-CN" sz="1200" dirty="0">
                <a:cs typeface="Arial" pitchFamily="34" charset="0"/>
              </a:rPr>
              <a:t> were done and for further updates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New version of </a:t>
            </a:r>
            <a:r>
              <a:rPr lang="zh-CN" altLang="zh-CN" sz="1200" dirty="0">
                <a:cs typeface="Arial" pitchFamily="34" charset="0"/>
              </a:rPr>
              <a:t>TR 26.933 </a:t>
            </a:r>
            <a:r>
              <a:rPr lang="en-US" altLang="zh-CN" sz="1200" dirty="0">
                <a:cs typeface="Arial" pitchFamily="34" charset="0"/>
              </a:rPr>
              <a:t>is a new basis for further work.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Harmonize the current version and continue work on stereo/binaural audio capture.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228733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Film Grain synthesis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FS_FGS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Brian Lee (Dolby Laboratories) - </a:t>
            </a:r>
            <a:r>
              <a:rPr lang="de-DE" altLang="zh-CN" sz="1400" dirty="0">
                <a:cs typeface="Arial" pitchFamily="34" charset="0"/>
                <a:hlinkClick r:id="rId2"/>
              </a:rPr>
              <a:t>Brian.Lee@dolby.com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de-DE" altLang="zh-CN" sz="1400" dirty="0">
                <a:cs typeface="Arial" pitchFamily="34" charset="0"/>
              </a:rPr>
              <a:t> 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Agreed on the skeleton CR to TR26.955 (v.17.1.0) as basis for further work.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Focus on the following 5G video scenarios: (1) Full HD streaming, (2) 4k TV, then at relative lower priority (4) online / social sharing, (5) online gaming.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>
                <a:cs typeface="Arial" pitchFamily="34" charset="0"/>
              </a:rPr>
              <a:t>Focus on the HEVC codec. </a:t>
            </a:r>
            <a:endParaRPr lang="en-US" altLang="zh-CN" sz="1200" dirty="0">
              <a:cs typeface="Arial" pitchFamily="34" charset="0"/>
            </a:endParaRP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Provide additional updates on the film grain synthesis test sequences, test methodologies &amp; interim test data. 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SP-230539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93835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new HEVC profiles and operating points </a:t>
            </a:r>
            <a:r>
              <a:rPr lang="en-US" altLang="en-US" sz="3200" dirty="0"/>
              <a:t>(</a:t>
            </a:r>
            <a:r>
              <a:rPr lang="en-US" sz="3200" dirty="0" err="1"/>
              <a:t>FS_HEVC_Profiles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Waqar Zia (</a:t>
            </a:r>
            <a:r>
              <a:rPr lang="de-DE" altLang="zh-CN" sz="1400" dirty="0" err="1">
                <a:cs typeface="Arial" pitchFamily="34" charset="0"/>
              </a:rPr>
              <a:t>waqar_zia</a:t>
            </a:r>
            <a:r>
              <a:rPr lang="de-DE" altLang="zh-CN" sz="1400" dirty="0">
                <a:cs typeface="Arial" pitchFamily="34" charset="0"/>
              </a:rPr>
              <a:t> (at) apple.com)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Overall good progress since SA4#124; agreements made on: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Skeleton of new TR 26.966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Work plan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Baseline for MV-HEVC outlining the scenario, description, evaluation methodology, baseline solution (HEVC simulcast), MV-HEVC description, carriage issues, and initial evaluation. A revision was also agreed.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Besides this, a contribution on 4:4:4 was noted.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Continue work on each of the tools. Agreements implemented in TR 26.966 are provided as input to SA4#125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Further inputs are available for each of the 3 tools (MV-HEVC, 4:4:4, and scalable)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Discussion and progress needed on these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new HEVC profiles and operating points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FS_HEVC_Profiles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2"/>
                        </a:rPr>
                        <a:t>SP-230540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9565634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Avatars for Real-Time Communication </a:t>
            </a:r>
            <a:r>
              <a:rPr lang="en-US" altLang="en-US" sz="3200" dirty="0"/>
              <a:t>(</a:t>
            </a:r>
            <a:r>
              <a:rPr lang="en-US" sz="3200" dirty="0"/>
              <a:t>FS_AVATAR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Bouazizi, Imed, Qualcomm Incorporated, </a:t>
            </a:r>
            <a:r>
              <a:rPr lang="de-DE" altLang="zh-CN" sz="1400" dirty="0" err="1">
                <a:cs typeface="Arial" pitchFamily="34" charset="0"/>
              </a:rPr>
              <a:t>bouazizi</a:t>
            </a:r>
            <a:r>
              <a:rPr lang="de-DE" altLang="zh-CN" sz="1400" dirty="0">
                <a:cs typeface="Arial" pitchFamily="34" charset="0"/>
              </a:rPr>
              <a:t> AT </a:t>
            </a:r>
            <a:r>
              <a:rPr lang="de-DE" altLang="zh-CN" sz="1400" dirty="0" err="1">
                <a:cs typeface="Arial" pitchFamily="34" charset="0"/>
              </a:rPr>
              <a:t>qti</a:t>
            </a:r>
            <a:r>
              <a:rPr lang="de-DE" altLang="zh-CN" sz="1400" dirty="0">
                <a:cs typeface="Arial" pitchFamily="34" charset="0"/>
              </a:rPr>
              <a:t> DOT </a:t>
            </a:r>
            <a:r>
              <a:rPr lang="de-DE" altLang="zh-CN" sz="1400" dirty="0" err="1">
                <a:cs typeface="Arial" pitchFamily="34" charset="0"/>
              </a:rPr>
              <a:t>qualcomm</a:t>
            </a:r>
            <a:r>
              <a:rPr lang="de-DE" altLang="zh-CN" sz="1400" dirty="0">
                <a:cs typeface="Arial" pitchFamily="34" charset="0"/>
              </a:rPr>
              <a:t> DOT </a:t>
            </a:r>
            <a:r>
              <a:rPr lang="de-DE" altLang="zh-CN" sz="1400" dirty="0" err="1">
                <a:cs typeface="Arial" pitchFamily="34" charset="0"/>
              </a:rPr>
              <a:t>com</a:t>
            </a:r>
            <a:endParaRPr lang="de-DE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 preliminary time plan was presented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Agree revised time plan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Agree the extracted use cases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>
                <a:cs typeface="Arial" pitchFamily="34" charset="0"/>
              </a:rPr>
              <a:t>Agree draft TR</a:t>
            </a:r>
            <a:endParaRPr lang="en-US" altLang="zh-CN" sz="11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FS_AVATAR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2"/>
                        </a:rPr>
                        <a:t>SP-230544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17509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Rel-18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FED569-11F6-450E-214A-0DB8520DA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178817"/>
              </p:ext>
            </p:extLst>
          </p:nvPr>
        </p:nvGraphicFramePr>
        <p:xfrm>
          <a:off x="647700" y="1357900"/>
          <a:ext cx="10238474" cy="46772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55%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SP-221032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15469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6"/>
                        </a:rPr>
                        <a:t>SP-230541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90819200"/>
                  </a:ext>
                </a:extLst>
              </a:tr>
              <a:tr h="39720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7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8378519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22854970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9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2247122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0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28942011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11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73590141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5G-Advanced media profiles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PROMISE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12"/>
                        </a:rPr>
                        <a:t>SP-230542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92141591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Protocols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5GMS_Pro_Ph2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13"/>
                        </a:rPr>
                        <a:t>SP-230543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211115866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Note: Completed Rel-18 not shown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58339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75513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Immersive Real-time Communication for WebRTC (</a:t>
            </a:r>
            <a:r>
              <a:rPr lang="en-US" altLang="en-US" sz="3200" dirty="0" err="1"/>
              <a:t>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6"/>
            <a:ext cx="11068050" cy="3869173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dirty="0">
                <a:cs typeface="Arial" pitchFamily="34" charset="0"/>
              </a:rPr>
              <a:t>Rapporteur: </a:t>
            </a:r>
            <a:r>
              <a:rPr lang="en-US" altLang="zh-CN" sz="1400" dirty="0">
                <a:cs typeface="Arial" pitchFamily="34" charset="0"/>
              </a:rPr>
              <a:t>Dr. Hakju Ryan Lee (Samsung) </a:t>
            </a:r>
            <a:r>
              <a:rPr lang="fi-FI" altLang="zh-CN" sz="1400" dirty="0">
                <a:cs typeface="Arial" pitchFamily="34" charset="0"/>
                <a:hlinkClick r:id="rId2"/>
              </a:rPr>
              <a:t>hakju00.lee@samsung.com</a:t>
            </a:r>
            <a:r>
              <a:rPr lang="fi-FI" altLang="zh-CN" sz="1400" dirty="0">
                <a:cs typeface="Arial" pitchFamily="34" charset="0"/>
              </a:rPr>
              <a:t> 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One input contribution submitted :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Revision of WID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Way forward for drafting TS 26.113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No agreement made (formally), but reached common understanding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WID Revision: cleaning up objectives, changing rapporteur, changing completion date (12/23 -&gt; 03/24)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Re-structuring TS 26.113: clarifying normative/informative context, re-focusing on the updated objectives, improving alignment with other works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Progress on the empty issues: packet-loss handling, updates on video component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32737B-1E9A-43DD-BB3E-4E4A7A5B2971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4152266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3091402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766435849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77544869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2406963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15088324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5762117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2715654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9278267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55%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SP-221032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10321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411662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Media Capabilities for Augmented Reality (</a:t>
            </a:r>
            <a:r>
              <a:rPr lang="en-US" altLang="en-US" sz="3200" dirty="0" err="1"/>
              <a:t>MeCAR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Rapporteur: Emmanuel Thomas, Xiaomi, thomase@xiaomi.com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Further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input on  MPEG-I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Video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Decoding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Interface for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MeCAR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(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2"/>
              </a:rPr>
              <a:t>S4aV230022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), clean-up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needed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for agreement.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sz="800" dirty="0" err="1">
                <a:solidFill>
                  <a:srgbClr val="312E25"/>
                </a:solidFill>
                <a:latin typeface="arial" panose="020B0604020202020204" pitchFamily="34" charset="0"/>
              </a:rPr>
              <a:t>Revision</a:t>
            </a:r>
            <a:r>
              <a:rPr lang="fr-FR" sz="800" dirty="0">
                <a:solidFill>
                  <a:srgbClr val="312E25"/>
                </a:solidFill>
                <a:latin typeface="arial" panose="020B0604020202020204" pitchFamily="34" charset="0"/>
              </a:rPr>
              <a:t>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submitted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as 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3"/>
              </a:rPr>
              <a:t>S4-230811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en-US" altLang="zh-CN" sz="6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Examine V3C-related inputs and discuss way forward in </a:t>
            </a:r>
            <a:r>
              <a:rPr lang="en-US" altLang="zh-CN" sz="1000" dirty="0" err="1">
                <a:cs typeface="Arial" pitchFamily="34" charset="0"/>
              </a:rPr>
              <a:t>MeCAR</a:t>
            </a:r>
            <a:r>
              <a:rPr lang="en-US" altLang="zh-CN" sz="1000" dirty="0">
                <a:cs typeface="Arial" pitchFamily="34" charset="0"/>
              </a:rPr>
              <a:t> related to V3C technologies.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the development of the Permanent Document with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, Metrics and other metadata.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Produce TS 26.119 v0.2.0 (first version with substance) based on draft specification text input.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AC98BB-FDC1-400D-9E72-70E2A5AAF86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5501491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536900663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48075950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11983987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27924916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16903126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607317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282865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9295543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3965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1290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/>
              <a:t>IMS-based </a:t>
            </a:r>
            <a:r>
              <a:rPr lang="en-US" altLang="en-US" sz="3200" dirty="0"/>
              <a:t>AR Conversational Services (IBACS)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120780"/>
            <a:ext cx="11068050" cy="4164135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Gunkel, Simon, KPN N.V., </a:t>
            </a:r>
            <a:r>
              <a:rPr lang="fr-FR" altLang="zh-CN" sz="1400" dirty="0">
                <a:cs typeface="Arial" pitchFamily="34" charset="0"/>
                <a:hlinkClick r:id="rId2"/>
              </a:rPr>
              <a:t>Simon.Gunkel@tno.nl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5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200" dirty="0">
                <a:cs typeface="Arial" pitchFamily="34" charset="0"/>
              </a:rPr>
              <a:t>No agreed documents</a:t>
            </a: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follow up actions from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b="1" dirty="0">
                <a:cs typeface="Arial" pitchFamily="34" charset="0"/>
              </a:rPr>
              <a:t>Align dependencies with </a:t>
            </a:r>
            <a:r>
              <a:rPr lang="en-US" altLang="zh-CN" sz="1200" b="1" dirty="0" err="1">
                <a:cs typeface="Arial" pitchFamily="34" charset="0"/>
              </a:rPr>
              <a:t>MeCAR</a:t>
            </a:r>
            <a:endParaRPr lang="en-US" altLang="zh-CN" sz="1200" b="1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Get clarity what (visual) immersive media format will be specified in </a:t>
            </a:r>
            <a:r>
              <a:rPr lang="en-US" altLang="zh-CN" sz="1200" dirty="0" err="1">
                <a:cs typeface="Arial" pitchFamily="34" charset="0"/>
              </a:rPr>
              <a:t>MeCAR</a:t>
            </a:r>
            <a:r>
              <a:rPr lang="en-US" altLang="zh-CN" sz="1200" dirty="0">
                <a:cs typeface="Arial" pitchFamily="34" charset="0"/>
              </a:rPr>
              <a:t> that can be adopted in IBACS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Clear dependency on timeline </a:t>
            </a:r>
            <a:r>
              <a:rPr lang="en-US" altLang="zh-CN" sz="1200" dirty="0" err="1">
                <a:cs typeface="Arial" pitchFamily="34" charset="0"/>
              </a:rPr>
              <a:t>MeCAR</a:t>
            </a:r>
            <a:r>
              <a:rPr lang="en-US" altLang="zh-CN" sz="1200" dirty="0">
                <a:cs typeface="Arial" pitchFamily="34" charset="0"/>
              </a:rPr>
              <a:t> TS 26.119  -&gt; IBACS TS 26.264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b="1" dirty="0">
                <a:cs typeface="Arial" pitchFamily="34" charset="0"/>
              </a:rPr>
              <a:t>Discuss status and path to completion (input document S4-231259)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b="1" dirty="0">
                <a:cs typeface="Arial" pitchFamily="34" charset="0"/>
              </a:rPr>
              <a:t>Continue work on PD based on input documents: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200" b="1" dirty="0">
                <a:cs typeface="Arial" pitchFamily="34" charset="0"/>
              </a:rPr>
              <a:t>S4-231229</a:t>
            </a:r>
            <a:r>
              <a:rPr lang="en-GB" altLang="zh-CN" sz="1200" dirty="0">
                <a:cs typeface="Arial" pitchFamily="34" charset="0"/>
              </a:rPr>
              <a:t> Call flows and architecture updates, </a:t>
            </a:r>
            <a:r>
              <a:rPr lang="en-GB" altLang="zh-CN" sz="1200" b="1" dirty="0">
                <a:cs typeface="Arial" pitchFamily="34" charset="0"/>
              </a:rPr>
              <a:t>S4-231270</a:t>
            </a:r>
            <a:r>
              <a:rPr lang="en-GB" altLang="zh-CN" sz="1200" dirty="0">
                <a:cs typeface="Arial" pitchFamily="34" charset="0"/>
              </a:rPr>
              <a:t> Update IMS-based AR communication split rendering, </a:t>
            </a:r>
            <a:r>
              <a:rPr lang="en-GB" altLang="zh-CN" sz="1200" b="1" dirty="0">
                <a:cs typeface="Arial" pitchFamily="34" charset="0"/>
              </a:rPr>
              <a:t>S4-231313</a:t>
            </a:r>
            <a:r>
              <a:rPr lang="en-GB" altLang="zh-CN" sz="1200" dirty="0">
                <a:cs typeface="Arial" pitchFamily="34" charset="0"/>
              </a:rPr>
              <a:t> Network centric procedures for AR communication,  </a:t>
            </a:r>
            <a:r>
              <a:rPr lang="en-GB" altLang="zh-CN" sz="1200" b="1" dirty="0">
                <a:cs typeface="Arial" pitchFamily="34" charset="0"/>
              </a:rPr>
              <a:t>S4-231352</a:t>
            </a:r>
            <a:r>
              <a:rPr lang="en-GB" altLang="zh-CN" sz="1200" dirty="0">
                <a:cs typeface="Arial" pitchFamily="34" charset="0"/>
              </a:rPr>
              <a:t> [IBACS] Considerations on the transport of XR pose, </a:t>
            </a:r>
            <a:r>
              <a:rPr lang="en-GB" altLang="zh-CN" sz="1200" b="1" dirty="0">
                <a:cs typeface="Arial" pitchFamily="34" charset="0"/>
              </a:rPr>
              <a:t>S4-231388</a:t>
            </a:r>
            <a:r>
              <a:rPr lang="en-GB" altLang="zh-CN" sz="1200" dirty="0">
                <a:cs typeface="Arial" pitchFamily="34" charset="0"/>
              </a:rPr>
              <a:t> AR data transport analysis for IBACS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200" b="1" dirty="0">
                <a:cs typeface="Arial" pitchFamily="34" charset="0"/>
              </a:rPr>
              <a:t>Continue work on TS 26.264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200" b="1" dirty="0">
                <a:cs typeface="Arial" pitchFamily="34" charset="0"/>
              </a:rPr>
              <a:t>S4-231285</a:t>
            </a:r>
            <a:r>
              <a:rPr lang="en-GB" altLang="zh-CN" sz="1200" dirty="0">
                <a:cs typeface="Arial" pitchFamily="34" charset="0"/>
              </a:rPr>
              <a:t> Updates to TS, </a:t>
            </a:r>
            <a:r>
              <a:rPr lang="en-GB" altLang="zh-CN" sz="1200" b="1" dirty="0">
                <a:cs typeface="Arial" pitchFamily="34" charset="0"/>
              </a:rPr>
              <a:t>S4-231287</a:t>
            </a:r>
            <a:r>
              <a:rPr lang="en-GB" altLang="zh-CN" sz="1200" dirty="0">
                <a:cs typeface="Arial" pitchFamily="34" charset="0"/>
              </a:rPr>
              <a:t> Creating scenes for AR calls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600" b="1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SA4#125, 21-25 August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64589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Split Rendering Media Service Enabler (SR_MSE)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Bouazizi, Imed, Qualcomm Incorporated, </a:t>
            </a:r>
            <a:r>
              <a:rPr lang="it-IT" altLang="zh-CN" sz="1400" dirty="0">
                <a:cs typeface="Arial" pitchFamily="34" charset="0"/>
                <a:hlinkClick r:id="rId2"/>
              </a:rPr>
              <a:t>bouazizi@qti.qualcomm.com</a:t>
            </a:r>
            <a:endParaRPr lang="it-IT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No input to SR_MSE was provided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No recommendations from the Ad-</a:t>
            </a:r>
            <a:r>
              <a:rPr lang="en-US" altLang="zh-CN" sz="1100" dirty="0" err="1">
                <a:cs typeface="Arial" pitchFamily="34" charset="0"/>
              </a:rPr>
              <a:t>hocs</a:t>
            </a:r>
            <a:endParaRPr lang="en-US" altLang="zh-CN" sz="1100" dirty="0">
              <a:cs typeface="Arial" pitchFamily="34" charset="0"/>
            </a:endParaRP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Agree content on missing sections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Agree corrections based on the input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3DD5E4-3991-45FB-86B4-96F10E2216EC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7743184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22358519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24378955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8466703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3479030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337297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561946174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64030589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39288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66385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60764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Real Time Transport Protocol Configurations</a:t>
            </a:r>
            <a:r>
              <a:rPr lang="en-US" altLang="en-US" sz="3200" dirty="0"/>
              <a:t> (</a:t>
            </a:r>
            <a:r>
              <a:rPr lang="en-US" altLang="en-US" dirty="0"/>
              <a:t>5G_RTP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06358"/>
            <a:ext cx="11068050" cy="3937687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Igor Curcio, </a:t>
            </a:r>
            <a:r>
              <a:rPr lang="fr-FR" altLang="zh-CN" sz="1400" dirty="0" err="1">
                <a:cs typeface="Arial" pitchFamily="34" charset="0"/>
              </a:rPr>
              <a:t>igor.curcio@nokia.com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SA4#124</a:t>
            </a:r>
            <a:endParaRPr lang="en-GB" sz="16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What happened during the </a:t>
            </a:r>
            <a:r>
              <a:rPr lang="en-US" altLang="zh-CN" sz="1800" dirty="0" err="1">
                <a:cs typeface="Arial" pitchFamily="34" charset="0"/>
              </a:rPr>
              <a:t>Adhoc</a:t>
            </a:r>
            <a:r>
              <a:rPr lang="en-US" altLang="zh-CN" sz="18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2 conference calls. No contributions </a:t>
            </a:r>
            <a:r>
              <a:rPr lang="en-GB" altLang="zh-CN" sz="1100" dirty="0">
                <a:cs typeface="Arial" pitchFamily="34" charset="0"/>
              </a:rPr>
              <a:t>-&gt; No agreements.</a:t>
            </a:r>
            <a:endParaRPr lang="en-US" altLang="zh-CN" sz="11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Continue work based on 11 input documents on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RTP header extension for e2e delay measurements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Guidelines for RTP header extension for PDU Sets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Support of L4S for RTP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RTP header extension for rendered pose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RTCP XR packets for timing information for </a:t>
            </a:r>
            <a:r>
              <a:rPr lang="en-US" altLang="zh-CN" sz="1050" dirty="0" err="1">
                <a:cs typeface="Arial" pitchFamily="34" charset="0"/>
              </a:rPr>
              <a:t>QoE</a:t>
            </a:r>
            <a:r>
              <a:rPr lang="en-US" altLang="zh-CN" sz="1050">
                <a:cs typeface="Arial" pitchFamily="34" charset="0"/>
              </a:rPr>
              <a:t> measurements</a:t>
            </a:r>
            <a:endParaRPr lang="en-US" altLang="zh-CN" sz="8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Update TS 26.522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 Time Transport Protocol Configurations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SP-220613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Revised WID: 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  <a:hlinkClick r:id="rId3"/>
                        </a:rPr>
                        <a:t>S4-230620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56613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Terminal Audio quality performance and Test methods for Immersive Audio Services (ATIAS)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Stefan Bruhn, Dolby Laboratories Inc., stefan.bruhn@dolby.com (test methods)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Not addressed in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Progress </a:t>
            </a:r>
            <a:r>
              <a:rPr lang="en-US" altLang="zh-CN" sz="800" dirty="0" err="1">
                <a:cs typeface="Arial" pitchFamily="34" charset="0"/>
              </a:rPr>
              <a:t>Pdoc</a:t>
            </a:r>
            <a:r>
              <a:rPr lang="en-US" altLang="zh-CN" sz="800" dirty="0">
                <a:cs typeface="Arial" pitchFamily="34" charset="0"/>
              </a:rPr>
              <a:t> (1065) based on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1247: On receive side test method and requirements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1322: On performance requirements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1376, 1377: On send side test methods and requirements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5750" lvl="0" indent="-28575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indent="0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1F3E81D-386B-4957-A18B-422927F340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8912664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31187214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7737253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4501950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50457137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864675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744850209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0668145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96820766"/>
                  </a:ext>
                </a:extLst>
              </a:tr>
              <a:tr h="29314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2203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08524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94653</TotalTime>
  <Words>4610</Words>
  <Application>Microsoft Office PowerPoint</Application>
  <PresentationFormat>Widescreen</PresentationFormat>
  <Paragraphs>831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arial</vt:lpstr>
      <vt:lpstr>Arial </vt:lpstr>
      <vt:lpstr>Calibri</vt:lpstr>
      <vt:lpstr>Times New Roman</vt:lpstr>
      <vt:lpstr>Office Theme</vt:lpstr>
      <vt:lpstr>    SA4 Work and Study Items Status at the start of SA4#125    </vt:lpstr>
      <vt:lpstr>Outline</vt:lpstr>
      <vt:lpstr>Overview of work progress  Rel-18 Work Items</vt:lpstr>
      <vt:lpstr>Immersive Real-time Communication for WebRTC (iRTCW)</vt:lpstr>
      <vt:lpstr>Media Capabilities for Augmented Reality (MeCAR)</vt:lpstr>
      <vt:lpstr>IMS-based AR Conversational Services (IBACS)</vt:lpstr>
      <vt:lpstr>Split Rendering Media Service Enabler (SR_MSE)</vt:lpstr>
      <vt:lpstr>Real Time Transport Protocol Configurations (5G_RTP)</vt:lpstr>
      <vt:lpstr>Terminal Audio quality performance and Test methods for Immersive Audio Services (ATIAS)</vt:lpstr>
      <vt:lpstr>EVS Codec Extension for Immersive Voice and Audio Services (IVAS_Codec)</vt:lpstr>
      <vt:lpstr>Enhancements to UE Testing (eUET)</vt:lpstr>
      <vt:lpstr>Enhanced Multiparty RTT  (MP_RTT)</vt:lpstr>
      <vt:lpstr>Immersive Audio for Split Rendering Scenarios (ISAR)</vt:lpstr>
      <vt:lpstr>5G-Advanced media profiles for messaging services (PROMISE)</vt:lpstr>
      <vt:lpstr>5G Media Streaming Protocols Phase 2 (5GMS_Pro_Ph2)</vt:lpstr>
      <vt:lpstr>Overview of work progress  Study Items – after SA#100</vt:lpstr>
      <vt:lpstr>Feasibility Study on Typical Traffic Characteristics for XR Services and other Media (FS_XRTraffic)</vt:lpstr>
      <vt:lpstr>Feasibility Study on Artificial Intelligence (AI) and Machine Learning (ML) for Media (FS_AI4Media)</vt:lpstr>
      <vt:lpstr>Study on Media Streaming aspects of Network Slicing Phase 2 (FS_MS_NS_Ph2)</vt:lpstr>
      <vt:lpstr>Feasibility Study on the enhancements for immersive Real-time Communication for WebRTC (FS_eiRTCW)</vt:lpstr>
      <vt:lpstr>Feasibility Study on AR and MR QoE Metrics (FS_ARMRQoE)</vt:lpstr>
      <vt:lpstr>Study on Diverse audio Capturing system for End-user Devices (FS_DaCED)</vt:lpstr>
      <vt:lpstr>Feasibility Study on Film Grain synthesis (FS_FGS)</vt:lpstr>
      <vt:lpstr>Feasibility Study on new HEVC profiles and operating points (FS_HEVC_Profiles)</vt:lpstr>
      <vt:lpstr>Feasibility Study on Avatars for Real-Time Communication (FS_AVATAR)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2942</cp:revision>
  <cp:lastPrinted>2016-09-13T11:31:59Z</cp:lastPrinted>
  <dcterms:created xsi:type="dcterms:W3CDTF">2008-08-30T09:32:10Z</dcterms:created>
  <dcterms:modified xsi:type="dcterms:W3CDTF">2023-08-21T06:00:40Z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