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4"/>
  </p:sldMasterIdLst>
  <p:notesMasterIdLst>
    <p:notesMasterId r:id="rId13"/>
  </p:notesMasterIdLst>
  <p:handoutMasterIdLst>
    <p:handoutMasterId r:id="rId14"/>
  </p:handoutMasterIdLst>
  <p:sldIdLst>
    <p:sldId id="754" r:id="rId5"/>
    <p:sldId id="666" r:id="rId6"/>
    <p:sldId id="965" r:id="rId7"/>
    <p:sldId id="958" r:id="rId8"/>
    <p:sldId id="954" r:id="rId9"/>
    <p:sldId id="961" r:id="rId10"/>
    <p:sldId id="960" r:id="rId11"/>
    <p:sldId id="957" r:id="rId12"/>
  </p:sldIdLst>
  <p:sldSz cx="12192000" cy="6858000"/>
  <p:notesSz cx="6858000" cy="9144000"/>
  <p:defaultTextStyle>
    <a:defPPr>
      <a:defRPr lang="ja-JP"/>
    </a:defPPr>
    <a:lvl1pPr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5050"/>
    <a:srgbClr val="FF0000"/>
    <a:srgbClr val="FF0066"/>
    <a:srgbClr val="0000CC"/>
    <a:srgbClr val="008000"/>
    <a:srgbClr val="FFFFCC"/>
    <a:srgbClr val="CCFF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042" autoAdjust="0"/>
    <p:restoredTop sz="97436" autoAdjust="0"/>
  </p:normalViewPr>
  <p:slideViewPr>
    <p:cSldViewPr>
      <p:cViewPr varScale="1">
        <p:scale>
          <a:sx n="104" d="100"/>
          <a:sy n="104" d="100"/>
        </p:scale>
        <p:origin x="150" y="128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942E0C60-F9EA-43EE-8DE2-0069E347D917}"/>
              </a:ext>
            </a:extLst>
          </p:cNvPr>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GB" altLang="x-none"/>
          </a:p>
        </p:txBody>
      </p:sp>
      <p:sp>
        <p:nvSpPr>
          <p:cNvPr id="3" name="Espace réservé de la date 2">
            <a:extLst>
              <a:ext uri="{FF2B5EF4-FFF2-40B4-BE49-F238E27FC236}">
                <a16:creationId xmlns:a16="http://schemas.microsoft.com/office/drawing/2014/main" id="{09BAFFB7-EAC8-4BFD-844A-63E679AEBDFD}"/>
              </a:ext>
            </a:extLst>
          </p:cNvPr>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lstStyle>
            <a:lvl1pPr algn="r" eaLnBrk="1" hangingPunct="1">
              <a:defRPr sz="1200" noProof="1">
                <a:ea typeface="MS PGothic" panose="020B0600070205080204" pitchFamily="34" charset="-128"/>
                <a:cs typeface="Arial" panose="020B0604020202020204" pitchFamily="34" charset="0"/>
              </a:defRPr>
            </a:lvl1pPr>
          </a:lstStyle>
          <a:p>
            <a:pPr>
              <a:defRPr/>
            </a:pPr>
            <a:fld id="{CBCF5B17-4830-4C7F-A8AA-211C005C151D}" type="datetimeFigureOut">
              <a:rPr lang="en-GB" altLang="zh-CN"/>
              <a:pPr>
                <a:defRPr/>
              </a:pPr>
              <a:t>28/07/2023</a:t>
            </a:fld>
            <a:endParaRPr lang="en-GB" altLang="zh-CN">
              <a:ea typeface="Arial" panose="020B0604020202020204" pitchFamily="34" charset="0"/>
            </a:endParaRPr>
          </a:p>
        </p:txBody>
      </p:sp>
      <p:sp>
        <p:nvSpPr>
          <p:cNvPr id="4" name="Espace réservé du pied de page 3">
            <a:extLst>
              <a:ext uri="{FF2B5EF4-FFF2-40B4-BE49-F238E27FC236}">
                <a16:creationId xmlns:a16="http://schemas.microsoft.com/office/drawing/2014/main" id="{1A80DDDF-ABAD-4202-88D5-F328094A1483}"/>
              </a:ext>
            </a:extLst>
          </p:cNvPr>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lstStyle>
            <a:lvl1pPr eaLnBrk="1" hangingPunct="1">
              <a:defRPr sz="1200" noProof="1">
                <a:ea typeface="Arial" panose="020B0604020202020204" pitchFamily="34" charset="0"/>
              </a:defRPr>
            </a:lvl1pPr>
          </a:lstStyle>
          <a:p>
            <a:pPr>
              <a:defRPr/>
            </a:pPr>
            <a:endParaRPr lang="en-GB" altLang="x-none"/>
          </a:p>
        </p:txBody>
      </p:sp>
      <p:sp>
        <p:nvSpPr>
          <p:cNvPr id="5" name="Espace réservé du numéro de diapositive 4">
            <a:extLst>
              <a:ext uri="{FF2B5EF4-FFF2-40B4-BE49-F238E27FC236}">
                <a16:creationId xmlns:a16="http://schemas.microsoft.com/office/drawing/2014/main" id="{6A1673CF-3DE0-4EA5-876F-780C30868759}"/>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76EC3C98-4E01-4AB0-BB4A-862D88016968}"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8475738-28F4-43DE-8467-9B98F9AAFD9F}"/>
              </a:ext>
            </a:extLst>
          </p:cNvPr>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US" altLang="ja-JP"/>
          </a:p>
        </p:txBody>
      </p:sp>
      <p:sp>
        <p:nvSpPr>
          <p:cNvPr id="8195" name="Rectangle 3">
            <a:extLst>
              <a:ext uri="{FF2B5EF4-FFF2-40B4-BE49-F238E27FC236}">
                <a16:creationId xmlns:a16="http://schemas.microsoft.com/office/drawing/2014/main" id="{B6E9B060-7C74-4DAD-B7D7-1777394F510F}"/>
              </a:ext>
            </a:extLst>
          </p:cNvPr>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noProof="1">
                <a:ea typeface="Arial" panose="020B0604020202020204" pitchFamily="34" charset="0"/>
              </a:defRPr>
            </a:lvl1pPr>
          </a:lstStyle>
          <a:p>
            <a:pPr>
              <a:defRPr/>
            </a:pPr>
            <a:endParaRPr lang="en-US" altLang="ja-JP"/>
          </a:p>
        </p:txBody>
      </p:sp>
      <p:sp>
        <p:nvSpPr>
          <p:cNvPr id="2052" name="Rectangle 4">
            <a:extLst>
              <a:ext uri="{FF2B5EF4-FFF2-40B4-BE49-F238E27FC236}">
                <a16:creationId xmlns:a16="http://schemas.microsoft.com/office/drawing/2014/main" id="{15FE2DAD-211B-455D-83F4-6E967B6DBA28}"/>
              </a:ext>
            </a:extLst>
          </p:cNvPr>
          <p:cNvSpPr>
            <a:spLocks noGrp="1" noRot="1" noChangeAspect="1" noChangeArrowheads="1" noTextEdit="1"/>
          </p:cNvSpPr>
          <p:nvPr>
            <p:ph type="sldImg" idx="4294967295"/>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Espace réservé de l'image des diapositives 1">
            <a:extLst>
              <a:ext uri="{FF2B5EF4-FFF2-40B4-BE49-F238E27FC236}">
                <a16:creationId xmlns:a16="http://schemas.microsoft.com/office/drawing/2014/main" id="{CFCAC7EB-17FE-4881-8008-5E4432EFBCDB}"/>
              </a:ext>
            </a:extLst>
          </p:cNvPr>
          <p:cNvSpPr>
            <a:spLocks noGrp="1" noRot="1" noChangeAspect="1" noChangeArrowheads="1" noTextEdit="1"/>
          </p:cNvSpPr>
          <p:nvPr>
            <p:ph type="sldImg" idx="4294967295"/>
          </p:nvPr>
        </p:nvSpPr>
        <p:spPr>
          <a:ln/>
        </p:spPr>
      </p:sp>
      <p:sp>
        <p:nvSpPr>
          <p:cNvPr id="5123" name="Espace réservé des commentaires 2">
            <a:extLst>
              <a:ext uri="{FF2B5EF4-FFF2-40B4-BE49-F238E27FC236}">
                <a16:creationId xmlns:a16="http://schemas.microsoft.com/office/drawing/2014/main" id="{9AD38E5C-9BD7-4E56-8462-50813BF0C687}"/>
              </a:ext>
            </a:extLst>
          </p:cNvPr>
          <p:cNvSpPr>
            <a:spLocks noGrp="1" noChangeArrowheads="1"/>
          </p:cNvSpPr>
          <p:nvPr>
            <p:ph type="body" idx="4294967295"/>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AC1213FA-1ED6-4A83-84AF-14BED565469C}"/>
              </a:ext>
            </a:extLst>
          </p:cNvPr>
          <p:cNvSpPr>
            <a:spLocks noGrp="1" noRot="1" noChangeAspect="1" noChangeArrowheads="1" noTextEdit="1"/>
          </p:cNvSpPr>
          <p:nvPr>
            <p:ph type="sldImg" idx="4294967295"/>
          </p:nvPr>
        </p:nvSpPr>
        <p:spPr>
          <a:ln/>
        </p:spPr>
      </p:sp>
      <p:sp>
        <p:nvSpPr>
          <p:cNvPr id="7171" name="Notes Placeholder 2">
            <a:extLst>
              <a:ext uri="{FF2B5EF4-FFF2-40B4-BE49-F238E27FC236}">
                <a16:creationId xmlns:a16="http://schemas.microsoft.com/office/drawing/2014/main" id="{02F7A7CB-CF14-4274-8BA5-E7AB7676A446}"/>
              </a:ext>
            </a:extLst>
          </p:cNvPr>
          <p:cNvSpPr>
            <a:spLocks noGrp="1" noChangeArrowheads="1"/>
          </p:cNvSpPr>
          <p:nvPr>
            <p:ph type="body" idx="4294967295"/>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p>
        </p:txBody>
      </p:sp>
      <p:sp>
        <p:nvSpPr>
          <p:cNvPr id="7" name="Title 6"/>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93FB3270-CDFF-4B62-A2F4-0FA4F57E7B3E}"/>
              </a:ext>
            </a:extLst>
          </p:cNvPr>
          <p:cNvSpPr>
            <a:spLocks noGrp="1"/>
          </p:cNvSpPr>
          <p:nvPr>
            <p:ph type="sldNum" sz="quarter" idx="10"/>
          </p:nvPr>
        </p:nvSpPr>
        <p:spPr/>
        <p:txBody>
          <a:bodyPr/>
          <a:lstStyle>
            <a:lvl1pPr>
              <a:defRPr/>
            </a:lvl1pPr>
          </a:lstStyle>
          <a:p>
            <a:pPr>
              <a:defRPr/>
            </a:pPr>
            <a:fld id="{AFD7DB6F-BF50-4CD8-B25B-FEBCEB2F971B}" type="slidenum">
              <a:rPr lang="en-GB" altLang="en-US"/>
              <a:pPr>
                <a:defRPr/>
              </a:pPr>
              <a:t>‹#›</a:t>
            </a:fld>
            <a:endParaRPr lang="en-GB" altLang="en-US"/>
          </a:p>
        </p:txBody>
      </p:sp>
    </p:spTree>
    <p:extLst>
      <p:ext uri="{BB962C8B-B14F-4D97-AF65-F5344CB8AC3E}">
        <p14:creationId xmlns:p14="http://schemas.microsoft.com/office/powerpoint/2010/main" val="309899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E51BFC-52D4-4126-8015-AA3B975F1365}"/>
              </a:ext>
            </a:extLst>
          </p:cNvPr>
          <p:cNvSpPr>
            <a:spLocks noGrp="1"/>
          </p:cNvSpPr>
          <p:nvPr>
            <p:ph type="sldNum" sz="quarter" idx="10"/>
          </p:nvPr>
        </p:nvSpPr>
        <p:spPr/>
        <p:txBody>
          <a:bodyPr/>
          <a:lstStyle>
            <a:lvl1pPr>
              <a:defRPr/>
            </a:lvl1pPr>
          </a:lstStyle>
          <a:p>
            <a:pPr>
              <a:defRPr/>
            </a:pPr>
            <a:fld id="{02127AA3-4867-4680-BDF1-A24CE4C0227F}" type="slidenum">
              <a:rPr lang="en-GB" altLang="en-US"/>
              <a:pPr>
                <a:defRPr/>
              </a:pPr>
              <a:t>‹#›</a:t>
            </a:fld>
            <a:endParaRPr lang="en-GB" altLang="en-US"/>
          </a:p>
        </p:txBody>
      </p:sp>
    </p:spTree>
    <p:extLst>
      <p:ext uri="{BB962C8B-B14F-4D97-AF65-F5344CB8AC3E}">
        <p14:creationId xmlns:p14="http://schemas.microsoft.com/office/powerpoint/2010/main" val="1121534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B60004-3519-4CA0-AE86-CF1C09B58868}"/>
              </a:ext>
            </a:extLst>
          </p:cNvPr>
          <p:cNvSpPr>
            <a:spLocks noGrp="1"/>
          </p:cNvSpPr>
          <p:nvPr>
            <p:ph type="sldNum" sz="quarter" idx="10"/>
          </p:nvPr>
        </p:nvSpPr>
        <p:spPr/>
        <p:txBody>
          <a:bodyPr/>
          <a:lstStyle>
            <a:lvl1pPr>
              <a:defRPr/>
            </a:lvl1pPr>
          </a:lstStyle>
          <a:p>
            <a:pPr>
              <a:defRPr/>
            </a:pPr>
            <a:fld id="{A5C0A104-DF17-4451-B9DB-7A55F82D954C}" type="slidenum">
              <a:rPr lang="en-GB" altLang="en-US"/>
              <a:pPr>
                <a:defRPr/>
              </a:pPr>
              <a:t>‹#›</a:t>
            </a:fld>
            <a:endParaRPr lang="en-GB" altLang="en-US"/>
          </a:p>
        </p:txBody>
      </p:sp>
    </p:spTree>
    <p:extLst>
      <p:ext uri="{BB962C8B-B14F-4D97-AF65-F5344CB8AC3E}">
        <p14:creationId xmlns:p14="http://schemas.microsoft.com/office/powerpoint/2010/main" val="1438082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itle 4"/>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6202CA36-3532-4CFE-A72B-AA53F62F1AE9}"/>
              </a:ext>
            </a:extLst>
          </p:cNvPr>
          <p:cNvSpPr>
            <a:spLocks noGrp="1"/>
          </p:cNvSpPr>
          <p:nvPr>
            <p:ph type="sldNum" sz="quarter" idx="10"/>
          </p:nvPr>
        </p:nvSpPr>
        <p:spPr/>
        <p:txBody>
          <a:bodyPr/>
          <a:lstStyle>
            <a:lvl1pPr>
              <a:defRPr/>
            </a:lvl1pPr>
          </a:lstStyle>
          <a:p>
            <a:pPr>
              <a:defRPr/>
            </a:pPr>
            <a:fld id="{3119FD42-5907-4F80-B10A-571E096BB1EE}" type="slidenum">
              <a:rPr lang="en-GB" altLang="en-US"/>
              <a:pPr>
                <a:defRPr/>
              </a:pPr>
              <a:t>‹#›</a:t>
            </a:fld>
            <a:endParaRPr lang="en-GB" altLang="en-US"/>
          </a:p>
        </p:txBody>
      </p:sp>
    </p:spTree>
    <p:extLst>
      <p:ext uri="{BB962C8B-B14F-4D97-AF65-F5344CB8AC3E}">
        <p14:creationId xmlns:p14="http://schemas.microsoft.com/office/powerpoint/2010/main" val="2073321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1"/>
              <a:t>Click to edit Master text styles</a:t>
            </a:r>
          </a:p>
        </p:txBody>
      </p:sp>
      <p:sp>
        <p:nvSpPr>
          <p:cNvPr id="4" name="Slide Number Placeholder 5">
            <a:extLst>
              <a:ext uri="{FF2B5EF4-FFF2-40B4-BE49-F238E27FC236}">
                <a16:creationId xmlns:a16="http://schemas.microsoft.com/office/drawing/2014/main" id="{44FB9DA2-4089-410C-B3A8-187DB10B1F53}"/>
              </a:ext>
            </a:extLst>
          </p:cNvPr>
          <p:cNvSpPr>
            <a:spLocks noGrp="1"/>
          </p:cNvSpPr>
          <p:nvPr>
            <p:ph type="sldNum" sz="quarter" idx="10"/>
          </p:nvPr>
        </p:nvSpPr>
        <p:spPr/>
        <p:txBody>
          <a:bodyPr/>
          <a:lstStyle>
            <a:lvl1pPr>
              <a:defRPr/>
            </a:lvl1pPr>
          </a:lstStyle>
          <a:p>
            <a:pPr>
              <a:defRPr/>
            </a:pPr>
            <a:fld id="{C6C1CA7C-700C-479C-A594-2F0245A5E011}" type="slidenum">
              <a:rPr lang="en-GB" altLang="en-US"/>
              <a:pPr>
                <a:defRPr/>
              </a:pPr>
              <a:t>‹#›</a:t>
            </a:fld>
            <a:endParaRPr lang="en-GB" altLang="en-US"/>
          </a:p>
        </p:txBody>
      </p:sp>
    </p:spTree>
    <p:extLst>
      <p:ext uri="{BB962C8B-B14F-4D97-AF65-F5344CB8AC3E}">
        <p14:creationId xmlns:p14="http://schemas.microsoft.com/office/powerpoint/2010/main" val="4104871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Slide Number Placeholder 5">
            <a:extLst>
              <a:ext uri="{FF2B5EF4-FFF2-40B4-BE49-F238E27FC236}">
                <a16:creationId xmlns:a16="http://schemas.microsoft.com/office/drawing/2014/main" id="{B1868B9B-B0F3-4B34-A5C2-891061D12A17}"/>
              </a:ext>
            </a:extLst>
          </p:cNvPr>
          <p:cNvSpPr>
            <a:spLocks noGrp="1"/>
          </p:cNvSpPr>
          <p:nvPr>
            <p:ph type="sldNum" sz="quarter" idx="10"/>
          </p:nvPr>
        </p:nvSpPr>
        <p:spPr/>
        <p:txBody>
          <a:bodyPr/>
          <a:lstStyle>
            <a:lvl1pPr>
              <a:defRPr/>
            </a:lvl1pPr>
          </a:lstStyle>
          <a:p>
            <a:pPr>
              <a:defRPr/>
            </a:pPr>
            <a:fld id="{972B4A84-F39C-4D7E-B781-F8C17DC5065E}" type="slidenum">
              <a:rPr lang="en-GB" altLang="en-US"/>
              <a:pPr>
                <a:defRPr/>
              </a:pPr>
              <a:t>‹#›</a:t>
            </a:fld>
            <a:endParaRPr lang="en-GB" altLang="en-US"/>
          </a:p>
        </p:txBody>
      </p:sp>
    </p:spTree>
    <p:extLst>
      <p:ext uri="{BB962C8B-B14F-4D97-AF65-F5344CB8AC3E}">
        <p14:creationId xmlns:p14="http://schemas.microsoft.com/office/powerpoint/2010/main" val="210296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Slide Number Placeholder 5">
            <a:extLst>
              <a:ext uri="{FF2B5EF4-FFF2-40B4-BE49-F238E27FC236}">
                <a16:creationId xmlns:a16="http://schemas.microsoft.com/office/drawing/2014/main" id="{79BAD160-7E56-49D9-8B0E-7EC8D93F49A2}"/>
              </a:ext>
            </a:extLst>
          </p:cNvPr>
          <p:cNvSpPr>
            <a:spLocks noGrp="1"/>
          </p:cNvSpPr>
          <p:nvPr>
            <p:ph type="sldNum" sz="quarter" idx="10"/>
          </p:nvPr>
        </p:nvSpPr>
        <p:spPr/>
        <p:txBody>
          <a:bodyPr/>
          <a:lstStyle>
            <a:lvl1pPr>
              <a:defRPr/>
            </a:lvl1pPr>
          </a:lstStyle>
          <a:p>
            <a:pPr>
              <a:defRPr/>
            </a:pPr>
            <a:fld id="{75D7B4CF-D590-4433-8B48-114BF651C866}" type="slidenum">
              <a:rPr lang="en-GB" altLang="en-US"/>
              <a:pPr>
                <a:defRPr/>
              </a:pPr>
              <a:t>‹#›</a:t>
            </a:fld>
            <a:endParaRPr lang="en-GB" altLang="en-US"/>
          </a:p>
        </p:txBody>
      </p:sp>
    </p:spTree>
    <p:extLst>
      <p:ext uri="{BB962C8B-B14F-4D97-AF65-F5344CB8AC3E}">
        <p14:creationId xmlns:p14="http://schemas.microsoft.com/office/powerpoint/2010/main" val="1908479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Slide Number Placeholder 5">
            <a:extLst>
              <a:ext uri="{FF2B5EF4-FFF2-40B4-BE49-F238E27FC236}">
                <a16:creationId xmlns:a16="http://schemas.microsoft.com/office/drawing/2014/main" id="{90889DB9-9EC0-4329-A4DA-70C1A0811191}"/>
              </a:ext>
            </a:extLst>
          </p:cNvPr>
          <p:cNvSpPr>
            <a:spLocks noGrp="1"/>
          </p:cNvSpPr>
          <p:nvPr>
            <p:ph type="sldNum" sz="quarter" idx="10"/>
          </p:nvPr>
        </p:nvSpPr>
        <p:spPr/>
        <p:txBody>
          <a:bodyPr/>
          <a:lstStyle>
            <a:lvl1pPr>
              <a:defRPr/>
            </a:lvl1pPr>
          </a:lstStyle>
          <a:p>
            <a:pPr>
              <a:defRPr/>
            </a:pPr>
            <a:fld id="{EB2499AA-EA98-4C8D-A559-A1CB0F23559B}" type="slidenum">
              <a:rPr lang="en-GB" altLang="en-US"/>
              <a:pPr>
                <a:defRPr/>
              </a:pPr>
              <a:t>‹#›</a:t>
            </a:fld>
            <a:endParaRPr lang="en-GB" altLang="en-US"/>
          </a:p>
        </p:txBody>
      </p:sp>
    </p:spTree>
    <p:extLst>
      <p:ext uri="{BB962C8B-B14F-4D97-AF65-F5344CB8AC3E}">
        <p14:creationId xmlns:p14="http://schemas.microsoft.com/office/powerpoint/2010/main" val="2953379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CA89DF56-80FE-48C4-A42B-791A891126D3}"/>
              </a:ext>
            </a:extLst>
          </p:cNvPr>
          <p:cNvSpPr>
            <a:spLocks noGrp="1"/>
          </p:cNvSpPr>
          <p:nvPr>
            <p:ph type="sldNum" sz="quarter" idx="10"/>
          </p:nvPr>
        </p:nvSpPr>
        <p:spPr/>
        <p:txBody>
          <a:bodyPr/>
          <a:lstStyle>
            <a:lvl1pPr>
              <a:defRPr/>
            </a:lvl1pPr>
          </a:lstStyle>
          <a:p>
            <a:pPr>
              <a:defRPr/>
            </a:pPr>
            <a:fld id="{5C0165A9-4C75-408F-8EE7-B5199D1273F0}" type="slidenum">
              <a:rPr lang="en-GB" altLang="en-US"/>
              <a:pPr>
                <a:defRPr/>
              </a:pPr>
              <a:t>‹#›</a:t>
            </a:fld>
            <a:endParaRPr lang="en-GB" altLang="en-US"/>
          </a:p>
        </p:txBody>
      </p:sp>
    </p:spTree>
    <p:extLst>
      <p:ext uri="{BB962C8B-B14F-4D97-AF65-F5344CB8AC3E}">
        <p14:creationId xmlns:p14="http://schemas.microsoft.com/office/powerpoint/2010/main" val="4107259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noProof="1"/>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18804DCC-B882-4E47-B45B-97450985EC38}"/>
              </a:ext>
            </a:extLst>
          </p:cNvPr>
          <p:cNvSpPr>
            <a:spLocks noGrp="1"/>
          </p:cNvSpPr>
          <p:nvPr>
            <p:ph type="sldNum" sz="quarter" idx="10"/>
          </p:nvPr>
        </p:nvSpPr>
        <p:spPr/>
        <p:txBody>
          <a:bodyPr/>
          <a:lstStyle>
            <a:lvl1pPr>
              <a:defRPr/>
            </a:lvl1pPr>
          </a:lstStyle>
          <a:p>
            <a:pPr>
              <a:defRPr/>
            </a:pPr>
            <a:fld id="{495ACFB4-4B69-4B53-958D-89BE21435D47}" type="slidenum">
              <a:rPr lang="en-GB" altLang="en-US"/>
              <a:pPr>
                <a:defRPr/>
              </a:pPr>
              <a:t>‹#›</a:t>
            </a:fld>
            <a:endParaRPr lang="en-GB" altLang="en-US"/>
          </a:p>
        </p:txBody>
      </p:sp>
    </p:spTree>
    <p:extLst>
      <p:ext uri="{BB962C8B-B14F-4D97-AF65-F5344CB8AC3E}">
        <p14:creationId xmlns:p14="http://schemas.microsoft.com/office/powerpoint/2010/main" val="1908077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7D04B136-00DF-46DC-A11C-698F07F51A42}"/>
              </a:ext>
            </a:extLst>
          </p:cNvPr>
          <p:cNvSpPr>
            <a:spLocks noGrp="1"/>
          </p:cNvSpPr>
          <p:nvPr>
            <p:ph type="sldNum" sz="quarter" idx="10"/>
          </p:nvPr>
        </p:nvSpPr>
        <p:spPr/>
        <p:txBody>
          <a:bodyPr/>
          <a:lstStyle>
            <a:lvl1pPr>
              <a:defRPr/>
            </a:lvl1pPr>
          </a:lstStyle>
          <a:p>
            <a:pPr>
              <a:defRPr/>
            </a:pPr>
            <a:fld id="{7250786A-52DE-4DD9-8133-B1E0068B13A7}" type="slidenum">
              <a:rPr lang="en-GB" altLang="en-US"/>
              <a:pPr>
                <a:defRPr/>
              </a:pPr>
              <a:t>‹#›</a:t>
            </a:fld>
            <a:endParaRPr lang="en-GB" altLang="en-US"/>
          </a:p>
        </p:txBody>
      </p:sp>
    </p:spTree>
    <p:extLst>
      <p:ext uri="{BB962C8B-B14F-4D97-AF65-F5344CB8AC3E}">
        <p14:creationId xmlns:p14="http://schemas.microsoft.com/office/powerpoint/2010/main" val="420033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7">
            <a:extLst>
              <a:ext uri="{FF2B5EF4-FFF2-40B4-BE49-F238E27FC236}">
                <a16:creationId xmlns:a16="http://schemas.microsoft.com/office/drawing/2014/main" id="{9B2A11FC-0674-4233-9DCC-353A16051A2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417300" y="6475413"/>
            <a:ext cx="48736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a:extLst>
              <a:ext uri="{FF2B5EF4-FFF2-40B4-BE49-F238E27FC236}">
                <a16:creationId xmlns:a16="http://schemas.microsoft.com/office/drawing/2014/main" id="{A8585C2E-2876-4080-9EB1-285260961C7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4200" y="6456363"/>
            <a:ext cx="618966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a:extLst>
              <a:ext uri="{FF2B5EF4-FFF2-40B4-BE49-F238E27FC236}">
                <a16:creationId xmlns:a16="http://schemas.microsoft.com/office/drawing/2014/main" id="{0CDEDABD-D204-40FC-9582-9D34912674D5}"/>
              </a:ext>
            </a:extLst>
          </p:cNvPr>
          <p:cNvSpPr>
            <a:spLocks noGrp="1" noChangeArrowheads="1"/>
          </p:cNvSpPr>
          <p:nvPr>
            <p:ph type="title" idx="4294967295"/>
          </p:nvPr>
        </p:nvSpPr>
        <p:spPr bwMode="auto">
          <a:xfrm>
            <a:off x="609600" y="274638"/>
            <a:ext cx="91122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a:t>Click to edit Master title style</a:t>
            </a:r>
            <a:endParaRPr lang="en-GB" altLang="fr-FR"/>
          </a:p>
        </p:txBody>
      </p:sp>
      <p:sp>
        <p:nvSpPr>
          <p:cNvPr id="1029" name="Text Placeholder 2">
            <a:extLst>
              <a:ext uri="{FF2B5EF4-FFF2-40B4-BE49-F238E27FC236}">
                <a16:creationId xmlns:a16="http://schemas.microsoft.com/office/drawing/2014/main" id="{DAD5B909-739B-434B-9F72-60F205E0882A}"/>
              </a:ext>
            </a:extLst>
          </p:cNvPr>
          <p:cNvSpPr>
            <a:spLocks noGrp="1" noChangeArrowheads="1"/>
          </p:cNvSpPr>
          <p:nvPr>
            <p:ph type="body" idx="4294967295"/>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r-FR"/>
              <a:t> Click to edit Master text styles</a:t>
            </a:r>
          </a:p>
          <a:p>
            <a:pPr lvl="1"/>
            <a:r>
              <a:rPr lang="en-US" altLang="fr-FR"/>
              <a:t>Second level</a:t>
            </a:r>
          </a:p>
          <a:p>
            <a:pPr lvl="2"/>
            <a:r>
              <a:rPr lang="en-US" altLang="fr-FR"/>
              <a:t>Third level</a:t>
            </a:r>
          </a:p>
          <a:p>
            <a:pPr lvl="3"/>
            <a:r>
              <a:rPr lang="en-US" altLang="fr-FR"/>
              <a:t>Fourth level</a:t>
            </a:r>
          </a:p>
          <a:p>
            <a:pPr lvl="4"/>
            <a:r>
              <a:rPr lang="en-US" altLang="fr-FR"/>
              <a:t>Fifth level</a:t>
            </a:r>
            <a:endParaRPr lang="en-GB" altLang="ja-JP"/>
          </a:p>
        </p:txBody>
      </p:sp>
      <p:sp>
        <p:nvSpPr>
          <p:cNvPr id="9" name="Slide Number Placeholder 5">
            <a:extLst>
              <a:ext uri="{FF2B5EF4-FFF2-40B4-BE49-F238E27FC236}">
                <a16:creationId xmlns:a16="http://schemas.microsoft.com/office/drawing/2014/main" id="{39F3F9E8-EBE4-468B-A77E-7AB251B37C92}"/>
              </a:ext>
            </a:extLst>
          </p:cNvPr>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prstTxWarp prst="textNoShape">
              <a:avLst/>
            </a:prstTxWarp>
          </a:bodyPr>
          <a:lstStyle>
            <a:lvl1pPr algn="ctr" eaLnBrk="1" hangingPunct="1">
              <a:defRPr sz="1100">
                <a:solidFill>
                  <a:schemeClr val="bg1"/>
                </a:solidFill>
              </a:defRPr>
            </a:lvl1pPr>
          </a:lstStyle>
          <a:p>
            <a:pPr>
              <a:defRPr/>
            </a:pPr>
            <a:fld id="{261B6BEC-28D2-48A5-AD3F-23318C8A7688}" type="slidenum">
              <a:rPr lang="en-GB" altLang="en-US"/>
              <a:pPr>
                <a:defRPr/>
              </a:pPr>
              <a:t>‹#›</a:t>
            </a:fld>
            <a:endParaRPr lang="en-GB" altLang="en-US"/>
          </a:p>
        </p:txBody>
      </p:sp>
      <p:sp>
        <p:nvSpPr>
          <p:cNvPr id="1035" name="Rectangle 6">
            <a:extLst>
              <a:ext uri="{FF2B5EF4-FFF2-40B4-BE49-F238E27FC236}">
                <a16:creationId xmlns:a16="http://schemas.microsoft.com/office/drawing/2014/main" id="{E33A9B9D-81DA-4A21-BABB-795C1402F6C0}"/>
              </a:ext>
            </a:extLst>
          </p:cNvPr>
          <p:cNvSpPr>
            <a:spLocks noChangeArrowheads="1"/>
          </p:cNvSpPr>
          <p:nvPr/>
        </p:nvSpPr>
        <p:spPr bwMode="auto">
          <a:xfrm>
            <a:off x="709613" y="6459538"/>
            <a:ext cx="6102350" cy="246062"/>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ja-JP" dirty="0">
                <a:solidFill>
                  <a:schemeClr val="bg1"/>
                </a:solidFill>
              </a:rPr>
              <a:t>© 3GPP 2023 Guidelines for SA4#125 as a face-to-face meeting</a:t>
            </a:r>
          </a:p>
        </p:txBody>
      </p:sp>
      <p:sp>
        <p:nvSpPr>
          <p:cNvPr id="1032" name="Slide Number Placeholder 4">
            <a:extLst>
              <a:ext uri="{FF2B5EF4-FFF2-40B4-BE49-F238E27FC236}">
                <a16:creationId xmlns:a16="http://schemas.microsoft.com/office/drawing/2014/main" id="{3FAEDB9B-7683-4BFD-B231-150243741333}"/>
              </a:ext>
            </a:extLst>
          </p:cNvPr>
          <p:cNvSpPr txBox="1">
            <a:spLocks noGrp="1" noChangeArrowheads="1"/>
          </p:cNvSpPr>
          <p:nvPr/>
        </p:nvSpPr>
        <p:spPr bwMode="auto">
          <a:xfrm>
            <a:off x="9906000" y="6215063"/>
            <a:ext cx="527050" cy="222250"/>
          </a:xfrm>
          <a:prstGeom prst="rect">
            <a:avLst/>
          </a:prstGeom>
          <a:no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defRPr/>
            </a:pPr>
            <a:fld id="{7484CD1A-04A9-4656-8FDB-99D4EE54E01C}" type="slidenum">
              <a:rPr lang="ja-JP" altLang="en-GB" sz="1100" smtClean="0">
                <a:solidFill>
                  <a:schemeClr val="bg1"/>
                </a:solidFill>
              </a:rPr>
              <a:pPr eaLnBrk="1" hangingPunct="1">
                <a:defRPr/>
              </a:pPr>
              <a:t>‹#›</a:t>
            </a:fld>
            <a:endParaRPr lang="ja-JP" altLang="en-GB" sz="1100">
              <a:solidFill>
                <a:schemeClr val="bg1"/>
              </a:solidFill>
            </a:endParaRPr>
          </a:p>
        </p:txBody>
      </p:sp>
      <p:pic>
        <p:nvPicPr>
          <p:cNvPr id="1033" name="Picture 6">
            <a:extLst>
              <a:ext uri="{FF2B5EF4-FFF2-40B4-BE49-F238E27FC236}">
                <a16:creationId xmlns:a16="http://schemas.microsoft.com/office/drawing/2014/main" id="{B39ED557-D1BF-42C2-A242-F6F298E29A70}"/>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0560050" y="112713"/>
            <a:ext cx="1493838"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www.3gpp.org/ftp/tsg_sa/WG4_CODEC/TSGS4_125_Gotheneburg/Docs/S4-231121.zip"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10.10.10.10/ftp/SA/SA4/Inbox/Drafts" TargetMode="External"/><Relationship Id="rId2" Type="http://schemas.openxmlformats.org/officeDocument/2006/relationships/hyperlink" Target="http://10.10.10.10/ftp/SA/SA4/Inbox" TargetMode="Externa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list.etsi.org/scripts/wa.exe?A0=3GPP_TSG_SA_WG4_MBS" TargetMode="External"/><Relationship Id="rId7" Type="http://schemas.openxmlformats.org/officeDocument/2006/relationships/image" Target="../media/image4.jpeg"/><Relationship Id="rId2" Type="http://schemas.openxmlformats.org/officeDocument/2006/relationships/hyperlink" Target="https://list.etsi.org/scripts/wa.exe?A0=3GPP_TSG_SA_WG4" TargetMode="External"/><Relationship Id="rId1" Type="http://schemas.openxmlformats.org/officeDocument/2006/relationships/slideLayout" Target="../slideLayouts/slideLayout2.xml"/><Relationship Id="rId6" Type="http://schemas.openxmlformats.org/officeDocument/2006/relationships/hyperlink" Target="https://list.etsi.org/scripts/wa.exe?A0=3GPP_TSG_SA_WG4_AUDIO" TargetMode="External"/><Relationship Id="rId5" Type="http://schemas.openxmlformats.org/officeDocument/2006/relationships/hyperlink" Target="https://list.etsi.org/scripts/wa.exe?A0=3GPP_TSG_SA_WG4_RTC" TargetMode="External"/><Relationship Id="rId4" Type="http://schemas.openxmlformats.org/officeDocument/2006/relationships/hyperlink" Target="https://list.etsi.org/scripts/wa.exe?A0=3GPP_TSG_SA_WG4_VIDEO"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re 1">
            <a:extLst>
              <a:ext uri="{FF2B5EF4-FFF2-40B4-BE49-F238E27FC236}">
                <a16:creationId xmlns:a16="http://schemas.microsoft.com/office/drawing/2014/main" id="{F0A0BED3-FDF3-4EB3-93D9-119751D0A0CD}"/>
              </a:ext>
            </a:extLst>
          </p:cNvPr>
          <p:cNvSpPr>
            <a:spLocks noGrp="1" noChangeArrowheads="1"/>
          </p:cNvSpPr>
          <p:nvPr>
            <p:ph type="title"/>
          </p:nvPr>
        </p:nvSpPr>
        <p:spPr>
          <a:xfrm>
            <a:off x="2209800" y="1340768"/>
            <a:ext cx="7772400" cy="2304256"/>
          </a:xfrm>
        </p:spPr>
        <p:txBody>
          <a:bodyPr/>
          <a:lstStyle/>
          <a:p>
            <a:r>
              <a:rPr lang="en-US" altLang="fr-FR" sz="4800" dirty="0"/>
              <a:t>Guidelines for </a:t>
            </a:r>
            <a:br>
              <a:rPr lang="en-US" altLang="fr-FR" sz="4800" dirty="0"/>
            </a:br>
            <a:r>
              <a:rPr lang="en-US" altLang="fr-FR" sz="4800" dirty="0"/>
              <a:t>3GPP SA4#125 </a:t>
            </a:r>
            <a:br>
              <a:rPr lang="en-US" altLang="fr-FR" sz="4800" dirty="0"/>
            </a:br>
            <a:r>
              <a:rPr lang="en-US" altLang="fr-FR" sz="4800" dirty="0"/>
              <a:t>as face-to-face Meeting</a:t>
            </a:r>
            <a:endParaRPr lang="en-GB" altLang="fr-FR" sz="4800" dirty="0"/>
          </a:p>
        </p:txBody>
      </p:sp>
      <p:sp>
        <p:nvSpPr>
          <p:cNvPr id="4099" name="Sous-titre 2">
            <a:extLst>
              <a:ext uri="{FF2B5EF4-FFF2-40B4-BE49-F238E27FC236}">
                <a16:creationId xmlns:a16="http://schemas.microsoft.com/office/drawing/2014/main" id="{E2B8BF52-CCCC-4ED5-B54E-236442570ABA}"/>
              </a:ext>
            </a:extLst>
          </p:cNvPr>
          <p:cNvSpPr>
            <a:spLocks noGrp="1" noChangeArrowheads="1"/>
          </p:cNvSpPr>
          <p:nvPr>
            <p:ph type="subTitle" idx="1"/>
          </p:nvPr>
        </p:nvSpPr>
        <p:spPr>
          <a:xfrm>
            <a:off x="2895600" y="3860800"/>
            <a:ext cx="6400800" cy="2160588"/>
          </a:xfrm>
        </p:spPr>
        <p:txBody>
          <a:bodyPr/>
          <a:lstStyle/>
          <a:p>
            <a:r>
              <a:rPr lang="en-US" altLang="ja-JP" sz="1800" dirty="0">
                <a:ea typeface="ＭＳ Ｐゴシック" panose="020B0600070205080204" pitchFamily="34" charset="-128"/>
              </a:rPr>
              <a:t>A.I.: 2</a:t>
            </a:r>
          </a:p>
          <a:p>
            <a:r>
              <a:rPr lang="en-US" altLang="ja-JP" sz="1800" dirty="0">
                <a:ea typeface="ＭＳ Ｐゴシック" panose="020B0600070205080204" pitchFamily="34" charset="-128"/>
              </a:rPr>
              <a:t>3GPP SA WG4 </a:t>
            </a:r>
            <a:r>
              <a:rPr lang="fr-FR" altLang="ja-JP" sz="1800" dirty="0">
                <a:ea typeface="ＭＳ Ｐゴシック" panose="020B0600070205080204" pitchFamily="34" charset="-128"/>
              </a:rPr>
              <a:t>Chair</a:t>
            </a:r>
            <a:endParaRPr lang="en-US" altLang="ja-JP" sz="1800" dirty="0">
              <a:ea typeface="ＭＳ Ｐゴシック" panose="020B0600070205080204" pitchFamily="34" charset="-128"/>
            </a:endParaRPr>
          </a:p>
        </p:txBody>
      </p:sp>
      <p:sp>
        <p:nvSpPr>
          <p:cNvPr id="4100" name="Espace réservé du numéro de diapositive 3">
            <a:extLst>
              <a:ext uri="{FF2B5EF4-FFF2-40B4-BE49-F238E27FC236}">
                <a16:creationId xmlns:a16="http://schemas.microsoft.com/office/drawing/2014/main" id="{FC551E2E-3264-44FC-96EE-2E810E43DA79}"/>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A99735A3-A95B-4793-8FE8-545B96E3A1BA}" type="slidenum">
              <a:rPr lang="en-GB" altLang="fr-FR" sz="1100" smtClean="0">
                <a:solidFill>
                  <a:schemeClr val="bg1"/>
                </a:solidFill>
                <a:latin typeface="Arial" panose="020B0604020202020204" pitchFamily="34" charset="0"/>
              </a:rPr>
              <a:pPr>
                <a:spcBef>
                  <a:spcPct val="0"/>
                </a:spcBef>
                <a:buFontTx/>
                <a:buNone/>
              </a:pPr>
              <a:t>1</a:t>
            </a:fld>
            <a:endParaRPr lang="en-GB" altLang="fr-FR" sz="1100">
              <a:solidFill>
                <a:schemeClr val="bg1"/>
              </a:solidFill>
              <a:latin typeface="Arial" panose="020B0604020202020204" pitchFamily="34" charset="0"/>
            </a:endParaRPr>
          </a:p>
        </p:txBody>
      </p:sp>
      <p:sp>
        <p:nvSpPr>
          <p:cNvPr id="4101" name="Rectangle 11">
            <a:extLst>
              <a:ext uri="{FF2B5EF4-FFF2-40B4-BE49-F238E27FC236}">
                <a16:creationId xmlns:a16="http://schemas.microsoft.com/office/drawing/2014/main" id="{4AF3888A-B95B-427A-9E4E-8839B5860C2D}"/>
              </a:ext>
            </a:extLst>
          </p:cNvPr>
          <p:cNvSpPr>
            <a:spLocks noChangeArrowheads="1"/>
          </p:cNvSpPr>
          <p:nvPr/>
        </p:nvSpPr>
        <p:spPr bwMode="auto">
          <a:xfrm>
            <a:off x="149224" y="317500"/>
            <a:ext cx="4362599"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GB" altLang="fr-FR" sz="2000" dirty="0"/>
              <a:t>3GPP SA4#125</a:t>
            </a:r>
            <a:br>
              <a:rPr lang="ja-JP" altLang="en-GB" sz="2000" dirty="0"/>
            </a:br>
            <a:r>
              <a:rPr lang="en-US" altLang="ja-JP" sz="2000" dirty="0"/>
              <a:t>21-25 August 2023, Goteborg, Sweden</a:t>
            </a:r>
          </a:p>
        </p:txBody>
      </p:sp>
      <p:sp>
        <p:nvSpPr>
          <p:cNvPr id="4102" name="Rectangle 11">
            <a:extLst>
              <a:ext uri="{FF2B5EF4-FFF2-40B4-BE49-F238E27FC236}">
                <a16:creationId xmlns:a16="http://schemas.microsoft.com/office/drawing/2014/main" id="{1338C2B1-EB75-4755-B36A-75B10A01DC45}"/>
              </a:ext>
            </a:extLst>
          </p:cNvPr>
          <p:cNvSpPr>
            <a:spLocks noChangeArrowheads="1"/>
          </p:cNvSpPr>
          <p:nvPr/>
        </p:nvSpPr>
        <p:spPr bwMode="auto">
          <a:xfrm>
            <a:off x="10128250" y="1295400"/>
            <a:ext cx="19177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a:spcBef>
                <a:spcPct val="0"/>
              </a:spcBef>
              <a:buFontTx/>
              <a:buNone/>
            </a:pPr>
            <a:r>
              <a:rPr lang="sv-SE" altLang="fr-FR" sz="2000" b="1" dirty="0"/>
              <a:t>S4-231121</a:t>
            </a:r>
            <a:endParaRPr lang="en-GB" altLang="fr-FR" sz="20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3">
            <a:extLst>
              <a:ext uri="{FF2B5EF4-FFF2-40B4-BE49-F238E27FC236}">
                <a16:creationId xmlns:a16="http://schemas.microsoft.com/office/drawing/2014/main" id="{B1EDFDF5-9D13-4F60-9C8F-A6F37874CFBB}"/>
              </a:ext>
            </a:extLst>
          </p:cNvPr>
          <p:cNvSpPr>
            <a:spLocks noGrp="1" noChangeArrowheads="1"/>
          </p:cNvSpPr>
          <p:nvPr>
            <p:ph idx="1"/>
          </p:nvPr>
        </p:nvSpPr>
        <p:spPr>
          <a:xfrm>
            <a:off x="479425" y="1458913"/>
            <a:ext cx="11304588" cy="4994275"/>
          </a:xfrm>
        </p:spPr>
        <p:txBody>
          <a:bodyPr/>
          <a:lstStyle/>
          <a:p>
            <a:r>
              <a:rPr lang="en-US" altLang="en-US" dirty="0">
                <a:solidFill>
                  <a:srgbClr val="FF0000"/>
                </a:solidFill>
              </a:rPr>
              <a:t> SA4#125 </a:t>
            </a:r>
            <a:r>
              <a:rPr lang="en-US" altLang="en-US" dirty="0"/>
              <a:t>will be run as a regular face-to-face meeting. But there will still be special ways of working – such as remote access and email agreement procedure - that require guidelines. The following guidelines apply to </a:t>
            </a:r>
            <a:r>
              <a:rPr lang="en-US" altLang="en-US" dirty="0">
                <a:solidFill>
                  <a:srgbClr val="FF0000"/>
                </a:solidFill>
              </a:rPr>
              <a:t>SA4#125.</a:t>
            </a:r>
          </a:p>
          <a:p>
            <a:pPr marL="0" indent="0">
              <a:buNone/>
            </a:pPr>
            <a:endParaRPr lang="en-US" altLang="en-US" sz="2800" dirty="0">
              <a:solidFill>
                <a:srgbClr val="FF0000"/>
              </a:solidFill>
            </a:endParaRPr>
          </a:p>
          <a:p>
            <a:endParaRPr lang="en-US" altLang="en-US" dirty="0"/>
          </a:p>
        </p:txBody>
      </p:sp>
      <p:sp>
        <p:nvSpPr>
          <p:cNvPr id="6147" name="Title 1">
            <a:extLst>
              <a:ext uri="{FF2B5EF4-FFF2-40B4-BE49-F238E27FC236}">
                <a16:creationId xmlns:a16="http://schemas.microsoft.com/office/drawing/2014/main" id="{51F90A29-F816-48C1-8150-18A94655AD8A}"/>
              </a:ext>
            </a:extLst>
          </p:cNvPr>
          <p:cNvSpPr>
            <a:spLocks noGrp="1" noChangeArrowheads="1"/>
          </p:cNvSpPr>
          <p:nvPr>
            <p:ph type="title"/>
          </p:nvPr>
        </p:nvSpPr>
        <p:spPr>
          <a:xfrm>
            <a:off x="2674938" y="257175"/>
            <a:ext cx="6834187" cy="1143000"/>
          </a:xfrm>
        </p:spPr>
        <p:txBody>
          <a:bodyPr/>
          <a:lstStyle/>
          <a:p>
            <a:r>
              <a:rPr lang="en-US" altLang="fr-FR" dirty="0"/>
              <a:t>Introduction</a:t>
            </a:r>
          </a:p>
        </p:txBody>
      </p:sp>
      <p:sp>
        <p:nvSpPr>
          <p:cNvPr id="6148" name="Slide Number Placeholder 3">
            <a:extLst>
              <a:ext uri="{FF2B5EF4-FFF2-40B4-BE49-F238E27FC236}">
                <a16:creationId xmlns:a16="http://schemas.microsoft.com/office/drawing/2014/main" id="{F7523EDE-D5F8-425B-9FF0-53C2C54E9C6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3C0D1CAC-CF3D-4378-816E-9A9658586EE8}" type="slidenum">
              <a:rPr lang="en-GB" altLang="fr-FR" sz="1100" smtClean="0">
                <a:solidFill>
                  <a:schemeClr val="bg1"/>
                </a:solidFill>
                <a:latin typeface="Arial" panose="020B0604020202020204" pitchFamily="34" charset="0"/>
              </a:rPr>
              <a:pPr>
                <a:spcBef>
                  <a:spcPct val="0"/>
                </a:spcBef>
                <a:buFontTx/>
                <a:buNone/>
              </a:pPr>
              <a:t>2</a:t>
            </a:fld>
            <a:endParaRPr lang="en-GB" altLang="fr-FR" sz="1100">
              <a:solidFill>
                <a:schemeClr val="bg1"/>
              </a:solidFill>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p:txBody>
          <a:bodyPr/>
          <a:lstStyle/>
          <a:p>
            <a:r>
              <a:rPr lang="en-US" altLang="en-US" sz="2000" dirty="0"/>
              <a:t>No change to submission process and agenda creation (</a:t>
            </a:r>
            <a:r>
              <a:rPr lang="en-US" sz="1400" b="0" i="0" dirty="0">
                <a:solidFill>
                  <a:srgbClr val="000000"/>
                </a:solidFill>
                <a:effectLst/>
                <a:latin typeface="arial" panose="020B0604020202020204" pitchFamily="34" charset="0"/>
                <a:hlinkClick r:id="rId2"/>
              </a:rPr>
              <a:t>SA4#125 agenda</a:t>
            </a:r>
            <a:r>
              <a:rPr lang="en-US" altLang="en-US" sz="2000" dirty="0"/>
              <a:t>). </a:t>
            </a:r>
          </a:p>
          <a:p>
            <a:pPr lvl="1"/>
            <a:r>
              <a:rPr lang="en-US" altLang="en-US" sz="1800" dirty="0"/>
              <a:t>Agenda Items for </a:t>
            </a:r>
            <a:r>
              <a:rPr lang="en-US" altLang="en-US" sz="1800" dirty="0" err="1"/>
              <a:t>Tdocs</a:t>
            </a:r>
            <a:r>
              <a:rPr lang="en-US" altLang="en-US" sz="1800" dirty="0"/>
              <a:t>:	</a:t>
            </a:r>
          </a:p>
          <a:p>
            <a:pPr lvl="2"/>
            <a:r>
              <a:rPr lang="en-US" altLang="en-US" sz="1400" dirty="0"/>
              <a:t>Input documents should be registered primarily for Agenda Items 6 and 7-10. Before registering documents to any other Agenda Items, consult with SA4 Chair. </a:t>
            </a:r>
          </a:p>
          <a:p>
            <a:pPr lvl="2"/>
            <a:r>
              <a:rPr lang="en-US" altLang="en-US" sz="1400" dirty="0"/>
              <a:t>Each document must be registered under only one Agenda Item. If unclear what Agenda Item to use, consult with SA4 Chair and the relevant SWG Chair.</a:t>
            </a:r>
          </a:p>
          <a:p>
            <a:pPr lvl="1"/>
            <a:r>
              <a:rPr lang="en-US" altLang="en-US" sz="1800" dirty="0"/>
              <a:t>Submission deadline: 	</a:t>
            </a:r>
          </a:p>
          <a:p>
            <a:pPr lvl="2"/>
            <a:r>
              <a:rPr lang="en-US" altLang="en-US" sz="1400" dirty="0"/>
              <a:t>Documents submitted after Tuesday 15th August 2023 (23:59 CEST) will be considered LATE and will NOT be handled during the meeting. (This submission deadline does not apply to SWG reports or other documents that must be prepared during the SA4 meeting)</a:t>
            </a:r>
          </a:p>
          <a:p>
            <a:pPr lvl="1"/>
            <a:r>
              <a:rPr lang="en-US" altLang="en-US" sz="1800" dirty="0"/>
              <a:t>About CRs</a:t>
            </a:r>
          </a:p>
          <a:p>
            <a:pPr lvl="2"/>
            <a:r>
              <a:rPr lang="en-US" altLang="en-US" sz="1400" dirty="0"/>
              <a:t>For </a:t>
            </a:r>
            <a:r>
              <a:rPr lang="en-US" altLang="en-US" sz="1400" dirty="0" err="1"/>
              <a:t>Tdoc</a:t>
            </a:r>
            <a:r>
              <a:rPr lang="en-US" altLang="en-US" sz="1400" dirty="0"/>
              <a:t> reservation in 3GU, </a:t>
            </a:r>
            <a:r>
              <a:rPr lang="en-US" altLang="en-US" sz="1400" b="1" dirty="0">
                <a:solidFill>
                  <a:srgbClr val="FF0000"/>
                </a:solidFill>
              </a:rPr>
              <a:t>do not use the type </a:t>
            </a:r>
            <a:r>
              <a:rPr lang="en-US" altLang="en-US" sz="1400" b="1" dirty="0" err="1">
                <a:solidFill>
                  <a:srgbClr val="FF0000"/>
                </a:solidFill>
              </a:rPr>
              <a:t>draftCR</a:t>
            </a:r>
            <a:r>
              <a:rPr lang="en-US" altLang="en-US" sz="1400" dirty="0"/>
              <a:t>. We won’t use that type any longer. The type CR should be used when proposing changes to TRs and TSs that are under change control.</a:t>
            </a:r>
          </a:p>
          <a:p>
            <a:pPr lvl="2"/>
            <a:r>
              <a:rPr lang="en-US" altLang="en-US" sz="1400" dirty="0"/>
              <a:t>CR status will then be either agreed, merged, </a:t>
            </a:r>
            <a:r>
              <a:rPr lang="en-US" altLang="en-US" sz="1400" dirty="0">
                <a:solidFill>
                  <a:srgbClr val="FF0000"/>
                </a:solidFill>
              </a:rPr>
              <a:t>endorsed</a:t>
            </a:r>
            <a:r>
              <a:rPr lang="en-US" altLang="en-US" sz="1400" dirty="0"/>
              <a:t>, noted, not pursued or postponed. CRs that are agreed are then sent to SA for approval. CRs that are either noted or postponed can be “revised” at the following meeting without reserving a new CR number. </a:t>
            </a:r>
            <a:r>
              <a:rPr lang="en-US" altLang="en-US" sz="1400" dirty="0">
                <a:solidFill>
                  <a:srgbClr val="FF0000"/>
                </a:solidFill>
              </a:rPr>
              <a:t>CRs that are endorsed are the ones for which the content is agreed as basis for further work.</a:t>
            </a:r>
          </a:p>
          <a:p>
            <a:pPr lvl="2"/>
            <a:r>
              <a:rPr lang="en-US" altLang="en-US" sz="1400" dirty="0"/>
              <a:t>When a </a:t>
            </a:r>
            <a:r>
              <a:rPr lang="en-US" altLang="en-US" sz="1400" dirty="0" err="1"/>
              <a:t>Tdoc</a:t>
            </a:r>
            <a:r>
              <a:rPr lang="en-US" altLang="en-US" sz="1400" dirty="0"/>
              <a:t> with type CR is reserved but the corresponding WID is not yet approved, delegates should use DUMMY as the WI in 3GU, while in the cover page of the CR they should use the same Acronym as it is proposed in the corresponding proposed new WID.</a:t>
            </a:r>
          </a:p>
          <a:p>
            <a:pPr lvl="2"/>
            <a:endParaRPr lang="en-US" altLang="en-US" sz="1400" dirty="0"/>
          </a:p>
          <a:p>
            <a:pPr lvl="1"/>
            <a:endParaRPr lang="en-US" altLang="en-US" sz="1800" dirty="0"/>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err="1"/>
              <a:t>Tdoc</a:t>
            </a:r>
            <a:r>
              <a:rPr lang="en-US" altLang="en-US" dirty="0"/>
              <a:t> submission and handling - 1</a:t>
            </a:r>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3</a:t>
            </a:fld>
            <a:endParaRPr lang="en-GB" altLang="en-US" sz="1100">
              <a:solidFill>
                <a:schemeClr val="bg1"/>
              </a:solidFill>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a:extLst>
              <a:ext uri="{FF2B5EF4-FFF2-40B4-BE49-F238E27FC236}">
                <a16:creationId xmlns:a16="http://schemas.microsoft.com/office/drawing/2014/main" id="{F4253A5D-BF9A-4B4D-8A2C-E4405395E188}"/>
              </a:ext>
            </a:extLst>
          </p:cNvPr>
          <p:cNvSpPr>
            <a:spLocks noGrp="1" noChangeArrowheads="1"/>
          </p:cNvSpPr>
          <p:nvPr>
            <p:ph idx="1"/>
          </p:nvPr>
        </p:nvSpPr>
        <p:spPr/>
        <p:txBody>
          <a:bodyPr/>
          <a:lstStyle/>
          <a:p>
            <a:r>
              <a:rPr lang="en-US" altLang="fr-FR" sz="1600" dirty="0"/>
              <a:t>All documents are stored on the online ftp server. No documents are shared as attachments to emails. It is </a:t>
            </a:r>
            <a:r>
              <a:rPr lang="en-US" altLang="fr-FR" sz="1600" u="sng" dirty="0">
                <a:solidFill>
                  <a:srgbClr val="FF0000"/>
                </a:solidFill>
              </a:rPr>
              <a:t>strongly recommended </a:t>
            </a:r>
            <a:r>
              <a:rPr lang="en-US" altLang="fr-FR" sz="1600" dirty="0"/>
              <a:t>to insert a URL to the folder or document(s) in question. Use your 3GU Portal/EOL credentials to connect to the server.</a:t>
            </a:r>
          </a:p>
          <a:p>
            <a:pPr lvl="1"/>
            <a:r>
              <a:rPr lang="en-US" altLang="fr-FR" sz="1400" dirty="0"/>
              <a:t>“Inbox” folder: </a:t>
            </a:r>
            <a:r>
              <a:rPr lang="en-US" altLang="fr-FR" sz="1400" dirty="0">
                <a:solidFill>
                  <a:srgbClr val="FF0000"/>
                </a:solidFill>
                <a:hlinkClick r:id="rId2">
                  <a:extLst>
                    <a:ext uri="{A12FA001-AC4F-418D-AE19-62706E023703}">
                      <ahyp:hlinkClr xmlns:ahyp="http://schemas.microsoft.com/office/drawing/2018/hyperlinkcolor" val="tx"/>
                    </a:ext>
                  </a:extLst>
                </a:hlinkClick>
              </a:rPr>
              <a:t>http://10.10.10.10/ftp/SA/SA4/Inbox</a:t>
            </a:r>
            <a:r>
              <a:rPr lang="en-US" altLang="fr-FR" sz="1400" dirty="0">
                <a:solidFill>
                  <a:srgbClr val="FF0000"/>
                </a:solidFill>
              </a:rPr>
              <a:t> </a:t>
            </a:r>
          </a:p>
          <a:p>
            <a:pPr lvl="1"/>
            <a:r>
              <a:rPr lang="en-US" altLang="fr-FR" sz="1200" dirty="0"/>
              <a:t>To submit formal </a:t>
            </a:r>
            <a:r>
              <a:rPr lang="en-US" altLang="fr-FR" sz="1200" dirty="0" err="1"/>
              <a:t>Tdocs</a:t>
            </a:r>
            <a:r>
              <a:rPr lang="en-US" altLang="fr-FR" sz="1200" dirty="0"/>
              <a:t> (with appropriate </a:t>
            </a:r>
            <a:r>
              <a:rPr lang="en-US" altLang="fr-FR" sz="1200" dirty="0" err="1"/>
              <a:t>Tdoc</a:t>
            </a:r>
            <a:r>
              <a:rPr lang="en-US" altLang="fr-FR" sz="1200" dirty="0"/>
              <a:t> nos.) during the meeting</a:t>
            </a:r>
          </a:p>
          <a:p>
            <a:pPr lvl="2"/>
            <a:r>
              <a:rPr lang="en-US" altLang="fr-FR" sz="1200" dirty="0"/>
              <a:t>Only files with .zip extension to be allowed (File naming convention: “S4-23xxxx.zip.”)</a:t>
            </a:r>
          </a:p>
          <a:p>
            <a:pPr lvl="1"/>
            <a:r>
              <a:rPr lang="en-US" altLang="fr-FR" sz="1400" dirty="0"/>
              <a:t>“Drafts” folder: </a:t>
            </a:r>
            <a:r>
              <a:rPr lang="en-US" altLang="fr-FR" sz="1400" dirty="0">
                <a:solidFill>
                  <a:srgbClr val="FF0000"/>
                </a:solidFill>
                <a:hlinkClick r:id="rId3">
                  <a:extLst>
                    <a:ext uri="{A12FA001-AC4F-418D-AE19-62706E023703}">
                      <ahyp:hlinkClr xmlns:ahyp="http://schemas.microsoft.com/office/drawing/2018/hyperlinkcolor" val="tx"/>
                    </a:ext>
                  </a:extLst>
                </a:hlinkClick>
              </a:rPr>
              <a:t>http://10.10.10.10/ftp/SA/SA4/Inbox/Drafts</a:t>
            </a:r>
            <a:endParaRPr lang="en-US" altLang="fr-FR" sz="1400" dirty="0">
              <a:solidFill>
                <a:srgbClr val="FF0000"/>
              </a:solidFill>
            </a:endParaRPr>
          </a:p>
          <a:p>
            <a:pPr lvl="1"/>
            <a:r>
              <a:rPr lang="en-US" altLang="fr-FR" sz="1200" dirty="0"/>
              <a:t>Draft documents for discussion during the meeting. Typically used for revisions before they are submitted as formal </a:t>
            </a:r>
            <a:r>
              <a:rPr lang="en-US" altLang="fr-FR" sz="1200" dirty="0" err="1"/>
              <a:t>Tdocs</a:t>
            </a:r>
            <a:r>
              <a:rPr lang="en-US" altLang="fr-FR" sz="1200" dirty="0"/>
              <a:t>. Each SWG has its own subfolder.</a:t>
            </a:r>
          </a:p>
          <a:p>
            <a:pPr lvl="2"/>
            <a:r>
              <a:rPr lang="en-US" altLang="fr-FR" sz="1200" dirty="0"/>
              <a:t>Documents submitted in this area will not be treated formally during the meeting. </a:t>
            </a:r>
          </a:p>
          <a:p>
            <a:pPr lvl="2"/>
            <a:r>
              <a:rPr lang="en-US" altLang="fr-FR" sz="1200" dirty="0"/>
              <a:t>Draft Filename template guidelines on next slide</a:t>
            </a:r>
          </a:p>
          <a:p>
            <a:r>
              <a:rPr lang="en-US" altLang="fr-FR" sz="1600" dirty="0"/>
              <a:t>Review of documents during the meeting: </a:t>
            </a:r>
          </a:p>
          <a:p>
            <a:pPr lvl="1"/>
            <a:r>
              <a:rPr lang="en-US" altLang="fr-FR" sz="1200" dirty="0"/>
              <a:t>delegates should revise documents only on request from the appropriate chairperson using 3GU tool and indicate the </a:t>
            </a:r>
            <a:r>
              <a:rPr lang="en-US" altLang="fr-FR" sz="1200" dirty="0" err="1"/>
              <a:t>Tdoc</a:t>
            </a:r>
            <a:r>
              <a:rPr lang="en-US" altLang="fr-FR" sz="1200" dirty="0"/>
              <a:t> number and information to the appropriate chairperson immediately.</a:t>
            </a:r>
          </a:p>
          <a:p>
            <a:pPr lvl="1"/>
            <a:r>
              <a:rPr lang="en-US" altLang="fr-FR" sz="1200" dirty="0"/>
              <a:t>Other SA4 </a:t>
            </a:r>
            <a:r>
              <a:rPr lang="en-US" altLang="fr-FR" sz="1200" dirty="0" err="1"/>
              <a:t>Tdoc</a:t>
            </a:r>
            <a:r>
              <a:rPr lang="en-US" altLang="fr-FR" sz="1200" dirty="0"/>
              <a:t> # requests (during the meeting e.g. LSs, reports): ask first for approval from the appropriate chairperson, when approved, use 3GU and indicate the </a:t>
            </a:r>
            <a:r>
              <a:rPr lang="en-US" altLang="fr-FR" sz="1200" dirty="0" err="1"/>
              <a:t>Tdoc</a:t>
            </a:r>
            <a:r>
              <a:rPr lang="en-US" altLang="fr-FR" sz="1200" dirty="0"/>
              <a:t> number and information to the appropriate chairperson immediately</a:t>
            </a:r>
            <a:endParaRPr lang="en-US" altLang="fr-FR" sz="1200" strike="sngStrike" dirty="0"/>
          </a:p>
          <a:p>
            <a:r>
              <a:rPr lang="en-US" altLang="en-US" sz="1600" dirty="0"/>
              <a:t>These folders have the provision for users to upload documents using a web browser rather than an FTP client:</a:t>
            </a:r>
          </a:p>
          <a:p>
            <a:pPr lvl="1"/>
            <a:r>
              <a:rPr lang="en-US" altLang="en-US" sz="1400" dirty="0"/>
              <a:t>Visit the intended directory</a:t>
            </a:r>
          </a:p>
          <a:p>
            <a:pPr lvl="1"/>
            <a:r>
              <a:rPr lang="en-US" altLang="en-US" sz="1400" dirty="0"/>
              <a:t>click on the button   </a:t>
            </a:r>
          </a:p>
          <a:p>
            <a:pPr lvl="1"/>
            <a:r>
              <a:rPr lang="en-US" altLang="en-US" sz="1400" dirty="0"/>
              <a:t>log in with your EOL account</a:t>
            </a:r>
          </a:p>
          <a:p>
            <a:pPr lvl="1"/>
            <a:r>
              <a:rPr lang="en-US" altLang="en-US" sz="1400" dirty="0"/>
              <a:t>Drag and drop your document that you want to upload into the upload area that pops up.</a:t>
            </a:r>
          </a:p>
          <a:p>
            <a:endParaRPr lang="en-US" altLang="en-US" sz="1400" dirty="0"/>
          </a:p>
        </p:txBody>
      </p:sp>
      <p:sp>
        <p:nvSpPr>
          <p:cNvPr id="15363" name="Title 2">
            <a:extLst>
              <a:ext uri="{FF2B5EF4-FFF2-40B4-BE49-F238E27FC236}">
                <a16:creationId xmlns:a16="http://schemas.microsoft.com/office/drawing/2014/main" id="{ECEA6478-72C1-4EAB-B0F0-205D19187CD7}"/>
              </a:ext>
            </a:extLst>
          </p:cNvPr>
          <p:cNvSpPr>
            <a:spLocks noGrp="1" noChangeArrowheads="1"/>
          </p:cNvSpPr>
          <p:nvPr>
            <p:ph type="title"/>
          </p:nvPr>
        </p:nvSpPr>
        <p:spPr/>
        <p:txBody>
          <a:bodyPr/>
          <a:lstStyle/>
          <a:p>
            <a:r>
              <a:rPr lang="en-US" altLang="en-US" dirty="0" err="1"/>
              <a:t>Tdoc</a:t>
            </a:r>
            <a:r>
              <a:rPr lang="en-US" altLang="en-US" dirty="0"/>
              <a:t> submission and handling - 2</a:t>
            </a:r>
          </a:p>
        </p:txBody>
      </p:sp>
      <p:sp>
        <p:nvSpPr>
          <p:cNvPr id="15364" name="Slide Number Placeholder 1">
            <a:extLst>
              <a:ext uri="{FF2B5EF4-FFF2-40B4-BE49-F238E27FC236}">
                <a16:creationId xmlns:a16="http://schemas.microsoft.com/office/drawing/2014/main" id="{E60F5335-A742-4976-B831-E7056B1A7E5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CCE6F9D2-43F0-41DF-8AED-7F49F1FF9D56}" type="slidenum">
              <a:rPr lang="en-GB" altLang="en-US" sz="1100" smtClean="0">
                <a:solidFill>
                  <a:schemeClr val="bg1"/>
                </a:solidFill>
                <a:latin typeface="Arial" panose="020B0604020202020204" pitchFamily="34" charset="0"/>
              </a:rPr>
              <a:pPr>
                <a:spcBef>
                  <a:spcPct val="0"/>
                </a:spcBef>
                <a:buFontTx/>
                <a:buNone/>
              </a:pPr>
              <a:t>4</a:t>
            </a:fld>
            <a:endParaRPr lang="en-GB" altLang="en-US" sz="1100">
              <a:solidFill>
                <a:schemeClr val="bg1"/>
              </a:solidFill>
              <a:latin typeface="Arial" panose="020B0604020202020204" pitchFamily="34" charset="0"/>
            </a:endParaRPr>
          </a:p>
        </p:txBody>
      </p:sp>
      <p:pic>
        <p:nvPicPr>
          <p:cNvPr id="15365" name="Picture 5">
            <a:extLst>
              <a:ext uri="{FF2B5EF4-FFF2-40B4-BE49-F238E27FC236}">
                <a16:creationId xmlns:a16="http://schemas.microsoft.com/office/drawing/2014/main" id="{53B30333-6138-4F35-B8C2-A775B3A0543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19736" y="5445224"/>
            <a:ext cx="2524909" cy="28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a:bodyPr>
          <a:lstStyle/>
          <a:p>
            <a:pPr>
              <a:defRPr/>
            </a:pPr>
            <a:r>
              <a:rPr lang="en-US" sz="1600" dirty="0"/>
              <a:t>A draft </a:t>
            </a:r>
            <a:r>
              <a:rPr lang="en-US" sz="1600" dirty="0" err="1"/>
              <a:t>Tdoc</a:t>
            </a:r>
            <a:r>
              <a:rPr lang="en-US" sz="1600" dirty="0"/>
              <a:t> revision template is defined to facilitate updates, removing the need for formal </a:t>
            </a:r>
            <a:r>
              <a:rPr lang="en-US" sz="1600" dirty="0" err="1"/>
              <a:t>Tdoc</a:t>
            </a:r>
            <a:r>
              <a:rPr lang="en-US" sz="1600" dirty="0"/>
              <a:t> numbers when they are not necessary</a:t>
            </a:r>
          </a:p>
          <a:p>
            <a:pPr lvl="2">
              <a:defRPr/>
            </a:pPr>
            <a:r>
              <a:rPr lang="en-US" sz="1200" dirty="0"/>
              <a:t>Text proposal template </a:t>
            </a:r>
            <a:r>
              <a:rPr lang="en-US" sz="1200" b="1" dirty="0">
                <a:solidFill>
                  <a:srgbClr val="FF0000"/>
                </a:solidFill>
              </a:rPr>
              <a:t>i.e. </a:t>
            </a:r>
            <a:r>
              <a:rPr lang="en-US" sz="1200" b="1" dirty="0" err="1">
                <a:solidFill>
                  <a:srgbClr val="FF0000"/>
                </a:solidFill>
              </a:rPr>
              <a:t>Tdoc</a:t>
            </a:r>
            <a:r>
              <a:rPr lang="en-US" sz="1200" b="1" dirty="0">
                <a:solidFill>
                  <a:srgbClr val="FF0000"/>
                </a:solidFill>
              </a:rPr>
              <a:t>|_|</a:t>
            </a:r>
            <a:r>
              <a:rPr lang="en-US" sz="1200" b="1" dirty="0" err="1">
                <a:solidFill>
                  <a:srgbClr val="FF0000"/>
                </a:solidFill>
              </a:rPr>
              <a:t>Company_name</a:t>
            </a:r>
            <a:r>
              <a:rPr lang="en-US" sz="1200" b="1" dirty="0">
                <a:solidFill>
                  <a:srgbClr val="FF0000"/>
                </a:solidFill>
              </a:rPr>
              <a:t> (e.g. S4-231234_Banana)	</a:t>
            </a:r>
          </a:p>
          <a:p>
            <a:pPr lvl="2">
              <a:defRPr/>
            </a:pPr>
            <a:r>
              <a:rPr lang="en-US" sz="1200" dirty="0"/>
              <a:t>Revision template (by author) </a:t>
            </a:r>
            <a:r>
              <a:rPr lang="en-US" sz="1200" b="1" dirty="0">
                <a:solidFill>
                  <a:srgbClr val="FF0000"/>
                </a:solidFill>
              </a:rPr>
              <a:t>i.e. Tdoc|r|2_digits_rev_number (e.g. S4-231234r01)	</a:t>
            </a:r>
          </a:p>
          <a:p>
            <a:pPr lvl="2">
              <a:defRPr/>
            </a:pPr>
            <a:r>
              <a:rPr lang="en-US" sz="1200" dirty="0"/>
              <a:t>NB: company text proposals should apply to either latest </a:t>
            </a:r>
            <a:r>
              <a:rPr lang="en-US" sz="1200" dirty="0" err="1"/>
              <a:t>Tdoc</a:t>
            </a:r>
            <a:r>
              <a:rPr lang="en-US" sz="1200" dirty="0"/>
              <a:t> revision or latest company proposal </a:t>
            </a:r>
            <a:r>
              <a:rPr lang="en-US" sz="1200" b="1" dirty="0">
                <a:solidFill>
                  <a:srgbClr val="FF0000"/>
                </a:solidFill>
              </a:rPr>
              <a:t>(e.g. S4-231234r07_Pear_Plum_Cherry)	</a:t>
            </a:r>
          </a:p>
          <a:p>
            <a:pPr lvl="2">
              <a:defRPr/>
            </a:pPr>
            <a:r>
              <a:rPr lang="en-US" sz="1200" dirty="0"/>
              <a:t>NB: if the </a:t>
            </a:r>
            <a:r>
              <a:rPr lang="en-US" sz="1200" dirty="0" err="1"/>
              <a:t>Tdoc</a:t>
            </a:r>
            <a:r>
              <a:rPr lang="en-US" sz="1200" dirty="0"/>
              <a:t> revision is to be agreed/approved/merged etc. then a new </a:t>
            </a:r>
            <a:r>
              <a:rPr lang="en-US" sz="1200" dirty="0" err="1"/>
              <a:t>Tdoc</a:t>
            </a:r>
            <a:r>
              <a:rPr lang="en-US" sz="1200" dirty="0"/>
              <a:t> number is assigned to it (3GU status only applies to regular </a:t>
            </a:r>
            <a:r>
              <a:rPr lang="en-US" sz="1200" dirty="0" err="1"/>
              <a:t>Tdocs</a:t>
            </a:r>
            <a:r>
              <a:rPr lang="en-US" sz="1200" dirty="0"/>
              <a:t>, not to revisions)</a:t>
            </a:r>
          </a:p>
          <a:p>
            <a:pPr lvl="2">
              <a:defRPr/>
            </a:pPr>
            <a:r>
              <a:rPr lang="en-US" sz="1200" b="1" dirty="0">
                <a:solidFill>
                  <a:srgbClr val="FF0000"/>
                </a:solidFill>
              </a:rPr>
              <a:t>Example:		</a:t>
            </a:r>
          </a:p>
          <a:p>
            <a:pPr lvl="3">
              <a:defRPr/>
            </a:pPr>
            <a:r>
              <a:rPr lang="en-US" sz="1000" b="1" dirty="0">
                <a:solidFill>
                  <a:srgbClr val="FF0000"/>
                </a:solidFill>
              </a:rPr>
              <a:t>Docs/S4-231234 (author Banana)		</a:t>
            </a:r>
          </a:p>
          <a:p>
            <a:pPr lvl="3">
              <a:defRPr/>
            </a:pPr>
            <a:r>
              <a:rPr lang="en-US" sz="1000" b="1" dirty="0">
                <a:solidFill>
                  <a:srgbClr val="FF0000"/>
                </a:solidFill>
              </a:rPr>
              <a:t>Delegate from company “Pear” provides updates 	Drafts/Video/S4-231234_Pear</a:t>
            </a:r>
          </a:p>
          <a:p>
            <a:pPr lvl="3">
              <a:defRPr/>
            </a:pPr>
            <a:r>
              <a:rPr lang="en-US" sz="1000" b="1" dirty="0">
                <a:solidFill>
                  <a:srgbClr val="FF0000"/>
                </a:solidFill>
              </a:rPr>
              <a:t>Delegate from company “Plum” provides updates 	Drafts/Video/S4-231234_Pear_Plum</a:t>
            </a:r>
          </a:p>
          <a:p>
            <a:pPr lvl="3">
              <a:defRPr/>
            </a:pPr>
            <a:r>
              <a:rPr lang="en-US" sz="1000" b="1" dirty="0">
                <a:solidFill>
                  <a:srgbClr val="FF0000"/>
                </a:solidFill>
              </a:rPr>
              <a:t>Author provides a revision based on those inputs	Drafts/Video/S4-231234r01</a:t>
            </a:r>
          </a:p>
          <a:p>
            <a:pPr lvl="3">
              <a:defRPr/>
            </a:pPr>
            <a:r>
              <a:rPr lang="en-US" sz="1000" b="1" dirty="0">
                <a:solidFill>
                  <a:srgbClr val="FF0000"/>
                </a:solidFill>
              </a:rPr>
              <a:t>Email comments trigger a further revision 	Drafts/Video/S4-231234r02</a:t>
            </a:r>
          </a:p>
          <a:p>
            <a:pPr lvl="3">
              <a:defRPr/>
            </a:pPr>
            <a:r>
              <a:rPr lang="en-US" sz="1000" b="1" dirty="0">
                <a:solidFill>
                  <a:srgbClr val="FF0000"/>
                </a:solidFill>
              </a:rPr>
              <a:t>SWG chair proposes agreement	</a:t>
            </a:r>
          </a:p>
          <a:p>
            <a:pPr lvl="3">
              <a:defRPr/>
            </a:pPr>
            <a:r>
              <a:rPr lang="en-US" sz="1000" b="1" dirty="0">
                <a:solidFill>
                  <a:srgbClr val="FF0000"/>
                </a:solidFill>
              </a:rPr>
              <a:t>Revised </a:t>
            </a:r>
            <a:r>
              <a:rPr lang="en-US" sz="1000" b="1" dirty="0" err="1">
                <a:solidFill>
                  <a:srgbClr val="FF0000"/>
                </a:solidFill>
              </a:rPr>
              <a:t>Tdoc</a:t>
            </a:r>
            <a:r>
              <a:rPr lang="en-US" sz="1000" b="1" dirty="0">
                <a:solidFill>
                  <a:srgbClr val="FF0000"/>
                </a:solidFill>
              </a:rPr>
              <a:t> number allocated		Inbox/S4-231235 (author Banana)		</a:t>
            </a:r>
          </a:p>
          <a:p>
            <a:pPr lvl="3">
              <a:defRPr/>
            </a:pPr>
            <a:r>
              <a:rPr lang="en-US" sz="1000" b="1" dirty="0">
                <a:solidFill>
                  <a:srgbClr val="FF0000"/>
                </a:solidFill>
              </a:rPr>
              <a:t>1234 -&gt; 1235a confirmed at subsequent Telco.</a:t>
            </a:r>
          </a:p>
          <a:p>
            <a:pPr lvl="1">
              <a:defRPr/>
            </a:pPr>
            <a:endParaRPr lang="en-US" sz="1400" dirty="0"/>
          </a:p>
          <a:p>
            <a:pPr lvl="2">
              <a:defRPr/>
            </a:pPr>
            <a:endParaRPr lang="en-US" sz="1200" dirty="0"/>
          </a:p>
          <a:p>
            <a:pPr lvl="2">
              <a:defRPr/>
            </a:pPr>
            <a:endParaRPr lang="en-US" sz="1200" dirty="0"/>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err="1"/>
              <a:t>Tdoc</a:t>
            </a:r>
            <a:r>
              <a:rPr lang="en-US" altLang="en-US" dirty="0"/>
              <a:t> submission and handling - 3</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5</a:t>
            </a:fld>
            <a:endParaRPr lang="en-GB" altLang="en-US" sz="1100">
              <a:solidFill>
                <a:schemeClr val="bg1"/>
              </a:solidFill>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64986671-6292-462D-BAEF-A4B1F1B9AB20}"/>
              </a:ext>
            </a:extLst>
          </p:cNvPr>
          <p:cNvSpPr>
            <a:spLocks noGrp="1" noChangeArrowheads="1"/>
          </p:cNvSpPr>
          <p:nvPr>
            <p:ph idx="1"/>
          </p:nvPr>
        </p:nvSpPr>
        <p:spPr>
          <a:xfrm>
            <a:off x="609600" y="1600200"/>
            <a:ext cx="10972800" cy="4852988"/>
          </a:xfrm>
        </p:spPr>
        <p:txBody>
          <a:bodyPr/>
          <a:lstStyle/>
          <a:p>
            <a:pPr>
              <a:defRPr/>
            </a:pPr>
            <a:r>
              <a:rPr lang="en-US" sz="1600" dirty="0"/>
              <a:t>Email procedure during the meeting.</a:t>
            </a:r>
          </a:p>
          <a:p>
            <a:pPr lvl="1">
              <a:defRPr/>
            </a:pPr>
            <a:r>
              <a:rPr lang="en-US" sz="1400" dirty="0"/>
              <a:t>Email agreement procedure can be triggered at the discretion of the corresponding Chair on any Agenda Item.</a:t>
            </a:r>
          </a:p>
          <a:p>
            <a:pPr lvl="1">
              <a:defRPr/>
            </a:pPr>
            <a:r>
              <a:rPr lang="en-US" sz="1400" dirty="0"/>
              <a:t>At least 24h should be given for comments, with start and end within the meeting period.</a:t>
            </a:r>
          </a:p>
          <a:p>
            <a:pPr lvl="1">
              <a:defRPr/>
            </a:pPr>
            <a:r>
              <a:rPr lang="en-US" sz="1400" dirty="0"/>
              <a:t>The corresponding Chair will moderate the email discussions.</a:t>
            </a:r>
          </a:p>
          <a:p>
            <a:pPr lvl="1">
              <a:defRPr/>
            </a:pPr>
            <a:r>
              <a:rPr lang="en-US" sz="1400" dirty="0"/>
              <a:t>The corresponding Chair should provide disposition of </a:t>
            </a:r>
            <a:r>
              <a:rPr lang="en-US" sz="1400" dirty="0" err="1"/>
              <a:t>Tdocs</a:t>
            </a:r>
            <a:r>
              <a:rPr lang="en-US" sz="1400" dirty="0"/>
              <a:t> at the end of the email agreement procedure. </a:t>
            </a:r>
            <a:r>
              <a:rPr lang="en-US" sz="1400" dirty="0" err="1"/>
              <a:t>Tdocs</a:t>
            </a:r>
            <a:r>
              <a:rPr lang="en-US" sz="1400" dirty="0"/>
              <a:t> without disposition should be disposed during the subsequent face-to-face session.</a:t>
            </a:r>
          </a:p>
          <a:p>
            <a:r>
              <a:rPr lang="en-US" altLang="en-US" sz="1600" dirty="0"/>
              <a:t>E-mail agreement process will run on the corresponding SA4 e-mail reflectors (click on the links to reach the corresponding subscription page):</a:t>
            </a:r>
          </a:p>
          <a:p>
            <a:pPr lvl="1"/>
            <a:r>
              <a:rPr lang="en-US" altLang="fr-FR" sz="1400" dirty="0"/>
              <a:t>SA4 WG : </a:t>
            </a:r>
            <a:r>
              <a:rPr lang="fr-FR" altLang="fr-FR" sz="1400" b="1" dirty="0">
                <a:hlinkClick r:id="rId2"/>
              </a:rPr>
              <a:t>3GPP_TSG_SA_WG4</a:t>
            </a:r>
            <a:endParaRPr lang="fr-FR" altLang="fr-FR" sz="1400" dirty="0"/>
          </a:p>
          <a:p>
            <a:pPr lvl="1"/>
            <a:r>
              <a:rPr lang="fr-FR" altLang="fr-FR" sz="1400" dirty="0"/>
              <a:t>MBS SWG: </a:t>
            </a:r>
            <a:r>
              <a:rPr lang="fr-FR" altLang="fr-FR" sz="1400" b="1" dirty="0">
                <a:hlinkClick r:id="rId3"/>
              </a:rPr>
              <a:t>3GPP_TSG_SA_WG4_MBS</a:t>
            </a:r>
            <a:endParaRPr lang="fr-FR" altLang="fr-FR" sz="1400" dirty="0"/>
          </a:p>
          <a:p>
            <a:pPr lvl="1"/>
            <a:r>
              <a:rPr lang="fr-FR" altLang="fr-FR" sz="1400" dirty="0" err="1"/>
              <a:t>Video</a:t>
            </a:r>
            <a:r>
              <a:rPr lang="fr-FR" altLang="fr-FR" sz="1400" dirty="0"/>
              <a:t> SWG: </a:t>
            </a:r>
            <a:r>
              <a:rPr lang="fr-FR" altLang="fr-FR" sz="1400" b="1" dirty="0">
                <a:hlinkClick r:id="rId4"/>
              </a:rPr>
              <a:t>3GPP_TSG_SA_WG4_VIDEO</a:t>
            </a:r>
            <a:endParaRPr lang="fr-FR" altLang="fr-FR" sz="1400" dirty="0"/>
          </a:p>
          <a:p>
            <a:pPr lvl="1"/>
            <a:r>
              <a:rPr lang="fr-FR" altLang="fr-FR" sz="1400" dirty="0"/>
              <a:t>RTC SWG:  </a:t>
            </a:r>
            <a:r>
              <a:rPr lang="nb-NO" altLang="fr-FR" sz="1400" b="1" dirty="0">
                <a:hlinkClick r:id="rId5"/>
              </a:rPr>
              <a:t>3GPP_TSG_SA_WG4_RTC</a:t>
            </a:r>
            <a:endParaRPr lang="fr-FR" altLang="fr-FR" sz="1400" b="1" dirty="0"/>
          </a:p>
          <a:p>
            <a:pPr lvl="1"/>
            <a:r>
              <a:rPr lang="en-US" altLang="fr-FR" sz="1400" dirty="0"/>
              <a:t>Audio SWG: </a:t>
            </a:r>
            <a:r>
              <a:rPr lang="nn-NO" altLang="fr-FR" sz="1400" b="1" dirty="0">
                <a:hlinkClick r:id="rId6"/>
              </a:rPr>
              <a:t>3GPP_TSG_SA_WG4_AUDIO</a:t>
            </a:r>
            <a:endParaRPr lang="nn-NO" altLang="fr-FR" sz="1400" b="1" dirty="0"/>
          </a:p>
          <a:p>
            <a:r>
              <a:rPr lang="en-US" altLang="en-US" sz="1400" dirty="0"/>
              <a:t>For topics handled via Email agreement process running in parallel to face-to-face sessions, delegates are expected to make their comments as soon as possible over email rather than wait for the corresponding face-to-face sessions.</a:t>
            </a:r>
          </a:p>
          <a:p>
            <a:endParaRPr lang="en-US" altLang="en-US" sz="1800" dirty="0"/>
          </a:p>
        </p:txBody>
      </p:sp>
      <p:sp>
        <p:nvSpPr>
          <p:cNvPr id="13315" name="Title 2">
            <a:extLst>
              <a:ext uri="{FF2B5EF4-FFF2-40B4-BE49-F238E27FC236}">
                <a16:creationId xmlns:a16="http://schemas.microsoft.com/office/drawing/2014/main" id="{4C7EA0D4-596E-4551-B081-C992F323F06B}"/>
              </a:ext>
            </a:extLst>
          </p:cNvPr>
          <p:cNvSpPr>
            <a:spLocks noGrp="1" noChangeArrowheads="1"/>
          </p:cNvSpPr>
          <p:nvPr>
            <p:ph type="title"/>
          </p:nvPr>
        </p:nvSpPr>
        <p:spPr/>
        <p:txBody>
          <a:bodyPr/>
          <a:lstStyle/>
          <a:p>
            <a:r>
              <a:rPr lang="en-US" altLang="en-US" dirty="0"/>
              <a:t>Email agreement procedure – 1</a:t>
            </a:r>
          </a:p>
        </p:txBody>
      </p:sp>
      <p:sp>
        <p:nvSpPr>
          <p:cNvPr id="13316" name="Slide Number Placeholder 1">
            <a:extLst>
              <a:ext uri="{FF2B5EF4-FFF2-40B4-BE49-F238E27FC236}">
                <a16:creationId xmlns:a16="http://schemas.microsoft.com/office/drawing/2014/main" id="{20C8E5FD-CEF3-477C-9C16-57315D2672D4}"/>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7"/>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D2AD5C32-B0BA-4705-A589-C0047ED5258F}" type="slidenum">
              <a:rPr lang="en-GB" altLang="en-US" sz="1100" smtClean="0">
                <a:solidFill>
                  <a:schemeClr val="bg1"/>
                </a:solidFill>
                <a:latin typeface="Arial" panose="020B0604020202020204" pitchFamily="34" charset="0"/>
              </a:rPr>
              <a:pPr>
                <a:spcBef>
                  <a:spcPct val="0"/>
                </a:spcBef>
                <a:buFontTx/>
                <a:buNone/>
              </a:pPr>
              <a:t>6</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4816552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fontScale="55000" lnSpcReduction="20000"/>
          </a:bodyPr>
          <a:lstStyle/>
          <a:p>
            <a:pPr>
              <a:defRPr/>
            </a:pPr>
            <a:r>
              <a:rPr lang="en-US" dirty="0"/>
              <a:t>Email procedure during the e-meeting (cont.)</a:t>
            </a:r>
          </a:p>
          <a:p>
            <a:pPr>
              <a:defRPr/>
            </a:pPr>
            <a:r>
              <a:rPr lang="en-US" dirty="0"/>
              <a:t>The chair of the relevant group (SA4 or SA4 SWG) is responsible to trigger the email discussion on </a:t>
            </a:r>
            <a:r>
              <a:rPr lang="en-US" dirty="0" err="1"/>
              <a:t>Tdocs</a:t>
            </a:r>
            <a:r>
              <a:rPr lang="en-US" dirty="0"/>
              <a:t> allocated to that group. The trigger message shall be sent to the relevant email reflector and include the subject line as follows: </a:t>
            </a:r>
            <a:endParaRPr lang="fr-FR" dirty="0"/>
          </a:p>
          <a:p>
            <a:pPr lvl="1">
              <a:defRPr/>
            </a:pPr>
            <a:r>
              <a:rPr lang="en-US" dirty="0"/>
              <a:t>“</a:t>
            </a:r>
            <a:r>
              <a:rPr lang="en-US" b="1" dirty="0">
                <a:solidFill>
                  <a:srgbClr val="FF0000"/>
                </a:solidFill>
              </a:rPr>
              <a:t>[AI#, </a:t>
            </a:r>
            <a:r>
              <a:rPr lang="en-US" b="1" dirty="0" err="1">
                <a:solidFill>
                  <a:srgbClr val="FF0000"/>
                </a:solidFill>
              </a:rPr>
              <a:t>Tdoc</a:t>
            </a:r>
            <a:r>
              <a:rPr lang="en-US" b="1" dirty="0">
                <a:solidFill>
                  <a:srgbClr val="FF0000"/>
                </a:solidFill>
              </a:rPr>
              <a:t> number(s)], deadline] </a:t>
            </a:r>
            <a:r>
              <a:rPr lang="en-US" dirty="0"/>
              <a:t>free text” for a unique or for a set of </a:t>
            </a:r>
            <a:r>
              <a:rPr lang="en-US" dirty="0" err="1"/>
              <a:t>Tdocs</a:t>
            </a:r>
            <a:endParaRPr lang="en-US" dirty="0"/>
          </a:p>
          <a:p>
            <a:pPr lvl="2">
              <a:defRPr/>
            </a:pPr>
            <a:r>
              <a:rPr lang="en-US" dirty="0"/>
              <a:t>AI: Agenda Item as indicated in the meeting agenda</a:t>
            </a:r>
          </a:p>
          <a:p>
            <a:pPr lvl="2">
              <a:defRPr/>
            </a:pPr>
            <a:r>
              <a:rPr lang="en-US" dirty="0" err="1"/>
              <a:t>Tdoc</a:t>
            </a:r>
            <a:r>
              <a:rPr lang="en-US" dirty="0"/>
              <a:t> number(s): </a:t>
            </a:r>
            <a:r>
              <a:rPr lang="en-US" dirty="0" err="1"/>
              <a:t>Tdoc</a:t>
            </a:r>
            <a:r>
              <a:rPr lang="en-US" dirty="0"/>
              <a:t> numbers of </a:t>
            </a:r>
            <a:r>
              <a:rPr lang="en-US" dirty="0" err="1"/>
              <a:t>relevants</a:t>
            </a:r>
            <a:r>
              <a:rPr lang="en-US" dirty="0"/>
              <a:t> document(s)</a:t>
            </a:r>
          </a:p>
          <a:p>
            <a:pPr lvl="2">
              <a:defRPr/>
            </a:pPr>
            <a:r>
              <a:rPr lang="en-US" dirty="0"/>
              <a:t>Deadline: time/date in CET when discussion will close</a:t>
            </a:r>
          </a:p>
          <a:p>
            <a:pPr lvl="1">
              <a:defRPr/>
            </a:pPr>
            <a:r>
              <a:rPr lang="en-US" dirty="0"/>
              <a:t>E-mail discussions triggers date and times are indicated in the schedule document</a:t>
            </a:r>
          </a:p>
          <a:p>
            <a:pPr lvl="1">
              <a:defRPr/>
            </a:pPr>
            <a:r>
              <a:rPr lang="en-US" dirty="0"/>
              <a:t>No attachments to email, all drafts and Tdocs to be uploaded to the 3GPP FTP server. It is strongly recommended to insert a URL to the folder or document(s) in question</a:t>
            </a:r>
          </a:p>
          <a:p>
            <a:pPr lvl="1">
              <a:defRPr/>
            </a:pPr>
            <a:r>
              <a:rPr lang="en-US" dirty="0"/>
              <a:t>When replying, delegates shall make sure the subject starts with “RE: [original email subject]“ by removing any company mail server additions</a:t>
            </a:r>
          </a:p>
          <a:p>
            <a:pPr lvl="1">
              <a:defRPr/>
            </a:pPr>
            <a:r>
              <a:rPr lang="en-US" dirty="0"/>
              <a:t>Examples of trigger emails:</a:t>
            </a:r>
          </a:p>
          <a:p>
            <a:pPr lvl="2">
              <a:defRPr/>
            </a:pPr>
            <a:r>
              <a:rPr lang="en-US" dirty="0"/>
              <a:t>Subject: [5.1, S4-23xxx, S4-23yyy, Monday 1</a:t>
            </a:r>
            <a:r>
              <a:rPr lang="en-US" baseline="30000" dirty="0"/>
              <a:t>st</a:t>
            </a:r>
            <a:r>
              <a:rPr lang="en-US" dirty="0"/>
              <a:t> Feb. 1500 CET] MBS SWG reports for approval</a:t>
            </a:r>
          </a:p>
          <a:p>
            <a:pPr lvl="2">
              <a:defRPr/>
            </a:pPr>
            <a:r>
              <a:rPr lang="en-US" i="1" dirty="0"/>
              <a:t>I declare the email agreement process started on the document(s) indicated in the subject line.</a:t>
            </a:r>
            <a:endParaRPr lang="fr-FR" dirty="0"/>
          </a:p>
          <a:p>
            <a:pPr lvl="2">
              <a:defRPr/>
            </a:pPr>
            <a:r>
              <a:rPr lang="en-US" i="1" dirty="0"/>
              <a:t>If no comments are received by Monday 1</a:t>
            </a:r>
            <a:r>
              <a:rPr lang="en-US" i="1" baseline="30000" dirty="0"/>
              <a:t>st</a:t>
            </a:r>
            <a:r>
              <a:rPr lang="en-US" i="1" dirty="0"/>
              <a:t> February 1500 CET (start of opening plenary) the document(s) will be considered approved.</a:t>
            </a:r>
          </a:p>
          <a:p>
            <a:pPr lvl="2">
              <a:defRPr/>
            </a:pPr>
            <a:endParaRPr lang="en-US" i="1" dirty="0"/>
          </a:p>
          <a:p>
            <a:pPr lvl="2">
              <a:defRPr/>
            </a:pPr>
            <a:r>
              <a:rPr lang="en-US" dirty="0"/>
              <a:t>Subject: [8.6, S4-23zzzz, Thursday 4</a:t>
            </a:r>
            <a:r>
              <a:rPr lang="en-US" baseline="30000" dirty="0"/>
              <a:t>th</a:t>
            </a:r>
            <a:r>
              <a:rPr lang="en-US" dirty="0"/>
              <a:t> Feb. 0900 CET] FS_5GMS_Multicast proposal</a:t>
            </a:r>
          </a:p>
          <a:p>
            <a:pPr lvl="2">
              <a:defRPr/>
            </a:pPr>
            <a:r>
              <a:rPr lang="en-US" i="1" dirty="0"/>
              <a:t>I declare the email agreement process started on the document(s) indicated in the subject line.</a:t>
            </a:r>
          </a:p>
          <a:p>
            <a:pPr lvl="2">
              <a:defRPr/>
            </a:pPr>
            <a:r>
              <a:rPr lang="en-US" i="1" dirty="0"/>
              <a:t>The proposal of the document reads “…[insert here a few words from the proposal in the </a:t>
            </a:r>
            <a:r>
              <a:rPr lang="en-US" i="1" dirty="0" err="1"/>
              <a:t>Tdoc</a:t>
            </a:r>
            <a:r>
              <a:rPr lang="en-US" i="1" dirty="0"/>
              <a:t>]”</a:t>
            </a:r>
            <a:endParaRPr lang="fr-FR" dirty="0"/>
          </a:p>
          <a:p>
            <a:pPr lvl="2">
              <a:defRPr/>
            </a:pPr>
            <a:r>
              <a:rPr lang="en-US" i="1" dirty="0"/>
              <a:t>If no comments are received by Thursday 4th Feb. 0900 CET, the document(s) will be considered agreed.</a:t>
            </a:r>
            <a:endParaRPr lang="fr-FR" dirty="0"/>
          </a:p>
          <a:p>
            <a:pPr>
              <a:defRPr/>
            </a:pPr>
            <a:r>
              <a:rPr lang="en-US" dirty="0"/>
              <a:t>Authors are invited to provide a clear and short summary proposal within their </a:t>
            </a:r>
            <a:r>
              <a:rPr lang="en-US" dirty="0" err="1"/>
              <a:t>Tdoc</a:t>
            </a:r>
            <a:r>
              <a:rPr lang="en-US" dirty="0"/>
              <a:t> (e.g. as conclusion) for the SWG chair to use in his trigger email.</a:t>
            </a:r>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a:t>Email agreement procedure – 2</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7</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3335946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1">
            <a:extLst>
              <a:ext uri="{FF2B5EF4-FFF2-40B4-BE49-F238E27FC236}">
                <a16:creationId xmlns:a16="http://schemas.microsoft.com/office/drawing/2014/main" id="{AC9D993A-7F68-4366-9315-34C3DFAEF28A}"/>
              </a:ext>
            </a:extLst>
          </p:cNvPr>
          <p:cNvSpPr>
            <a:spLocks noGrp="1" noChangeArrowheads="1"/>
          </p:cNvSpPr>
          <p:nvPr>
            <p:ph idx="1"/>
          </p:nvPr>
        </p:nvSpPr>
        <p:spPr/>
        <p:txBody>
          <a:bodyPr/>
          <a:lstStyle/>
          <a:p>
            <a:pPr marL="0" indent="0" algn="ctr">
              <a:buFontTx/>
              <a:buNone/>
            </a:pPr>
            <a:endParaRPr lang="en-US" altLang="en-US" sz="3200"/>
          </a:p>
          <a:p>
            <a:pPr marL="0" indent="0" algn="ctr">
              <a:buFontTx/>
              <a:buNone/>
            </a:pPr>
            <a:endParaRPr lang="en-US" altLang="en-US" sz="3200"/>
          </a:p>
          <a:p>
            <a:pPr marL="0" indent="0" algn="ctr">
              <a:buFontTx/>
              <a:buNone/>
            </a:pPr>
            <a:r>
              <a:rPr lang="en-US" altLang="en-US" sz="4400"/>
              <a:t>Have a good meeting !</a:t>
            </a:r>
          </a:p>
        </p:txBody>
      </p:sp>
      <p:sp>
        <p:nvSpPr>
          <p:cNvPr id="18435" name="Slide Number Placeholder 2">
            <a:extLst>
              <a:ext uri="{FF2B5EF4-FFF2-40B4-BE49-F238E27FC236}">
                <a16:creationId xmlns:a16="http://schemas.microsoft.com/office/drawing/2014/main" id="{12D0E61D-4DD7-42E2-A935-B2C6C6875C3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6875D844-5097-4A8A-85EC-17B3002B8F60}" type="slidenum">
              <a:rPr lang="en-GB" altLang="en-US" sz="1100" smtClean="0">
                <a:solidFill>
                  <a:schemeClr val="bg1"/>
                </a:solidFill>
                <a:latin typeface="Arial" panose="020B0604020202020204" pitchFamily="34" charset="0"/>
              </a:rPr>
              <a:pPr>
                <a:spcBef>
                  <a:spcPct val="0"/>
                </a:spcBef>
                <a:buFontTx/>
                <a:buNone/>
              </a:pPr>
              <a:t>8</a:t>
            </a:fld>
            <a:endParaRPr lang="en-GB" altLang="en-US" sz="1100">
              <a:solidFill>
                <a:schemeClr val="bg1"/>
              </a:solidFill>
              <a:latin typeface="Arial" panose="020B060402020202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C76BECE-E41A-4766-8596-63F28FAA26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8F0F6A9-923A-4B78-A494-947BBBAF9EAF}">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DAF3180D-84E1-4D1C-B169-839D7F725EC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2311</TotalTime>
  <Words>1506</Words>
  <Application>Microsoft Office PowerPoint</Application>
  <PresentationFormat>Widescreen</PresentationFormat>
  <Paragraphs>95</Paragraphs>
  <Slides>8</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Arial</vt:lpstr>
      <vt:lpstr>Calibri</vt:lpstr>
      <vt:lpstr>Office Theme</vt:lpstr>
      <vt:lpstr>Guidelines for  3GPP SA4#125  as face-to-face Meeting</vt:lpstr>
      <vt:lpstr>Introduction</vt:lpstr>
      <vt:lpstr>Tdoc submission and handling - 1</vt:lpstr>
      <vt:lpstr>Tdoc submission and handling - 2</vt:lpstr>
      <vt:lpstr>Tdoc submission and handling - 3</vt:lpstr>
      <vt:lpstr>Email agreement procedure – 1</vt:lpstr>
      <vt:lpstr>Email agreement procedure – 2</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Gabin, Frederic</cp:lastModifiedBy>
  <cp:revision>7371</cp:revision>
  <dcterms:created xsi:type="dcterms:W3CDTF">2009-06-02T04:11:18Z</dcterms:created>
  <dcterms:modified xsi:type="dcterms:W3CDTF">2023-07-28T15:23:52Z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(6)cWjpsCKWTsPaPc2KY3olHRzcTIo1lGrP42AVK3KThi2edPzBx7f2a7QADC0u4hBfZoDde5SM_x000d_
rgMvErRfjgRxDvJpxUg1WdRfiNLg6z+i1r/1c+ITsDM85+iWjWETfY5JeHw80RuX9A6T/WRV_x000d_
xnVy7UCuW+gpHyW9Em2NsD6Ozf5243kZsO3PKAAK2KJ2Nt9dYhfWvAj3MaoL+/JfyDIZDGsw_x000d_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G3ZJjV+Wc9CV2aTBtfUUen/CYw3VF5be95fQglR8/NJ1QY9XmH0pzS_x000d_
5JqGcxaRzlYV/wAwz9NIjSqdI/u/2x1487np8pYCpLSfxvBizr7Qg/Fo7x3rIGB7eVI3DITx_x000d_
sIoPeL3Hp7FxkQ0kR0dpmmytJT4hDOS7Q9M1Cg7jEmv4osYCZP6HuBg4AuaiKqV41eDl+2hS_x000d_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iSZ8b7z81jUeMzF4lvxfm0QMePHNiIWoOLKW_x000d_
kdvQQFsBRxM3ij1YROKAUjaTR/hq1XhA+yKpDDiIsSQNy+z2o03nYFGIxteLT+wmVAOAsZ+x_x000d_
gTDE5WILXM39J3S7m1LXdJEeeXtfLCpQrShNUj4edvz2IOUQli2dq5IlRxTfuuMsNSGU1uz0_x000d_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JvGiEMaLzp55T0zRr/_x000d_
wYwVg5664c+di9HGpDfg/LpsF8GA3s2nJOaf9pObLt4WT1awble9yifq+/7Za4OFO3I0CMpo_x000d_
fcA2oNuxQ8c3nKiMVnIZ0THInLwmhPdHd2AeDIV9zjXYU+WCF7eECkvDGjLdnfcXS/x+RIYx_x000d_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_x000d_
jpJS0ayjmrpgRxwMCSMe0m+nBCJCGR1Mu/gZbSFGkGHFCH4R1Bu5E9ffEyTsCMBsdhU+kJng_x000d_
PqbfQ0L1pVC954pBNyeb3hNJfdNA0jn9ZgH7sJC2Wv/FYyg9XBJo8F5khfoPTH6207OtfE1k_x000d_
KjbrOCtdAojK2OF8ei/gAkOBDh2ZaxA+JQnQQR1P7XafmcrQg41nYkJoKuxufT3N0RjGg+Ug_x000d_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1XQ1c5FOl8ri5QkhiFEX25+iSgkU5N05GxlreuhG/wmzb7GXM/IiopIO_x000d_
E2utQBGQx77WjUNPwVdgFtaJwuK6ByLpxZNFzSCrWg4khowC4+9KWpOAc8LBQ2qY9ja/LpNt_x000d_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(3)Y4l2gfgX4pWi8iNsf9mAjotfDTtaJeHpg0ZH0Qro7B+mpKBOFdjCv1PMPHnsGzPX++Acylj9_x000d_
sj1g1hOjavFFJuTs+nkRZhRQRFkKATbeQlPUGwHQTyeDvvnUbkyJCOJXVnSRfIWtRqLRNaM4_x000d_
aQblkF8nQs3awjnryNYuJ5Z3tBdKXdHFcaoJnPA3bDS84b09iOPQNvs9g4xYi00Bslwe2Fb2_x000d_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SHXGHMQBnoPBJbnDfV1k1DT4+Qqce7FwvHkFTW3OpJ8jxYZ/rVbFjQ_x000d_
H6Gf1NrttADC/rd1V0CSggD8qgMHa8A4yRD7XwQq7MfvwqCR0pu3pCKzRu3q/PXVjC3VGvfr_x000d_
xehhrNRz+Lya1i5OSbcqAuHVLoErK3wT43q41j2Ps8gY9zgXro331wulyLjqCcz50VNCmOaz_x000d_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RSBwutQjUbsrQpM2fffwkaljmOJagfqca9z+_x000d_
11K3Z8kDoReHL4kNQNJrmHi3rlJS0hQDhb/EV/AEGwE9A/yUP38TT0isBjb9cIke7FisG6/b_x000d_
5CQnF23J1Qk+a/e+zLgs8oOBF2VpUCzMpE3e/w125Z/qfceO7XL8+h4SYOdWsPfS8MF9JKhU_x000d_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2052-10.8.2.7027</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ContentTypeId">
    <vt:lpwstr>0x0101002C7EC6EB72709A4BBD33974080D0AD8A</vt:lpwstr>
  </property>
</Properties>
</file>