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1"/>
  </p:sldMasterIdLst>
  <p:handoutMasterIdLst>
    <p:handoutMasterId r:id="rId14"/>
  </p:handoutMasterIdLst>
  <p:sldIdLst>
    <p:sldId id="319" r:id="rId2"/>
    <p:sldId id="320" r:id="rId3"/>
    <p:sldId id="321" r:id="rId4"/>
    <p:sldId id="323" r:id="rId5"/>
    <p:sldId id="322" r:id="rId6"/>
    <p:sldId id="324" r:id="rId7"/>
    <p:sldId id="325" r:id="rId8"/>
    <p:sldId id="326" r:id="rId9"/>
    <p:sldId id="327" r:id="rId10"/>
    <p:sldId id="328" r:id="rId11"/>
    <p:sldId id="329" r:id="rId12"/>
    <p:sldId id="330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8D73160-8B05-4194-B392-FD321B6B3189}">
          <p14:sldIdLst/>
        </p14:section>
        <p14:section name="배경" id="{BB2BE7E7-07F9-4290-83D3-0EAC6735EEC9}">
          <p14:sldIdLst>
            <p14:sldId id="319"/>
            <p14:sldId id="320"/>
            <p14:sldId id="321"/>
            <p14:sldId id="323"/>
            <p14:sldId id="322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  <p14:section name="제목 없는 구역" id="{20EF0110-D116-495B-908E-2BB748B888E1}">
          <p14:sldIdLst/>
        </p14:section>
        <p14:section name="To be studied" id="{34EF0CD9-850D-4A6A-8822-6E58E45B1D1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7FBBE3"/>
    <a:srgbClr val="66ADDE"/>
    <a:srgbClr val="FFFFFF"/>
    <a:srgbClr val="75B1D9"/>
    <a:srgbClr val="7FD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715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E3DF1AC-5847-49EE-841B-49420451F6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0FC944-AFA6-400B-BF90-B736D151A1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B111A-4012-42EB-9091-7865D3B0EC96}" type="datetimeFigureOut">
              <a:rPr lang="ko-KR" altLang="en-US" smtClean="0"/>
              <a:t>2023-02-21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EFFDF42-1515-48CB-BEDA-241E0DEEC8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EEFEE6B-657A-4A97-B67A-2348CED99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55112-5D3D-46BB-B728-3DDA144972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48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1">
            <a:extLst>
              <a:ext uri="{FF2B5EF4-FFF2-40B4-BE49-F238E27FC236}">
                <a16:creationId xmlns:a16="http://schemas.microsoft.com/office/drawing/2014/main" id="{CBF995BB-DB3B-4300-A8DD-395090BB4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027" y="1811456"/>
            <a:ext cx="7679267" cy="7976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5500"/>
              </a:lnSpc>
              <a:buNone/>
              <a:defRPr sz="42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Write Your Main Title</a:t>
            </a:r>
            <a:endParaRPr lang="ko-KR" altLang="en-US" dirty="0"/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E3F325E8-AF5F-42F6-809A-826F957BD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027" y="2573161"/>
            <a:ext cx="7679267" cy="4837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>
              <a:buNone/>
              <a:defRPr lang="ko-KR" altLang="en-US" sz="2750" b="1" spc="0" baseline="0">
                <a:ln cmpd="sng">
                  <a:noFill/>
                </a:ln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marL="228600" lvl="0" indent="-228600" fontAlgn="t" latinLnBrk="0">
              <a:spcBef>
                <a:spcPct val="0"/>
              </a:spcBef>
            </a:pPr>
            <a:r>
              <a:rPr lang="en-US" altLang="ko-KR" dirty="0"/>
              <a:t>Subtitle here</a:t>
            </a:r>
          </a:p>
        </p:txBody>
      </p:sp>
      <p:sp>
        <p:nvSpPr>
          <p:cNvPr id="17" name="텍스트 개체 틀 21">
            <a:extLst>
              <a:ext uri="{FF2B5EF4-FFF2-40B4-BE49-F238E27FC236}">
                <a16:creationId xmlns:a16="http://schemas.microsoft.com/office/drawing/2014/main" id="{81447B86-4175-4467-8618-EDF090C093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27" y="4468815"/>
            <a:ext cx="5678685" cy="24263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Organization / Name</a:t>
            </a:r>
            <a:endParaRPr lang="ko-KR" altLang="en-US" dirty="0"/>
          </a:p>
        </p:txBody>
      </p:sp>
      <p:sp>
        <p:nvSpPr>
          <p:cNvPr id="9" name="텍스트 개체 틀 21">
            <a:extLst>
              <a:ext uri="{FF2B5EF4-FFF2-40B4-BE49-F238E27FC236}">
                <a16:creationId xmlns:a16="http://schemas.microsoft.com/office/drawing/2014/main" id="{6929077D-4B3C-460C-A236-C2C2E5D89D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0027" y="4786585"/>
            <a:ext cx="5678685" cy="24263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Date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E084D69-7A97-4EFC-A5A1-DB8A2D286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" y="0"/>
            <a:ext cx="1218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7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C33E599-A567-4B9A-BD8C-F7FC19BF8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6"/>
          <a:stretch/>
        </p:blipFill>
        <p:spPr>
          <a:xfrm>
            <a:off x="1411" y="0"/>
            <a:ext cx="4709139" cy="68580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21221AC9-6EE4-47AD-815E-75C5EC4AD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744" y="1240851"/>
            <a:ext cx="3352377" cy="614011"/>
          </a:xfrm>
          <a:prstGeom prst="rect">
            <a:avLst/>
          </a:prstGeom>
        </p:spPr>
        <p:txBody>
          <a:bodyPr/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A57330-07EE-4372-92D1-DB3026B7598E}"/>
              </a:ext>
            </a:extLst>
          </p:cNvPr>
          <p:cNvSpPr txBox="1"/>
          <p:nvPr userDrawn="1"/>
        </p:nvSpPr>
        <p:spPr>
          <a:xfrm>
            <a:off x="4005228" y="6630350"/>
            <a:ext cx="81298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solidFill>
                  <a:srgbClr val="A4A8A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2022 Samsung Research. All rights reserved</a:t>
            </a:r>
          </a:p>
        </p:txBody>
      </p:sp>
      <p:sp>
        <p:nvSpPr>
          <p:cNvPr id="23" name="텍스트 개체 틀 14">
            <a:extLst>
              <a:ext uri="{FF2B5EF4-FFF2-40B4-BE49-F238E27FC236}">
                <a16:creationId xmlns:a16="http://schemas.microsoft.com/office/drawing/2014/main" id="{F69D5428-CC45-4B35-BEB7-6C27779C90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0550" y="1377569"/>
            <a:ext cx="6138961" cy="497840"/>
          </a:xfrm>
          <a:prstGeom prst="rect">
            <a:avLst/>
          </a:prstGeom>
        </p:spPr>
        <p:txBody>
          <a:bodyPr lIns="0"/>
          <a:lstStyle>
            <a:lvl1pPr marL="0" indent="0">
              <a:buFont typeface="Wingdings" panose="05000000000000000000" pitchFamily="2" charset="2"/>
              <a:buNone/>
              <a:defRPr sz="275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Insert your section title</a:t>
            </a:r>
            <a:endParaRPr lang="ko-KR" altLang="en-US" dirty="0"/>
          </a:p>
        </p:txBody>
      </p:sp>
      <p:sp>
        <p:nvSpPr>
          <p:cNvPr id="24" name="텍스트 개체 틀 14">
            <a:extLst>
              <a:ext uri="{FF2B5EF4-FFF2-40B4-BE49-F238E27FC236}">
                <a16:creationId xmlns:a16="http://schemas.microsoft.com/office/drawing/2014/main" id="{91E6AF4C-C407-47AB-A081-0676296957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0549" y="2147755"/>
            <a:ext cx="6138961" cy="390399"/>
          </a:xfrm>
          <a:prstGeom prst="rect">
            <a:avLst/>
          </a:prstGeom>
        </p:spPr>
        <p:txBody>
          <a:bodyPr lIns="0"/>
          <a:lstStyle>
            <a:lvl1pPr marL="266700" indent="-266700">
              <a:buSzPct val="70000"/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Write text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791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F4880C6-6404-4EB5-A8E1-420836EF1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06"/>
          <a:stretch/>
        </p:blipFill>
        <p:spPr>
          <a:xfrm>
            <a:off x="1410" y="0"/>
            <a:ext cx="12189180" cy="843090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BC0FEF45-401D-4C29-8BB2-303E791AA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645" y="183196"/>
            <a:ext cx="7642860" cy="419449"/>
          </a:xfrm>
          <a:prstGeom prst="rect">
            <a:avLst/>
          </a:prstGeom>
        </p:spPr>
        <p:txBody>
          <a:bodyPr wrap="none" lIns="0" anchor="ctr"/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Insert your section title</a:t>
            </a:r>
            <a:endParaRPr lang="ko-KR" altLang="en-US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4609E6CE-400B-4FB0-8948-66DA60E8B40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0482" y="1737241"/>
            <a:ext cx="11131037" cy="4540620"/>
          </a:xfrm>
          <a:prstGeom prst="rect">
            <a:avLst/>
          </a:prstGeom>
        </p:spPr>
        <p:txBody>
          <a:bodyPr lIns="90000" rIns="90000"/>
          <a:lstStyle>
            <a:lvl1pPr marL="0" indent="0" latinLnBrk="0">
              <a:buFontTx/>
              <a:buNone/>
              <a:defRPr lang="ko-KR" altLang="en-US" sz="1600" spc="-30" baseline="0">
                <a:solidFill>
                  <a:schemeClr val="tx1"/>
                </a:solidFill>
              </a:defRPr>
            </a:lvl1pPr>
            <a:lvl2pPr>
              <a:defRPr lang="ko-KR" altLang="en-US"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ko-KR" altLang="en-US"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ko-KR" altLang="en-US"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ko-KR" altLang="en-US"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228600" lvl="0" indent="-22860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7" name="텍스트 개체 틀 14">
            <a:extLst>
              <a:ext uri="{FF2B5EF4-FFF2-40B4-BE49-F238E27FC236}">
                <a16:creationId xmlns:a16="http://schemas.microsoft.com/office/drawing/2014/main" id="{487D0B86-9CCC-471B-9CE3-CB7625E37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482" y="1094967"/>
            <a:ext cx="11131037" cy="390399"/>
          </a:xfrm>
          <a:prstGeom prst="rect">
            <a:avLst/>
          </a:prstGeom>
        </p:spPr>
        <p:txBody>
          <a:bodyPr lIns="90000"/>
          <a:lstStyle>
            <a:lvl1pPr marL="361950" indent="-361950">
              <a:buSzPct val="70000"/>
              <a:buFontTx/>
              <a:buBlip>
                <a:blip r:embed="rId3"/>
              </a:buBlip>
              <a:defRPr sz="1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Write text here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F15442-DD5B-43A1-A7A3-2D29410286E5}"/>
              </a:ext>
            </a:extLst>
          </p:cNvPr>
          <p:cNvSpPr txBox="1"/>
          <p:nvPr userDrawn="1"/>
        </p:nvSpPr>
        <p:spPr>
          <a:xfrm>
            <a:off x="4005228" y="6630350"/>
            <a:ext cx="81298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solidFill>
                  <a:srgbClr val="A4A8A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2022 Samsung Research.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0012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18EB7AC7-F35B-4E51-ABDB-386EDD901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06"/>
          <a:stretch/>
        </p:blipFill>
        <p:spPr>
          <a:xfrm>
            <a:off x="1410" y="0"/>
            <a:ext cx="12189180" cy="843090"/>
          </a:xfrm>
          <a:prstGeom prst="rect">
            <a:avLst/>
          </a:prstGeom>
        </p:spPr>
      </p:pic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49577DDD-5EB2-4131-9A02-F44FF5568DE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30481" y="1737240"/>
            <a:ext cx="3534672" cy="3041794"/>
          </a:xfrm>
          <a:prstGeom prst="rect">
            <a:avLst/>
          </a:prstGeom>
          <a:ln w="9525">
            <a:solidFill>
              <a:srgbClr val="C4C4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4800" tIns="126000" rIns="154800" bIns="126000"/>
          <a:lstStyle>
            <a:lvl1pPr marL="0" indent="0">
              <a:buNone/>
              <a:defRPr lang="ko-KR" altLang="en-US" sz="1600" spc="-30" baseline="0" dirty="0">
                <a:solidFill>
                  <a:srgbClr val="16314A"/>
                </a:solidFill>
              </a:defRPr>
            </a:lvl1pPr>
          </a:lstStyle>
          <a:p>
            <a:pPr marL="228600" lvl="0" indent="-228600" latinLnBrk="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A13DEB8E-D532-4EB9-98B3-11E88807DC0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28665" y="1737240"/>
            <a:ext cx="3534672" cy="3041794"/>
          </a:xfrm>
          <a:prstGeom prst="rect">
            <a:avLst/>
          </a:prstGeom>
          <a:ln w="9525">
            <a:solidFill>
              <a:srgbClr val="C4C4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4800" tIns="126000" rIns="154800" bIns="126000"/>
          <a:lstStyle>
            <a:lvl1pPr marL="0" indent="0">
              <a:buNone/>
              <a:defRPr lang="ko-KR" altLang="en-US" sz="1600" spc="-30" baseline="0" dirty="0">
                <a:solidFill>
                  <a:srgbClr val="16314A"/>
                </a:solidFill>
              </a:defRPr>
            </a:lvl1pPr>
          </a:lstStyle>
          <a:p>
            <a:pPr marL="228600" lvl="0" indent="-228600" latinLnBrk="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21" name="내용 개체 틀 2">
            <a:extLst>
              <a:ext uri="{FF2B5EF4-FFF2-40B4-BE49-F238E27FC236}">
                <a16:creationId xmlns:a16="http://schemas.microsoft.com/office/drawing/2014/main" id="{A2D412B3-6828-43F3-BC43-A0CC88A1907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26849" y="1737240"/>
            <a:ext cx="3534672" cy="3041794"/>
          </a:xfrm>
          <a:prstGeom prst="rect">
            <a:avLst/>
          </a:prstGeom>
          <a:ln w="9525">
            <a:solidFill>
              <a:srgbClr val="C4C4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4800" tIns="126000" rIns="154800" bIns="126000"/>
          <a:lstStyle>
            <a:lvl1pPr marL="0" indent="0">
              <a:buNone/>
              <a:defRPr lang="ko-KR" altLang="en-US" sz="1600" spc="-30" baseline="0" dirty="0">
                <a:solidFill>
                  <a:srgbClr val="16314A"/>
                </a:solidFill>
              </a:defRPr>
            </a:lvl1pPr>
          </a:lstStyle>
          <a:p>
            <a:pPr marL="228600" lvl="0" indent="-228600" latinLnBrk="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D9B574D4-E962-4820-95F9-BAA98317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645" y="183196"/>
            <a:ext cx="7642860" cy="419449"/>
          </a:xfrm>
          <a:prstGeom prst="rect">
            <a:avLst/>
          </a:prstGeom>
        </p:spPr>
        <p:txBody>
          <a:bodyPr wrap="none" lIns="0" anchor="ctr"/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Insert your section title</a:t>
            </a:r>
            <a:endParaRPr lang="ko-KR" altLang="en-US" dirty="0"/>
          </a:p>
        </p:txBody>
      </p:sp>
      <p:sp>
        <p:nvSpPr>
          <p:cNvPr id="17" name="텍스트 개체 틀 14">
            <a:extLst>
              <a:ext uri="{FF2B5EF4-FFF2-40B4-BE49-F238E27FC236}">
                <a16:creationId xmlns:a16="http://schemas.microsoft.com/office/drawing/2014/main" id="{0644F6BC-171B-4893-9FB6-2674283B8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482" y="1094967"/>
            <a:ext cx="11131037" cy="390399"/>
          </a:xfrm>
          <a:prstGeom prst="rect">
            <a:avLst/>
          </a:prstGeom>
        </p:spPr>
        <p:txBody>
          <a:bodyPr lIns="90000"/>
          <a:lstStyle>
            <a:lvl1pPr marL="361950" indent="-361950">
              <a:buSzPct val="70000"/>
              <a:buFontTx/>
              <a:buBlip>
                <a:blip r:embed="rId3"/>
              </a:buBlip>
              <a:defRPr sz="275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Write text here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95D9C-58A9-43E0-928A-D353276B5BA9}"/>
              </a:ext>
            </a:extLst>
          </p:cNvPr>
          <p:cNvSpPr txBox="1"/>
          <p:nvPr userDrawn="1"/>
        </p:nvSpPr>
        <p:spPr>
          <a:xfrm>
            <a:off x="4005228" y="6630350"/>
            <a:ext cx="81298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solidFill>
                  <a:srgbClr val="A4A8A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2022 Samsung Research.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4818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9FB738-FC46-4ACF-9DE1-972AB1FA32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06"/>
          <a:stretch/>
        </p:blipFill>
        <p:spPr>
          <a:xfrm>
            <a:off x="1410" y="0"/>
            <a:ext cx="12189180" cy="843090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BD241103-0B02-4A8A-A61A-37BA64777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645" y="183196"/>
            <a:ext cx="7642860" cy="419449"/>
          </a:xfrm>
          <a:prstGeom prst="rect">
            <a:avLst/>
          </a:prstGeom>
        </p:spPr>
        <p:txBody>
          <a:bodyPr wrap="none" lIns="0" anchor="ctr"/>
          <a:lstStyle>
            <a:lvl1pPr>
              <a:defRPr sz="2200"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Insert your section title</a:t>
            </a:r>
            <a:endParaRPr lang="ko-KR" altLang="en-US" dirty="0"/>
          </a:p>
        </p:txBody>
      </p:sp>
      <p:sp>
        <p:nvSpPr>
          <p:cNvPr id="17" name="텍스트 개체 틀 14">
            <a:extLst>
              <a:ext uri="{FF2B5EF4-FFF2-40B4-BE49-F238E27FC236}">
                <a16:creationId xmlns:a16="http://schemas.microsoft.com/office/drawing/2014/main" id="{8F527F82-2016-40B9-89D4-FCEA778624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482" y="1094967"/>
            <a:ext cx="11131037" cy="390399"/>
          </a:xfrm>
          <a:prstGeom prst="rect">
            <a:avLst/>
          </a:prstGeom>
        </p:spPr>
        <p:txBody>
          <a:bodyPr lIns="90000"/>
          <a:lstStyle>
            <a:lvl1pPr marL="361950" indent="-361950">
              <a:buSzPct val="70000"/>
              <a:buFontTx/>
              <a:buBlip>
                <a:blip r:embed="rId3"/>
              </a:buBlip>
              <a:defRPr sz="275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Write text here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F43FFB-57F9-4D54-88CC-A5E91218F776}"/>
              </a:ext>
            </a:extLst>
          </p:cNvPr>
          <p:cNvSpPr txBox="1"/>
          <p:nvPr userDrawn="1"/>
        </p:nvSpPr>
        <p:spPr>
          <a:xfrm>
            <a:off x="4005228" y="6630350"/>
            <a:ext cx="81298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1200" cap="none" spc="0" normalizeH="0" baseline="0" noProof="0" dirty="0">
                <a:ln>
                  <a:noFill/>
                </a:ln>
                <a:solidFill>
                  <a:srgbClr val="A4A8A9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2022 Samsung Research. All rights reserved</a:t>
            </a:r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95B85723-EF01-4A86-B2F0-F58E06BE50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481" y="1737615"/>
            <a:ext cx="5414913" cy="40114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9DC3E6"/>
          </a:solidFill>
          <a:ln w="3175">
            <a:solidFill>
              <a:srgbClr val="9DC3E6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BAFA01C5-69F6-4DE3-8BA8-8F57AE315E8B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530480" y="2138755"/>
            <a:ext cx="5414913" cy="1334140"/>
          </a:xfrm>
          <a:prstGeom prst="rect">
            <a:avLst/>
          </a:prstGeom>
          <a:ln w="9525">
            <a:solidFill>
              <a:srgbClr val="C4C4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4800" tIns="126000" rIns="154800" bIns="126000"/>
          <a:lstStyle>
            <a:lvl1pPr marL="0" indent="0">
              <a:buNone/>
              <a:defRPr lang="ko-KR" altLang="en-US" sz="1600" spc="-30" baseline="0" dirty="0">
                <a:solidFill>
                  <a:srgbClr val="16314A"/>
                </a:solidFill>
              </a:defRPr>
            </a:lvl1pPr>
          </a:lstStyle>
          <a:p>
            <a:pPr marL="228600" lvl="0" indent="-228600" latinLnBrk="0"/>
            <a:r>
              <a:rPr lang="en-US" altLang="ko-KR" dirty="0"/>
              <a:t>Text</a:t>
            </a:r>
          </a:p>
          <a:p>
            <a:pPr marL="228600" lvl="0" indent="-228600" latinLnBrk="0"/>
            <a:endParaRPr lang="ko-KR" altLang="en-US" dirty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0C82801-9A83-43AF-BE09-20EDE49EFE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6612" y="1737615"/>
            <a:ext cx="5414913" cy="40114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9DC3E6"/>
          </a:solidFill>
          <a:ln w="3175">
            <a:solidFill>
              <a:srgbClr val="9DC3E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Text</a:t>
            </a:r>
            <a:endParaRPr lang="ko-KR" altLang="en-US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FAC7C105-6770-431B-98B5-254D86E44E9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246610" y="2138755"/>
            <a:ext cx="5414913" cy="1334140"/>
          </a:xfrm>
          <a:prstGeom prst="rect">
            <a:avLst/>
          </a:prstGeom>
          <a:ln w="9525">
            <a:solidFill>
              <a:srgbClr val="C4C4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4800" tIns="126000" rIns="154800" bIns="126000"/>
          <a:lstStyle>
            <a:lvl1pPr marL="0" indent="0">
              <a:buNone/>
              <a:defRPr lang="ko-KR" altLang="en-US" sz="1600" spc="-30" baseline="0" dirty="0">
                <a:solidFill>
                  <a:srgbClr val="16314A"/>
                </a:solidFill>
              </a:defRPr>
            </a:lvl1pPr>
          </a:lstStyle>
          <a:p>
            <a:pPr marL="228600" lvl="0" indent="-228600" latinLnBrk="0"/>
            <a:r>
              <a:rPr lang="en-US" altLang="ko-KR" dirty="0"/>
              <a:t>Text</a:t>
            </a:r>
          </a:p>
          <a:p>
            <a:pPr marL="228600" lvl="0" indent="-228600" latinLnBrk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67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B5002C24-ECD7-4701-9C39-E446899BF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3536" y="274322"/>
            <a:ext cx="2857867" cy="226097"/>
          </a:xfrm>
          <a:prstGeom prst="rect">
            <a:avLst/>
          </a:prstGeom>
        </p:spPr>
      </p:pic>
      <p:sp>
        <p:nvSpPr>
          <p:cNvPr id="4" name="텍스트 개체 틀 11">
            <a:extLst>
              <a:ext uri="{FF2B5EF4-FFF2-40B4-BE49-F238E27FC236}">
                <a16:creationId xmlns:a16="http://schemas.microsoft.com/office/drawing/2014/main" id="{05EB962F-6ED0-4BD7-8862-0D2F2A489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027" y="2381981"/>
            <a:ext cx="7679267" cy="7976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5500"/>
              </a:lnSpc>
              <a:buNone/>
              <a:defRPr sz="4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/>
              <a:t>Thank you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8C1B041-F182-4F0E-A174-B704E551AB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6" y="-9000"/>
            <a:ext cx="1222117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6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AC576FC-1B99-4A6C-84D0-D4F20679C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/>
          <a:stretch/>
        </p:blipFill>
        <p:spPr>
          <a:xfrm>
            <a:off x="1" y="67"/>
            <a:ext cx="900503" cy="761937"/>
          </a:xfrm>
          <a:prstGeom prst="rect">
            <a:avLst/>
          </a:prstGeom>
        </p:spPr>
      </p:pic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51BA2FC4-C4AB-45F9-8A35-3935296DF12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7200" y="993221"/>
            <a:ext cx="11277600" cy="5382181"/>
          </a:xfrm>
          <a:prstGeom prst="rect">
            <a:avLst/>
          </a:prstGeom>
        </p:spPr>
        <p:txBody>
          <a:bodyPr wrap="square" lIns="54000" rIns="54000">
            <a:noAutofit/>
          </a:bodyPr>
          <a:lstStyle>
            <a:lvl1pPr marL="200025" indent="-200025" latinLnBrk="0">
              <a:lnSpc>
                <a:spcPct val="100000"/>
              </a:lnSpc>
              <a:spcBef>
                <a:spcPts val="900"/>
              </a:spcBef>
              <a:buClr>
                <a:srgbClr val="0077C8"/>
              </a:buClr>
              <a:buFont typeface="Wingdings" panose="05000000000000000000" pitchFamily="2" charset="2"/>
              <a:buChar char="§"/>
              <a:defRPr sz="1800" b="0" spc="-38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257175">
              <a:spcBef>
                <a:spcPts val="900"/>
              </a:spcBef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113" indent="-214313">
              <a:spcBef>
                <a:spcPts val="900"/>
              </a:spcBef>
              <a:buFont typeface="Wingdings" panose="05000000000000000000" pitchFamily="2" charset="2"/>
              <a:buChar char="ü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Write text here</a:t>
            </a:r>
          </a:p>
          <a:p>
            <a:pPr lvl="1"/>
            <a:r>
              <a:rPr lang="en-US" altLang="ko-KR" dirty="0" err="1"/>
              <a:t>dddd</a:t>
            </a:r>
            <a:endParaRPr lang="en-US" altLang="ko-KR" dirty="0"/>
          </a:p>
          <a:p>
            <a:pPr lvl="2"/>
            <a:r>
              <a:rPr lang="en-US" altLang="ko-KR" dirty="0" err="1"/>
              <a:t>dddd</a:t>
            </a:r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BCDF5D2-F8F5-4AB4-B857-2912EC5CA9DA}"/>
              </a:ext>
            </a:extLst>
          </p:cNvPr>
          <p:cNvCxnSpPr>
            <a:cxnSpLocks/>
          </p:cNvCxnSpPr>
          <p:nvPr userDrawn="1"/>
        </p:nvCxnSpPr>
        <p:spPr>
          <a:xfrm>
            <a:off x="0" y="762002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>
            <a:extLst>
              <a:ext uri="{FF2B5EF4-FFF2-40B4-BE49-F238E27FC236}">
                <a16:creationId xmlns:a16="http://schemas.microsoft.com/office/drawing/2014/main" id="{8A476B20-F6D9-4B1E-9F71-D2B663CD45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2" y="220862"/>
            <a:ext cx="9105900" cy="46243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latinLnBrk="0">
              <a:defRPr lang="ko-KR" altLang="en-US" sz="2400" b="1" spc="-38" baseline="0" dirty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fontAlgn="t" latinLnBrk="0">
              <a:spcAft>
                <a:spcPts val="0"/>
              </a:spcAft>
              <a:buClrTx/>
              <a:buSzTx/>
              <a:buFontTx/>
              <a:tabLst/>
            </a:pPr>
            <a:r>
              <a:rPr lang="en-US" altLang="ko-KR" dirty="0"/>
              <a:t>Insert your section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450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43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00027" y="1811456"/>
            <a:ext cx="7679267" cy="738792"/>
          </a:xfrm>
        </p:spPr>
        <p:txBody>
          <a:bodyPr/>
          <a:lstStyle/>
          <a:p>
            <a:r>
              <a:rPr lang="en-US" altLang="ko-KR" dirty="0" smtClean="0"/>
              <a:t>[GA4RTAR] Call flow offline</a:t>
            </a:r>
            <a:endParaRPr lang="ko-KR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52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99040"/>
              </p:ext>
            </p:extLst>
          </p:nvPr>
        </p:nvGraphicFramePr>
        <p:xfrm>
          <a:off x="292099" y="1440873"/>
          <a:ext cx="7273795" cy="524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Signalling Chart" r:id="rId3" imgW="12179808" imgH="8202168" progId="Mscgen.Chart">
                  <p:embed/>
                </p:oleObj>
              </mc:Choice>
              <mc:Fallback>
                <p:oleObj name="Signalling Chart" r:id="rId3" imgW="12179808" imgH="8202168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99" y="1440873"/>
                        <a:ext cx="7273795" cy="5244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193 (Samsung)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#3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951525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Provisioning (optional)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5334000" y="2136191"/>
            <a:ext cx="1600200" cy="87464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7048782" y="231568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Configuration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1182" y="2379824"/>
            <a:ext cx="3625434" cy="439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450272" y="2812884"/>
            <a:ext cx="6483928" cy="4637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290923" y="2861373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Session setup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754" y="3442435"/>
            <a:ext cx="6370862" cy="18442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865170" y="3796717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499630"/>
            <a:ext cx="6370862" cy="10319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934200" y="5739111"/>
            <a:ext cx="459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WebRTC</a:t>
            </a:r>
            <a:r>
              <a:rPr lang="en-US" altLang="ko-KR" dirty="0" smtClean="0">
                <a:solidFill>
                  <a:srgbClr val="FF0000"/>
                </a:solidFill>
              </a:rPr>
              <a:t> traffic (</a:t>
            </a:r>
            <a:r>
              <a:rPr lang="en-US" altLang="ko-KR" dirty="0" err="1" smtClean="0">
                <a:solidFill>
                  <a:srgbClr val="FF0000"/>
                </a:solidFill>
              </a:rPr>
              <a:t>Media+signaling</a:t>
            </a:r>
            <a:r>
              <a:rPr lang="en-US" altLang="ko-KR" dirty="0" smtClean="0">
                <a:solidFill>
                  <a:srgbClr val="FF0000"/>
                </a:solidFill>
              </a:rPr>
              <a:t>) delivery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9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of high-level procedures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02865"/>
              </p:ext>
            </p:extLst>
          </p:nvPr>
        </p:nvGraphicFramePr>
        <p:xfrm>
          <a:off x="187034" y="908779"/>
          <a:ext cx="11623965" cy="57336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24793">
                  <a:extLst>
                    <a:ext uri="{9D8B030D-6E8A-4147-A177-3AD203B41FA5}">
                      <a16:colId xmlns:a16="http://schemas.microsoft.com/office/drawing/2014/main" val="4067584104"/>
                    </a:ext>
                  </a:extLst>
                </a:gridCol>
                <a:gridCol w="2324793">
                  <a:extLst>
                    <a:ext uri="{9D8B030D-6E8A-4147-A177-3AD203B41FA5}">
                      <a16:colId xmlns:a16="http://schemas.microsoft.com/office/drawing/2014/main" val="1145102954"/>
                    </a:ext>
                  </a:extLst>
                </a:gridCol>
                <a:gridCol w="2324793">
                  <a:extLst>
                    <a:ext uri="{9D8B030D-6E8A-4147-A177-3AD203B41FA5}">
                      <a16:colId xmlns:a16="http://schemas.microsoft.com/office/drawing/2014/main" val="1201952474"/>
                    </a:ext>
                  </a:extLst>
                </a:gridCol>
                <a:gridCol w="2324793">
                  <a:extLst>
                    <a:ext uri="{9D8B030D-6E8A-4147-A177-3AD203B41FA5}">
                      <a16:colId xmlns:a16="http://schemas.microsoft.com/office/drawing/2014/main" val="3630175994"/>
                    </a:ext>
                  </a:extLst>
                </a:gridCol>
                <a:gridCol w="2324793">
                  <a:extLst>
                    <a:ext uri="{9D8B030D-6E8A-4147-A177-3AD203B41FA5}">
                      <a16:colId xmlns:a16="http://schemas.microsoft.com/office/drawing/2014/main" val="2030086084"/>
                    </a:ext>
                  </a:extLst>
                </a:gridCol>
              </a:tblGrid>
              <a:tr h="638081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Qualcomm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Intel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Samsung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26.506 v100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1067378151"/>
                  </a:ext>
                </a:extLst>
              </a:tr>
              <a:tr h="1698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CS#1</a:t>
                      </a:r>
                      <a:endParaRPr lang="ko-KR" altLang="en-US" sz="1800" dirty="0"/>
                    </a:p>
                  </a:txBody>
                  <a:tcPr marL="115164" marR="115164" marT="57582" marB="57582" anchor="ctr"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Session</a:t>
                      </a:r>
                      <a:r>
                        <a:rPr lang="en-US" altLang="ko-KR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setup</a:t>
                      </a:r>
                      <a:endParaRPr lang="en-US" altLang="ko-KR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</a:t>
                      </a:r>
                      <a:r>
                        <a:rPr lang="en-US" altLang="ko-KR" sz="1200" baseline="0" dirty="0" smtClean="0"/>
                        <a:t> setup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err="1" smtClean="0"/>
                        <a:t>QoS</a:t>
                      </a:r>
                      <a:r>
                        <a:rPr lang="en-US" altLang="ko-KR" sz="1200" baseline="0" dirty="0" smtClean="0"/>
                        <a:t> request</a:t>
                      </a: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676334"/>
                  </a:ext>
                </a:extLst>
              </a:tr>
              <a:tr h="1698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CS#2</a:t>
                      </a:r>
                      <a:endParaRPr lang="ko-KR" altLang="en-US" sz="1800" dirty="0"/>
                    </a:p>
                  </a:txBody>
                  <a:tcPr marL="115164" marR="115164" marT="57582" marB="57582" anchor="ctr"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Configuration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ICE candidates discovery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 Establishment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WebRTC</a:t>
                      </a: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traffic delivery</a:t>
                      </a:r>
                      <a:endParaRPr lang="ko-KR" altLang="en-US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Configuration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ICE candidates discovery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 establishment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WebRTC</a:t>
                      </a:r>
                      <a:r>
                        <a:rPr lang="en-US" altLang="ko-KR" sz="1200" dirty="0" smtClean="0"/>
                        <a:t> traffic delivery</a:t>
                      </a: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673793"/>
                  </a:ext>
                </a:extLst>
              </a:tr>
              <a:tr h="1698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CS#3</a:t>
                      </a:r>
                      <a:endParaRPr lang="ko-KR" altLang="en-US" sz="1800" dirty="0"/>
                    </a:p>
                  </a:txBody>
                  <a:tcPr marL="115164" marR="115164" marT="57582" marB="57582" anchor="ctr"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Configuration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ICE candidates discovery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 Establishment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WebRTC</a:t>
                      </a: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traffic delivery</a:t>
                      </a:r>
                      <a:endParaRPr lang="ko-KR" altLang="en-US" sz="12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QoS</a:t>
                      </a:r>
                      <a:r>
                        <a:rPr lang="en-US" altLang="ko-KR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updates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Session termination</a:t>
                      </a:r>
                      <a:endParaRPr lang="ko-KR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Configuration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ICE candidates discovery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 Establishment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  <a:endParaRPr lang="ko-KR" altLang="en-US" sz="1200" dirty="0" smtClean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err="1" smtClean="0"/>
                        <a:t>WebRTC</a:t>
                      </a:r>
                      <a:r>
                        <a:rPr lang="en-US" altLang="ko-KR" sz="1200" dirty="0" smtClean="0"/>
                        <a:t> traffic delivery</a:t>
                      </a:r>
                      <a:endParaRPr lang="ko-KR" altLang="en-US" sz="12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baseline="0" dirty="0" smtClean="0"/>
                        <a:t> updates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/>
                        <a:t>Session termination</a:t>
                      </a:r>
                      <a:endParaRPr lang="ko-KR" altLang="en-US" sz="1200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Provisioning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Configuration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ICE candidates discovery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Session establishment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QoS</a:t>
                      </a:r>
                      <a:r>
                        <a:rPr lang="en-US" altLang="ko-KR" sz="1200" dirty="0" smtClean="0"/>
                        <a:t> request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/>
                        <a:t>WebRTC</a:t>
                      </a:r>
                      <a:r>
                        <a:rPr lang="en-US" altLang="ko-KR" sz="1200" dirty="0" smtClean="0"/>
                        <a:t> traffic delivery</a:t>
                      </a:r>
                      <a:endParaRPr lang="ko-KR" altLang="en-US" sz="12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QoS</a:t>
                      </a:r>
                      <a:r>
                        <a:rPr lang="en-US" altLang="ko-KR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updates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Session termination</a:t>
                      </a:r>
                      <a:endParaRPr lang="ko-KR" altLang="en-US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15164" marR="115164" marT="57582" marB="57582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527336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19800" y="266239"/>
            <a:ext cx="598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Note) </a:t>
            </a:r>
            <a:r>
              <a:rPr lang="en-US" altLang="ko-KR" sz="1200" dirty="0" smtClean="0">
                <a:solidFill>
                  <a:prstClr val="white">
                    <a:lumMod val="75000"/>
                  </a:prstClr>
                </a:solidFill>
              </a:rPr>
              <a:t>Gray color </a:t>
            </a:r>
            <a:r>
              <a:rPr lang="en-US" altLang="ko-KR" sz="1200" dirty="0" smtClean="0"/>
              <a:t>means step(s) not specified explicitly in a certain input, but existed in other inputs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61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 smtClean="0"/>
              <a:t>Step 1) Decide the categorization principle</a:t>
            </a:r>
          </a:p>
          <a:p>
            <a:r>
              <a:rPr lang="en-US" altLang="ko-KR" dirty="0" smtClean="0"/>
              <a:t>Option 1) </a:t>
            </a:r>
            <a:r>
              <a:rPr lang="en-US" altLang="ko-KR" dirty="0"/>
              <a:t>If we opt for per CS, the issue may be that not all procedures are applicable for all CS.</a:t>
            </a:r>
            <a:endParaRPr lang="ko-KR" altLang="ko-KR" dirty="0"/>
          </a:p>
          <a:p>
            <a:r>
              <a:rPr lang="en-US" altLang="ko-KR" dirty="0" smtClean="0"/>
              <a:t>Option 2) If </a:t>
            </a:r>
            <a:r>
              <a:rPr lang="en-US" altLang="ko-KR" dirty="0"/>
              <a:t>we opt for per procedure, the issue may be that a particular CS may not need that procedure. </a:t>
            </a:r>
            <a:endParaRPr lang="ko-KR" altLang="ko-KR" dirty="0"/>
          </a:p>
          <a:p>
            <a:pPr lvl="1"/>
            <a:r>
              <a:rPr lang="en-US" altLang="ko-KR" dirty="0" smtClean="0"/>
              <a:t>For example, a) </a:t>
            </a:r>
            <a:r>
              <a:rPr lang="en-US" altLang="ko-KR" dirty="0" err="1" smtClean="0"/>
              <a:t>WebRTC</a:t>
            </a:r>
            <a:r>
              <a:rPr lang="en-US" altLang="ko-KR" dirty="0" smtClean="0"/>
              <a:t> </a:t>
            </a:r>
            <a:r>
              <a:rPr lang="en-US" altLang="ko-KR" dirty="0"/>
              <a:t>control signaling establishment </a:t>
            </a:r>
            <a:r>
              <a:rPr lang="en-US" altLang="ko-KR" dirty="0" smtClean="0"/>
              <a:t>+ b) </a:t>
            </a:r>
            <a:r>
              <a:rPr lang="en-US" altLang="ko-KR" dirty="0" err="1"/>
              <a:t>WebRTC</a:t>
            </a:r>
            <a:r>
              <a:rPr lang="en-US" altLang="ko-KR" dirty="0"/>
              <a:t> media flow Session </a:t>
            </a:r>
            <a:r>
              <a:rPr lang="en-US" altLang="ko-KR" dirty="0" smtClean="0"/>
              <a:t>management</a:t>
            </a:r>
          </a:p>
          <a:p>
            <a:pPr lvl="1"/>
            <a:r>
              <a:rPr lang="en-US" altLang="ko-KR" dirty="0" smtClean="0"/>
              <a:t>General procedure in clause 5 &amp; each of variant procedure for CS in clause Annex </a:t>
            </a:r>
            <a:r>
              <a:rPr lang="en-US" altLang="ko-KR" dirty="0" err="1" smtClean="0"/>
              <a:t>A.x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b="1" dirty="0" smtClean="0"/>
              <a:t>Step 2-1: Option1) Figure out detailed flow for each CS </a:t>
            </a:r>
            <a:endParaRPr lang="en-US" altLang="ko-KR" b="1" dirty="0"/>
          </a:p>
          <a:p>
            <a:r>
              <a:rPr lang="en-US" altLang="ko-KR" dirty="0" smtClean="0"/>
              <a:t>Using table in page 11, build an union set per each CS?</a:t>
            </a:r>
          </a:p>
          <a:p>
            <a:r>
              <a:rPr lang="en-US" altLang="ko-KR" dirty="0" smtClean="0"/>
              <a:t>Keep consistent terms &amp; steps over all CSs</a:t>
            </a:r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b="1" dirty="0"/>
              <a:t>Step </a:t>
            </a:r>
            <a:r>
              <a:rPr lang="en-US" altLang="ko-KR" b="1" dirty="0" smtClean="0"/>
              <a:t>2-2: </a:t>
            </a:r>
            <a:r>
              <a:rPr lang="en-US" altLang="ko-KR" b="1" dirty="0" err="1" smtClean="0"/>
              <a:t>Optoin</a:t>
            </a:r>
            <a:r>
              <a:rPr lang="en-US" altLang="ko-KR" b="1" smtClean="0"/>
              <a:t> 2) </a:t>
            </a:r>
            <a:r>
              <a:rPr lang="en-US" altLang="ko-KR" b="1" dirty="0"/>
              <a:t>Figure out detailed </a:t>
            </a:r>
            <a:r>
              <a:rPr lang="en-US" altLang="ko-KR" b="1" dirty="0" smtClean="0"/>
              <a:t>for general procedure</a:t>
            </a:r>
            <a:endParaRPr lang="en-US" altLang="ko-KR" dirty="0"/>
          </a:p>
          <a:p>
            <a:r>
              <a:rPr lang="en-US" altLang="ko-KR" dirty="0" smtClean="0"/>
              <a:t>Union set for CS#3 as baseline? Anything missed?</a:t>
            </a:r>
          </a:p>
          <a:p>
            <a:r>
              <a:rPr lang="en-US" altLang="ko-KR" dirty="0" smtClean="0"/>
              <a:t>Two parts (control + media) or a single diagram?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Proposed way forward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51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The following </a:t>
            </a:r>
            <a:r>
              <a:rPr lang="en-US" altLang="ko-KR" dirty="0" err="1" smtClean="0"/>
              <a:t>tdocs</a:t>
            </a:r>
            <a:r>
              <a:rPr lang="en-US" altLang="ko-KR" dirty="0" smtClean="0"/>
              <a:t> are specifying call flow diagram, so it’s better to be discussed together (and hopefully to be integrated in the end)</a:t>
            </a:r>
          </a:p>
          <a:p>
            <a:pPr lvl="1"/>
            <a:r>
              <a:rPr lang="en-US" altLang="ko-KR" dirty="0" smtClean="0"/>
              <a:t>S4-230141 (Qualcomm)</a:t>
            </a:r>
          </a:p>
          <a:p>
            <a:pPr lvl="1"/>
            <a:r>
              <a:rPr lang="en-US" altLang="ko-KR" dirty="0" smtClean="0"/>
              <a:t>S4-230181 &amp; S4-230131 (Intel)</a:t>
            </a:r>
          </a:p>
          <a:p>
            <a:pPr lvl="1"/>
            <a:r>
              <a:rPr lang="en-US" altLang="ko-KR" dirty="0" smtClean="0"/>
              <a:t>S4-230193 (Samsung)</a:t>
            </a:r>
          </a:p>
          <a:p>
            <a:pPr marL="342900" lvl="1" indent="0">
              <a:buNone/>
            </a:pPr>
            <a:r>
              <a:rPr lang="en-US" altLang="ko-KR" dirty="0" smtClean="0"/>
              <a:t>NOTE: TS </a:t>
            </a:r>
            <a:r>
              <a:rPr lang="en-US" altLang="ko-KR" dirty="0"/>
              <a:t>26.506 </a:t>
            </a:r>
            <a:r>
              <a:rPr lang="en-US" altLang="ko-KR" dirty="0" smtClean="0"/>
              <a:t>v1.0.0 also describes call flow in </a:t>
            </a:r>
            <a:r>
              <a:rPr lang="en-US" altLang="ko-KR" dirty="0"/>
              <a:t>In Annex </a:t>
            </a:r>
            <a:r>
              <a:rPr lang="en-US" altLang="ko-KR" dirty="0" smtClean="0"/>
              <a:t>A.2 (agreed in SA4#121)</a:t>
            </a:r>
            <a:endParaRPr lang="ko-KR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36315"/>
              </p:ext>
            </p:extLst>
          </p:nvPr>
        </p:nvGraphicFramePr>
        <p:xfrm>
          <a:off x="1076040" y="3255043"/>
          <a:ext cx="10236760" cy="27370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47352">
                  <a:extLst>
                    <a:ext uri="{9D8B030D-6E8A-4147-A177-3AD203B41FA5}">
                      <a16:colId xmlns:a16="http://schemas.microsoft.com/office/drawing/2014/main" val="4067584104"/>
                    </a:ext>
                  </a:extLst>
                </a:gridCol>
                <a:gridCol w="2047352">
                  <a:extLst>
                    <a:ext uri="{9D8B030D-6E8A-4147-A177-3AD203B41FA5}">
                      <a16:colId xmlns:a16="http://schemas.microsoft.com/office/drawing/2014/main" val="1145102954"/>
                    </a:ext>
                  </a:extLst>
                </a:gridCol>
                <a:gridCol w="2047352">
                  <a:extLst>
                    <a:ext uri="{9D8B030D-6E8A-4147-A177-3AD203B41FA5}">
                      <a16:colId xmlns:a16="http://schemas.microsoft.com/office/drawing/2014/main" val="1201952474"/>
                    </a:ext>
                  </a:extLst>
                </a:gridCol>
                <a:gridCol w="2047352">
                  <a:extLst>
                    <a:ext uri="{9D8B030D-6E8A-4147-A177-3AD203B41FA5}">
                      <a16:colId xmlns:a16="http://schemas.microsoft.com/office/drawing/2014/main" val="3630175994"/>
                    </a:ext>
                  </a:extLst>
                </a:gridCol>
                <a:gridCol w="2047352">
                  <a:extLst>
                    <a:ext uri="{9D8B030D-6E8A-4147-A177-3AD203B41FA5}">
                      <a16:colId xmlns:a16="http://schemas.microsoft.com/office/drawing/2014/main" val="2030086084"/>
                    </a:ext>
                  </a:extLst>
                </a:gridCol>
              </a:tblGrid>
              <a:tr h="54740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Qualcomm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Intel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Samsung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26.506 v100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1067378151"/>
                  </a:ext>
                </a:extLst>
              </a:tr>
              <a:tr h="547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CS#1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263676334"/>
                  </a:ext>
                </a:extLst>
              </a:tr>
              <a:tr h="547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CS#2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181673793"/>
                  </a:ext>
                </a:extLst>
              </a:tr>
              <a:tr h="547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CS#3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O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1915273368"/>
                  </a:ext>
                </a:extLst>
              </a:tr>
              <a:tr h="5474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CS#4</a:t>
                      </a:r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/>
                    </a:p>
                  </a:txBody>
                  <a:tcPr marL="115164" marR="115164" marT="57582" marB="57582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marL="115164" marR="115164" marT="57582" marB="57582" anchor="ctr"/>
                </a:tc>
                <a:extLst>
                  <a:ext uri="{0D108BD9-81ED-4DB2-BD59-A6C34878D82A}">
                    <a16:rowId xmlns:a16="http://schemas.microsoft.com/office/drawing/2014/main" val="418318512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23902" y="6252021"/>
            <a:ext cx="10796153" cy="3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>
              <a:lnSpc>
                <a:spcPct val="90000"/>
              </a:lnSpc>
              <a:spcBef>
                <a:spcPts val="900"/>
              </a:spcBef>
            </a:pPr>
            <a:r>
              <a:rPr lang="en-US" altLang="ko-KR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altLang="ko-KR" sz="16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 and NTT proposed to </a:t>
            </a:r>
            <a:r>
              <a:rPr lang="en-US" altLang="ko-KR" sz="16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</a:t>
            </a:r>
            <a:r>
              <a:rPr lang="en-US" altLang="ko-KR" sz="16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CS#4 as FFS at the first publication of TS 26.506 (S4-230198)</a:t>
            </a:r>
            <a:endParaRPr lang="ko-KR" altLang="en-US" sz="16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5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141 (Qualcomm)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Collaboration Scenario #1</a:t>
            </a:r>
            <a:endParaRPr lang="ko-KR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468"/>
              </p:ext>
            </p:extLst>
          </p:nvPr>
        </p:nvGraphicFramePr>
        <p:xfrm>
          <a:off x="457200" y="1738746"/>
          <a:ext cx="586740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Signalling Chart" r:id="rId3" imgW="8101584" imgH="3593592" progId="Mscgen.Chart">
                  <p:embed/>
                </p:oleObj>
              </mc:Choice>
              <mc:Fallback>
                <p:oleObj name="Signalling Chart" r:id="rId3" imgW="8101584" imgH="3593592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38746"/>
                        <a:ext cx="5867400" cy="259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88819" y="2328431"/>
            <a:ext cx="5735781" cy="21604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380018" y="2479962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5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TS 26.506 v100 Annex 2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Collaboration Scenario #1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520248"/>
            <a:ext cx="61515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1357168"/>
            <a:ext cx="615156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8564" y="2403764"/>
            <a:ext cx="4558145" cy="30272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987145" y="5403271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0237" y="2459622"/>
            <a:ext cx="2994601" cy="4013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2346378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Provisioning (optional)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322" y="2896039"/>
            <a:ext cx="5384516" cy="10594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36034" y="3972097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Session setup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0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074144"/>
              </p:ext>
            </p:extLst>
          </p:nvPr>
        </p:nvGraphicFramePr>
        <p:xfrm>
          <a:off x="457200" y="1597989"/>
          <a:ext cx="7526436" cy="2604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Signalling Chart" r:id="rId3" imgW="7597117" imgH="2626955" progId="Mscgen.Chart">
                  <p:embed/>
                </p:oleObj>
              </mc:Choice>
              <mc:Fallback>
                <p:oleObj name="Signalling Chart" r:id="rId3" imgW="7597117" imgH="2626955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97989"/>
                        <a:ext cx="7526436" cy="2604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0291" y="2306778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Configuration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/>
              <a:t>141 (Qualcomm)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54306"/>
              </p:ext>
            </p:extLst>
          </p:nvPr>
        </p:nvGraphicFramePr>
        <p:xfrm>
          <a:off x="270163" y="4523509"/>
          <a:ext cx="8168829" cy="205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Signalling Chart" r:id="rId5" imgW="7024711" imgH="2219772" progId="Mscgen.Chart">
                  <p:embed/>
                </p:oleObj>
              </mc:Choice>
              <mc:Fallback>
                <p:oleObj name="Signalling Chart" r:id="rId5" imgW="7024711" imgH="2219772" progId="Mscgen.Char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63" y="4523509"/>
                        <a:ext cx="8168829" cy="2057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05746" y="2805454"/>
            <a:ext cx="2492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ICE candidates discovery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999018" y="2507673"/>
            <a:ext cx="817418" cy="62345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Rectangle 11"/>
          <p:cNvSpPr/>
          <p:nvPr/>
        </p:nvSpPr>
        <p:spPr>
          <a:xfrm>
            <a:off x="457200" y="2715896"/>
            <a:ext cx="3858491" cy="5676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450272" y="3277005"/>
            <a:ext cx="7533364" cy="858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170673" y="3277005"/>
            <a:ext cx="397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Session setup (establishment) phase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(including SDP negotiation)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364" y="5067299"/>
            <a:ext cx="8509769" cy="13520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863061" y="5462537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4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19326"/>
              </p:ext>
            </p:extLst>
          </p:nvPr>
        </p:nvGraphicFramePr>
        <p:xfrm>
          <a:off x="457200" y="1329267"/>
          <a:ext cx="6883400" cy="525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Signalling Chart" r:id="rId3" imgW="9838944" imgH="7507224" progId="Mscgen.Chart">
                  <p:embed/>
                </p:oleObj>
              </mc:Choice>
              <mc:Fallback>
                <p:oleObj name="Signalling Chart" r:id="rId3" imgW="9838944" imgH="7507224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29267"/>
                        <a:ext cx="6883400" cy="5258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193 (Samsung)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1951525"/>
            <a:ext cx="25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Provisioning (optional)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334000" y="2136191"/>
            <a:ext cx="1600200" cy="87464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7048782" y="231568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Configuration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21182" y="2400605"/>
            <a:ext cx="3625434" cy="439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450272" y="2882154"/>
            <a:ext cx="3117273" cy="4637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674873" y="2882154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Session setup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754" y="3560202"/>
            <a:ext cx="6370862" cy="19816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865170" y="3796717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5596612"/>
            <a:ext cx="6370862" cy="8873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934200" y="5739111"/>
            <a:ext cx="459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WebRTC</a:t>
            </a:r>
            <a:r>
              <a:rPr lang="en-US" altLang="ko-KR" dirty="0" smtClean="0">
                <a:solidFill>
                  <a:srgbClr val="FF0000"/>
                </a:solidFill>
              </a:rPr>
              <a:t> traffic (</a:t>
            </a:r>
            <a:r>
              <a:rPr lang="en-US" altLang="ko-KR" dirty="0" err="1" smtClean="0">
                <a:solidFill>
                  <a:srgbClr val="FF0000"/>
                </a:solidFill>
              </a:rPr>
              <a:t>Media+signaling</a:t>
            </a:r>
            <a:r>
              <a:rPr lang="en-US" altLang="ko-KR" dirty="0" smtClean="0">
                <a:solidFill>
                  <a:srgbClr val="FF0000"/>
                </a:solidFill>
              </a:rPr>
              <a:t>) delivery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6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300003"/>
              </p:ext>
            </p:extLst>
          </p:nvPr>
        </p:nvGraphicFramePr>
        <p:xfrm>
          <a:off x="235526" y="1558637"/>
          <a:ext cx="6513459" cy="249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Signalling Chart" r:id="rId3" imgW="6958584" imgH="2679192" progId="Mscgen.Chart">
                  <p:embed/>
                </p:oleObj>
              </mc:Choice>
              <mc:Fallback>
                <p:oleObj name="Signalling Chart" r:id="rId3" imgW="6958584" imgH="2679192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26" y="1558637"/>
                        <a:ext cx="6513459" cy="2493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/>
              <a:t>141 (Qualcomm)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</a:t>
            </a:r>
            <a:r>
              <a:rPr lang="en-US" altLang="ko-KR" dirty="0" smtClean="0"/>
              <a:t>#3</a:t>
            </a:r>
            <a:endParaRPr lang="ko-KR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815250"/>
              </p:ext>
            </p:extLst>
          </p:nvPr>
        </p:nvGraphicFramePr>
        <p:xfrm>
          <a:off x="437905" y="4163291"/>
          <a:ext cx="6108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Signalling Chart" r:id="rId5" imgW="6108192" imgH="2331720" progId="Mscgen.Chart">
                  <p:embed/>
                </p:oleObj>
              </mc:Choice>
              <mc:Fallback>
                <p:oleObj name="Signalling Chart" r:id="rId5" imgW="6108192" imgH="2331720" progId="Mscgen.Char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05" y="4163291"/>
                        <a:ext cx="6108700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00366" y="1974182"/>
            <a:ext cx="2492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ICE candidates discovery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419" y="2598134"/>
            <a:ext cx="6534240" cy="13711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068782" y="2143459"/>
            <a:ext cx="2231584" cy="336505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6949878" y="2728690"/>
            <a:ext cx="356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Session setup (establishment) phase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(including SDP negotiation)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6419" y="4824262"/>
            <a:ext cx="6061363" cy="14934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546604" y="5201635"/>
            <a:ext cx="22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7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181 </a:t>
            </a:r>
            <a:r>
              <a:rPr lang="en-US" altLang="ko-KR" dirty="0"/>
              <a:t>(Intel) : control signaling establishment 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#3</a:t>
            </a:r>
            <a:endParaRPr lang="ko-KR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885462"/>
              </p:ext>
            </p:extLst>
          </p:nvPr>
        </p:nvGraphicFramePr>
        <p:xfrm>
          <a:off x="723902" y="1503218"/>
          <a:ext cx="8256658" cy="497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Visio" r:id="rId3" imgW="8629907" imgH="5194585" progId="Visio.Drawing.15">
                  <p:embed/>
                </p:oleObj>
              </mc:Choice>
              <mc:Fallback>
                <p:oleObj name="Visio" r:id="rId3" imgW="8629907" imgH="519458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2" y="1503218"/>
                        <a:ext cx="8256658" cy="4973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61905" y="3042821"/>
            <a:ext cx="249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Configuration phase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6073" y="2805546"/>
            <a:ext cx="7453745" cy="15794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68783" y="4617059"/>
            <a:ext cx="3733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ICE candidates discovery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074" y="4528736"/>
            <a:ext cx="1808018" cy="853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1136073" y="5430975"/>
            <a:ext cx="4100945" cy="858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420538" y="5430975"/>
            <a:ext cx="397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Session setup (establishment) phase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(including SDP negotiation)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2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dirty="0" smtClean="0"/>
              <a:t>131 </a:t>
            </a:r>
            <a:r>
              <a:rPr lang="en-US" altLang="ko-KR" dirty="0"/>
              <a:t>(Intel) : </a:t>
            </a:r>
            <a:r>
              <a:rPr lang="en-US" altLang="ko-KR" dirty="0" err="1"/>
              <a:t>WebRTC</a:t>
            </a:r>
            <a:r>
              <a:rPr lang="en-US" altLang="ko-KR" dirty="0"/>
              <a:t> media flow Session management  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Collaboration Scenario #3</a:t>
            </a:r>
            <a:endParaRPr lang="ko-KR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418124"/>
              </p:ext>
            </p:extLst>
          </p:nvPr>
        </p:nvGraphicFramePr>
        <p:xfrm>
          <a:off x="574964" y="1614053"/>
          <a:ext cx="8430862" cy="49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Visio" r:id="rId3" imgW="9029544" imgH="5257966" progId="Visio.Drawing.15">
                  <p:embed/>
                </p:oleObj>
              </mc:Choice>
              <mc:Fallback>
                <p:oleObj name="Visio" r:id="rId3" imgW="9029544" imgH="525796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64" y="1614053"/>
                        <a:ext cx="8430862" cy="4911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137649" y="5015339"/>
            <a:ext cx="5828715" cy="12399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84660" y="5223154"/>
            <a:ext cx="22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Session </a:t>
            </a:r>
            <a:r>
              <a:rPr lang="en-US" altLang="ko-KR" dirty="0" smtClean="0">
                <a:solidFill>
                  <a:srgbClr val="FF0000"/>
                </a:solidFill>
              </a:rPr>
              <a:t>termination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9891" y="2531041"/>
            <a:ext cx="459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WebRTC</a:t>
            </a:r>
            <a:r>
              <a:rPr lang="en-US" altLang="ko-KR" dirty="0" smtClean="0">
                <a:solidFill>
                  <a:srgbClr val="FF0000"/>
                </a:solidFill>
              </a:rPr>
              <a:t> traffic (</a:t>
            </a:r>
            <a:r>
              <a:rPr lang="en-US" altLang="ko-KR" dirty="0" err="1" smtClean="0">
                <a:solidFill>
                  <a:srgbClr val="FF0000"/>
                </a:solidFill>
              </a:rPr>
              <a:t>Media+signaling</a:t>
            </a:r>
            <a:r>
              <a:rPr lang="en-US" altLang="ko-KR" dirty="0" smtClean="0">
                <a:solidFill>
                  <a:srgbClr val="FF0000"/>
                </a:solidFill>
              </a:rPr>
              <a:t>) delivery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4668982" y="2715707"/>
            <a:ext cx="2770909" cy="184666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6791932" y="2715707"/>
            <a:ext cx="647959" cy="1288257"/>
          </a:xfrm>
          <a:prstGeom prst="straightConnector1">
            <a:avLst/>
          </a:pr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 17"/>
          <p:cNvSpPr/>
          <p:nvPr/>
        </p:nvSpPr>
        <p:spPr>
          <a:xfrm>
            <a:off x="3578522" y="4167832"/>
            <a:ext cx="3861369" cy="8475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545038" y="4306379"/>
            <a:ext cx="305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updates (event-driven)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9976" y="3085809"/>
            <a:ext cx="4166169" cy="7423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658161" y="3246694"/>
            <a:ext cx="218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r>
              <a:rPr lang="en-US" altLang="ko-KR" dirty="0" smtClean="0">
                <a:solidFill>
                  <a:srgbClr val="FF0000"/>
                </a:solidFill>
              </a:rPr>
              <a:t> request phase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358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와이드스크린</PresentationFormat>
  <Paragraphs>135</Paragraphs>
  <Slides>12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Wingdings</vt:lpstr>
      <vt:lpstr>1_Office 테마</vt:lpstr>
      <vt:lpstr>Signalling Chart</vt:lpstr>
      <vt:lpstr>Visio</vt:lpstr>
      <vt:lpstr>PowerPoint 프레젠테이션</vt:lpstr>
      <vt:lpstr>Background</vt:lpstr>
      <vt:lpstr>Collaboration Scenario #1</vt:lpstr>
      <vt:lpstr>Collaboration Scenario #1</vt:lpstr>
      <vt:lpstr>Collaboration Scenario #2</vt:lpstr>
      <vt:lpstr>Collaboration Scenario #2</vt:lpstr>
      <vt:lpstr>Collaboration Scenario #3</vt:lpstr>
      <vt:lpstr>Collaboration Scenario #3</vt:lpstr>
      <vt:lpstr>Collaboration Scenario #3</vt:lpstr>
      <vt:lpstr>Collaboration Scenario #3</vt:lpstr>
      <vt:lpstr>Summary of high-level procedures</vt:lpstr>
      <vt:lpstr>Proposed way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2021-02-04T02:05:11Z</dcterms:created>
  <dcterms:modified xsi:type="dcterms:W3CDTF">2023-02-21T04:00:07Z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