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6"/>
  </p:notesMasterIdLst>
  <p:handoutMasterIdLst>
    <p:handoutMasterId r:id="rId17"/>
  </p:handoutMasterIdLst>
  <p:sldIdLst>
    <p:sldId id="754" r:id="rId5"/>
    <p:sldId id="666" r:id="rId6"/>
    <p:sldId id="956" r:id="rId7"/>
    <p:sldId id="963" r:id="rId8"/>
    <p:sldId id="964" r:id="rId9"/>
    <p:sldId id="962" r:id="rId10"/>
    <p:sldId id="958" r:id="rId11"/>
    <p:sldId id="954" r:id="rId12"/>
    <p:sldId id="961" r:id="rId13"/>
    <p:sldId id="960" r:id="rId14"/>
    <p:sldId id="957" r:id="rId15"/>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42" autoAdjust="0"/>
    <p:restoredTop sz="97436" autoAdjust="0"/>
  </p:normalViewPr>
  <p:slideViewPr>
    <p:cSldViewPr>
      <p:cViewPr varScale="1">
        <p:scale>
          <a:sx n="73" d="100"/>
          <a:sy n="73" d="100"/>
        </p:scale>
        <p:origin x="254" y="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14/11/2022</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2022 Guidelines for SA4#121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4_CODEC/TSGS4_121_Toulouse/Docs/S4-221225.zip" TargetMode="External"/><Relationship Id="rId2" Type="http://schemas.openxmlformats.org/officeDocument/2006/relationships/hyperlink" Target="https://www.3gpp.org/ftp/tsg_sa/WG4_CODEC/TSGS4_121_Toulouse/Invitation"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https://www.3gpp.org/ftp/tsg_ct/WG1_mm-cc-sm_ex-CN1/TSGC1_139_Toulouse/Invitation" TargetMode="External"/><Relationship Id="rId4" Type="http://schemas.openxmlformats.org/officeDocument/2006/relationships/hyperlink" Target="https://www.3gpp.org/ftp/Op/OP_F2F/F2f_003_DM/Docs/OPf220026.zip"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10.10.10.10/ftp/SA/SA4/Inbox/Drafts" TargetMode="External"/><Relationship Id="rId2" Type="http://schemas.openxmlformats.org/officeDocument/2006/relationships/hyperlink" Target="http://10.10.10.10/ftp/SA/SA4/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SA4#121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SA4#121</a:t>
            </a:r>
            <a:br>
              <a:rPr lang="ja-JP" altLang="en-GB" sz="2000" dirty="0"/>
            </a:br>
            <a:r>
              <a:rPr lang="en-US" altLang="ja-JP" sz="2000" dirty="0"/>
              <a:t>14-18 November 2022, Toulouse, France</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S4-221593</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S4-22xxx, S4-22yyy,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Because of the pandemic, SA4#108-e to SA4#120-e were held as electronic meetings and specific guidelines were developed for this new way of working. </a:t>
            </a:r>
          </a:p>
          <a:p>
            <a:r>
              <a:rPr lang="en-US" altLang="en-US" dirty="0">
                <a:solidFill>
                  <a:srgbClr val="FF0000"/>
                </a:solidFill>
              </a:rPr>
              <a:t> SA4#121 </a:t>
            </a:r>
            <a:r>
              <a:rPr lang="en-US" altLang="en-US" dirty="0"/>
              <a:t>will be run as face-to-face meeting ! But there will still be special ways of working – such as remote access - that require guidelines. </a:t>
            </a:r>
          </a:p>
          <a:p>
            <a:r>
              <a:rPr lang="en-US" altLang="en-US" dirty="0"/>
              <a:t> The e-meetings drove us to introduce new ways of working that could also positively apply to face-to-face meetings such as e-mail agreements</a:t>
            </a:r>
          </a:p>
          <a:p>
            <a:r>
              <a:rPr lang="en-US" altLang="en-US" dirty="0"/>
              <a:t> The following guidelines apply to </a:t>
            </a:r>
            <a:r>
              <a:rPr lang="en-US" altLang="en-US" dirty="0">
                <a:solidFill>
                  <a:srgbClr val="FF0000"/>
                </a:solidFill>
              </a:rPr>
              <a:t>SA4#121.</a:t>
            </a:r>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000" dirty="0"/>
              <a:t>The SA4#121 meeting will be held face-to-face 14-18 November 2022 in Toulouse, France, and a regular agenda is proposed. </a:t>
            </a:r>
          </a:p>
          <a:p>
            <a:pPr lvl="1"/>
            <a:r>
              <a:rPr lang="en-US" altLang="en-US" sz="1600" dirty="0"/>
              <a:t>The meeting invitation is available at </a:t>
            </a:r>
            <a:r>
              <a:rPr lang="en-US" altLang="en-US" sz="1600" dirty="0">
                <a:hlinkClick r:id="rId2"/>
              </a:rPr>
              <a:t>https://www.3gpp.org/ftp/tsg_sa/WG4_CODEC/TSGS4_121_Toulouse/Invitation</a:t>
            </a:r>
            <a:r>
              <a:rPr lang="en-US" altLang="en-US" sz="1600" dirty="0"/>
              <a:t> </a:t>
            </a:r>
          </a:p>
          <a:p>
            <a:pPr lvl="1"/>
            <a:r>
              <a:rPr lang="en-US" altLang="en-US" sz="1600" dirty="0"/>
              <a:t>The meeting agenda is available at: </a:t>
            </a:r>
            <a:r>
              <a:rPr lang="en-US" altLang="en-US" sz="1600" dirty="0">
                <a:hlinkClick r:id="rId3"/>
              </a:rPr>
              <a:t>https://www.3gpp.org/ftp/TSG_SA/WG4_CODEC/TSGS4_121_Toulouse/Docs/S4-221225.zip</a:t>
            </a:r>
            <a:r>
              <a:rPr lang="en-US" altLang="en-US" sz="1600" dirty="0"/>
              <a:t> </a:t>
            </a:r>
          </a:p>
          <a:p>
            <a:pPr lvl="1"/>
            <a:r>
              <a:rPr lang="en-US" altLang="en-US" sz="1600" dirty="0"/>
              <a:t>The meeting will be held as a combination of face-to-face sessions and email agreements. Remote access will be possible during face-to-face sessions for delegates who can not attend due to travel restrictions. The process for remote access is available in 3GPP </a:t>
            </a:r>
            <a:r>
              <a:rPr lang="en-US" altLang="en-US" sz="1600" dirty="0">
                <a:solidFill>
                  <a:srgbClr val="FF0000"/>
                </a:solidFill>
                <a:hlinkClick r:id="rId4"/>
              </a:rPr>
              <a:t>OPf220026 “F2F Meetings with Two-Way Remote Participation for August 2022”</a:t>
            </a:r>
            <a:endParaRPr lang="en-US" altLang="en-US" sz="1600" dirty="0">
              <a:solidFill>
                <a:srgbClr val="FF0000"/>
              </a:solidFill>
            </a:endParaRPr>
          </a:p>
          <a:p>
            <a:pPr lvl="2"/>
            <a:r>
              <a:rPr lang="en-US" altLang="en-US" sz="1200" dirty="0"/>
              <a:t>See next slide on decision making during F2F meeting with remote participation</a:t>
            </a:r>
          </a:p>
          <a:p>
            <a:pPr lvl="1"/>
            <a:r>
              <a:rPr lang="en-US" altLang="en-US" sz="1600" dirty="0"/>
              <a:t>The host guide for the meeting is available at: </a:t>
            </a:r>
            <a:r>
              <a:rPr lang="en-US" altLang="en-US" sz="1600" dirty="0">
                <a:hlinkClick r:id="rId5"/>
              </a:rPr>
              <a:t>https://www.3gpp.org/ftp/tsg_ct/WG1_mm-cc-sm_ex-CN1/TSGC1_139_Toulouse/Invitation</a:t>
            </a:r>
            <a:endParaRPr lang="en-US" altLang="en-US" sz="1600" dirty="0">
              <a:solidFill>
                <a:srgbClr val="FF0000"/>
              </a:solidFill>
            </a:endParaRPr>
          </a:p>
          <a:p>
            <a:r>
              <a:rPr lang="en-US" altLang="en-US" sz="2000" dirty="0"/>
              <a:t>In case prioritization is required between agenda items, these priorities will be proposed by the leadership in coordination with rapporteurs. Rapporteurs are encouraged to provide time plans that sets reasonable objectives.</a:t>
            </a:r>
          </a:p>
          <a:p>
            <a:pPr marL="0" indent="0">
              <a:buNone/>
            </a:pPr>
            <a:endParaRPr lang="en-US" altLang="en-US" sz="2000" dirty="0">
              <a:solidFill>
                <a:srgbClr val="FF0000"/>
              </a:solidFill>
            </a:endParaRP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SA4#121 – general aspects</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357188" indent="-355600" eaLnBrk="1" hangingPunct="1">
              <a:defRPr/>
            </a:pPr>
            <a:r>
              <a:rPr lang="en-GB" altLang="en-US" sz="2000" dirty="0">
                <a:latin typeface="Century Gothic" panose="020B0502020202020204" pitchFamily="34" charset="0"/>
              </a:rPr>
              <a:t>There is no “hybrid” meeting in the 3GPP Working Procedures. A meeting is either F2F or electronic.</a:t>
            </a:r>
          </a:p>
          <a:p>
            <a:pPr marL="357188" indent="-357188">
              <a:lnSpc>
                <a:spcPct val="100000"/>
              </a:lnSpc>
              <a:spcBef>
                <a:spcPts val="600"/>
              </a:spcBef>
              <a:spcAft>
                <a:spcPts val="600"/>
              </a:spcAft>
            </a:pPr>
            <a:r>
              <a:rPr lang="en-GB" sz="2000" b="1" i="1" dirty="0">
                <a:solidFill>
                  <a:srgbClr val="4472C4"/>
                </a:solidFill>
                <a:effectLst/>
                <a:latin typeface="Century Gothic" panose="020B0502020202020204" pitchFamily="34" charset="0"/>
                <a:ea typeface="Calibri" panose="020F0502020204030204" pitchFamily="34" charset="0"/>
              </a:rPr>
              <a:t>Annex I:</a:t>
            </a:r>
            <a:endParaRPr lang="en-GB" sz="2000" b="1" dirty="0">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F.2       Ordinary meetings</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If a meeting is designated as face to face,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provisions to support remote participation</a:t>
            </a:r>
            <a:r>
              <a:rPr lang="en-GB" sz="2000" i="1" dirty="0">
                <a:solidFill>
                  <a:srgbClr val="4472C4"/>
                </a:solidFill>
                <a:effectLst/>
                <a:latin typeface="Century Gothic" panose="020B0502020202020204" pitchFamily="34" charset="0"/>
                <a:ea typeface="Calibri" panose="020F0502020204030204" pitchFamily="34" charset="0"/>
              </a:rPr>
              <a:t> (e.g. by using additional audio/video capabilities)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would be at the discretion of the host and leadership. In a meeting designated as face to face, those participating remotely are not to be counted toward quorum or attendance, and are not allowed to vote.</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Following each ordinary meeting, the Support Team shall publish a list of IMs that have gained or lost voting rights at that meeting.</a:t>
            </a:r>
            <a:endParaRPr lang="en-GB" sz="1800" i="1" dirty="0">
              <a:solidFill>
                <a:srgbClr val="4472C4"/>
              </a:solidFill>
              <a:effectLst/>
              <a:latin typeface="Century Gothic" panose="020B0502020202020204" pitchFamily="34" charset="0"/>
              <a:ea typeface="Calibri" panose="020F0502020204030204" pitchFamily="34" charset="0"/>
            </a:endParaRPr>
          </a:p>
          <a:p>
            <a:pPr marL="0" indent="0">
              <a:buNone/>
            </a:pPr>
            <a:endParaRPr lang="en-US" altLang="en-US" sz="2000" dirty="0">
              <a:solidFill>
                <a:srgbClr val="FF0000"/>
              </a:solidFill>
            </a:endParaRP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SA4#121 – </a:t>
            </a:r>
            <a:r>
              <a:rPr lang="en-US" altLang="en-US" sz="3200" dirty="0"/>
              <a:t>decision making during F2F meeting with remote participation - 1</a:t>
            </a:r>
            <a:endParaRPr lang="en-US" altLang="en-US" dirty="0"/>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041730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357188" indent="-357188">
              <a:lnSpc>
                <a:spcPct val="100000"/>
              </a:lnSpc>
              <a:spcBef>
                <a:spcPts val="300"/>
              </a:spcBef>
              <a:spcAft>
                <a:spcPts val="300"/>
              </a:spcAft>
            </a:pPr>
            <a:r>
              <a:rPr lang="en-GB" sz="1400" b="1" i="1" dirty="0">
                <a:solidFill>
                  <a:srgbClr val="4472C4"/>
                </a:solidFill>
                <a:effectLst/>
                <a:latin typeface="Century Gothic" panose="020B0502020202020204" pitchFamily="34" charset="0"/>
                <a:ea typeface="Calibri" panose="020F0502020204030204" pitchFamily="34" charset="0"/>
              </a:rPr>
              <a:t>Annex I:</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Article 30A:      TSG and WG participation</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The text in article 30A shall be replaced with:</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IMs wishing to progress work on topics in 3GPP are expected to participate in both face to face meetings and electronic meetings.</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If a 3GPP IM is materially interested in a specific topic but </a:t>
            </a:r>
            <a:r>
              <a:rPr lang="en-GB" sz="1400" i="1" dirty="0">
                <a:solidFill>
                  <a:srgbClr val="4472C4"/>
                </a:solidFill>
                <a:effectLst/>
                <a:highlight>
                  <a:srgbClr val="FFFF00"/>
                </a:highlight>
                <a:latin typeface="Century Gothic" panose="020B0502020202020204" pitchFamily="34" charset="0"/>
                <a:ea typeface="Calibri" panose="020F0502020204030204" pitchFamily="34" charset="0"/>
              </a:rPr>
              <a:t>is unable to participate in a meeting </a:t>
            </a:r>
            <a:r>
              <a:rPr lang="en-GB" sz="1400" b="1" i="1" dirty="0">
                <a:solidFill>
                  <a:srgbClr val="4472C4"/>
                </a:solidFill>
                <a:effectLst/>
                <a:highlight>
                  <a:srgbClr val="FFFF00"/>
                </a:highlight>
                <a:latin typeface="Century Gothic" panose="020B0502020202020204" pitchFamily="34" charset="0"/>
                <a:ea typeface="Calibri" panose="020F0502020204030204" pitchFamily="34" charset="0"/>
              </a:rPr>
              <a:t>by sending a delegate</a:t>
            </a:r>
            <a:r>
              <a:rPr lang="en-GB" sz="1400" i="1" dirty="0">
                <a:solidFill>
                  <a:srgbClr val="4472C4"/>
                </a:solidFill>
                <a:effectLst/>
                <a:latin typeface="Century Gothic" panose="020B0502020202020204" pitchFamily="34" charset="0"/>
                <a:ea typeface="Calibri" panose="020F0502020204030204" pitchFamily="34" charset="0"/>
              </a:rPr>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GB" altLang="en-US" sz="1400" dirty="0">
              <a:latin typeface="Century Gothic" panose="020B0502020202020204" pitchFamily="34" charset="0"/>
            </a:endParaRPr>
          </a:p>
          <a:p>
            <a:pPr marL="357188" indent="-355600" eaLnBrk="1" hangingPunct="1">
              <a:defRPr/>
            </a:pPr>
            <a:r>
              <a:rPr lang="en-GB" altLang="en-US" sz="1800" dirty="0">
                <a:latin typeface="Century Gothic" panose="020B0502020202020204" pitchFamily="34" charset="0"/>
              </a:rPr>
              <a:t>F2F_DM document OPf220026:</a:t>
            </a:r>
          </a:p>
          <a:p>
            <a:pPr marL="357188" indent="0">
              <a:buNone/>
            </a:pPr>
            <a:r>
              <a:rPr lang="en-US" sz="1400" i="1" dirty="0">
                <a:solidFill>
                  <a:srgbClr val="4472C4"/>
                </a:solidFill>
                <a:effectLst/>
                <a:latin typeface="Century Gothic" panose="020B0502020202020204" pitchFamily="34" charset="0"/>
                <a:ea typeface="Times New Roman" panose="02020603050405020304" pitchFamily="18" charset="0"/>
              </a:rPr>
              <a:t>Even though remote participation is not formally counted as participation to the meeting, the leadership and the group agree to handle and consider remote participant interventions in the same way as intervention from F2F participants.  Note that:</a:t>
            </a:r>
            <a:endParaRPr lang="en-GB" sz="1400" dirty="0">
              <a:solidFill>
                <a:srgbClr val="4472C4"/>
              </a:solidFill>
              <a:effectLst/>
              <a:latin typeface="Century Gothic" panose="020B0502020202020204" pitchFamily="34" charset="0"/>
              <a:ea typeface="Calibri" panose="020F0502020204030204" pitchFamily="34" charset="0"/>
            </a:endParaRPr>
          </a:p>
          <a:p>
            <a:pPr marL="742950" lvl="1" indent="-285750">
              <a:lnSpc>
                <a:spcPct val="105000"/>
              </a:lnSpc>
              <a:buFont typeface="Courier New" panose="02070309020205020404" pitchFamily="49" charset="0"/>
              <a:buChar char="o"/>
            </a:pPr>
            <a:r>
              <a:rPr lang="en-US" sz="1400" i="1" dirty="0">
                <a:solidFill>
                  <a:srgbClr val="4472C4"/>
                </a:solidFill>
                <a:effectLst/>
                <a:latin typeface="Century Gothic" panose="020B0502020202020204" pitchFamily="34" charset="0"/>
                <a:ea typeface="Times New Roman" panose="02020603050405020304" pitchFamily="18" charset="0"/>
              </a:rPr>
              <a:t>Voting rights may not be accrued through remote participation, but Hardship Exemption applies to all Individual Members for the entirety of 2022 (as per PCG#48 decision)</a:t>
            </a:r>
            <a:endParaRPr lang="en-GB" sz="1400" dirty="0">
              <a:solidFill>
                <a:srgbClr val="4472C4"/>
              </a:solidFill>
              <a:effectLst/>
              <a:latin typeface="Century Gothic" panose="020B0502020202020204" pitchFamily="34" charset="0"/>
              <a:ea typeface="Calibri" panose="020F0502020204030204" pitchFamily="34" charset="0"/>
            </a:endParaRPr>
          </a:p>
          <a:p>
            <a:pPr marL="742950" lvl="1" indent="-285750">
              <a:lnSpc>
                <a:spcPct val="105000"/>
              </a:lnSpc>
              <a:spcAft>
                <a:spcPts val="800"/>
              </a:spcAft>
              <a:buFont typeface="Courier New" panose="02070309020205020404" pitchFamily="49" charset="0"/>
              <a:buChar char="o"/>
            </a:pPr>
            <a:r>
              <a:rPr lang="en-US" sz="1400" i="1" dirty="0">
                <a:solidFill>
                  <a:srgbClr val="4472C4"/>
                </a:solidFill>
                <a:effectLst/>
                <a:highlight>
                  <a:srgbClr val="FFFF00"/>
                </a:highlight>
                <a:latin typeface="Century Gothic" panose="020B0502020202020204" pitchFamily="34" charset="0"/>
                <a:ea typeface="Times New Roman" panose="02020603050405020304" pitchFamily="18" charset="0"/>
              </a:rPr>
              <a:t>Remote participants cannot formally object to decisions taken in the meeting</a:t>
            </a:r>
            <a:endParaRPr lang="en-GB" sz="1400" dirty="0">
              <a:solidFill>
                <a:srgbClr val="4472C4"/>
              </a:solidFill>
              <a:effectLst/>
              <a:latin typeface="Century Gothic" panose="020B0502020202020204" pitchFamily="34" charset="0"/>
              <a:ea typeface="Calibri" panose="020F0502020204030204" pitchFamily="34" charset="0"/>
            </a:endParaRPr>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SA4#121 – </a:t>
            </a:r>
            <a:r>
              <a:rPr lang="en-US" altLang="en-US" sz="3200" dirty="0"/>
              <a:t>decision making during F2F meeting with remote participation - 2</a:t>
            </a:r>
            <a:endParaRPr lang="en-US" altLang="en-US" dirty="0"/>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50284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1800" dirty="0"/>
              <a:t>Agenda Items for </a:t>
            </a:r>
            <a:r>
              <a:rPr lang="en-US" altLang="en-US" sz="1800" dirty="0" err="1"/>
              <a:t>Tdocs</a:t>
            </a:r>
            <a:r>
              <a:rPr lang="en-US" altLang="en-US" sz="1800" dirty="0"/>
              <a:t>:	</a:t>
            </a:r>
          </a:p>
          <a:p>
            <a:pPr lvl="1"/>
            <a:r>
              <a:rPr lang="en-US" altLang="en-US" sz="1400" dirty="0"/>
              <a:t>Input documents should be registered primarily for Agenda Items 6 and 7-10. Before registering documents to any other Agenda Items, consult with SA4 Chair. </a:t>
            </a:r>
          </a:p>
          <a:p>
            <a:pPr lvl="1"/>
            <a:r>
              <a:rPr lang="en-US" altLang="en-US" sz="1400" dirty="0"/>
              <a:t>Each document must be registered under only one Agenda Item. If unclear what Agenda Item to use, consult with SA4 Chair and the relevant SWG Chair.</a:t>
            </a:r>
          </a:p>
          <a:p>
            <a:r>
              <a:rPr lang="en-US" altLang="en-US" sz="1800" dirty="0"/>
              <a:t>Submission deadline: 	</a:t>
            </a:r>
          </a:p>
          <a:p>
            <a:pPr lvl="1"/>
            <a:r>
              <a:rPr lang="en-US" altLang="en-US" sz="1400" dirty="0"/>
              <a:t>Documents submitted after Tuesday 8th November 2022 (23:59 CET) will be considered LATE and will NOT be handled during the meeting. (This submission deadline does not apply to SWG reports or other documents that must be prepared during the SA4 meeting)</a:t>
            </a:r>
          </a:p>
          <a:p>
            <a:r>
              <a:rPr lang="en-US" altLang="en-US" sz="1800" dirty="0"/>
              <a:t>NEW!</a:t>
            </a:r>
          </a:p>
          <a:p>
            <a:pPr lvl="1"/>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We won’t use that type any longer. The type CR should be used when proposing changes to TRs and TSs that are under change control.</a:t>
            </a:r>
          </a:p>
          <a:p>
            <a:pPr lvl="1"/>
            <a:r>
              <a:rPr lang="en-US" altLang="en-US" sz="1400" dirty="0"/>
              <a:t>CR status will then be either agreed, merged, </a:t>
            </a:r>
            <a:r>
              <a:rPr lang="en-US" altLang="en-US" sz="1400" dirty="0">
                <a:solidFill>
                  <a:srgbClr val="FF0000"/>
                </a:solidFill>
              </a:rPr>
              <a:t>endorsed</a:t>
            </a:r>
            <a:r>
              <a:rPr lang="en-US" altLang="en-US" sz="1400" dirty="0"/>
              <a:t>, noted, not pursued or postponed. CRs that are agreed are then sent to SA for approval. CRs that are either noted or postponed can be “revised” at the following meeting without reserving a new CR number. </a:t>
            </a:r>
            <a:r>
              <a:rPr lang="en-US" altLang="en-US" sz="1400" dirty="0">
                <a:solidFill>
                  <a:srgbClr val="FF0000"/>
                </a:solidFill>
              </a:rPr>
              <a:t>CRs that are endorsed are the ones for which the content is agreed as basis for further work.</a:t>
            </a:r>
          </a:p>
          <a:p>
            <a:pPr lvl="1"/>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endParaRPr lang="en-US" altLang="en-US" sz="18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4134679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solidFill>
                  <a:srgbClr val="FF0000"/>
                </a:solidFill>
                <a:hlinkClick r:id="rId2">
                  <a:extLst>
                    <a:ext uri="{A12FA001-AC4F-418D-AE19-62706E023703}">
                      <ahyp:hlinkClr xmlns:ahyp="http://schemas.microsoft.com/office/drawing/2018/hyperlinkcolor" val="tx"/>
                    </a:ext>
                  </a:extLst>
                </a:hlinkClick>
              </a:rPr>
              <a:t>http://10.10.10.10/ftp/SA/SA4/Inbox</a:t>
            </a:r>
            <a:r>
              <a:rPr lang="en-US" altLang="fr-FR" sz="1400" dirty="0">
                <a:solidFill>
                  <a:srgbClr val="FF0000"/>
                </a:solidFill>
              </a:rPr>
              <a:t> </a:t>
            </a:r>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solidFill>
                  <a:srgbClr val="FF0000"/>
                </a:solidFill>
                <a:hlinkClick r:id="rId3">
                  <a:extLst>
                    <a:ext uri="{A12FA001-AC4F-418D-AE19-62706E023703}">
                      <ahyp:hlinkClr xmlns:ahyp="http://schemas.microsoft.com/office/drawing/2018/hyperlinkcolor" val="tx"/>
                    </a:ext>
                  </a:extLst>
                </a:hlinkClick>
              </a:rPr>
              <a:t>http://10.10.10.10/ftp/SA/SA4/Inbox/Drafts</a:t>
            </a:r>
            <a:endParaRPr lang="en-US" altLang="fr-FR" sz="1400" dirty="0">
              <a:solidFill>
                <a:srgbClr val="FF0000"/>
              </a:solidFill>
            </a:endParaRP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SWG chairperson (for SWG </a:t>
            </a:r>
            <a:r>
              <a:rPr lang="en-US" altLang="fr-FR" sz="1600" dirty="0" err="1"/>
              <a:t>Tdocs</a:t>
            </a:r>
            <a:r>
              <a:rPr lang="en-US" altLang="fr-FR" sz="1600"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148237"/>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S4-221234_Banana)	</a:t>
            </a:r>
          </a:p>
          <a:p>
            <a:pPr lvl="2">
              <a:defRPr/>
            </a:pPr>
            <a:r>
              <a:rPr lang="en-US" sz="1200" dirty="0"/>
              <a:t>Revision template (by author) </a:t>
            </a:r>
            <a:r>
              <a:rPr lang="en-US" sz="1200" b="1" dirty="0">
                <a:solidFill>
                  <a:srgbClr val="FF0000"/>
                </a:solidFill>
              </a:rPr>
              <a:t>i.e. Tdoc|r|2_digits_rev_number (e.g. S4-221234r01)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S4-221234r07_Pear_Plum_Cherry)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Docs/S4-221234 (author Banana)		</a:t>
            </a:r>
          </a:p>
          <a:p>
            <a:pPr lvl="3">
              <a:defRPr/>
            </a:pPr>
            <a:r>
              <a:rPr lang="en-US" sz="1000" b="1" dirty="0">
                <a:solidFill>
                  <a:srgbClr val="FF0000"/>
                </a:solidFill>
              </a:rPr>
              <a:t>Delegate from company “Pear” provides updates 	Drafts/Video/S4-221234_Pear</a:t>
            </a:r>
          </a:p>
          <a:p>
            <a:pPr lvl="3">
              <a:defRPr/>
            </a:pPr>
            <a:r>
              <a:rPr lang="en-US" sz="1000" b="1" dirty="0">
                <a:solidFill>
                  <a:srgbClr val="FF0000"/>
                </a:solidFill>
              </a:rPr>
              <a:t>Delegate from company “Plum” provides updates 	Drafts/Video/S4-221234_Pear_Plum</a:t>
            </a:r>
          </a:p>
          <a:p>
            <a:pPr lvl="3">
              <a:defRPr/>
            </a:pPr>
            <a:r>
              <a:rPr lang="en-US" sz="1000" b="1" dirty="0">
                <a:solidFill>
                  <a:srgbClr val="FF0000"/>
                </a:solidFill>
              </a:rPr>
              <a:t>Author provides a revision based on those inputs	Drafts/Video/S4-221234r01</a:t>
            </a:r>
          </a:p>
          <a:p>
            <a:pPr lvl="3">
              <a:defRPr/>
            </a:pPr>
            <a:r>
              <a:rPr lang="en-US" sz="1000" b="1" dirty="0">
                <a:solidFill>
                  <a:srgbClr val="FF0000"/>
                </a:solidFill>
              </a:rPr>
              <a:t>Email comments trigger a further revision 	Drafts/Video/S4-221234r02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Inbox/S4-221235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2247</TotalTime>
  <Words>2124</Words>
  <Application>Microsoft Office PowerPoint</Application>
  <PresentationFormat>Widescreen</PresentationFormat>
  <Paragraphs>122</Paragraphs>
  <Slides>11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Century Gothic</vt:lpstr>
      <vt:lpstr>Courier New</vt:lpstr>
      <vt:lpstr>Office Theme</vt:lpstr>
      <vt:lpstr>Guidelines for  3GPP SA4#121  as face-to-face Meeting</vt:lpstr>
      <vt:lpstr>Introduction</vt:lpstr>
      <vt:lpstr>Guidelines for SA4#121 – general aspects</vt:lpstr>
      <vt:lpstr>Guidelines for SA4#121 – decision making during F2F meeting with remote participation - 1</vt:lpstr>
      <vt:lpstr>Guidelines for SA4#121 – decision making during F2F meeting with remote participation - 2</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7365</cp:revision>
  <dcterms:created xsi:type="dcterms:W3CDTF">2009-06-02T04:11:18Z</dcterms:created>
  <dcterms:modified xsi:type="dcterms:W3CDTF">2022-11-14T11:49:28Z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