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5"/>
  </p:notesMasterIdLst>
  <p:handoutMasterIdLst>
    <p:handoutMasterId r:id="rId16"/>
  </p:handoutMasterIdLst>
  <p:sldIdLst>
    <p:sldId id="256" r:id="rId5"/>
    <p:sldId id="260" r:id="rId6"/>
    <p:sldId id="259" r:id="rId7"/>
    <p:sldId id="258" r:id="rId8"/>
    <p:sldId id="758" r:id="rId9"/>
    <p:sldId id="760" r:id="rId10"/>
    <p:sldId id="763" r:id="rId11"/>
    <p:sldId id="761" r:id="rId12"/>
    <p:sldId id="765" r:id="rId13"/>
    <p:sldId id="752" r:id="rId14"/>
  </p:sldIdLst>
  <p:sldSz cx="9906000" cy="6858000" type="A4"/>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ferSingleView="1">
    <p:restoredLeft sz="16063" autoAdjust="0"/>
    <p:restoredTop sz="94210" autoAdjust="0"/>
  </p:normalViewPr>
  <p:slideViewPr>
    <p:cSldViewPr>
      <p:cViewPr varScale="1">
        <p:scale>
          <a:sx n="130" d="100"/>
          <a:sy n="130" d="100"/>
        </p:scale>
        <p:origin x="150" y="546"/>
      </p:cViewPr>
      <p:guideLst>
        <p:guide orient="horz" pos="2160"/>
        <p:guide pos="312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908050" y="844550"/>
            <a:ext cx="491331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742950" y="2130425"/>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228600"/>
            <a:ext cx="22479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5913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457200" y="228600"/>
            <a:ext cx="89598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7772400" y="6124575"/>
            <a:ext cx="1724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457200" y="1143000"/>
            <a:ext cx="8991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73050" y="1052513"/>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#117-e</a:t>
            </a:r>
          </a:p>
          <a:p>
            <a:pPr algn="ctr">
              <a:lnSpc>
                <a:spcPct val="100000"/>
              </a:lnSpc>
              <a:spcBef>
                <a:spcPts val="60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14-23 February, 2022</a:t>
            </a:r>
          </a:p>
          <a:p>
            <a:pPr algn="ctr">
              <a:lnSpc>
                <a:spcPct val="100000"/>
              </a:lnSpc>
              <a:spcBef>
                <a:spcPts val="600"/>
              </a:spcBef>
              <a:buFontTx/>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FontTx/>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br>
              <a:rPr lang="en-GB" altLang="en-US" sz="3200" b="0" dirty="0">
                <a:solidFill>
                  <a:srgbClr val="000099"/>
                </a:solidFill>
                <a:latin typeface="Arial" panose="020B0604020202020204" pitchFamily="34" charset="0"/>
                <a:cs typeface="Arial" panose="020B0604020202020204" pitchFamily="34" charset="0"/>
              </a:rPr>
            </a:br>
            <a:r>
              <a:rPr lang="en-US" altLang="en-US" sz="3200" b="0" dirty="0">
                <a:solidFill>
                  <a:srgbClr val="000099"/>
                </a:solidFill>
                <a:latin typeface="Arial" panose="020B0604020202020204" pitchFamily="34" charset="0"/>
                <a:cs typeface="Arial" panose="020B0604020202020204" pitchFamily="34" charset="0"/>
              </a:rPr>
              <a:t>Presentation to SA4 opening plenary</a:t>
            </a:r>
            <a:br>
              <a:rPr lang="en-US" altLang="en-US" sz="3200" b="0" dirty="0">
                <a:solidFill>
                  <a:srgbClr val="000099"/>
                </a:solidFill>
                <a:latin typeface="Arial" panose="020B0604020202020204" pitchFamily="34" charset="0"/>
                <a:cs typeface="Arial" panose="020B0604020202020204" pitchFamily="34" charset="0"/>
              </a:rPr>
            </a:b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S4-220094, SA4 Chair.</a:t>
            </a: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latin typeface="Arial" panose="020B0604020202020204" pitchFamily="34" charset="0"/>
                <a:cs typeface="Arial" panose="020B0604020202020204" pitchFamily="34" charset="0"/>
              </a:rPr>
              <a:t>Dependencies on IETF drafts in SA4</a:t>
            </a:r>
            <a:endParaRPr lang="en-US" altLang="en-US" kern="0" dirty="0">
              <a:solidFill>
                <a:srgbClr val="000099"/>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IETF dependencies in SA4: No new dependency introduced </a:t>
            </a:r>
          </a:p>
          <a:p>
            <a:pPr>
              <a:lnSpc>
                <a:spcPct val="85000"/>
              </a:lnSpc>
              <a:spcBef>
                <a:spcPts val="1200"/>
              </a:spcBef>
              <a:defRPr/>
            </a:pPr>
            <a:r>
              <a:rPr lang="fi-FI" altLang="en-US" sz="1600" b="0" kern="0" dirty="0">
                <a:cs typeface="Arial" panose="020B0604020202020204" pitchFamily="34" charset="0"/>
              </a:rPr>
              <a:t>No new dependencies removed</a:t>
            </a:r>
          </a:p>
          <a:p>
            <a:pPr>
              <a:lnSpc>
                <a:spcPct val="85000"/>
              </a:lnSpc>
              <a:spcBef>
                <a:spcPts val="1200"/>
              </a:spcBef>
              <a:defRPr/>
            </a:pPr>
            <a:r>
              <a:rPr lang="en-GB" altLang="en-US" sz="1600" b="0" kern="0" dirty="0"/>
              <a:t>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chemeClr val="accent2"/>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FontTx/>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1154007179"/>
              </p:ext>
            </p:extLst>
          </p:nvPr>
        </p:nvGraphicFramePr>
        <p:xfrm>
          <a:off x="590550" y="2928938"/>
          <a:ext cx="8281987" cy="73409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415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2294BB87-AE80-499B-8D01-9B955E78B4D3}"/>
              </a:ext>
            </a:extLst>
          </p:cNvPr>
          <p:cNvSpPr txBox="1"/>
          <p:nvPr/>
        </p:nvSpPr>
        <p:spPr>
          <a:xfrm>
            <a:off x="849313" y="1241425"/>
            <a:ext cx="8351837" cy="4200525"/>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457200" y="295275"/>
            <a:ext cx="8959850" cy="685800"/>
          </a:xfrm>
        </p:spPr>
        <p:txBody>
          <a:bodyPr/>
          <a:lstStyle/>
          <a:p>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868363" y="1268413"/>
            <a:ext cx="7900987" cy="3097212"/>
          </a:xfrm>
        </p:spPr>
        <p:txBody>
          <a:bodyPr/>
          <a:lstStyle/>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FontTx/>
              <a:buNone/>
            </a:pPr>
            <a:br>
              <a:rPr lang="en-US" altLang="en-US" sz="1600" dirty="0"/>
            </a:br>
            <a:br>
              <a:rPr lang="en-US" altLang="en-US" sz="1600" dirty="0"/>
            </a:br>
            <a:endParaRPr lang="en-US" altLang="en-US" sz="1600" dirty="0"/>
          </a:p>
          <a:p>
            <a:pPr marL="0" indent="0">
              <a:buFontTx/>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9313" y="1241425"/>
            <a:ext cx="8351837" cy="2846933"/>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SWG Ad Hoc </a:t>
            </a:r>
            <a:r>
              <a:rPr lang="en-US" sz="1800" dirty="0" err="1">
                <a:solidFill>
                  <a:srgbClr val="000099"/>
                </a:solidFill>
                <a:latin typeface="Arial" charset="0"/>
              </a:rPr>
              <a:t>Telcos</a:t>
            </a:r>
            <a:r>
              <a:rPr lang="en-US" sz="1800" dirty="0">
                <a:solidFill>
                  <a:srgbClr val="000099"/>
                </a:solidFill>
                <a:latin typeface="Arial" charset="0"/>
              </a:rPr>
              <a:t> </a:t>
            </a:r>
          </a:p>
          <a:p>
            <a:pPr marL="285750" indent="-285750">
              <a:spcBef>
                <a:spcPts val="600"/>
              </a:spcBef>
              <a:buFontTx/>
              <a:buChar char="-"/>
              <a:defRPr/>
            </a:pPr>
            <a:r>
              <a:rPr lang="en-US" sz="1800" dirty="0">
                <a:solidFill>
                  <a:srgbClr val="000099"/>
                </a:solidFill>
                <a:latin typeface="Arial" charset="0"/>
              </a:rPr>
              <a:t>Meeting calendar </a:t>
            </a:r>
          </a:p>
          <a:p>
            <a:pPr marL="285750" indent="-285750">
              <a:spcBef>
                <a:spcPts val="600"/>
              </a:spcBef>
              <a:buFontTx/>
              <a:buChar char="-"/>
              <a:defRPr/>
            </a:pPr>
            <a:r>
              <a:rPr lang="en-US" sz="1800" dirty="0">
                <a:solidFill>
                  <a:srgbClr val="000099"/>
                </a:solidFill>
                <a:latin typeface="Arial" charset="0"/>
              </a:rPr>
              <a:t>IETF dependencies</a:t>
            </a:r>
          </a:p>
          <a:p>
            <a:pPr marL="285750" indent="-285750">
              <a:spcBef>
                <a:spcPts val="600"/>
              </a:spcBef>
              <a:buFontTx/>
              <a:buChar char="-"/>
              <a:defRPr/>
            </a:pPr>
            <a:r>
              <a:rPr lang="en-US" sz="1800" dirty="0">
                <a:solidFill>
                  <a:srgbClr val="000099"/>
                </a:solidFill>
                <a:latin typeface="Arial" charset="0"/>
              </a:rPr>
              <a:t>SA4 news</a:t>
            </a:r>
          </a:p>
          <a:p>
            <a:pPr marL="285750" indent="-285750">
              <a:spcBef>
                <a:spcPts val="600"/>
              </a:spcBef>
              <a:buFontTx/>
              <a:buChar char="-"/>
              <a:defRPr/>
            </a:pPr>
            <a:r>
              <a:rPr lang="en-US" sz="1800" dirty="0">
                <a:solidFill>
                  <a:srgbClr val="000099"/>
                </a:solidFill>
                <a:latin typeface="Arial" charset="0"/>
              </a:rPr>
              <a:t>TS/TR Rapporteurs</a:t>
            </a:r>
          </a:p>
          <a:p>
            <a:pPr marL="742950" lvl="1" indent="-285750">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3785652"/>
          </a:xfrm>
          <a:prstGeom prst="rect">
            <a:avLst/>
          </a:prstGeom>
          <a:noFill/>
        </p:spPr>
        <p:txBody>
          <a:bodyPr>
            <a:spAutoFit/>
          </a:bodyPr>
          <a:lstStyle/>
          <a:p>
            <a:pPr>
              <a:spcBef>
                <a:spcPts val="600"/>
              </a:spcBef>
              <a:defRPr/>
            </a:pPr>
            <a:r>
              <a:rPr lang="en-US" sz="1200" dirty="0">
                <a:solidFill>
                  <a:srgbClr val="000099"/>
                </a:solidFill>
                <a:latin typeface="Arial" charset="0"/>
              </a:rPr>
              <a:t>Dear all, and WI/SI rapporteurs in particular, when preparing post-SA4#117-e WI/SI work plans, please beware of the following guidelines:</a:t>
            </a:r>
          </a:p>
          <a:p>
            <a:pPr>
              <a:spcBef>
                <a:spcPts val="600"/>
              </a:spcBef>
              <a:defRPr/>
            </a:pPr>
            <a:r>
              <a:rPr lang="en-US" sz="1200" dirty="0">
                <a:solidFill>
                  <a:srgbClr val="000099"/>
                </a:solidFill>
                <a:latin typeface="Arial" charset="0"/>
              </a:rPr>
              <a:t>1) Available weeks</a:t>
            </a:r>
          </a:p>
          <a:p>
            <a:pPr>
              <a:spcBef>
                <a:spcPts val="600"/>
              </a:spcBef>
              <a:defRPr/>
            </a:pPr>
            <a:r>
              <a:rPr lang="en-US" sz="1200" dirty="0">
                <a:solidFill>
                  <a:srgbClr val="000099"/>
                </a:solidFill>
                <a:latin typeface="Arial" charset="0"/>
              </a:rPr>
              <a:t>According to a decision by 3GPP SA#90-e, meetings are not allowed during certain weeks. Here is the proposed list of available weeks for SA4 AH meetings:</a:t>
            </a:r>
          </a:p>
          <a:p>
            <a:pPr marL="285750" indent="-285750">
              <a:spcBef>
                <a:spcPts val="600"/>
              </a:spcBef>
              <a:buFontTx/>
              <a:buChar char="-"/>
              <a:defRPr/>
            </a:pPr>
            <a:r>
              <a:rPr lang="en-US" sz="1200" dirty="0">
                <a:solidFill>
                  <a:srgbClr val="000099"/>
                </a:solidFill>
                <a:latin typeface="Arial" charset="0"/>
              </a:rPr>
              <a:t>28 Feb. – 4 Mar. 2022</a:t>
            </a:r>
          </a:p>
          <a:p>
            <a:pPr marL="285750" indent="-285750">
              <a:spcBef>
                <a:spcPts val="600"/>
              </a:spcBef>
              <a:buFontTx/>
              <a:buChar char="-"/>
              <a:defRPr/>
            </a:pPr>
            <a:r>
              <a:rPr lang="en-US" sz="1200" dirty="0">
                <a:solidFill>
                  <a:srgbClr val="000099"/>
                </a:solidFill>
                <a:latin typeface="Arial" charset="0"/>
              </a:rPr>
              <a:t>7-11 Mar. 2022</a:t>
            </a:r>
          </a:p>
          <a:p>
            <a:pPr marL="285750" indent="-285750">
              <a:spcBef>
                <a:spcPts val="600"/>
              </a:spcBef>
              <a:buFontTx/>
              <a:buChar char="-"/>
              <a:defRPr/>
            </a:pPr>
            <a:r>
              <a:rPr lang="en-US" sz="1200" dirty="0">
                <a:solidFill>
                  <a:srgbClr val="000099"/>
                </a:solidFill>
                <a:latin typeface="Arial" charset="0"/>
              </a:rPr>
              <a:t>14-18 Mar. 2022 (Note: 3GPP SA)</a:t>
            </a:r>
          </a:p>
          <a:p>
            <a:pPr marL="285750" indent="-285750">
              <a:spcBef>
                <a:spcPts val="600"/>
              </a:spcBef>
              <a:buFontTx/>
              <a:buChar char="-"/>
              <a:defRPr/>
            </a:pPr>
            <a:r>
              <a:rPr lang="en-US" sz="1200" dirty="0">
                <a:solidFill>
                  <a:srgbClr val="000099"/>
                </a:solidFill>
                <a:latin typeface="Arial" charset="0"/>
              </a:rPr>
              <a:t>21-25 Mar. 2022</a:t>
            </a:r>
            <a:endParaRPr lang="en-US" sz="1200" strike="sngStrike" dirty="0">
              <a:solidFill>
                <a:srgbClr val="FF0000"/>
              </a:solidFill>
              <a:latin typeface="Arial" charset="0"/>
            </a:endParaRPr>
          </a:p>
          <a:p>
            <a:pPr>
              <a:spcBef>
                <a:spcPts val="600"/>
              </a:spcBef>
              <a:defRPr/>
            </a:pPr>
            <a:r>
              <a:rPr lang="en-US" sz="1200" dirty="0">
                <a:solidFill>
                  <a:srgbClr val="000099"/>
                </a:solidFill>
                <a:latin typeface="Arial" charset="0"/>
              </a:rPr>
              <a:t>2) Preferred day of the week per SWG</a:t>
            </a:r>
          </a:p>
          <a:p>
            <a:pPr marL="285750" indent="-285750">
              <a:spcBef>
                <a:spcPts val="600"/>
              </a:spcBef>
              <a:buFontTx/>
              <a:buChar char="-"/>
              <a:defRPr/>
            </a:pPr>
            <a:r>
              <a:rPr lang="en-US" sz="1200" dirty="0">
                <a:solidFill>
                  <a:srgbClr val="000099"/>
                </a:solidFill>
                <a:latin typeface="Arial" charset="0"/>
              </a:rPr>
              <a:t>Monday – SQ or EVS SWG</a:t>
            </a:r>
          </a:p>
          <a:p>
            <a:pPr marL="285750" indent="-285750">
              <a:spcBef>
                <a:spcPts val="600"/>
              </a:spcBef>
              <a:buFontTx/>
              <a:buChar char="-"/>
              <a:defRPr/>
            </a:pPr>
            <a:r>
              <a:rPr lang="en-US" sz="1200" dirty="0">
                <a:solidFill>
                  <a:srgbClr val="000099"/>
                </a:solidFill>
                <a:latin typeface="Arial" charset="0"/>
              </a:rPr>
              <a:t>Tuesday – Video SWG</a:t>
            </a:r>
          </a:p>
          <a:p>
            <a:pPr marL="285750" indent="-285750">
              <a:spcBef>
                <a:spcPts val="600"/>
              </a:spcBef>
              <a:buFontTx/>
              <a:buChar char="-"/>
              <a:defRPr/>
            </a:pPr>
            <a:r>
              <a:rPr lang="en-US" sz="1200" dirty="0">
                <a:solidFill>
                  <a:srgbClr val="000099"/>
                </a:solidFill>
                <a:latin typeface="Arial" charset="0"/>
              </a:rPr>
              <a:t>Wednesday – MTSI SWG</a:t>
            </a:r>
          </a:p>
          <a:p>
            <a:pPr marL="285750" indent="-285750">
              <a:spcBef>
                <a:spcPts val="600"/>
              </a:spcBef>
              <a:buFontTx/>
              <a:buChar char="-"/>
              <a:defRPr/>
            </a:pPr>
            <a:r>
              <a:rPr lang="en-US" sz="1200" dirty="0">
                <a:solidFill>
                  <a:srgbClr val="000099"/>
                </a:solidFill>
                <a:latin typeface="Arial" charset="0"/>
              </a:rPr>
              <a:t>Thursday – MBS SWG</a:t>
            </a:r>
          </a:p>
          <a:p>
            <a:pPr marL="285750" indent="-285750">
              <a:spcBef>
                <a:spcPts val="600"/>
              </a:spcBef>
              <a:buFontTx/>
              <a:buChar char="-"/>
              <a:defRPr/>
            </a:pPr>
            <a:r>
              <a:rPr lang="en-US" sz="1200" dirty="0">
                <a:solidFill>
                  <a:srgbClr val="000099"/>
                </a:solidFill>
                <a:latin typeface="Arial" charset="0"/>
              </a:rPr>
              <a:t>Friday –  SQ or EVS SWG</a:t>
            </a:r>
          </a:p>
        </p:txBody>
      </p:sp>
    </p:spTree>
    <p:extLst>
      <p:ext uri="{BB962C8B-B14F-4D97-AF65-F5344CB8AC3E}">
        <p14:creationId xmlns:p14="http://schemas.microsoft.com/office/powerpoint/2010/main" val="155702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endParaRPr lang="fr-FR" altLang="fr-FR" dirty="0">
              <a:solidFill>
                <a:srgbClr val="000099"/>
              </a:solidFill>
              <a:latin typeface="Arial" panose="020B0604020202020204" pitchFamily="34" charset="0"/>
              <a:cs typeface="Arial" panose="020B0604020202020204" pitchFamily="34" charset="0"/>
            </a:endParaRPr>
          </a:p>
        </p:txBody>
      </p:sp>
      <p:sp>
        <p:nvSpPr>
          <p:cNvPr id="2" name="Espace réservé du contenu 1">
            <a:extLst>
              <a:ext uri="{FF2B5EF4-FFF2-40B4-BE49-F238E27FC236}">
                <a16:creationId xmlns:a16="http://schemas.microsoft.com/office/drawing/2014/main" id="{4938256F-2BEE-4D73-BE29-793CB2105DC9}"/>
              </a:ext>
            </a:extLst>
          </p:cNvPr>
          <p:cNvSpPr>
            <a:spLocks noGrp="1"/>
          </p:cNvSpPr>
          <p:nvPr>
            <p:ph idx="1"/>
          </p:nvPr>
        </p:nvSpPr>
        <p:spPr/>
        <p:txBody>
          <a:bodyPr/>
          <a:lstStyle/>
          <a:p>
            <a:r>
              <a:rPr lang="fr-FR" dirty="0" err="1"/>
              <a:t>Reminder</a:t>
            </a:r>
            <a:r>
              <a:rPr lang="fr-FR" dirty="0"/>
              <a:t>:</a:t>
            </a:r>
          </a:p>
          <a:p>
            <a:pPr lvl="1"/>
            <a:r>
              <a:rPr lang="fr-FR" dirty="0"/>
              <a:t>PCG &amp;OP </a:t>
            </a:r>
            <a:r>
              <a:rPr lang="fr-FR" dirty="0" err="1"/>
              <a:t>October</a:t>
            </a:r>
            <a:r>
              <a:rPr lang="fr-FR" dirty="0"/>
              <a:t> 2021 meeting </a:t>
            </a:r>
            <a:r>
              <a:rPr lang="fr-FR" dirty="0" err="1"/>
              <a:t>decision</a:t>
            </a:r>
            <a:r>
              <a:rPr lang="fr-FR" dirty="0"/>
              <a:t>:</a:t>
            </a:r>
          </a:p>
          <a:p>
            <a:pPr marL="1300162" lvl="1">
              <a:spcBef>
                <a:spcPts val="0"/>
              </a:spcBef>
              <a:spcAft>
                <a:spcPts val="0"/>
              </a:spcAft>
            </a:pPr>
            <a:r>
              <a:rPr lang="en-AU" sz="1800" i="1" dirty="0">
                <a:effectLst/>
                <a:latin typeface="Calibri" panose="020F0502020204030204" pitchFamily="34" charset="0"/>
                <a:ea typeface="Calibri" panose="020F0502020204030204" pitchFamily="34" charset="0"/>
              </a:rPr>
              <a:t>All 3GPP TSG and WG chairs are tasked by PCG to come up with a parallel e-meeting calendar to the already existing (f2f-based) 3GPP calendar for the years of 2022 and 2023. The e-calendar calendar planning should be based on the agreed Rel-18 timeline and should start from the TSG dates and then progress to the WGs. </a:t>
            </a:r>
            <a:endParaRPr lang="en-US" sz="1800" dirty="0">
              <a:effectLst/>
              <a:latin typeface="Calibri" panose="020F0502020204030204" pitchFamily="34" charset="0"/>
              <a:ea typeface="Calibri" panose="020F0502020204030204" pitchFamily="34" charset="0"/>
            </a:endParaRPr>
          </a:p>
          <a:p>
            <a:pPr marL="1300162" lvl="1">
              <a:spcBef>
                <a:spcPts val="0"/>
              </a:spcBef>
              <a:spcAft>
                <a:spcPts val="0"/>
              </a:spcAft>
            </a:pPr>
            <a:r>
              <a:rPr lang="en-AU" sz="1800" i="1" dirty="0">
                <a:effectLst/>
                <a:latin typeface="Calibri" panose="020F0502020204030204" pitchFamily="34" charset="0"/>
                <a:ea typeface="Calibri" panose="020F0502020204030204" pitchFamily="34" charset="0"/>
              </a:rPr>
              <a:t>All future 3GPP meetings should initially be planned as f2f meetings and introduced like that into the 3GPP calendar. The parallel e-meeting calendar should not be part of the official 3GPP calendar.</a:t>
            </a:r>
            <a:endParaRPr lang="en-US" sz="1800" dirty="0">
              <a:effectLst/>
              <a:latin typeface="Calibri" panose="020F0502020204030204" pitchFamily="34" charset="0"/>
              <a:ea typeface="Calibri" panose="020F0502020204030204" pitchFamily="34" charset="0"/>
            </a:endParaRPr>
          </a:p>
          <a:p>
            <a:pPr marL="1300162" lvl="1">
              <a:spcBef>
                <a:spcPts val="0"/>
              </a:spcBef>
              <a:spcAft>
                <a:spcPts val="0"/>
              </a:spcAft>
            </a:pPr>
            <a:r>
              <a:rPr lang="en-AU" sz="1800" i="1" dirty="0">
                <a:effectLst/>
                <a:latin typeface="Calibri" panose="020F0502020204030204" pitchFamily="34" charset="0"/>
                <a:ea typeface="Calibri" panose="020F0502020204030204" pitchFamily="34" charset="0"/>
              </a:rPr>
              <a:t>Once it is decided that a meeting should not be held as f2f meeting, but as e-meeting (“converted to e-meeting”), the related f2f meeting should be removed from the official 3GPP calendar and the e-meeting should be introduced into the 3GPP calendar instead.</a:t>
            </a:r>
            <a:endParaRPr lang="en-US" sz="1800" dirty="0">
              <a:effectLst/>
              <a:latin typeface="Calibri" panose="020F0502020204030204" pitchFamily="34" charset="0"/>
              <a:ea typeface="Calibri" panose="020F0502020204030204" pitchFamily="34" charset="0"/>
            </a:endParaRPr>
          </a:p>
          <a:p>
            <a:pPr lvl="1"/>
            <a:endParaRPr lang="fr-FR" dirty="0"/>
          </a:p>
        </p:txBody>
      </p:sp>
    </p:spTree>
    <p:extLst>
      <p:ext uri="{BB962C8B-B14F-4D97-AF65-F5344CB8AC3E}">
        <p14:creationId xmlns:p14="http://schemas.microsoft.com/office/powerpoint/2010/main" val="3791717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2022</a:t>
            </a:r>
          </a:p>
        </p:txBody>
      </p:sp>
      <p:sp>
        <p:nvSpPr>
          <p:cNvPr id="2" name="Espace réservé du contenu 1">
            <a:extLst>
              <a:ext uri="{FF2B5EF4-FFF2-40B4-BE49-F238E27FC236}">
                <a16:creationId xmlns:a16="http://schemas.microsoft.com/office/drawing/2014/main" id="{4938256F-2BEE-4D73-BE29-793CB2105DC9}"/>
              </a:ext>
            </a:extLst>
          </p:cNvPr>
          <p:cNvSpPr>
            <a:spLocks noGrp="1"/>
          </p:cNvSpPr>
          <p:nvPr>
            <p:ph idx="1"/>
          </p:nvPr>
        </p:nvSpPr>
        <p:spPr/>
        <p:txBody>
          <a:bodyPr/>
          <a:lstStyle/>
          <a:p>
            <a:pPr lvl="1"/>
            <a:endParaRPr lang="fr-FR" dirty="0"/>
          </a:p>
        </p:txBody>
      </p:sp>
      <p:graphicFrame>
        <p:nvGraphicFramePr>
          <p:cNvPr id="5" name="Table 5">
            <a:extLst>
              <a:ext uri="{FF2B5EF4-FFF2-40B4-BE49-F238E27FC236}">
                <a16:creationId xmlns:a16="http://schemas.microsoft.com/office/drawing/2014/main" id="{FB707B98-9F49-46CC-88E0-214DB7FFEDFA}"/>
              </a:ext>
            </a:extLst>
          </p:cNvPr>
          <p:cNvGraphicFramePr>
            <a:graphicFrameLocks noGrp="1"/>
          </p:cNvGraphicFramePr>
          <p:nvPr>
            <p:extLst>
              <p:ext uri="{D42A27DB-BD31-4B8C-83A1-F6EECF244321}">
                <p14:modId xmlns:p14="http://schemas.microsoft.com/office/powerpoint/2010/main" val="4090188643"/>
              </p:ext>
            </p:extLst>
          </p:nvPr>
        </p:nvGraphicFramePr>
        <p:xfrm>
          <a:off x="1136576" y="1916832"/>
          <a:ext cx="7937069" cy="3041041"/>
        </p:xfrm>
        <a:graphic>
          <a:graphicData uri="http://schemas.openxmlformats.org/drawingml/2006/table">
            <a:tbl>
              <a:tblPr firstRow="1" bandRow="1">
                <a:tableStyleId>{5C22544A-7EE6-4342-B048-85BDC9FD1C3A}</a:tableStyleId>
              </a:tblPr>
              <a:tblGrid>
                <a:gridCol w="1662584">
                  <a:extLst>
                    <a:ext uri="{9D8B030D-6E8A-4147-A177-3AD203B41FA5}">
                      <a16:colId xmlns:a16="http://schemas.microsoft.com/office/drawing/2014/main" val="20000"/>
                    </a:ext>
                  </a:extLst>
                </a:gridCol>
                <a:gridCol w="3099714">
                  <a:extLst>
                    <a:ext uri="{9D8B030D-6E8A-4147-A177-3AD203B41FA5}">
                      <a16:colId xmlns:a16="http://schemas.microsoft.com/office/drawing/2014/main" val="20001"/>
                    </a:ext>
                  </a:extLst>
                </a:gridCol>
                <a:gridCol w="3174771">
                  <a:extLst>
                    <a:ext uri="{9D8B030D-6E8A-4147-A177-3AD203B41FA5}">
                      <a16:colId xmlns:a16="http://schemas.microsoft.com/office/drawing/2014/main" val="20002"/>
                    </a:ext>
                  </a:extLst>
                </a:gridCol>
              </a:tblGrid>
              <a:tr h="5806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39764">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E-meeting: </a:t>
                      </a: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8979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81542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a:t>
                      </a:r>
                      <a:r>
                        <a:rPr lang="en-US" sz="1400" b="0" dirty="0">
                          <a:solidFill>
                            <a:srgbClr val="FF0000"/>
                          </a:solidFill>
                          <a:latin typeface="+mn-lt"/>
                        </a:rPr>
                        <a:t>Malaga, ES</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OR,</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r h="81542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r>
                        <a:rPr lang="en-US" sz="1400" b="0" dirty="0">
                          <a:solidFill>
                            <a:srgbClr val="FF0000"/>
                          </a:solidFill>
                          <a:latin typeface="+mn-lt"/>
                        </a:rPr>
                        <a:t>, US</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OR,</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514067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2023</a:t>
            </a:r>
          </a:p>
        </p:txBody>
      </p:sp>
      <p:graphicFrame>
        <p:nvGraphicFramePr>
          <p:cNvPr id="4" name="Table 5">
            <a:extLst>
              <a:ext uri="{FF2B5EF4-FFF2-40B4-BE49-F238E27FC236}">
                <a16:creationId xmlns:a16="http://schemas.microsoft.com/office/drawing/2014/main" id="{DE674A61-02E5-4F2D-B06F-F101B265BB0F}"/>
              </a:ext>
            </a:extLst>
          </p:cNvPr>
          <p:cNvGraphicFramePr>
            <a:graphicFrameLocks noGrp="1"/>
          </p:cNvGraphicFramePr>
          <p:nvPr>
            <p:extLst>
              <p:ext uri="{D42A27DB-BD31-4B8C-83A1-F6EECF244321}">
                <p14:modId xmlns:p14="http://schemas.microsoft.com/office/powerpoint/2010/main" val="1836390713"/>
              </p:ext>
            </p:extLst>
          </p:nvPr>
        </p:nvGraphicFramePr>
        <p:xfrm>
          <a:off x="1280592" y="1772816"/>
          <a:ext cx="7559675" cy="413283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February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February-1 March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12-21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408651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2024</a:t>
            </a:r>
            <a:br>
              <a:rPr lang="fr-FR" altLang="fr-FR" dirty="0">
                <a:solidFill>
                  <a:srgbClr val="000099"/>
                </a:solidFill>
                <a:latin typeface="Arial" panose="020B0604020202020204" pitchFamily="34" charset="0"/>
                <a:cs typeface="Arial" panose="020B0604020202020204" pitchFamily="34" charset="0"/>
              </a:rPr>
            </a:br>
            <a:r>
              <a:rPr lang="fr-FR" altLang="fr-FR" dirty="0" err="1">
                <a:solidFill>
                  <a:srgbClr val="000099"/>
                </a:solidFill>
                <a:latin typeface="Arial" panose="020B0604020202020204" pitchFamily="34" charset="0"/>
                <a:cs typeface="Arial" panose="020B0604020202020204" pitchFamily="34" charset="0"/>
              </a:rPr>
              <a:t>Proposal</a:t>
            </a:r>
            <a:r>
              <a:rPr lang="fr-FR" altLang="fr-FR" dirty="0">
                <a:solidFill>
                  <a:srgbClr val="000099"/>
                </a:solidFill>
                <a:latin typeface="Arial" panose="020B0604020202020204" pitchFamily="34" charset="0"/>
                <a:cs typeface="Arial" panose="020B0604020202020204" pitchFamily="34" charset="0"/>
              </a:rPr>
              <a:t> for March SA </a:t>
            </a:r>
            <a:r>
              <a:rPr lang="fr-FR" altLang="fr-FR" dirty="0" err="1">
                <a:solidFill>
                  <a:srgbClr val="000099"/>
                </a:solidFill>
                <a:latin typeface="Arial" panose="020B0604020202020204" pitchFamily="34" charset="0"/>
                <a:cs typeface="Arial" panose="020B0604020202020204" pitchFamily="34" charset="0"/>
              </a:rPr>
              <a:t>plenary</a:t>
            </a:r>
            <a:endParaRPr lang="fr-FR" altLang="fr-FR" dirty="0">
              <a:solidFill>
                <a:srgbClr val="000099"/>
              </a:solidFill>
              <a:latin typeface="Arial" panose="020B0604020202020204" pitchFamily="34" charset="0"/>
              <a:cs typeface="Arial" panose="020B0604020202020204" pitchFamily="34" charset="0"/>
            </a:endParaRPr>
          </a:p>
        </p:txBody>
      </p:sp>
      <p:graphicFrame>
        <p:nvGraphicFramePr>
          <p:cNvPr id="4" name="Table 5">
            <a:extLst>
              <a:ext uri="{FF2B5EF4-FFF2-40B4-BE49-F238E27FC236}">
                <a16:creationId xmlns:a16="http://schemas.microsoft.com/office/drawing/2014/main" id="{DE674A61-02E5-4F2D-B06F-F101B265BB0F}"/>
              </a:ext>
            </a:extLst>
          </p:cNvPr>
          <p:cNvGraphicFramePr>
            <a:graphicFrameLocks noGrp="1"/>
          </p:cNvGraphicFramePr>
          <p:nvPr>
            <p:extLst>
              <p:ext uri="{D42A27DB-BD31-4B8C-83A1-F6EECF244321}">
                <p14:modId xmlns:p14="http://schemas.microsoft.com/office/powerpoint/2010/main" val="3839311318"/>
              </p:ext>
            </p:extLst>
          </p:nvPr>
        </p:nvGraphicFramePr>
        <p:xfrm>
          <a:off x="1280592" y="1772816"/>
          <a:ext cx="7559675" cy="434619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29 January - 2 February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24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8-12 April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27-31 May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22-31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19-23 August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14-23 August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18-22 November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13-22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980974941"/>
      </p:ext>
    </p:extLst>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7D6687F-66FD-4CCD-AF93-C143275A0D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12365</TotalTime>
  <Pages>15</Pages>
  <Words>1015</Words>
  <Application>Microsoft Office PowerPoint</Application>
  <PresentationFormat>Format A4 (210 x 297 mm)</PresentationFormat>
  <Paragraphs>135</Paragraphs>
  <Slides>10</Slides>
  <Notes>4</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10</vt:i4>
      </vt:variant>
    </vt:vector>
  </HeadingPairs>
  <TitlesOfParts>
    <vt:vector size="15" baseType="lpstr">
      <vt:lpstr>Arial</vt:lpstr>
      <vt:lpstr>Arial</vt:lpstr>
      <vt:lpstr>Calibri</vt:lpstr>
      <vt:lpstr>Rotis Sans Serif for Nokia</vt:lpstr>
      <vt:lpstr>Blank Presentation A4</vt:lpstr>
      <vt:lpstr>Présentation PowerPoint</vt:lpstr>
      <vt:lpstr>Call for IPRs </vt:lpstr>
      <vt:lpstr>Statement regarding competition law</vt:lpstr>
      <vt:lpstr>Issues for immediate attention</vt:lpstr>
      <vt:lpstr>SWG Ad Hoc Telcos</vt:lpstr>
      <vt:lpstr>Meeting Calendar</vt:lpstr>
      <vt:lpstr>Meeting Calendar 2022</vt:lpstr>
      <vt:lpstr>Meeting Calendar 2023</vt:lpstr>
      <vt:lpstr>Meeting Calendar 2024 Proposal for March SA plenary</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472</cp:revision>
  <cp:lastPrinted>1999-04-27T06:51:51Z</cp:lastPrinted>
  <dcterms:created xsi:type="dcterms:W3CDTF">2002-09-29T21:39:56Z</dcterms:created>
  <dcterms:modified xsi:type="dcterms:W3CDTF">2022-02-08T22:35:53Z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