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5"/>
  </p:notesMasterIdLst>
  <p:handoutMasterIdLst>
    <p:handoutMasterId r:id="rId16"/>
  </p:handoutMasterIdLst>
  <p:sldIdLst>
    <p:sldId id="445" r:id="rId5"/>
    <p:sldId id="446" r:id="rId6"/>
    <p:sldId id="456" r:id="rId7"/>
    <p:sldId id="940" r:id="rId8"/>
    <p:sldId id="942" r:id="rId9"/>
    <p:sldId id="948" r:id="rId10"/>
    <p:sldId id="936" r:id="rId11"/>
    <p:sldId id="939" r:id="rId12"/>
    <p:sldId id="941" r:id="rId13"/>
    <p:sldId id="43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6"/>
            <p14:sldId id="940"/>
            <p14:sldId id="942"/>
            <p14:sldId id="948"/>
            <p14:sldId id="936"/>
            <p14:sldId id="939"/>
            <p14:sldId id="941"/>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5889" autoAdjust="0"/>
  </p:normalViewPr>
  <p:slideViewPr>
    <p:cSldViewPr snapToGrid="0" showGuides="1">
      <p:cViewPr varScale="1">
        <p:scale>
          <a:sx n="101" d="100"/>
          <a:sy n="101" d="100"/>
        </p:scale>
        <p:origin x="138" y="13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90028" custLinFactNeighborX="590" custLinFactNeighborY="-7574"/>
      <dgm:spPr/>
    </dgm:pt>
  </dgm:ptLst>
  <dgm:cxnLst>
    <dgm:cxn modelId="{4B8FBCCC-43AE-46A9-9F11-1E27FEEC58A2}" type="presOf" srcId="{7BEC3A22-2E07-4125-8147-5C979B922B11}" destId="{1B9F0E2D-5B23-4FF3-9730-8BBF1F46100D}"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D67F3EF2-C361-45F8-B2B8-99EBC92A5592}" type="presOf" srcId="{B25C5971-3172-4B38-9C86-589AC35F6E58}" destId="{2D9C6011-B48E-491A-8BB6-33D99E6F5625}" srcOrd="0" destOrd="0" presId="urn:microsoft.com/office/officeart/2005/8/layout/lProcess3"/>
    <dgm:cxn modelId="{485C633E-D74B-44DA-BB10-6CDF428A7ECB}" type="presParOf" srcId="{1B9F0E2D-5B23-4FF3-9730-8BBF1F46100D}" destId="{73B6AD13-0729-4275-8C92-7452C63B98DE}" srcOrd="0" destOrd="0" presId="urn:microsoft.com/office/officeart/2005/8/layout/lProcess3"/>
    <dgm:cxn modelId="{2AFAFCFD-3C21-4273-8294-45C8A2BCDA17}"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6644" y="0"/>
          <a:ext cx="3911424" cy="86855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440923" y="0"/>
        <a:ext cx="3042866" cy="86855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9</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SP-211433, SA4 Rel-18 Workshop#2 – Summary report</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SA4 Rel-18 Workshop #3</a:t>
            </a:r>
            <a:br>
              <a:rPr lang="sv-SE" altLang="sv-SE" dirty="0"/>
            </a:br>
            <a:r>
              <a:rPr lang="sv-SE" altLang="sv-SE" dirty="0"/>
              <a:t>Summary report</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7"/>
            <a:ext cx="9144000" cy="1761417"/>
          </a:xfrm>
        </p:spPr>
        <p:txBody>
          <a:bodyPr/>
          <a:lstStyle/>
          <a:p>
            <a:pPr>
              <a:lnSpc>
                <a:spcPct val="80000"/>
              </a:lnSpc>
            </a:pPr>
            <a:r>
              <a:rPr lang="en-US" altLang="en-US" sz="2000" b="1" dirty="0">
                <a:latin typeface="Arial" panose="020B0604020202020204" pitchFamily="34" charset="0"/>
              </a:rPr>
              <a:t>Source: </a:t>
            </a:r>
            <a:r>
              <a:rPr lang="en-US" altLang="en-US" sz="2000" dirty="0">
                <a:latin typeface="Arial" panose="020B0604020202020204" pitchFamily="34" charset="0"/>
              </a:rPr>
              <a:t>SA4 Chair</a:t>
            </a:r>
          </a:p>
          <a:p>
            <a:pPr>
              <a:lnSpc>
                <a:spcPct val="80000"/>
              </a:lnSpc>
            </a:pPr>
            <a:r>
              <a:rPr lang="en-US" altLang="en-US" sz="2000" dirty="0">
                <a:latin typeface="Arial" panose="020B0604020202020204" pitchFamily="34" charset="0"/>
              </a:rPr>
              <a:t>SA4#117-e, 14-23 February 2022,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SP-220093</a:t>
            </a:r>
          </a:p>
          <a:p>
            <a:pPr>
              <a:lnSpc>
                <a:spcPct val="80000"/>
              </a:lnSpc>
            </a:pPr>
            <a:r>
              <a:rPr lang="en-US" altLang="en-US" sz="2000" dirty="0">
                <a:latin typeface="Arial" panose="020B0604020202020204" pitchFamily="34" charset="0"/>
              </a:rPr>
              <a:t>A.I.: 5.1</a:t>
            </a:r>
          </a:p>
          <a:p>
            <a:pPr>
              <a:lnSpc>
                <a:spcPct val="80000"/>
              </a:lnSpc>
            </a:pPr>
            <a:r>
              <a:rPr lang="en-US" altLang="en-US" sz="2000" dirty="0">
                <a:latin typeface="Arial" panose="020B0604020202020204" pitchFamily="34" charset="0"/>
              </a:rPr>
              <a:t>For information</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dirty="0"/>
              <a:t>Next steps</a:t>
            </a:r>
            <a:endParaRPr lang="en-US" altLang="en-US" dirty="0"/>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Autofit/>
          </a:bodyPr>
          <a:lstStyle/>
          <a:p>
            <a:pPr>
              <a:buFont typeface="Arial" panose="020B0604020202020204" pitchFamily="34" charset="0"/>
              <a:buChar char="•"/>
              <a:defRPr/>
            </a:pPr>
            <a:r>
              <a:rPr lang="sv-SE" altLang="en-US" sz="2000" dirty="0"/>
              <a:t>No further workshops planned</a:t>
            </a:r>
          </a:p>
          <a:p>
            <a:pPr>
              <a:buFont typeface="Arial" panose="020B0604020202020204" pitchFamily="34" charset="0"/>
              <a:buChar char="•"/>
              <a:defRPr/>
            </a:pPr>
            <a:r>
              <a:rPr lang="sv-SE" altLang="en-US" sz="2000" dirty="0"/>
              <a:t>~ 60% agreed Rel-18 plan* at SA4#117-e (February 2022)</a:t>
            </a:r>
          </a:p>
          <a:p>
            <a:pPr lvl="1">
              <a:defRPr/>
            </a:pPr>
            <a:r>
              <a:rPr lang="sv-SE" altLang="en-US" sz="1400" dirty="0"/>
              <a:t>When Rel-17 is supposed to be functionaly frozen.</a:t>
            </a:r>
          </a:p>
          <a:p>
            <a:pPr>
              <a:buFont typeface="Arial" panose="020B0604020202020204" pitchFamily="34" charset="0"/>
              <a:buChar char="•"/>
              <a:defRPr/>
            </a:pPr>
            <a:r>
              <a:rPr lang="sv-SE" altLang="en-US" sz="2000" dirty="0"/>
              <a:t>100% agreed Rel-18 plan* at SA4#119-e (May 2022)</a:t>
            </a:r>
          </a:p>
          <a:p>
            <a:pPr lvl="1">
              <a:defRPr/>
            </a:pPr>
            <a:r>
              <a:rPr lang="sv-SE" altLang="en-US" sz="1400" dirty="0"/>
              <a:t>I.e. once Rel-17 is actually completed and all dependencies are resolved.</a:t>
            </a:r>
          </a:p>
          <a:p>
            <a:pPr marL="0" indent="0">
              <a:lnSpc>
                <a:spcPct val="100000"/>
              </a:lnSpc>
              <a:spcBef>
                <a:spcPct val="0"/>
              </a:spcBef>
              <a:buFontTx/>
              <a:buNone/>
              <a:defRPr/>
            </a:pPr>
            <a:endParaRPr lang="sv-SE" altLang="en-US" sz="1100" dirty="0"/>
          </a:p>
          <a:p>
            <a:pPr marL="0" indent="0">
              <a:lnSpc>
                <a:spcPct val="100000"/>
              </a:lnSpc>
              <a:spcBef>
                <a:spcPct val="0"/>
              </a:spcBef>
              <a:buFontTx/>
              <a:buNone/>
              <a:defRPr/>
            </a:pPr>
            <a:r>
              <a:rPr lang="sv-SE" altLang="en-US" sz="1100" dirty="0"/>
              <a:t>* An agreed comprehensive view of items to be conducted within Rel-18</a:t>
            </a:r>
          </a:p>
          <a:p>
            <a:pPr marL="0" indent="0">
              <a:buFontTx/>
              <a:buNone/>
              <a:defRPr/>
            </a:pPr>
            <a:endParaRPr lang="sv-SE" altLang="en-US"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196174" y="258121"/>
            <a:ext cx="10515600" cy="1325563"/>
          </a:xfrm>
        </p:spPr>
        <p:txBody>
          <a:bodyPr/>
          <a:lstStyle/>
          <a:p>
            <a:r>
              <a:rPr lang="sv-SE" b="1" dirty="0"/>
              <a:t>Introduction</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199" y="1825625"/>
            <a:ext cx="9708397" cy="4351338"/>
          </a:xfrm>
        </p:spPr>
        <p:txBody>
          <a:bodyPr/>
          <a:lstStyle/>
          <a:p>
            <a:pPr marL="447675" indent="-447675"/>
            <a:r>
              <a:rPr lang="sv-SE" sz="2000" dirty="0"/>
              <a:t>This document presents currently discussed Rel-18 SA4 directions of work for the purpose of the SA Rel-18 workshop. It includes:</a:t>
            </a:r>
          </a:p>
          <a:p>
            <a:pPr marL="904875" lvl="1" indent="-447675"/>
            <a:r>
              <a:rPr lang="sv-SE" sz="1600" dirty="0"/>
              <a:t>SA4 Terms of References and the 3GPP process</a:t>
            </a:r>
          </a:p>
          <a:p>
            <a:pPr marL="904875" lvl="1" indent="-447675"/>
            <a:r>
              <a:rPr lang="sv-SE" sz="1600" dirty="0"/>
              <a:t>Summary of the SA4 Rel-18 Workshop held 17th August 2021</a:t>
            </a:r>
          </a:p>
          <a:p>
            <a:pPr marL="904875" lvl="1" indent="-447675"/>
            <a:r>
              <a:rPr lang="sv-SE" sz="1600" dirty="0"/>
              <a:t>Summary of the SA4 Rel-18 Workshop #2 held 3rd November 2021</a:t>
            </a:r>
          </a:p>
          <a:p>
            <a:pPr marL="904875" lvl="1" indent="-447675"/>
            <a:r>
              <a:rPr lang="sv-SE" sz="1600" dirty="0"/>
              <a:t>Summary of the SA4 Rel-18 Workshop #3 held 27th January 2022</a:t>
            </a:r>
          </a:p>
          <a:p>
            <a:pPr marL="904875" lvl="1" indent="-447675"/>
            <a:r>
              <a:rPr lang="en-US" altLang="en-US" sz="1600" dirty="0"/>
              <a:t>SA4 draft Rel-18 directions for further discussions and decisions</a:t>
            </a:r>
          </a:p>
          <a:p>
            <a:pPr marL="904875" lvl="1" indent="-447675"/>
            <a:r>
              <a:rPr lang="en-US" altLang="en-US" sz="1600" dirty="0"/>
              <a:t>Next steps</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Curved Connector 45">
            <a:extLst>
              <a:ext uri="{FF2B5EF4-FFF2-40B4-BE49-F238E27FC236}">
                <a16:creationId xmlns:a16="http://schemas.microsoft.com/office/drawing/2014/main" id="{678A6AE8-F241-4C80-A945-69941D00F839}"/>
              </a:ext>
            </a:extLst>
          </p:cNvPr>
          <p:cNvCxnSpPr>
            <a:cxnSpLocks/>
            <a:endCxn id="19" idx="0"/>
          </p:cNvCxnSpPr>
          <p:nvPr/>
        </p:nvCxnSpPr>
        <p:spPr>
          <a:xfrm>
            <a:off x="3422649" y="2722562"/>
            <a:ext cx="1748801" cy="92729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ounded Rectangle 46">
            <a:extLst>
              <a:ext uri="{FF2B5EF4-FFF2-40B4-BE49-F238E27FC236}">
                <a16:creationId xmlns:a16="http://schemas.microsoft.com/office/drawing/2014/main" id="{FA040349-3AAD-4FBD-8684-22CB17C8ED34}"/>
              </a:ext>
            </a:extLst>
          </p:cNvPr>
          <p:cNvSpPr/>
          <p:nvPr/>
        </p:nvSpPr>
        <p:spPr>
          <a:xfrm>
            <a:off x="2848768" y="362029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47" idx="0"/>
          </p:cNvCxnSpPr>
          <p:nvPr/>
        </p:nvCxnSpPr>
        <p:spPr>
          <a:xfrm rot="16200000" flipH="1">
            <a:off x="2888455" y="2951956"/>
            <a:ext cx="1050132" cy="28654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stCxn id="47" idx="3"/>
            <a:endCxn id="49" idx="1"/>
          </p:cNvCxnSpPr>
          <p:nvPr/>
        </p:nvCxnSpPr>
        <p:spPr>
          <a:xfrm>
            <a:off x="4264818" y="3989388"/>
            <a:ext cx="1696244" cy="797307"/>
          </a:xfrm>
          <a:prstGeom prst="curvedConnector3">
            <a:avLst>
              <a:gd name="adj1" fmla="val 58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49" idx="0"/>
          </p:cNvCxnSpPr>
          <p:nvPr/>
        </p:nvCxnSpPr>
        <p:spPr>
          <a:xfrm>
            <a:off x="3270250" y="2506151"/>
            <a:ext cx="3493177" cy="148323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7842018" y="5337441"/>
            <a:ext cx="3526689" cy="844015"/>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cxnSpLocks/>
            <a:stCxn id="47" idx="2"/>
            <a:endCxn id="118" idx="1"/>
          </p:cNvCxnSpPr>
          <p:nvPr/>
        </p:nvCxnSpPr>
        <p:spPr>
          <a:xfrm rot="16200000" flipH="1">
            <a:off x="4998921" y="2916352"/>
            <a:ext cx="1400968" cy="428522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a:cxnSpLocks/>
            <a:stCxn id="49" idx="3"/>
            <a:endCxn id="118" idx="0"/>
          </p:cNvCxnSpPr>
          <p:nvPr/>
        </p:nvCxnSpPr>
        <p:spPr>
          <a:xfrm>
            <a:off x="7565792" y="4786695"/>
            <a:ext cx="2039571" cy="5507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a:stCxn id="33" idx="1"/>
            <a:endCxn id="118" idx="1"/>
          </p:cNvCxnSpPr>
          <p:nvPr/>
        </p:nvCxnSpPr>
        <p:spPr>
          <a:xfrm rot="10800000" flipH="1" flipV="1">
            <a:off x="1919288" y="2512093"/>
            <a:ext cx="5922730" cy="3247356"/>
          </a:xfrm>
          <a:prstGeom prst="curvedConnector3">
            <a:avLst>
              <a:gd name="adj1" fmla="val 532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50644" y="163544"/>
            <a:ext cx="10515600" cy="1325563"/>
          </a:xfrm>
        </p:spPr>
        <p:txBody>
          <a:bodyPr/>
          <a:lstStyle/>
          <a:p>
            <a:r>
              <a:rPr lang="en-GB" altLang="en-US" b="1" dirty="0"/>
              <a:t>Three stage approach / SA4</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54" name="TextBox 30">
            <a:extLst>
              <a:ext uri="{FF2B5EF4-FFF2-40B4-BE49-F238E27FC236}">
                <a16:creationId xmlns:a16="http://schemas.microsoft.com/office/drawing/2014/main" id="{0026E8A7-5DFC-4668-B8F4-5AA226886F51}"/>
              </a:ext>
            </a:extLst>
          </p:cNvPr>
          <p:cNvSpPr txBox="1"/>
          <p:nvPr/>
        </p:nvSpPr>
        <p:spPr>
          <a:xfrm flipH="1">
            <a:off x="7642820" y="1961139"/>
            <a:ext cx="4578031" cy="2893100"/>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3GPP SA WG4 (</a:t>
            </a:r>
            <a:r>
              <a:rPr lang="en-GB" sz="1400" b="1" dirty="0">
                <a:latin typeface="Century Gothic" panose="020B0502020202020204" pitchFamily="34" charset="0"/>
                <a:cs typeface="Calibri" panose="020F0502020204030204" pitchFamily="34" charset="0"/>
              </a:rPr>
              <a:t>SA4</a:t>
            </a:r>
            <a:r>
              <a:rPr lang="en-GB" sz="1400" dirty="0">
                <a:latin typeface="Century Gothic" panose="020B0502020202020204" pitchFamily="34" charset="0"/>
                <a:cs typeface="Calibri" panose="020F0502020204030204" pitchFamily="34" charset="0"/>
              </a:rPr>
              <a:t>) is </a:t>
            </a:r>
            <a:r>
              <a:rPr lang="en-US" sz="1400" dirty="0">
                <a:latin typeface="Century Gothic" panose="020B0502020202020204" pitchFamily="34" charset="0"/>
                <a:cs typeface="Calibri" panose="020F0502020204030204" pitchFamily="34" charset="0"/>
              </a:rPr>
              <a:t>responsible for the specification of codecs for speech, audio, video, graphics and other media types related to traditional and emerging media services such as extended reality (XR) and online gaming, as well as the system and delivery aspects of such content.</a:t>
            </a:r>
          </a:p>
          <a:p>
            <a:pPr>
              <a:defRPr/>
            </a:pPr>
            <a:r>
              <a:rPr lang="en-US" sz="1400" dirty="0">
                <a:latin typeface="Century Gothic" panose="020B0502020202020204" pitchFamily="34" charset="0"/>
                <a:cs typeface="Calibri" panose="020F0502020204030204" pitchFamily="34" charset="0"/>
              </a:rPr>
              <a:t>SA4 specifies the content formats and delivery protocols as well as associated quality assessments, metrics and requirements for a broad range of scenarios, and the use of artificial intelligence and machine learning models for multimedia.</a:t>
            </a:r>
            <a:endParaRPr lang="en-GB" sz="1400" dirty="0">
              <a:latin typeface="Century Gothic" panose="020B0502020202020204" pitchFamily="34" charset="0"/>
              <a:cs typeface="Calibri" panose="020F0502020204030204" pitchFamily="34" charset="0"/>
            </a:endParaRPr>
          </a:p>
        </p:txBody>
      </p:sp>
      <p:sp>
        <p:nvSpPr>
          <p:cNvPr id="19" name="Rounded Rectangle 46">
            <a:extLst>
              <a:ext uri="{FF2B5EF4-FFF2-40B4-BE49-F238E27FC236}">
                <a16:creationId xmlns:a16="http://schemas.microsoft.com/office/drawing/2014/main" id="{FEFECAA7-C3C1-423B-9684-2D4C2F208564}"/>
              </a:ext>
            </a:extLst>
          </p:cNvPr>
          <p:cNvSpPr/>
          <p:nvPr/>
        </p:nvSpPr>
        <p:spPr>
          <a:xfrm>
            <a:off x="4463425" y="364985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Mission critical apps</a:t>
            </a:r>
          </a:p>
        </p:txBody>
      </p:sp>
      <p:cxnSp>
        <p:nvCxnSpPr>
          <p:cNvPr id="22" name="Curved Connector 52">
            <a:extLst>
              <a:ext uri="{FF2B5EF4-FFF2-40B4-BE49-F238E27FC236}">
                <a16:creationId xmlns:a16="http://schemas.microsoft.com/office/drawing/2014/main" id="{A86B9B82-744E-487A-81C8-EDF96B86571E}"/>
              </a:ext>
            </a:extLst>
          </p:cNvPr>
          <p:cNvCxnSpPr>
            <a:cxnSpLocks/>
            <a:stCxn id="19" idx="2"/>
            <a:endCxn id="49" idx="1"/>
          </p:cNvCxnSpPr>
          <p:nvPr/>
        </p:nvCxnSpPr>
        <p:spPr>
          <a:xfrm rot="16200000" flipH="1">
            <a:off x="5366929" y="4192562"/>
            <a:ext cx="398654" cy="7896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urved Connector 52">
            <a:extLst>
              <a:ext uri="{FF2B5EF4-FFF2-40B4-BE49-F238E27FC236}">
                <a16:creationId xmlns:a16="http://schemas.microsoft.com/office/drawing/2014/main" id="{4E6A9C07-B9B6-436D-87C2-FEBE3652354A}"/>
              </a:ext>
            </a:extLst>
          </p:cNvPr>
          <p:cNvCxnSpPr>
            <a:cxnSpLocks/>
            <a:stCxn id="19" idx="2"/>
            <a:endCxn id="118" idx="1"/>
          </p:cNvCxnSpPr>
          <p:nvPr/>
        </p:nvCxnSpPr>
        <p:spPr>
          <a:xfrm rot="16200000" flipH="1">
            <a:off x="5821030" y="3738461"/>
            <a:ext cx="1371408" cy="2670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a:extLst>
              <a:ext uri="{FF2B5EF4-FFF2-40B4-BE49-F238E27FC236}">
                <a16:creationId xmlns:a16="http://schemas.microsoft.com/office/drawing/2014/main" id="{F503A768-98AB-41BB-8D8C-DF2371CB16EF}"/>
              </a:ext>
            </a:extLst>
          </p:cNvPr>
          <p:cNvSpPr/>
          <p:nvPr/>
        </p:nvSpPr>
        <p:spPr>
          <a:xfrm>
            <a:off x="5961062" y="3989388"/>
            <a:ext cx="1604730" cy="1594613"/>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Multimedia Codecs, Systems and Services</a:t>
            </a:r>
          </a:p>
        </p:txBody>
      </p:sp>
      <p:sp>
        <p:nvSpPr>
          <p:cNvPr id="23" name="Rounded Rectangle 46">
            <a:extLst>
              <a:ext uri="{FF2B5EF4-FFF2-40B4-BE49-F238E27FC236}">
                <a16:creationId xmlns:a16="http://schemas.microsoft.com/office/drawing/2014/main" id="{42195736-D3F1-4620-8B8B-E73010957094}"/>
              </a:ext>
            </a:extLst>
          </p:cNvPr>
          <p:cNvSpPr/>
          <p:nvPr/>
        </p:nvSpPr>
        <p:spPr>
          <a:xfrm>
            <a:off x="2603501" y="5006432"/>
            <a:ext cx="2400300" cy="1184149"/>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RAN WGs</a:t>
            </a:r>
          </a:p>
          <a:p>
            <a:pPr algn="ctr">
              <a:defRPr/>
            </a:pPr>
            <a:r>
              <a:rPr lang="en-US" sz="1400" dirty="0">
                <a:solidFill>
                  <a:schemeClr val="tx1"/>
                </a:solidFill>
                <a:latin typeface="Century Gothic" panose="020B0502020202020204" pitchFamily="34" charset="0"/>
              </a:rPr>
              <a:t>QoS/X-layer optimizations/advanced media-types</a:t>
            </a:r>
          </a:p>
        </p:txBody>
      </p:sp>
      <p:cxnSp>
        <p:nvCxnSpPr>
          <p:cNvPr id="24" name="Curved Connector 54">
            <a:extLst>
              <a:ext uri="{FF2B5EF4-FFF2-40B4-BE49-F238E27FC236}">
                <a16:creationId xmlns:a16="http://schemas.microsoft.com/office/drawing/2014/main" id="{379A71EE-E185-4D20-98C9-7EAB76F245CF}"/>
              </a:ext>
            </a:extLst>
          </p:cNvPr>
          <p:cNvCxnSpPr>
            <a:cxnSpLocks/>
            <a:stCxn id="23" idx="3"/>
            <a:endCxn id="49" idx="1"/>
          </p:cNvCxnSpPr>
          <p:nvPr/>
        </p:nvCxnSpPr>
        <p:spPr>
          <a:xfrm flipV="1">
            <a:off x="5003801" y="4786695"/>
            <a:ext cx="957261" cy="811812"/>
          </a:xfrm>
          <a:prstGeom prst="curvedConnector3">
            <a:avLst>
              <a:gd name="adj1" fmla="val 50000"/>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176719" y="316486"/>
            <a:ext cx="10515600" cy="1325563"/>
          </a:xfrm>
        </p:spPr>
        <p:txBody>
          <a:bodyPr/>
          <a:lstStyle/>
          <a:p>
            <a:r>
              <a:rPr lang="en-US" altLang="en-US" b="1" dirty="0"/>
              <a:t>SA4 Rel-18 Workshop (17th August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165370" y="1825625"/>
            <a:ext cx="5797768" cy="4489934"/>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New Immersive media types and formats definition</a:t>
            </a:r>
            <a:endParaRPr lang="en-US" sz="1400" u="none" strike="noStrike" dirty="0">
              <a:effectLst/>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5G video codec &amp; IVAS codec (including ATIAS, Multimedia telephony/MTSI/System support)</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media including AR/MR media</a:t>
            </a:r>
            <a:r>
              <a:rPr lang="en-US" sz="1400" dirty="0">
                <a:ea typeface="Arial" panose="020B0604020202020204" pitchFamily="34" charset="0"/>
              </a:rPr>
              <a:t> and sensory input (e.g. </a:t>
            </a:r>
            <a:r>
              <a:rPr lang="en-US" sz="1400" u="none" strike="noStrike" dirty="0">
                <a:effectLst/>
                <a:ea typeface="Arial" panose="020B0604020202020204" pitchFamily="34" charset="0"/>
              </a:rPr>
              <a:t>Haptics)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err="1">
                <a:effectLst/>
                <a:ea typeface="Arial" panose="020B0604020202020204" pitchFamily="34" charset="0"/>
              </a:rPr>
              <a:t>QoE</a:t>
            </a:r>
            <a:r>
              <a:rPr lang="en-US" sz="1400" u="none" strike="noStrike" dirty="0">
                <a:effectLst/>
                <a:ea typeface="Arial" panose="020B0604020202020204" pitchFamily="34" charset="0"/>
              </a:rPr>
              <a:t> metrics for these new media types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AI-based media enhancements</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XR (AR/VR/MR and Cloud Gaming) Services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Desire for a unified framework to support all such new services on 5G Core/RAN/UE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Should enable collaboration between MNOs and third-party service providers, support OTT services in 5G, follow 5G Media streaming example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Unified framework proposed: 5G-RTC architecture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For conversational service, consider MTSI extension (DC-MTSI)</a:t>
            </a:r>
            <a:r>
              <a:rPr lang="ko-KR" altLang="en-US" sz="1400" dirty="0">
                <a:ea typeface="Arial" panose="020B0604020202020204" pitchFamily="34" charset="0"/>
              </a:rPr>
              <a:t> </a:t>
            </a:r>
            <a:endParaRPr lang="en-US" sz="1400" dirty="0">
              <a:ea typeface="Arial" panose="020B0604020202020204" pitchFamily="34" charset="0"/>
            </a:endParaRPr>
          </a:p>
          <a:p>
            <a:pPr lvl="2" fontAlgn="auto">
              <a:lnSpc>
                <a:spcPct val="115000"/>
              </a:lnSpc>
              <a:spcBef>
                <a:spcPts val="0"/>
              </a:spcBef>
              <a:spcAft>
                <a:spcPts val="0"/>
              </a:spcAft>
              <a:buNone/>
            </a:pPr>
            <a:endParaRPr lang="en-US" sz="1400" dirty="0">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lvl="1"/>
            <a:endParaRPr lang="en-GB" sz="1600" dirty="0">
              <a:highlight>
                <a:srgbClr val="FFFF00"/>
              </a:highlight>
            </a:endParaRPr>
          </a:p>
        </p:txBody>
      </p:sp>
      <p:sp>
        <p:nvSpPr>
          <p:cNvPr id="5" name="Espace réservé du contenu 4">
            <a:extLst>
              <a:ext uri="{FF2B5EF4-FFF2-40B4-BE49-F238E27FC236}">
                <a16:creationId xmlns:a16="http://schemas.microsoft.com/office/drawing/2014/main" id="{B92B470B-DE84-4CE8-AE21-5366979D945C}"/>
              </a:ext>
            </a:extLst>
          </p:cNvPr>
          <p:cNvSpPr>
            <a:spLocks noGrp="1"/>
          </p:cNvSpPr>
          <p:nvPr>
            <p:ph idx="10"/>
          </p:nvPr>
        </p:nvSpPr>
        <p:spPr>
          <a:xfrm>
            <a:off x="6228861" y="1825625"/>
            <a:ext cx="5963139" cy="4351338"/>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Media Distribution enhancements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Universal Access / Free to Air</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Hybrid/</a:t>
            </a:r>
            <a:r>
              <a:rPr lang="en-US" sz="1400" dirty="0" err="1">
                <a:ea typeface="Arial" panose="020B0604020202020204" pitchFamily="34" charset="0"/>
              </a:rPr>
              <a:t>Unicast</a:t>
            </a:r>
            <a:r>
              <a:rPr lang="en-US" sz="1400" dirty="0">
                <a:ea typeface="Arial" panose="020B0604020202020204" pitchFamily="34" charset="0"/>
              </a:rPr>
              <a:t>/Broadcast/Multicast media delivery improvements as appropriate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Enhancing quality of traditional media (e.g. 2D video with UHD HDR, 8K)</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Media handling of Personal IoT networks</a:t>
            </a: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Support Architecture evolutions</a:t>
            </a:r>
            <a:endParaRPr lang="en-US" sz="1400" dirty="0">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Uplink enhancements : A/V Production, Media Contribution</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Edge Compute: split rendering, network-based media processing</a:t>
            </a: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Approaches for </a:t>
            </a:r>
            <a:r>
              <a:rPr lang="en-US" sz="1400" b="1" dirty="0">
                <a:ea typeface="Arial" panose="020B0604020202020204" pitchFamily="34" charset="0"/>
              </a:rPr>
              <a:t>Rel-18</a:t>
            </a:r>
            <a:endParaRPr lang="en-US" sz="1400" b="1"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Focus on 5GMS adoption and stability</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Establish a consistent Rel-18 plan to address 5G-Advanced service requirements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Make sure we focus on commercially relevant features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Provide implementation support: Tooling/Software/Interop</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Leverage deployed multimedia technologies</a:t>
            </a: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Proposal under discussion to define a Service Media Enabler framework</a:t>
            </a:r>
            <a:endParaRPr lang="en-US" sz="1400" u="none" strike="noStrike" dirty="0">
              <a:effectLst/>
              <a:ea typeface="Arial" panose="020B0604020202020204" pitchFamily="34" charset="0"/>
            </a:endParaRPr>
          </a:p>
          <a:p>
            <a:endParaRPr lang="fr-FR"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365125"/>
            <a:ext cx="8972550" cy="1325563"/>
          </a:xfrm>
        </p:spPr>
        <p:txBody>
          <a:bodyPr/>
          <a:lstStyle/>
          <a:p>
            <a:r>
              <a:rPr lang="en-US" altLang="en-US" b="1" dirty="0"/>
              <a:t>SA4 Rel-18 Workshop #2 (3rd November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dirty="0"/>
              <a:t> New and repeated guiding principles</a:t>
            </a:r>
          </a:p>
          <a:p>
            <a:pPr lvl="1"/>
            <a:r>
              <a:rPr lang="en-GB" sz="2000" dirty="0"/>
              <a:t>Prioritize Rel-17 completion at 3GPP SA4#116-e and SA4#117-e</a:t>
            </a:r>
          </a:p>
          <a:p>
            <a:pPr lvl="1"/>
            <a:r>
              <a:rPr lang="en-GB" sz="2000" dirty="0"/>
              <a:t>Rel-18 work justification based on</a:t>
            </a:r>
          </a:p>
          <a:p>
            <a:pPr lvl="2"/>
            <a:r>
              <a:rPr lang="en-GB" sz="1600" dirty="0"/>
              <a:t>Identified commercialization interests</a:t>
            </a:r>
          </a:p>
          <a:p>
            <a:pPr lvl="3"/>
            <a:r>
              <a:rPr lang="en-GB" sz="1100" dirty="0"/>
              <a:t>E.g. “</a:t>
            </a:r>
            <a:r>
              <a:rPr lang="en-US" sz="1100" dirty="0"/>
              <a:t>1 stop shop for AR glasses ecosystem.</a:t>
            </a:r>
            <a:r>
              <a:rPr lang="en-GB" sz="1100" dirty="0"/>
              <a:t>”</a:t>
            </a:r>
          </a:p>
          <a:p>
            <a:pPr lvl="2"/>
            <a:r>
              <a:rPr lang="en-US" sz="1600" dirty="0"/>
              <a:t>Study Item conclusions in SA4 but also SA1 and SA2</a:t>
            </a:r>
          </a:p>
          <a:p>
            <a:pPr lvl="2"/>
            <a:r>
              <a:rPr lang="en-US" sz="1600" dirty="0"/>
              <a:t>Unfinished work from previous work items</a:t>
            </a:r>
            <a:endParaRPr lang="en-GB" sz="1600" dirty="0"/>
          </a:p>
          <a:p>
            <a:pPr lvl="1"/>
            <a:r>
              <a:rPr lang="en-GB" sz="2000" dirty="0"/>
              <a:t>Specify Non-vertical framework for app integration &amp; service collaboration</a:t>
            </a:r>
          </a:p>
          <a:p>
            <a:pPr lvl="2"/>
            <a:r>
              <a:rPr lang="en-GB" sz="1600" dirty="0"/>
              <a:t>“Meet the needs of operators and OTTs”</a:t>
            </a:r>
          </a:p>
          <a:p>
            <a:pPr lvl="1"/>
            <a:r>
              <a:rPr lang="en-GB" sz="2000" dirty="0"/>
              <a:t>Leverage deployed multimedia technologies</a:t>
            </a:r>
          </a:p>
          <a:p>
            <a:pPr lvl="2"/>
            <a:r>
              <a:rPr lang="en-GB" sz="1600" dirty="0"/>
              <a:t>E.g. WebRTC</a:t>
            </a:r>
          </a:p>
          <a:p>
            <a:pPr lvl="1"/>
            <a:r>
              <a:rPr lang="en-US" sz="2000" dirty="0"/>
              <a:t>Provide support for implementation and deployment (tools, reference s/w, interop,…)</a:t>
            </a:r>
          </a:p>
          <a:p>
            <a:pPr lvl="2"/>
            <a:r>
              <a:rPr lang="en-US" sz="1600" dirty="0"/>
              <a:t>From 3GPP or through other industry fora and SDOs</a:t>
            </a:r>
            <a:endParaRPr lang="en-GB" dirty="0"/>
          </a:p>
        </p:txBody>
      </p:sp>
    </p:spTree>
    <p:extLst>
      <p:ext uri="{BB962C8B-B14F-4D97-AF65-F5344CB8AC3E}">
        <p14:creationId xmlns:p14="http://schemas.microsoft.com/office/powerpoint/2010/main" val="40105829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838200" y="365125"/>
            <a:ext cx="8858250" cy="1325563"/>
          </a:xfrm>
        </p:spPr>
        <p:txBody>
          <a:bodyPr/>
          <a:lstStyle/>
          <a:p>
            <a:r>
              <a:rPr lang="en-US" altLang="en-US" b="1" dirty="0"/>
              <a:t>SA4 Rel-18 Workshop #3 (27</a:t>
            </a:r>
            <a:r>
              <a:rPr lang="en-US" altLang="en-US" b="1" baseline="30000" dirty="0"/>
              <a:t>th</a:t>
            </a:r>
            <a:r>
              <a:rPr lang="en-US" altLang="en-US" b="1" dirty="0"/>
              <a:t> January 2022)</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1600" dirty="0"/>
              <a:t> General</a:t>
            </a:r>
          </a:p>
          <a:p>
            <a:pPr lvl="1"/>
            <a:r>
              <a:rPr lang="en-GB" sz="1400" dirty="0"/>
              <a:t>Proposed SWG coordination for IVAS codec Rel-18 objectives </a:t>
            </a:r>
            <a:r>
              <a:rPr lang="en-US" sz="1400" dirty="0"/>
              <a:t>for immersive audio communications</a:t>
            </a:r>
            <a:r>
              <a:rPr lang="en-US" sz="600" dirty="0">
                <a:effectLst/>
                <a:latin typeface="Arial" panose="020B0604020202020204" pitchFamily="34" charset="0"/>
                <a:ea typeface="Arial" panose="020B0604020202020204" pitchFamily="34" charset="0"/>
                <a:cs typeface="Times New Roman" panose="02020603050405020304" pitchFamily="18" charset="0"/>
              </a:rPr>
              <a:t>;</a:t>
            </a:r>
          </a:p>
          <a:p>
            <a:pPr lvl="1"/>
            <a:r>
              <a:rPr lang="en-US" sz="1400" dirty="0"/>
              <a:t>Proposal for 2 XR RTC tracks: WebRTC (</a:t>
            </a:r>
            <a:r>
              <a:rPr lang="en-US" sz="1400" dirty="0" err="1"/>
              <a:t>iRTCW</a:t>
            </a:r>
            <a:r>
              <a:rPr lang="en-US" sz="1400" dirty="0"/>
              <a:t> &amp; </a:t>
            </a:r>
            <a:r>
              <a:rPr lang="en-US" sz="1400" dirty="0" err="1"/>
              <a:t>FS_eiRTCW</a:t>
            </a:r>
            <a:r>
              <a:rPr lang="en-US" sz="1400" dirty="0"/>
              <a:t>) and IMS (IBACS)</a:t>
            </a:r>
          </a:p>
          <a:p>
            <a:pPr lvl="1"/>
            <a:r>
              <a:rPr lang="en-US" sz="1400" dirty="0"/>
              <a:t>Proposal to rename SWG to “Real Time Communications” RTC SWG</a:t>
            </a:r>
          </a:p>
          <a:p>
            <a:pPr lvl="1"/>
            <a:r>
              <a:rPr lang="en-US" sz="1400" dirty="0"/>
              <a:t>Proposal on Immersive media </a:t>
            </a:r>
            <a:r>
              <a:rPr lang="en-US" sz="1400" dirty="0" err="1"/>
              <a:t>QoE</a:t>
            </a:r>
            <a:r>
              <a:rPr lang="en-US" sz="1400" dirty="0"/>
              <a:t> metrics</a:t>
            </a:r>
          </a:p>
          <a:p>
            <a:pPr lvl="1"/>
            <a:r>
              <a:rPr lang="en-US" sz="1400" dirty="0"/>
              <a:t>Proposal on XR Service Collaboration Between Operators and OTTs</a:t>
            </a:r>
          </a:p>
          <a:p>
            <a:pPr lvl="1"/>
            <a:r>
              <a:rPr lang="en-US" sz="1400" dirty="0"/>
              <a:t>Description of Tactile communication work in 3GPP</a:t>
            </a:r>
          </a:p>
          <a:p>
            <a:r>
              <a:rPr lang="en-US" sz="1600" dirty="0"/>
              <a:t> Draft WIDs: </a:t>
            </a:r>
          </a:p>
          <a:p>
            <a:pPr lvl="1"/>
            <a:r>
              <a:rPr lang="en-US" sz="1400" dirty="0"/>
              <a:t>Media Capabilities for Augmented Reality (</a:t>
            </a:r>
            <a:r>
              <a:rPr lang="en-US" sz="1400" dirty="0" err="1"/>
              <a:t>MeCAR</a:t>
            </a:r>
            <a:r>
              <a:rPr lang="en-US" sz="1400" dirty="0"/>
              <a:t>)</a:t>
            </a:r>
          </a:p>
          <a:p>
            <a:pPr lvl="1"/>
            <a:r>
              <a:rPr lang="en-US" sz="1400" dirty="0"/>
              <a:t>IMS-based AR conversational services (IBACS)</a:t>
            </a:r>
          </a:p>
          <a:p>
            <a:pPr lvl="1"/>
            <a:r>
              <a:rPr lang="en-US" sz="1400" dirty="0"/>
              <a:t>Immersive Real-time Communication for WebRTC (</a:t>
            </a:r>
            <a:r>
              <a:rPr lang="en-US" sz="1400" dirty="0" err="1"/>
              <a:t>iRTCW</a:t>
            </a:r>
            <a:r>
              <a:rPr lang="en-US" sz="1400" dirty="0"/>
              <a:t>)</a:t>
            </a:r>
          </a:p>
          <a:p>
            <a:pPr lvl="1"/>
            <a:r>
              <a:rPr lang="nb-NO" sz="1400" dirty="0"/>
              <a:t>Split Rendering Media Service Enabler (MSE_SR)</a:t>
            </a:r>
          </a:p>
          <a:p>
            <a:pPr lvl="1"/>
            <a:r>
              <a:rPr lang="en-US" sz="1400" dirty="0"/>
              <a:t>Enhancements to UE Testing (</a:t>
            </a:r>
            <a:r>
              <a:rPr lang="en-US" sz="1400" dirty="0" err="1"/>
              <a:t>eUEt</a:t>
            </a:r>
            <a:r>
              <a:rPr lang="en-US" sz="1400" dirty="0"/>
              <a:t>)</a:t>
            </a:r>
          </a:p>
          <a:p>
            <a:r>
              <a:rPr lang="en-US" sz="1600" dirty="0"/>
              <a:t> Draft Study: </a:t>
            </a:r>
          </a:p>
          <a:p>
            <a:pPr lvl="1"/>
            <a:r>
              <a:rPr lang="en-US" sz="1400" dirty="0"/>
              <a:t>Study on Energy-aware 5G Media Streaming (FS_5GMS-EA)</a:t>
            </a:r>
          </a:p>
          <a:p>
            <a:pPr lvl="1"/>
            <a:r>
              <a:rPr lang="en-US" sz="1400" dirty="0"/>
              <a:t>Enhancements for immersive Real-time Communication for WebRTC (</a:t>
            </a:r>
            <a:r>
              <a:rPr lang="en-US" sz="1400" dirty="0" err="1"/>
              <a:t>FS_eiRTCW</a:t>
            </a:r>
            <a:r>
              <a:rPr lang="en-US" sz="1400" dirty="0"/>
              <a:t>)</a:t>
            </a:r>
          </a:p>
          <a:p>
            <a:pPr lvl="1"/>
            <a:r>
              <a:rPr lang="en-US" sz="1400" dirty="0"/>
              <a:t>Smartly Tethering AR Glasses (</a:t>
            </a:r>
            <a:r>
              <a:rPr lang="en-US" sz="1400" dirty="0" err="1"/>
              <a:t>SmarTAR</a:t>
            </a:r>
            <a:r>
              <a:rPr lang="en-US" sz="1400" dirty="0"/>
              <a:t>) </a:t>
            </a:r>
          </a:p>
          <a:p>
            <a:endParaRPr lang="en-US" sz="1600" dirty="0"/>
          </a:p>
          <a:p>
            <a:endParaRPr lang="en-GB" sz="1600" dirty="0"/>
          </a:p>
        </p:txBody>
      </p:sp>
    </p:spTree>
    <p:extLst>
      <p:ext uri="{BB962C8B-B14F-4D97-AF65-F5344CB8AC3E}">
        <p14:creationId xmlns:p14="http://schemas.microsoft.com/office/powerpoint/2010/main" val="79285892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82102" y="245016"/>
            <a:ext cx="9503925" cy="716727"/>
          </a:xfrm>
        </p:spPr>
        <p:txBody>
          <a:bodyPr/>
          <a:lstStyle/>
          <a:p>
            <a:r>
              <a:rPr lang="en-US" altLang="en-US" sz="4000" b="1" dirty="0"/>
              <a:t>Immersive media types and formats (all TBD except </a:t>
            </a:r>
            <a:r>
              <a:rPr lang="en-US" altLang="en-US" sz="4000" b="1" dirty="0" err="1"/>
              <a:t>IVAS_Codec</a:t>
            </a:r>
            <a:r>
              <a:rPr lang="en-US" altLang="en-US" sz="4000" b="1" dirty="0"/>
              <a:t>/ATIAS)</a:t>
            </a:r>
          </a:p>
        </p:txBody>
      </p:sp>
      <p:sp>
        <p:nvSpPr>
          <p:cNvPr id="8243" name="TextBox 62"/>
          <p:cNvSpPr txBox="1">
            <a:spLocks noChangeArrowheads="1"/>
          </p:cNvSpPr>
          <p:nvPr/>
        </p:nvSpPr>
        <p:spPr bwMode="auto">
          <a:xfrm rot="20391721">
            <a:off x="2275969" y="11269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58532" y="113458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187104" y="1135357"/>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24486" y="1882493"/>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180539"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50041" y="1873341"/>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23851"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SA#93</a:t>
            </a:r>
          </a:p>
          <a:p>
            <a:pPr algn="ctr">
              <a:lnSpc>
                <a:spcPct val="100000"/>
              </a:lnSpc>
              <a:spcBef>
                <a:spcPct val="0"/>
              </a:spcBef>
              <a:buFontTx/>
              <a:buNone/>
            </a:pPr>
            <a:r>
              <a:rPr lang="en-US" altLang="en-US" sz="1200" dirty="0">
                <a:latin typeface="Arial" panose="020B0604020202020204" pitchFamily="34" charset="0"/>
              </a:rPr>
              <a:t>Q3/2021</a:t>
            </a:r>
          </a:p>
        </p:txBody>
      </p:sp>
      <p:cxnSp>
        <p:nvCxnSpPr>
          <p:cNvPr id="67" name="Straight Connector 66"/>
          <p:cNvCxnSpPr>
            <a:cxnSpLocks/>
          </p:cNvCxnSpPr>
          <p:nvPr/>
        </p:nvCxnSpPr>
        <p:spPr>
          <a:xfrm flipH="1">
            <a:off x="3396871" y="1882494"/>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074549" y="1379048"/>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22638"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17204"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03042"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089670"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18922"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4970074"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56702"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02154"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37106"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08236"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41080"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888640"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7962425"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56991"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42829"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29457"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58709"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09861" y="1384283"/>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896489"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41941"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776893"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48023"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36743"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28427"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Q4/2023</a:t>
            </a:r>
          </a:p>
        </p:txBody>
      </p:sp>
      <p:graphicFrame>
        <p:nvGraphicFramePr>
          <p:cNvPr id="44" name="Diagramme 43">
            <a:extLst>
              <a:ext uri="{FF2B5EF4-FFF2-40B4-BE49-F238E27FC236}">
                <a16:creationId xmlns:a16="http://schemas.microsoft.com/office/drawing/2014/main" id="{C46B9EBE-78C0-41DE-9A98-EFDF277603EF}"/>
              </a:ext>
            </a:extLst>
          </p:cNvPr>
          <p:cNvGraphicFramePr/>
          <p:nvPr>
            <p:extLst>
              <p:ext uri="{D42A27DB-BD31-4B8C-83A1-F6EECF244321}">
                <p14:modId xmlns:p14="http://schemas.microsoft.com/office/powerpoint/2010/main" val="3330465741"/>
              </p:ext>
            </p:extLst>
          </p:nvPr>
        </p:nvGraphicFramePr>
        <p:xfrm>
          <a:off x="467771" y="2564225"/>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55622" y="2564225"/>
            <a:ext cx="6786319"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Video Codec for 5G </a:t>
              </a:r>
              <a:r>
                <a:rPr lang="en-US" sz="1600" dirty="0">
                  <a:effectLst/>
                </a:rPr>
                <a:t>(5GVideo) </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479047" y="3500665"/>
            <a:ext cx="6231028" cy="492842"/>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6" name="Rounded Rectangle 33">
            <a:extLst>
              <a:ext uri="{FF2B5EF4-FFF2-40B4-BE49-F238E27FC236}">
                <a16:creationId xmlns:a16="http://schemas.microsoft.com/office/drawing/2014/main" id="{E667DEA0-BADA-46DB-8BF4-5B8FD5505DAD}"/>
              </a:ext>
            </a:extLst>
          </p:cNvPr>
          <p:cNvSpPr/>
          <p:nvPr/>
        </p:nvSpPr>
        <p:spPr>
          <a:xfrm>
            <a:off x="3029702" y="1938172"/>
            <a:ext cx="780479" cy="506840"/>
          </a:xfrm>
          <a:prstGeom prst="roundRect">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34031" y="1938172"/>
            <a:ext cx="780479" cy="506840"/>
          </a:xfrm>
          <a:prstGeom prst="roundRect">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56" name="Groupe 55">
            <a:extLst>
              <a:ext uri="{FF2B5EF4-FFF2-40B4-BE49-F238E27FC236}">
                <a16:creationId xmlns:a16="http://schemas.microsoft.com/office/drawing/2014/main" id="{3B2EA9F4-9DD4-4AF3-BCE2-CC63D33FEF0C}"/>
              </a:ext>
            </a:extLst>
          </p:cNvPr>
          <p:cNvGrpSpPr/>
          <p:nvPr/>
        </p:nvGrpSpPr>
        <p:grpSpPr>
          <a:xfrm>
            <a:off x="2368485" y="5400045"/>
            <a:ext cx="5890867" cy="413990"/>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fontAlgn="t">
                <a:spcBef>
                  <a:spcPts val="0"/>
                </a:spcBef>
                <a:spcAft>
                  <a:spcPts val="0"/>
                </a:spcAft>
              </a:pPr>
              <a:r>
                <a:rPr lang="en-US" sz="1600" dirty="0">
                  <a:effectLst/>
                </a:rPr>
                <a:t>Artificial Intelligence/Machine Learning (FS_AI4Media / FS_AMM)</a:t>
              </a:r>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01986" y="3028169"/>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grpSp>
        <p:nvGrpSpPr>
          <p:cNvPr id="77" name="Groupe 65">
            <a:extLst>
              <a:ext uri="{FF2B5EF4-FFF2-40B4-BE49-F238E27FC236}">
                <a16:creationId xmlns:a16="http://schemas.microsoft.com/office/drawing/2014/main" id="{E837CE48-9A50-4A51-AD04-33141C0442A8}"/>
              </a:ext>
            </a:extLst>
          </p:cNvPr>
          <p:cNvGrpSpPr/>
          <p:nvPr/>
        </p:nvGrpSpPr>
        <p:grpSpPr>
          <a:xfrm>
            <a:off x="465569" y="4073091"/>
            <a:ext cx="2429216" cy="1250401"/>
            <a:chOff x="1757" y="0"/>
            <a:chExt cx="2045623" cy="430886"/>
          </a:xfrm>
        </p:grpSpPr>
        <p:sp>
          <p:nvSpPr>
            <p:cNvPr id="78"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0" name="Groupe 90">
            <a:extLst>
              <a:ext uri="{FF2B5EF4-FFF2-40B4-BE49-F238E27FC236}">
                <a16:creationId xmlns:a16="http://schemas.microsoft.com/office/drawing/2014/main" id="{6F5FD9C5-620B-4B01-A18F-425014520A22}"/>
              </a:ext>
            </a:extLst>
          </p:cNvPr>
          <p:cNvGrpSpPr/>
          <p:nvPr/>
        </p:nvGrpSpPr>
        <p:grpSpPr>
          <a:xfrm>
            <a:off x="2373488" y="4057196"/>
            <a:ext cx="7694691" cy="1266296"/>
            <a:chOff x="1" y="252"/>
            <a:chExt cx="5798817" cy="430381"/>
          </a:xfrm>
          <a:solidFill>
            <a:schemeClr val="accent2">
              <a:lumMod val="75000"/>
            </a:schemeClr>
          </a:solidFill>
        </p:grpSpPr>
        <p:sp>
          <p:nvSpPr>
            <p:cNvPr id="81"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5A2BA969-546F-4EA2-A3EC-63B1A08BB4F3}"/>
                </a:ext>
              </a:extLst>
            </p:cNvPr>
            <p:cNvSpPr txBox="1"/>
            <p:nvPr/>
          </p:nvSpPr>
          <p:spPr>
            <a:xfrm>
              <a:off x="475065" y="268537"/>
              <a:ext cx="4674360" cy="121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Media Capabilities for Augmented Reality Glasses (</a:t>
              </a:r>
              <a:r>
                <a:rPr lang="en-US" sz="1600" dirty="0" err="1"/>
                <a:t>MeCAR</a:t>
              </a:r>
              <a:r>
                <a:rPr lang="en-US" sz="1600" dirty="0"/>
                <a:t>)</a:t>
              </a:r>
            </a:p>
            <a:p>
              <a:pPr algn="ctr" defTabSz="666750">
                <a:lnSpc>
                  <a:spcPct val="90000"/>
                </a:lnSpc>
                <a:spcAft>
                  <a:spcPct val="35000"/>
                </a:spcAft>
              </a:pPr>
              <a:r>
                <a:rPr lang="en-US" sz="1600" dirty="0">
                  <a:effectLst/>
                </a:rPr>
                <a:t>Augmented Reality Profiles for Streaming (</a:t>
              </a:r>
              <a:r>
                <a:rPr lang="en-US" sz="1600" dirty="0" err="1">
                  <a:effectLst/>
                </a:rPr>
                <a:t>ARStream</a:t>
              </a:r>
              <a:r>
                <a:rPr lang="en-US" sz="1600" dirty="0">
                  <a:effectLst/>
                </a:rPr>
                <a:t>)</a:t>
              </a:r>
            </a:p>
            <a:p>
              <a:pPr algn="ctr" defTabSz="666750">
                <a:lnSpc>
                  <a:spcPct val="90000"/>
                </a:lnSpc>
                <a:spcAft>
                  <a:spcPct val="35000"/>
                </a:spcAft>
              </a:pPr>
              <a:r>
                <a:rPr lang="en-US" sz="1600" dirty="0">
                  <a:effectLst/>
                </a:rPr>
                <a:t>Immersive Audio Front-end Capture (TBD)</a:t>
              </a:r>
            </a:p>
            <a:p>
              <a:pPr algn="ctr" defTabSz="666750">
                <a:lnSpc>
                  <a:spcPct val="90000"/>
                </a:lnSpc>
                <a:spcAft>
                  <a:spcPct val="35000"/>
                </a:spcAft>
              </a:pPr>
              <a:endParaRPr lang="en-US" sz="1600" dirty="0">
                <a:effectLst/>
              </a:endParaRPr>
            </a:p>
            <a:p>
              <a:pPr marL="0" lvl="0" indent="0" algn="ctr" defTabSz="666750">
                <a:lnSpc>
                  <a:spcPct val="90000"/>
                </a:lnSpc>
                <a:spcBef>
                  <a:spcPct val="0"/>
                </a:spcBef>
                <a:spcAft>
                  <a:spcPct val="35000"/>
                </a:spcAft>
                <a:buNone/>
              </a:pPr>
              <a:endParaRPr lang="en-US" sz="1500" kern="1200" dirty="0"/>
            </a:p>
          </p:txBody>
        </p:sp>
      </p:grpSp>
      <p:grpSp>
        <p:nvGrpSpPr>
          <p:cNvPr id="76" name="Groupe 75">
            <a:extLst>
              <a:ext uri="{FF2B5EF4-FFF2-40B4-BE49-F238E27FC236}">
                <a16:creationId xmlns:a16="http://schemas.microsoft.com/office/drawing/2014/main" id="{E490C43B-B0D4-4660-9490-88B0367116AC}"/>
              </a:ext>
            </a:extLst>
          </p:cNvPr>
          <p:cNvGrpSpPr/>
          <p:nvPr/>
        </p:nvGrpSpPr>
        <p:grpSpPr>
          <a:xfrm>
            <a:off x="511857" y="5860602"/>
            <a:ext cx="2045623" cy="430886"/>
            <a:chOff x="1757" y="0"/>
            <a:chExt cx="2045623" cy="430886"/>
          </a:xfrm>
        </p:grpSpPr>
        <p:sp>
          <p:nvSpPr>
            <p:cNvPr id="83" name="Flèche : chevron 82">
              <a:extLst>
                <a:ext uri="{FF2B5EF4-FFF2-40B4-BE49-F238E27FC236}">
                  <a16:creationId xmlns:a16="http://schemas.microsoft.com/office/drawing/2014/main" id="{FB7A1631-B8DE-4CA0-A283-3E833330C66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CAD3AA0B-CF97-4E0D-B95C-3FBB14AE7607}"/>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2" name="Groupe 91">
            <a:extLst>
              <a:ext uri="{FF2B5EF4-FFF2-40B4-BE49-F238E27FC236}">
                <a16:creationId xmlns:a16="http://schemas.microsoft.com/office/drawing/2014/main" id="{477C65EC-5C4D-4965-9148-D9A23A87EF2B}"/>
              </a:ext>
            </a:extLst>
          </p:cNvPr>
          <p:cNvGrpSpPr/>
          <p:nvPr/>
        </p:nvGrpSpPr>
        <p:grpSpPr>
          <a:xfrm>
            <a:off x="2389889" y="5860602"/>
            <a:ext cx="5890867" cy="430381"/>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2FCFB5B4-EFA0-44AE-B825-D74EA716E85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4" name="Flèche : chevron 4">
              <a:extLst>
                <a:ext uri="{FF2B5EF4-FFF2-40B4-BE49-F238E27FC236}">
                  <a16:creationId xmlns:a16="http://schemas.microsoft.com/office/drawing/2014/main" id="{DAE28959-35D4-4E9E-ADF0-1BE56B528BF5}"/>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490453" y="5396660"/>
            <a:ext cx="2045623" cy="447001"/>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sp>
        <p:nvSpPr>
          <p:cNvPr id="75" name="Rounded Rectangle 33">
            <a:extLst>
              <a:ext uri="{FF2B5EF4-FFF2-40B4-BE49-F238E27FC236}">
                <a16:creationId xmlns:a16="http://schemas.microsoft.com/office/drawing/2014/main" id="{86A9573A-FFAB-4270-BB38-0776C3A2D366}"/>
              </a:ext>
            </a:extLst>
          </p:cNvPr>
          <p:cNvSpPr/>
          <p:nvPr/>
        </p:nvSpPr>
        <p:spPr>
          <a:xfrm>
            <a:off x="7840146" y="1978398"/>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2</a:t>
            </a:r>
          </a:p>
          <a:p>
            <a:pPr algn="ctr">
              <a:defRPr/>
            </a:pPr>
            <a:r>
              <a:rPr lang="en-US" sz="1100" dirty="0"/>
              <a:t>Freeze</a:t>
            </a:r>
          </a:p>
        </p:txBody>
      </p:sp>
      <p:sp>
        <p:nvSpPr>
          <p:cNvPr id="84" name="Rounded Rectangle 33">
            <a:extLst>
              <a:ext uri="{FF2B5EF4-FFF2-40B4-BE49-F238E27FC236}">
                <a16:creationId xmlns:a16="http://schemas.microsoft.com/office/drawing/2014/main" id="{64C6E4AC-D6AA-4C9B-8BB7-89809092F181}"/>
              </a:ext>
            </a:extLst>
          </p:cNvPr>
          <p:cNvSpPr/>
          <p:nvPr/>
        </p:nvSpPr>
        <p:spPr>
          <a:xfrm>
            <a:off x="10728427" y="1978398"/>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3</a:t>
            </a:r>
          </a:p>
          <a:p>
            <a:pPr algn="ctr">
              <a:defRPr/>
            </a:pPr>
            <a:r>
              <a:rPr lang="en-US" sz="1100" dirty="0"/>
              <a:t>Freeze</a:t>
            </a:r>
          </a:p>
        </p:txBody>
      </p:sp>
    </p:spTree>
    <p:extLst>
      <p:ext uri="{BB962C8B-B14F-4D97-AF65-F5344CB8AC3E}">
        <p14:creationId xmlns:p14="http://schemas.microsoft.com/office/powerpoint/2010/main" val="3766279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22830" y="313110"/>
            <a:ext cx="9618183" cy="871060"/>
          </a:xfrm>
        </p:spPr>
        <p:txBody>
          <a:bodyPr/>
          <a:lstStyle/>
          <a:p>
            <a:r>
              <a:rPr lang="en-US" altLang="en-US" sz="4000" b="1" dirty="0"/>
              <a:t>XR Architecture &amp; Services (all TBD except FS_5G_MSE)</a:t>
            </a:r>
          </a:p>
        </p:txBody>
      </p:sp>
      <p:sp>
        <p:nvSpPr>
          <p:cNvPr id="8243" name="TextBox 62"/>
          <p:cNvSpPr txBox="1">
            <a:spLocks noChangeArrowheads="1"/>
          </p:cNvSpPr>
          <p:nvPr/>
        </p:nvSpPr>
        <p:spPr bwMode="auto">
          <a:xfrm rot="20391721">
            <a:off x="2315087" y="115140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5901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9786"/>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906922"/>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97770"/>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906923"/>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403477"/>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408712"/>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Q4/2023</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811927332"/>
              </p:ext>
            </p:extLst>
          </p:nvPr>
        </p:nvGraphicFramePr>
        <p:xfrm>
          <a:off x="489590" y="2117827"/>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2" name="Groupe 51">
            <a:extLst>
              <a:ext uri="{FF2B5EF4-FFF2-40B4-BE49-F238E27FC236}">
                <a16:creationId xmlns:a16="http://schemas.microsoft.com/office/drawing/2014/main" id="{D6B0A0EC-C369-476A-A844-E1017ECCB67D}"/>
              </a:ext>
            </a:extLst>
          </p:cNvPr>
          <p:cNvGrpSpPr/>
          <p:nvPr/>
        </p:nvGrpSpPr>
        <p:grpSpPr>
          <a:xfrm>
            <a:off x="2440627" y="4654428"/>
            <a:ext cx="7788810" cy="1105021"/>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235610" y="74242"/>
              <a:ext cx="5321869" cy="34524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fi-FI" sz="1600" dirty="0"/>
                <a:t>Extended reality Real-Time Communication (XRTC) </a:t>
              </a:r>
            </a:p>
            <a:p>
              <a:pPr algn="ctr" eaLnBrk="1" fontAlgn="t" hangingPunct="1">
                <a:spcBef>
                  <a:spcPts val="0"/>
                </a:spcBef>
                <a:spcAft>
                  <a:spcPts val="0"/>
                </a:spcAft>
                <a:defRPr/>
              </a:pPr>
              <a:r>
                <a:rPr lang="en-US" sz="1600" dirty="0"/>
                <a:t>Immersive Real-time Communication for WebRTC (</a:t>
              </a:r>
              <a:r>
                <a:rPr lang="en-US" sz="1600" dirty="0" err="1"/>
                <a:t>iRTCW</a:t>
              </a:r>
              <a:r>
                <a:rPr lang="en-US" sz="1600" dirty="0"/>
                <a:t>)</a:t>
              </a:r>
            </a:p>
            <a:p>
              <a:pPr algn="ctr" eaLnBrk="1" fontAlgn="t" hangingPunct="1">
                <a:spcBef>
                  <a:spcPts val="0"/>
                </a:spcBef>
                <a:spcAft>
                  <a:spcPts val="0"/>
                </a:spcAft>
                <a:defRPr/>
              </a:pPr>
              <a:r>
                <a:rPr lang="en-US" sz="1600" dirty="0"/>
                <a:t>Enhancements for immersive Real-time Communication for WebRTC (</a:t>
              </a:r>
              <a:r>
                <a:rPr lang="en-US" sz="1600" dirty="0" err="1"/>
                <a:t>FS_eiRTCW</a:t>
              </a:r>
              <a:r>
                <a:rPr lang="en-US" sz="1600" dirty="0"/>
                <a:t>)</a:t>
              </a:r>
            </a:p>
            <a:p>
              <a:pPr algn="ctr" eaLnBrk="1" fontAlgn="t" hangingPunct="1">
                <a:spcBef>
                  <a:spcPts val="0"/>
                </a:spcBef>
                <a:spcAft>
                  <a:spcPts val="0"/>
                </a:spcAft>
                <a:defRPr/>
              </a:pPr>
              <a:endParaRPr lang="fi-FI" sz="1600" dirty="0"/>
            </a:p>
          </p:txBody>
        </p:sp>
      </p:grpSp>
      <p:grpSp>
        <p:nvGrpSpPr>
          <p:cNvPr id="80" name="Groupe 79">
            <a:extLst>
              <a:ext uri="{FF2B5EF4-FFF2-40B4-BE49-F238E27FC236}">
                <a16:creationId xmlns:a16="http://schemas.microsoft.com/office/drawing/2014/main" id="{BA66A74D-FEF2-4256-A81D-7C65C64C4D9B}"/>
              </a:ext>
            </a:extLst>
          </p:cNvPr>
          <p:cNvGrpSpPr/>
          <p:nvPr/>
        </p:nvGrpSpPr>
        <p:grpSpPr>
          <a:xfrm>
            <a:off x="2397973" y="2586447"/>
            <a:ext cx="3938078" cy="430381"/>
            <a:chOff x="1" y="252"/>
            <a:chExt cx="5798817" cy="430381"/>
          </a:xfrm>
          <a:solidFill>
            <a:schemeClr val="accent2">
              <a:lumMod val="75000"/>
            </a:schemeClr>
          </a:solidFill>
        </p:grpSpPr>
        <p:sp>
          <p:nvSpPr>
            <p:cNvPr id="81" name="Flèche : chevron 80">
              <a:extLst>
                <a:ext uri="{FF2B5EF4-FFF2-40B4-BE49-F238E27FC236}">
                  <a16:creationId xmlns:a16="http://schemas.microsoft.com/office/drawing/2014/main" id="{0764BC9E-C7C3-4AD7-80F1-F8ABB77237A3}"/>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B7598E56-B32C-4EC9-ACCD-B83249A5B809}"/>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Media Service Enablers (FS_5G_MSE)</a:t>
              </a:r>
            </a:p>
          </p:txBody>
        </p:sp>
      </p:grpSp>
      <p:grpSp>
        <p:nvGrpSpPr>
          <p:cNvPr id="83" name="Groupe 82">
            <a:extLst>
              <a:ext uri="{FF2B5EF4-FFF2-40B4-BE49-F238E27FC236}">
                <a16:creationId xmlns:a16="http://schemas.microsoft.com/office/drawing/2014/main" id="{9005F3D7-F9BE-4F8A-8C77-C4611233C1BA}"/>
              </a:ext>
            </a:extLst>
          </p:cNvPr>
          <p:cNvGrpSpPr/>
          <p:nvPr/>
        </p:nvGrpSpPr>
        <p:grpSpPr>
          <a:xfrm>
            <a:off x="2370972" y="2118333"/>
            <a:ext cx="5862400" cy="430381"/>
            <a:chOff x="1" y="252"/>
            <a:chExt cx="5798817" cy="430381"/>
          </a:xfrm>
          <a:solidFill>
            <a:schemeClr val="accent2">
              <a:lumMod val="75000"/>
            </a:schemeClr>
          </a:solidFill>
        </p:grpSpPr>
        <p:sp>
          <p:nvSpPr>
            <p:cNvPr id="94" name="Flèche : chevron 93">
              <a:extLst>
                <a:ext uri="{FF2B5EF4-FFF2-40B4-BE49-F238E27FC236}">
                  <a16:creationId xmlns:a16="http://schemas.microsoft.com/office/drawing/2014/main" id="{DC06E897-1030-4D31-AFB0-19480070CA7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Flèche : chevron 4">
              <a:extLst>
                <a:ext uri="{FF2B5EF4-FFF2-40B4-BE49-F238E27FC236}">
                  <a16:creationId xmlns:a16="http://schemas.microsoft.com/office/drawing/2014/main" id="{3AF8CD46-F3B3-4ECD-A674-3F41E1F1D74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QoS, </a:t>
              </a:r>
              <a:r>
                <a:rPr lang="en-US" sz="1500" dirty="0" err="1"/>
                <a:t>QoE</a:t>
              </a:r>
              <a:r>
                <a:rPr lang="en-US" sz="1500" dirty="0"/>
                <a:t> Quality metrics</a:t>
              </a:r>
              <a:endParaRPr lang="en-US" sz="1500" kern="1200" dirty="0"/>
            </a:p>
          </p:txBody>
        </p:sp>
      </p:grpSp>
      <p:grpSp>
        <p:nvGrpSpPr>
          <p:cNvPr id="100" name="Groupe 99">
            <a:extLst>
              <a:ext uri="{FF2B5EF4-FFF2-40B4-BE49-F238E27FC236}">
                <a16:creationId xmlns:a16="http://schemas.microsoft.com/office/drawing/2014/main" id="{973F1941-7EDD-4CEC-8071-84D2EE6334D5}"/>
              </a:ext>
            </a:extLst>
          </p:cNvPr>
          <p:cNvGrpSpPr/>
          <p:nvPr/>
        </p:nvGrpSpPr>
        <p:grpSpPr>
          <a:xfrm>
            <a:off x="2413341" y="3037649"/>
            <a:ext cx="3992349" cy="668797"/>
            <a:chOff x="1" y="252"/>
            <a:chExt cx="5798817" cy="430381"/>
          </a:xfrm>
          <a:solidFill>
            <a:schemeClr val="accent2">
              <a:lumMod val="75000"/>
            </a:schemeClr>
          </a:solidFill>
        </p:grpSpPr>
        <p:sp>
          <p:nvSpPr>
            <p:cNvPr id="101" name="Flèche : chevron 100">
              <a:extLst>
                <a:ext uri="{FF2B5EF4-FFF2-40B4-BE49-F238E27FC236}">
                  <a16:creationId xmlns:a16="http://schemas.microsoft.com/office/drawing/2014/main" id="{FCED963A-4BC2-498A-804D-304FDDE3908D}"/>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Flèche : chevron 4">
              <a:extLst>
                <a:ext uri="{FF2B5EF4-FFF2-40B4-BE49-F238E27FC236}">
                  <a16:creationId xmlns:a16="http://schemas.microsoft.com/office/drawing/2014/main" id="{223F7304-B140-467F-8CEB-8AB3D672AFF2}"/>
                </a:ext>
              </a:extLst>
            </p:cNvPr>
            <p:cNvSpPr txBox="1"/>
            <p:nvPr/>
          </p:nvSpPr>
          <p:spPr>
            <a:xfrm>
              <a:off x="499290" y="87585"/>
              <a:ext cx="4777555"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Augmented Reality Experiences Architecture (5G_AREA)</a:t>
              </a:r>
              <a:endParaRPr lang="fr-FR" sz="1600" dirty="0"/>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07326" y="2606342"/>
            <a:ext cx="2021865" cy="3502982"/>
            <a:chOff x="1757" y="0"/>
            <a:chExt cx="2045623" cy="1392830"/>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1392830"/>
            </a:xfrm>
            <a:prstGeom prst="chevron">
              <a:avLst>
                <a:gd name="adj" fmla="val 2208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417479" y="104757"/>
              <a:ext cx="1405670" cy="12564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p>
            <a:p>
              <a:pPr algn="ctr" defTabSz="622300">
                <a:lnSpc>
                  <a:spcPct val="90000"/>
                </a:lnSpc>
                <a:spcAft>
                  <a:spcPct val="35000"/>
                </a:spcAft>
              </a:pPr>
              <a:r>
                <a:rPr lang="fr-FR" sz="1400" dirty="0"/>
                <a:t>SA1 R18 </a:t>
              </a:r>
              <a:r>
                <a:rPr lang="fr-FR" sz="1400" dirty="0" err="1"/>
                <a:t>eMMTEL</a:t>
              </a:r>
              <a:r>
                <a:rPr lang="fr-FR" sz="1400" dirty="0"/>
                <a:t> / SA2 R18 FS_NG_RTC</a:t>
              </a:r>
            </a:p>
            <a:p>
              <a:pPr algn="ctr" defTabSz="622300">
                <a:lnSpc>
                  <a:spcPct val="90000"/>
                </a:lnSpc>
                <a:spcAft>
                  <a:spcPct val="35000"/>
                </a:spcAft>
              </a:pPr>
              <a:r>
                <a:rPr lang="en-US" altLang="en-US" sz="1400" kern="1200" dirty="0">
                  <a:latin typeface="+mn-lt"/>
                </a:rPr>
                <a:t>ITT4RT</a:t>
              </a:r>
              <a:r>
                <a:rPr lang="fr-FR" sz="1400" dirty="0"/>
                <a:t> </a:t>
              </a:r>
              <a:endParaRPr lang="en-US" sz="1400" kern="1200" dirty="0">
                <a:latin typeface="+mn-lt"/>
              </a:endParaRPr>
            </a:p>
            <a:p>
              <a:pPr marL="0" lvl="0" indent="0" algn="ctr" defTabSz="622300">
                <a:lnSpc>
                  <a:spcPct val="90000"/>
                </a:lnSpc>
                <a:spcBef>
                  <a:spcPct val="0"/>
                </a:spcBef>
                <a:spcAft>
                  <a:spcPct val="35000"/>
                </a:spcAft>
                <a:buNone/>
              </a:pPr>
              <a:r>
                <a:rPr lang="en-US" altLang="en-US" sz="1400" kern="1200" dirty="0">
                  <a:latin typeface="+mn-lt"/>
                </a:rPr>
                <a:t> </a:t>
              </a:r>
              <a:endParaRPr lang="en-US" sz="1400" kern="1200" dirty="0">
                <a:latin typeface="+mn-lt"/>
              </a:endParaRPr>
            </a:p>
          </p:txBody>
        </p:sp>
      </p:grpSp>
      <p:grpSp>
        <p:nvGrpSpPr>
          <p:cNvPr id="86" name="Groupe 85">
            <a:extLst>
              <a:ext uri="{FF2B5EF4-FFF2-40B4-BE49-F238E27FC236}">
                <a16:creationId xmlns:a16="http://schemas.microsoft.com/office/drawing/2014/main" id="{DD8417E9-FF09-4DF3-A4A4-6A7888D332F9}"/>
              </a:ext>
            </a:extLst>
          </p:cNvPr>
          <p:cNvGrpSpPr/>
          <p:nvPr/>
        </p:nvGrpSpPr>
        <p:grpSpPr>
          <a:xfrm>
            <a:off x="6274223" y="2602581"/>
            <a:ext cx="3992349" cy="1616779"/>
            <a:chOff x="1" y="252"/>
            <a:chExt cx="5798817" cy="430381"/>
          </a:xfrm>
          <a:solidFill>
            <a:schemeClr val="accent2">
              <a:lumMod val="75000"/>
            </a:schemeClr>
          </a:solidFill>
        </p:grpSpPr>
        <p:sp>
          <p:nvSpPr>
            <p:cNvPr id="87" name="Flèche : chevron 86">
              <a:extLst>
                <a:ext uri="{FF2B5EF4-FFF2-40B4-BE49-F238E27FC236}">
                  <a16:creationId xmlns:a16="http://schemas.microsoft.com/office/drawing/2014/main" id="{6C353995-1849-41A7-96A8-9EA6A3322D44}"/>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8" name="Flèche : chevron 4">
              <a:extLst>
                <a:ext uri="{FF2B5EF4-FFF2-40B4-BE49-F238E27FC236}">
                  <a16:creationId xmlns:a16="http://schemas.microsoft.com/office/drawing/2014/main" id="{8BD50205-46C8-41E3-90C2-A3A61B7597CA}"/>
                </a:ext>
              </a:extLst>
            </p:cNvPr>
            <p:cNvSpPr txBox="1"/>
            <p:nvPr/>
          </p:nvSpPr>
          <p:spPr>
            <a:xfrm>
              <a:off x="1785262" y="87585"/>
              <a:ext cx="304641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5G/Immersive Real-Time Communications (5G-RTC/</a:t>
              </a:r>
              <a:r>
                <a:rPr lang="en-US" sz="1600" dirty="0" err="1">
                  <a:effectLst/>
                </a:rPr>
                <a:t>iRTC</a:t>
              </a:r>
              <a:r>
                <a:rPr lang="en-US" sz="1600" dirty="0">
                  <a:effectLst/>
                </a:rPr>
                <a:t>)</a:t>
              </a:r>
            </a:p>
          </p:txBody>
        </p:sp>
      </p:grpSp>
      <p:grpSp>
        <p:nvGrpSpPr>
          <p:cNvPr id="92" name="Groupe 91">
            <a:extLst>
              <a:ext uri="{FF2B5EF4-FFF2-40B4-BE49-F238E27FC236}">
                <a16:creationId xmlns:a16="http://schemas.microsoft.com/office/drawing/2014/main" id="{90F9DEF8-528D-4B0A-945E-E20480DA5032}"/>
              </a:ext>
            </a:extLst>
          </p:cNvPr>
          <p:cNvGrpSpPr/>
          <p:nvPr/>
        </p:nvGrpSpPr>
        <p:grpSpPr>
          <a:xfrm>
            <a:off x="2468303" y="4226694"/>
            <a:ext cx="7761134" cy="375100"/>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B4A0C342-416C-4680-8AE4-994DBBFF06F9}"/>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6" name="Flèche : chevron 4">
              <a:extLst>
                <a:ext uri="{FF2B5EF4-FFF2-40B4-BE49-F238E27FC236}">
                  <a16:creationId xmlns:a16="http://schemas.microsoft.com/office/drawing/2014/main" id="{CFB45734-1F38-417C-ACFC-7660EB017A13}"/>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altLang="ko-Kore-US" sz="1600" dirty="0"/>
                <a:t>IMS-based AR conversational services (IBACS)</a:t>
              </a:r>
              <a:endParaRPr lang="en-US" sz="1600" dirty="0">
                <a:effectLst/>
              </a:endParaRPr>
            </a:p>
          </p:txBody>
        </p:sp>
      </p:grpSp>
      <p:grpSp>
        <p:nvGrpSpPr>
          <p:cNvPr id="103" name="Groupe 102">
            <a:extLst>
              <a:ext uri="{FF2B5EF4-FFF2-40B4-BE49-F238E27FC236}">
                <a16:creationId xmlns:a16="http://schemas.microsoft.com/office/drawing/2014/main" id="{CEF69300-77D0-495F-ACC2-49F9AB9587D3}"/>
              </a:ext>
            </a:extLst>
          </p:cNvPr>
          <p:cNvGrpSpPr/>
          <p:nvPr/>
        </p:nvGrpSpPr>
        <p:grpSpPr>
          <a:xfrm>
            <a:off x="2449140" y="5802892"/>
            <a:ext cx="5862400" cy="306433"/>
            <a:chOff x="1" y="252"/>
            <a:chExt cx="5798817" cy="430381"/>
          </a:xfrm>
          <a:solidFill>
            <a:schemeClr val="accent2">
              <a:lumMod val="75000"/>
            </a:schemeClr>
          </a:solidFill>
        </p:grpSpPr>
        <p:sp>
          <p:nvSpPr>
            <p:cNvPr id="104" name="Flèche : chevron 103">
              <a:extLst>
                <a:ext uri="{FF2B5EF4-FFF2-40B4-BE49-F238E27FC236}">
                  <a16:creationId xmlns:a16="http://schemas.microsoft.com/office/drawing/2014/main" id="{5969919E-7719-481C-84B6-84B5FB9CD268}"/>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Flèche : chevron 4">
              <a:extLst>
                <a:ext uri="{FF2B5EF4-FFF2-40B4-BE49-F238E27FC236}">
                  <a16:creationId xmlns:a16="http://schemas.microsoft.com/office/drawing/2014/main" id="{F06B34DC-9E55-40CD-9427-295CCA16C46E}"/>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Enhancements to UE Testing (</a:t>
              </a:r>
              <a:r>
                <a:rPr lang="en-US" sz="1500" dirty="0" err="1"/>
                <a:t>eUEt</a:t>
              </a:r>
              <a:r>
                <a:rPr lang="en-US" sz="1500" dirty="0"/>
                <a:t>)</a:t>
              </a:r>
            </a:p>
          </p:txBody>
        </p:sp>
      </p:grpSp>
      <p:sp>
        <p:nvSpPr>
          <p:cNvPr id="78" name="Flèche : chevron 77">
            <a:extLst>
              <a:ext uri="{FF2B5EF4-FFF2-40B4-BE49-F238E27FC236}">
                <a16:creationId xmlns:a16="http://schemas.microsoft.com/office/drawing/2014/main" id="{EF06635E-9250-484C-863C-0CFA0C8E273D}"/>
              </a:ext>
            </a:extLst>
          </p:cNvPr>
          <p:cNvSpPr/>
          <p:nvPr/>
        </p:nvSpPr>
        <p:spPr>
          <a:xfrm>
            <a:off x="2421569" y="3693910"/>
            <a:ext cx="3992349" cy="525450"/>
          </a:xfrm>
          <a:prstGeom prst="chevron">
            <a:avLst/>
          </a:prstGeom>
          <a:solidFill>
            <a:schemeClr val="accent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fr-FR" dirty="0"/>
          </a:p>
        </p:txBody>
      </p:sp>
      <p:sp>
        <p:nvSpPr>
          <p:cNvPr id="79" name="Flèche : chevron 4">
            <a:extLst>
              <a:ext uri="{FF2B5EF4-FFF2-40B4-BE49-F238E27FC236}">
                <a16:creationId xmlns:a16="http://schemas.microsoft.com/office/drawing/2014/main" id="{C91D259A-4642-4BD4-A376-77071DD72074}"/>
              </a:ext>
            </a:extLst>
          </p:cNvPr>
          <p:cNvSpPr txBox="1"/>
          <p:nvPr/>
        </p:nvSpPr>
        <p:spPr>
          <a:xfrm>
            <a:off x="2686975" y="3775499"/>
            <a:ext cx="3501736" cy="409414"/>
          </a:xfrm>
          <a:prstGeom prst="rect">
            <a:avLst/>
          </a:prstGeom>
          <a:solidFill>
            <a:schemeClr val="accent2">
              <a:lumMod val="75000"/>
            </a:schemeClr>
          </a:solid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Smartly Tethering AR Glasses (</a:t>
            </a:r>
            <a:r>
              <a:rPr lang="en-US" sz="1600" dirty="0" err="1"/>
              <a:t>SmarTAR</a:t>
            </a:r>
            <a:r>
              <a:rPr lang="en-US" sz="1600" dirty="0"/>
              <a:t>) </a:t>
            </a:r>
          </a:p>
        </p:txBody>
      </p:sp>
    </p:spTree>
    <p:extLst>
      <p:ext uri="{BB962C8B-B14F-4D97-AF65-F5344CB8AC3E}">
        <p14:creationId xmlns:p14="http://schemas.microsoft.com/office/powerpoint/2010/main" val="29513411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 name="TextBox 62"/>
          <p:cNvSpPr txBox="1">
            <a:spLocks noChangeArrowheads="1"/>
          </p:cNvSpPr>
          <p:nvPr/>
        </p:nvSpPr>
        <p:spPr bwMode="auto">
          <a:xfrm rot="20391721">
            <a:off x="2315087" y="114163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4924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0018"/>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897154"/>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88002"/>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897155"/>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393709"/>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SA#94</a:t>
            </a:r>
          </a:p>
          <a:p>
            <a:pPr algn="ctr">
              <a:lnSpc>
                <a:spcPct val="100000"/>
              </a:lnSpc>
              <a:spcBef>
                <a:spcPct val="0"/>
              </a:spcBef>
              <a:buFontTx/>
              <a:buNone/>
            </a:pPr>
            <a:r>
              <a:rPr lang="en-US" altLang="en-US" sz="1200" dirty="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398944"/>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Q4/2023</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015729763"/>
              </p:ext>
            </p:extLst>
          </p:nvPr>
        </p:nvGraphicFramePr>
        <p:xfrm>
          <a:off x="489589" y="2108058"/>
          <a:ext cx="3918145" cy="8685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Groupe 74">
            <a:extLst>
              <a:ext uri="{FF2B5EF4-FFF2-40B4-BE49-F238E27FC236}">
                <a16:creationId xmlns:a16="http://schemas.microsoft.com/office/drawing/2014/main" id="{33C03673-6F46-4FB4-BA95-BB73585D93D0}"/>
              </a:ext>
            </a:extLst>
          </p:cNvPr>
          <p:cNvGrpSpPr/>
          <p:nvPr/>
        </p:nvGrpSpPr>
        <p:grpSpPr>
          <a:xfrm>
            <a:off x="468699" y="3467197"/>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5" name="Groupe 45">
            <a:extLst>
              <a:ext uri="{FF2B5EF4-FFF2-40B4-BE49-F238E27FC236}">
                <a16:creationId xmlns:a16="http://schemas.microsoft.com/office/drawing/2014/main" id="{4A1AEDD4-33D5-4A21-9BFE-8046A8E3A88F}"/>
              </a:ext>
            </a:extLst>
          </p:cNvPr>
          <p:cNvGrpSpPr/>
          <p:nvPr/>
        </p:nvGrpSpPr>
        <p:grpSpPr>
          <a:xfrm>
            <a:off x="509955" y="4446597"/>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6" name="Groupe 48">
            <a:extLst>
              <a:ext uri="{FF2B5EF4-FFF2-40B4-BE49-F238E27FC236}">
                <a16:creationId xmlns:a16="http://schemas.microsoft.com/office/drawing/2014/main" id="{F2C715B4-7A11-42A1-A870-12FC380A4FB4}"/>
              </a:ext>
            </a:extLst>
          </p:cNvPr>
          <p:cNvGrpSpPr/>
          <p:nvPr/>
        </p:nvGrpSpPr>
        <p:grpSpPr>
          <a:xfrm>
            <a:off x="4250415" y="4436002"/>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a:t>
              </a:r>
              <a:endParaRPr lang="en-US" sz="1500" kern="1200" dirty="0"/>
            </a:p>
          </p:txBody>
        </p:sp>
      </p:grpSp>
      <p:grpSp>
        <p:nvGrpSpPr>
          <p:cNvPr id="8" name="Groupe 58">
            <a:extLst>
              <a:ext uri="{FF2B5EF4-FFF2-40B4-BE49-F238E27FC236}">
                <a16:creationId xmlns:a16="http://schemas.microsoft.com/office/drawing/2014/main" id="{63940092-CAA4-40FE-9A8D-A9338A28E16C}"/>
              </a:ext>
            </a:extLst>
          </p:cNvPr>
          <p:cNvGrpSpPr/>
          <p:nvPr/>
        </p:nvGrpSpPr>
        <p:grpSpPr>
          <a:xfrm>
            <a:off x="5192616" y="3472110"/>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Hybrid…</a:t>
              </a:r>
              <a:endParaRPr lang="en-US" sz="1500" kern="1200" dirty="0"/>
            </a:p>
          </p:txBody>
        </p:sp>
      </p:grpSp>
      <p:grpSp>
        <p:nvGrpSpPr>
          <p:cNvPr id="9" name="Groupe 83">
            <a:extLst>
              <a:ext uri="{FF2B5EF4-FFF2-40B4-BE49-F238E27FC236}">
                <a16:creationId xmlns:a16="http://schemas.microsoft.com/office/drawing/2014/main" id="{4BBB073C-6931-4DCD-B4B5-D037CA6087EC}"/>
              </a:ext>
            </a:extLst>
          </p:cNvPr>
          <p:cNvGrpSpPr/>
          <p:nvPr/>
        </p:nvGrpSpPr>
        <p:grpSpPr>
          <a:xfrm>
            <a:off x="4402494" y="2105686"/>
            <a:ext cx="5704625" cy="1280204"/>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707459" y="129091"/>
              <a:ext cx="4480161" cy="22195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5GMS Enhancements, COPE, Network slicing, </a:t>
              </a:r>
              <a:r>
                <a:rPr lang="en-US" sz="1600" dirty="0"/>
                <a:t>Low latency, Back channel</a:t>
              </a:r>
              <a:endParaRPr lang="en-US" sz="1600" dirty="0">
                <a:effectLst/>
              </a:endParaRPr>
            </a:p>
            <a:p>
              <a:pPr algn="ctr" fontAlgn="t">
                <a:spcBef>
                  <a:spcPts val="0"/>
                </a:spcBef>
                <a:spcAft>
                  <a:spcPts val="0"/>
                </a:spcAft>
              </a:pPr>
              <a:r>
                <a:rPr lang="en-US" sz="1600" dirty="0">
                  <a:effectLst/>
                </a:rPr>
                <a:t>Split-Rendering (</a:t>
              </a:r>
              <a:r>
                <a:rPr lang="en-US" sz="1600" dirty="0" err="1">
                  <a:effectLst/>
                </a:rPr>
                <a:t>Split_XR</a:t>
              </a:r>
              <a:r>
                <a:rPr lang="en-US" sz="1600" dirty="0">
                  <a:effectLst/>
                </a:rPr>
                <a:t>)</a:t>
              </a:r>
            </a:p>
            <a:p>
              <a:pPr algn="ctr" fontAlgn="t">
                <a:spcBef>
                  <a:spcPts val="0"/>
                </a:spcBef>
                <a:spcAft>
                  <a:spcPts val="0"/>
                </a:spcAft>
              </a:pPr>
              <a:r>
                <a:rPr lang="nb-NO" sz="1600" dirty="0"/>
                <a:t>Split Rendering Media Service Enabler (MSE_SR)</a:t>
              </a:r>
              <a:endParaRPr lang="en-US" sz="1600" dirty="0">
                <a:effectLst/>
              </a:endParaRPr>
            </a:p>
            <a:p>
              <a:pPr marL="0" marR="0" algn="ctr" fontAlgn="t">
                <a:spcBef>
                  <a:spcPts val="0"/>
                </a:spcBef>
                <a:spcAft>
                  <a:spcPts val="0"/>
                </a:spcAft>
              </a:pPr>
              <a:endParaRPr lang="en-US" sz="1600" dirty="0">
                <a:effectLst/>
              </a:endParaRPr>
            </a:p>
          </p:txBody>
        </p:sp>
      </p:grpSp>
      <p:grpSp>
        <p:nvGrpSpPr>
          <p:cNvPr id="10" name="Groupe 86">
            <a:extLst>
              <a:ext uri="{FF2B5EF4-FFF2-40B4-BE49-F238E27FC236}">
                <a16:creationId xmlns:a16="http://schemas.microsoft.com/office/drawing/2014/main" id="{72402713-929B-4116-B446-58C24EB64C22}"/>
              </a:ext>
            </a:extLst>
          </p:cNvPr>
          <p:cNvGrpSpPr/>
          <p:nvPr/>
        </p:nvGrpSpPr>
        <p:grpSpPr>
          <a:xfrm>
            <a:off x="509955" y="3961071"/>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12" name="Groupe 98">
            <a:extLst>
              <a:ext uri="{FF2B5EF4-FFF2-40B4-BE49-F238E27FC236}">
                <a16:creationId xmlns:a16="http://schemas.microsoft.com/office/drawing/2014/main" id="{90449D24-5E3A-4D10-A57E-F1F304407C2B}"/>
              </a:ext>
            </a:extLst>
          </p:cNvPr>
          <p:cNvGrpSpPr/>
          <p:nvPr/>
        </p:nvGrpSpPr>
        <p:grpSpPr>
          <a:xfrm>
            <a:off x="540792" y="4925723"/>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3" name="Groupe 101">
            <a:extLst>
              <a:ext uri="{FF2B5EF4-FFF2-40B4-BE49-F238E27FC236}">
                <a16:creationId xmlns:a16="http://schemas.microsoft.com/office/drawing/2014/main" id="{5202C983-33DD-4E46-BF65-9A99FED8F36F}"/>
              </a:ext>
            </a:extLst>
          </p:cNvPr>
          <p:cNvGrpSpPr/>
          <p:nvPr/>
        </p:nvGrpSpPr>
        <p:grpSpPr>
          <a:xfrm>
            <a:off x="2418824" y="4925723"/>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a:t>
              </a:r>
              <a:endParaRPr lang="en-US" sz="1500" kern="1200" dirty="0"/>
            </a:p>
          </p:txBody>
        </p:sp>
      </p:grpSp>
      <p:sp>
        <p:nvSpPr>
          <p:cNvPr id="75" name="Title 1"/>
          <p:cNvSpPr txBox="1">
            <a:spLocks/>
          </p:cNvSpPr>
          <p:nvPr/>
        </p:nvSpPr>
        <p:spPr bwMode="auto">
          <a:xfrm>
            <a:off x="214016" y="206062"/>
            <a:ext cx="961818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chemeClr val="tx1"/>
                </a:solidFill>
                <a:effectLst/>
                <a:uLnTx/>
                <a:uFillTx/>
                <a:latin typeface="+mj-lt"/>
                <a:ea typeface="+mj-ea"/>
                <a:cs typeface="+mj-cs"/>
              </a:rPr>
              <a:t>Media distribution (all TBD)</a:t>
            </a:r>
          </a:p>
        </p:txBody>
      </p:sp>
      <p:grpSp>
        <p:nvGrpSpPr>
          <p:cNvPr id="84" name="Groupe 77">
            <a:extLst>
              <a:ext uri="{FF2B5EF4-FFF2-40B4-BE49-F238E27FC236}">
                <a16:creationId xmlns:a16="http://schemas.microsoft.com/office/drawing/2014/main" id="{B5CBC2D0-2B51-4C4A-93BE-FDE65D6F5D40}"/>
              </a:ext>
            </a:extLst>
          </p:cNvPr>
          <p:cNvGrpSpPr/>
          <p:nvPr/>
        </p:nvGrpSpPr>
        <p:grpSpPr>
          <a:xfrm>
            <a:off x="508661" y="3010484"/>
            <a:ext cx="3911424" cy="430342"/>
            <a:chOff x="3360" y="-3"/>
            <a:chExt cx="3911424" cy="430342"/>
          </a:xfrm>
        </p:grpSpPr>
        <p:sp>
          <p:nvSpPr>
            <p:cNvPr id="87" name="Flèche : chevron 86">
              <a:extLst>
                <a:ext uri="{FF2B5EF4-FFF2-40B4-BE49-F238E27FC236}">
                  <a16:creationId xmlns:a16="http://schemas.microsoft.com/office/drawing/2014/main" id="{421D217D-1490-4CDA-8F98-44E4C8B305BB}"/>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D9773DB4-0955-4373-BF68-581D583BC6A7}"/>
                </a:ext>
              </a:extLst>
            </p:cNvPr>
            <p:cNvSpPr txBox="1"/>
            <p:nvPr/>
          </p:nvSpPr>
          <p:spPr>
            <a:xfrm>
              <a:off x="130912" y="-3"/>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grpSp>
        <p:nvGrpSpPr>
          <p:cNvPr id="71" name="Groupe 101">
            <a:extLst>
              <a:ext uri="{FF2B5EF4-FFF2-40B4-BE49-F238E27FC236}">
                <a16:creationId xmlns:a16="http://schemas.microsoft.com/office/drawing/2014/main" id="{120BF3BD-768B-4347-9969-4292DC13D03E}"/>
              </a:ext>
            </a:extLst>
          </p:cNvPr>
          <p:cNvGrpSpPr/>
          <p:nvPr/>
        </p:nvGrpSpPr>
        <p:grpSpPr>
          <a:xfrm>
            <a:off x="2429069" y="5419486"/>
            <a:ext cx="5890867" cy="430381"/>
            <a:chOff x="1" y="252"/>
            <a:chExt cx="5798817" cy="430381"/>
          </a:xfrm>
          <a:solidFill>
            <a:schemeClr val="accent2">
              <a:lumMod val="75000"/>
            </a:schemeClr>
          </a:solidFill>
        </p:grpSpPr>
        <p:sp>
          <p:nvSpPr>
            <p:cNvPr id="78" name="Flèche : chevron 77">
              <a:extLst>
                <a:ext uri="{FF2B5EF4-FFF2-40B4-BE49-F238E27FC236}">
                  <a16:creationId xmlns:a16="http://schemas.microsoft.com/office/drawing/2014/main" id="{A3767141-7171-4EB1-9421-4E51192725A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4311256D-E4EA-4BE8-820E-DE5B3986E820}"/>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Study on Energy-aware 5G Media Streaming (FS_5GMS-EA)</a:t>
              </a:r>
            </a:p>
          </p:txBody>
        </p:sp>
      </p:grpSp>
    </p:spTree>
    <p:extLst>
      <p:ext uri="{BB962C8B-B14F-4D97-AF65-F5344CB8AC3E}">
        <p14:creationId xmlns:p14="http://schemas.microsoft.com/office/powerpoint/2010/main" val="5438186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1415</Words>
  <Application>Microsoft Office PowerPoint</Application>
  <PresentationFormat>Grand écran</PresentationFormat>
  <Paragraphs>260</Paragraphs>
  <Slides>10</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10</vt:i4>
      </vt:variant>
    </vt:vector>
  </HeadingPairs>
  <TitlesOfParts>
    <vt:vector size="16" baseType="lpstr">
      <vt:lpstr>Arial</vt:lpstr>
      <vt:lpstr>Calibri</vt:lpstr>
      <vt:lpstr>Calibri Light</vt:lpstr>
      <vt:lpstr>Century Gothic</vt:lpstr>
      <vt:lpstr>Times New Roman</vt:lpstr>
      <vt:lpstr>Office Theme</vt:lpstr>
      <vt:lpstr>SA4 Rel-18 Workshop #3 Summary report</vt:lpstr>
      <vt:lpstr>Introduction</vt:lpstr>
      <vt:lpstr>Three stage approach / SA4</vt:lpstr>
      <vt:lpstr>SA4 Rel-18 Workshop (17th August 2021)</vt:lpstr>
      <vt:lpstr>SA4 Rel-18 Workshop #2 (3rd November 2021)</vt:lpstr>
      <vt:lpstr>SA4 Rel-18 Workshop #3 (27th January 2022)</vt:lpstr>
      <vt:lpstr>Immersive media types and formats (all TBD except IVAS_Codec/ATIAS)</vt:lpstr>
      <vt:lpstr>XR Architecture &amp; Services (all TBD except FS_5G_MSE)</vt:lpstr>
      <vt:lpstr>Présentation PowerPoint</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2019-05-22T07:33:39Z</dcterms:created>
  <dcterms:modified xsi:type="dcterms:W3CDTF">2022-02-14T10:43:54Z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y fmtid="{D5CDD505-2E9C-101B-9397-08002B2CF9AE}" pid="3" name="NSCPROP_SA">
    <vt:lpwstr>C:\Users\han\Desktop\Song\SP-21xxxx Draft SA4 WG Chair input to SA Rel-18 Workshop rev2.pptx</vt:lpwstr>
  </property>
</Properties>
</file>