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3"/>
  </p:notesMasterIdLst>
  <p:handoutMasterIdLst>
    <p:handoutMasterId r:id="rId14"/>
  </p:handoutMasterIdLst>
  <p:sldIdLst>
    <p:sldId id="1116" r:id="rId5"/>
    <p:sldId id="1117" r:id="rId6"/>
    <p:sldId id="1126" r:id="rId7"/>
    <p:sldId id="1122" r:id="rId8"/>
    <p:sldId id="1123" r:id="rId9"/>
    <p:sldId id="1128" r:id="rId10"/>
    <p:sldId id="1129" r:id="rId11"/>
    <p:sldId id="1130"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Public Template" id="{2C9DC1DC-DC52-4730-B7DA-888882CCC10D}">
          <p14:sldIdLst>
            <p14:sldId id="1116"/>
            <p14:sldId id="1117"/>
            <p14:sldId id="1126"/>
            <p14:sldId id="1122"/>
            <p14:sldId id="1123"/>
            <p14:sldId id="1128"/>
            <p14:sldId id="1129"/>
            <p14:sldId id="1130"/>
          </p14:sldIdLst>
        </p14:section>
        <p14:section name="Usage Guidelines" id="{9FBA792A-A1D8-465D-9847-07C02E4F48F3}">
          <p14:sldIdLst/>
        </p14:section>
        <p14:section name="Usage Guidelines" id="{2FD71A76-83C9-BA40-AB57-DB365A86CAE1}">
          <p14:sldIdLst/>
        </p14:section>
        <p14:section name="Slide Layouts" id="{DBF0F1FC-5A7F-4CF0-8306-5887B4B82216}">
          <p14:sldIdLst/>
        </p14:section>
        <p14:section name="Charts and Tables" id="{2D9D6BFA-4C85-4FCD-806D-FF43EB0B9112}">
          <p14:sldIdLst/>
        </p14:section>
        <p14:section name="Typesheets" id="{6ED16060-A57D-433E-A389-48DC57B86C38}">
          <p14:sldIdLst/>
        </p14:section>
        <p14:section name="Design Elements" id="{5F86DB03-7665-4B34-8347-A8A8770292DD}">
          <p14:sldIdLst/>
        </p14:section>
        <p14:section name="Badges" id="{108E885C-6913-4B63-A69E-DB12D685001A}">
          <p14:sldIdLst/>
        </p14:section>
        <p14:section name="Sample Layouts" id="{571B1CF6-11AF-4E2D-BA41-052FF15F425A}">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30A0"/>
    <a:srgbClr val="2853DC"/>
    <a:srgbClr val="00B050"/>
    <a:srgbClr val="ACBACF"/>
    <a:srgbClr val="FFFFFF"/>
    <a:srgbClr val="F2F3F5"/>
    <a:srgbClr val="4C5B6E"/>
    <a:srgbClr val="496471"/>
    <a:srgbClr val="F2F5F8"/>
    <a:srgbClr val="F0F2F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537" autoAdjust="0"/>
    <p:restoredTop sz="94128" autoAdjust="0"/>
  </p:normalViewPr>
  <p:slideViewPr>
    <p:cSldViewPr snapToGrid="0">
      <p:cViewPr varScale="1">
        <p:scale>
          <a:sx n="117" d="100"/>
          <a:sy n="117" d="100"/>
        </p:scale>
        <p:origin x="192" y="840"/>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11/16/21</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16.11.21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US" sz="2800" dirty="0"/>
              <a:t>Structuring the Rel-18 Work</a:t>
            </a:r>
          </a:p>
          <a:p>
            <a:endParaRPr lang="en-US" dirty="0"/>
          </a:p>
          <a:p>
            <a:endParaRPr lang="en-US" dirty="0"/>
          </a:p>
        </p:txBody>
      </p:sp>
      <p:sp>
        <p:nvSpPr>
          <p:cNvPr id="42" name="Text Placeholder 41">
            <a:extLst>
              <a:ext uri="{FF2B5EF4-FFF2-40B4-BE49-F238E27FC236}">
                <a16:creationId xmlns:a16="http://schemas.microsoft.com/office/drawing/2014/main" id="{6A84C862-6DCC-4568-BD22-A3E24B33B940}"/>
              </a:ext>
            </a:extLst>
          </p:cNvPr>
          <p:cNvSpPr>
            <a:spLocks noGrp="1"/>
          </p:cNvSpPr>
          <p:nvPr>
            <p:ph type="body" sz="quarter" idx="11"/>
          </p:nvPr>
        </p:nvSpPr>
        <p:spPr>
          <a:xfrm>
            <a:off x="431638" y="303361"/>
            <a:ext cx="1904056" cy="226772"/>
          </a:xfrm>
        </p:spPr>
        <p:txBody>
          <a:bodyPr/>
          <a:lstStyle/>
          <a:p>
            <a:r>
              <a:rPr lang="en-US" dirty="0"/>
              <a:t>3GPP TSG SA WG4#116-e meeting</a:t>
            </a:r>
            <a:r>
              <a:rPr lang="en-GB" b="1" i="1" dirty="0"/>
              <a:t>	</a:t>
            </a:r>
            <a:endParaRPr lang="en-US" dirty="0"/>
          </a:p>
          <a:p>
            <a:r>
              <a:rPr lang="en-GB" dirty="0"/>
              <a:t>10</a:t>
            </a:r>
            <a:r>
              <a:rPr lang="en-GB" baseline="30000" dirty="0"/>
              <a:t>th</a:t>
            </a:r>
            <a:r>
              <a:rPr lang="en-GB" dirty="0"/>
              <a:t> – 19</a:t>
            </a:r>
            <a:r>
              <a:rPr lang="en-GB" baseline="30000" dirty="0"/>
              <a:t>th</a:t>
            </a:r>
            <a:r>
              <a:rPr lang="en-GB" dirty="0"/>
              <a:t> November 2021</a:t>
            </a:r>
            <a:endParaRPr lang="en-US" dirty="0"/>
          </a:p>
          <a:p>
            <a:endParaRPr lang="de-DE"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p:txBody>
          <a:bodyPr/>
          <a:lstStyle/>
          <a:p>
            <a:r>
              <a:rPr lang="en-US" sz="5800" dirty="0"/>
              <a:t>NG Real-Time Communications</a:t>
            </a:r>
          </a:p>
        </p:txBody>
      </p:sp>
      <p:sp>
        <p:nvSpPr>
          <p:cNvPr id="11" name="Text Placeholder 41">
            <a:extLst>
              <a:ext uri="{FF2B5EF4-FFF2-40B4-BE49-F238E27FC236}">
                <a16:creationId xmlns:a16="http://schemas.microsoft.com/office/drawing/2014/main" id="{B785E0AB-39A6-7945-87AB-A3EEB7FF00BB}"/>
              </a:ext>
            </a:extLst>
          </p:cNvPr>
          <p:cNvSpPr txBox="1">
            <a:spLocks/>
          </p:cNvSpPr>
          <p:nvPr/>
        </p:nvSpPr>
        <p:spPr bwMode="gray">
          <a:xfrm>
            <a:off x="7189902" y="416747"/>
            <a:ext cx="1882210" cy="518275"/>
          </a:xfrm>
          <a:prstGeom prst="rect">
            <a:avLst/>
          </a:prstGeom>
        </p:spPr>
        <p:txBody>
          <a:bodyPr vert="horz" wrap="none" lIns="0" tIns="0" rIns="0" bIns="0" rtlCol="0">
            <a:noAutofit/>
          </a:bodyPr>
          <a:lstStyle>
            <a:lvl1pPr marL="0" indent="0" algn="l" defTabSz="914400" rtl="0" eaLnBrk="1" latinLnBrk="0" hangingPunct="1">
              <a:lnSpc>
                <a:spcPct val="87000"/>
              </a:lnSpc>
              <a:spcBef>
                <a:spcPts val="0"/>
              </a:spcBef>
              <a:buClr>
                <a:schemeClr val="accent1"/>
              </a:buClr>
              <a:buFont typeface="Arial" panose="020B0604020202020204" pitchFamily="34" charset="0"/>
              <a:buNone/>
              <a:defRPr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buClr>
                <a:schemeClr val="tx1">
                  <a:lumMod val="85000"/>
                  <a:lumOff val="15000"/>
                </a:schemeClr>
              </a:buClr>
              <a:buFont typeface="Arial" panose="020B0604020202020204" pitchFamily="34" charset="0"/>
              <a:buNone/>
              <a:defRPr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Arial" panose="020B0604020202020204" pitchFamily="34" charset="0"/>
              <a:buNone/>
              <a:defRPr sz="1600" kern="120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None/>
              <a:tabLst/>
              <a:defRPr sz="1600" kern="1200" baseline="0">
                <a:solidFill>
                  <a:schemeClr val="bg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de-DE" dirty="0"/>
              <a:t>S4-211622</a:t>
            </a:r>
          </a:p>
        </p:txBody>
      </p:sp>
      <p:sp>
        <p:nvSpPr>
          <p:cNvPr id="7" name="Rectangle 6">
            <a:extLst>
              <a:ext uri="{FF2B5EF4-FFF2-40B4-BE49-F238E27FC236}">
                <a16:creationId xmlns:a16="http://schemas.microsoft.com/office/drawing/2014/main" id="{0926BAFE-DF14-7C44-ABF5-2521BF75694E}"/>
              </a:ext>
            </a:extLst>
          </p:cNvPr>
          <p:cNvSpPr/>
          <p:nvPr/>
        </p:nvSpPr>
        <p:spPr>
          <a:xfrm>
            <a:off x="9967274" y="1013084"/>
            <a:ext cx="2099035" cy="646331"/>
          </a:xfrm>
          <a:prstGeom prst="rect">
            <a:avLst/>
          </a:prstGeom>
        </p:spPr>
        <p:txBody>
          <a:bodyPr wrap="square">
            <a:spAutoFit/>
          </a:bodyPr>
          <a:lstStyle/>
          <a:p>
            <a:r>
              <a:rPr lang="en-US" dirty="0"/>
              <a:t>Nikolai Leung</a:t>
            </a:r>
          </a:p>
          <a:p>
            <a:r>
              <a:rPr lang="en-US" dirty="0"/>
              <a:t>MTSI SWG Chair</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B465D80-72EA-764E-B949-269450927595}"/>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EB80E17D-CC71-1B4E-9B5D-80CE504527A0}"/>
              </a:ext>
            </a:extLst>
          </p:cNvPr>
          <p:cNvSpPr>
            <a:spLocks noGrp="1"/>
          </p:cNvSpPr>
          <p:nvPr>
            <p:ph type="title"/>
          </p:nvPr>
        </p:nvSpPr>
        <p:spPr/>
        <p:txBody>
          <a:bodyPr/>
          <a:lstStyle/>
          <a:p>
            <a:r>
              <a:rPr lang="en-US" dirty="0"/>
              <a:t>Interests/Objectives</a:t>
            </a:r>
          </a:p>
        </p:txBody>
      </p:sp>
      <p:sp>
        <p:nvSpPr>
          <p:cNvPr id="5" name="Rectangle 4">
            <a:extLst>
              <a:ext uri="{FF2B5EF4-FFF2-40B4-BE49-F238E27FC236}">
                <a16:creationId xmlns:a16="http://schemas.microsoft.com/office/drawing/2014/main" id="{9B1D0F48-F41B-1844-987B-675AA53BC5E0}"/>
              </a:ext>
            </a:extLst>
          </p:cNvPr>
          <p:cNvSpPr/>
          <p:nvPr/>
        </p:nvSpPr>
        <p:spPr>
          <a:xfrm>
            <a:off x="494189" y="2616445"/>
            <a:ext cx="2266122" cy="403462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dirty="0">
                <a:solidFill>
                  <a:schemeClr val="bg1"/>
                </a:solidFill>
                <a:latin typeface="Microsoft Sans Serif"/>
                <a:cs typeface="Microsoft Sans Serif" panose="020B0604020202020204" pitchFamily="34" charset="0"/>
              </a:rPr>
              <a:t>WebRTC collaboration models</a:t>
            </a:r>
          </a:p>
        </p:txBody>
      </p:sp>
      <p:sp>
        <p:nvSpPr>
          <p:cNvPr id="6" name="Rectangle 5">
            <a:extLst>
              <a:ext uri="{FF2B5EF4-FFF2-40B4-BE49-F238E27FC236}">
                <a16:creationId xmlns:a16="http://schemas.microsoft.com/office/drawing/2014/main" id="{0019DF23-C603-3A4D-AC36-9EF74D6A6204}"/>
              </a:ext>
            </a:extLst>
          </p:cNvPr>
          <p:cNvSpPr/>
          <p:nvPr/>
        </p:nvSpPr>
        <p:spPr>
          <a:xfrm>
            <a:off x="3079702" y="2616445"/>
            <a:ext cx="2266122" cy="40346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dirty="0">
                <a:solidFill>
                  <a:schemeClr val="bg1"/>
                </a:solidFill>
                <a:latin typeface="Microsoft Sans Serif"/>
                <a:cs typeface="Microsoft Sans Serif" panose="020B0604020202020204" pitchFamily="34" charset="0"/>
              </a:rPr>
              <a:t>Leverage IMS</a:t>
            </a:r>
          </a:p>
        </p:txBody>
      </p:sp>
      <p:sp>
        <p:nvSpPr>
          <p:cNvPr id="9" name="Rectangle 8">
            <a:extLst>
              <a:ext uri="{FF2B5EF4-FFF2-40B4-BE49-F238E27FC236}">
                <a16:creationId xmlns:a16="http://schemas.microsoft.com/office/drawing/2014/main" id="{087D23B9-565C-7447-9369-57BA9279C94F}"/>
              </a:ext>
            </a:extLst>
          </p:cNvPr>
          <p:cNvSpPr/>
          <p:nvPr/>
        </p:nvSpPr>
        <p:spPr>
          <a:xfrm>
            <a:off x="5901654" y="1156377"/>
            <a:ext cx="2266122" cy="977607"/>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tx1"/>
                </a:solidFill>
                <a:latin typeface="Microsoft Sans Serif"/>
                <a:cs typeface="Microsoft Sans Serif" panose="020B0604020202020204" pitchFamily="34" charset="0"/>
              </a:rPr>
              <a:t>Modularize </a:t>
            </a:r>
          </a:p>
          <a:p>
            <a:pPr algn="ctr">
              <a:lnSpc>
                <a:spcPct val="96000"/>
              </a:lnSpc>
            </a:pPr>
            <a:r>
              <a:rPr lang="en-US" dirty="0">
                <a:solidFill>
                  <a:schemeClr val="tx1"/>
                </a:solidFill>
                <a:latin typeface="Microsoft Sans Serif"/>
                <a:cs typeface="Microsoft Sans Serif" panose="020B0604020202020204" pitchFamily="34" charset="0"/>
              </a:rPr>
              <a:t>(De-verticalize)</a:t>
            </a:r>
          </a:p>
        </p:txBody>
      </p:sp>
      <p:sp>
        <p:nvSpPr>
          <p:cNvPr id="10" name="Rectangle 9">
            <a:extLst>
              <a:ext uri="{FF2B5EF4-FFF2-40B4-BE49-F238E27FC236}">
                <a16:creationId xmlns:a16="http://schemas.microsoft.com/office/drawing/2014/main" id="{C06C432B-5E72-EB47-A576-74AC7EE41394}"/>
              </a:ext>
            </a:extLst>
          </p:cNvPr>
          <p:cNvSpPr/>
          <p:nvPr/>
        </p:nvSpPr>
        <p:spPr>
          <a:xfrm>
            <a:off x="5633241" y="5222449"/>
            <a:ext cx="2266122" cy="126579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XR Media Capabilities</a:t>
            </a:r>
          </a:p>
          <a:p>
            <a:pPr algn="ctr">
              <a:lnSpc>
                <a:spcPct val="96000"/>
              </a:lnSpc>
            </a:pPr>
            <a:r>
              <a:rPr lang="en-US" dirty="0">
                <a:solidFill>
                  <a:schemeClr val="bg1"/>
                </a:solidFill>
                <a:latin typeface="Microsoft Sans Serif"/>
                <a:cs typeface="Microsoft Sans Serif" panose="020B0604020202020204" pitchFamily="34" charset="0"/>
              </a:rPr>
              <a:t>(codecs, profiles, transport formats)</a:t>
            </a:r>
          </a:p>
        </p:txBody>
      </p:sp>
      <p:sp>
        <p:nvSpPr>
          <p:cNvPr id="12" name="Rectangle 11">
            <a:extLst>
              <a:ext uri="{FF2B5EF4-FFF2-40B4-BE49-F238E27FC236}">
                <a16:creationId xmlns:a16="http://schemas.microsoft.com/office/drawing/2014/main" id="{24626C81-DF3B-3F4B-B128-345779458202}"/>
              </a:ext>
            </a:extLst>
          </p:cNvPr>
          <p:cNvSpPr/>
          <p:nvPr/>
        </p:nvSpPr>
        <p:spPr>
          <a:xfrm>
            <a:off x="8596158" y="3341501"/>
            <a:ext cx="2266122" cy="146105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Terminal Architecture</a:t>
            </a:r>
          </a:p>
        </p:txBody>
      </p:sp>
      <p:sp>
        <p:nvSpPr>
          <p:cNvPr id="13" name="Rectangle 12">
            <a:extLst>
              <a:ext uri="{FF2B5EF4-FFF2-40B4-BE49-F238E27FC236}">
                <a16:creationId xmlns:a16="http://schemas.microsoft.com/office/drawing/2014/main" id="{FB89EB5C-E266-B843-8B61-47657DF363A0}"/>
              </a:ext>
            </a:extLst>
          </p:cNvPr>
          <p:cNvSpPr/>
          <p:nvPr/>
        </p:nvSpPr>
        <p:spPr>
          <a:xfrm>
            <a:off x="5665215" y="2616445"/>
            <a:ext cx="2266122" cy="1084637"/>
          </a:xfrm>
          <a:prstGeom prst="rect">
            <a:avLst/>
          </a:prstGeom>
          <a:solidFill>
            <a:srgbClr val="7030A0">
              <a:alpha val="6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Real-time transport for Split Rendering &amp; Compute</a:t>
            </a:r>
          </a:p>
        </p:txBody>
      </p:sp>
      <p:sp>
        <p:nvSpPr>
          <p:cNvPr id="14" name="Rectangle 13">
            <a:extLst>
              <a:ext uri="{FF2B5EF4-FFF2-40B4-BE49-F238E27FC236}">
                <a16:creationId xmlns:a16="http://schemas.microsoft.com/office/drawing/2014/main" id="{87F2A06F-F7B6-1647-89BD-F4CACEAFA93B}"/>
              </a:ext>
            </a:extLst>
          </p:cNvPr>
          <p:cNvSpPr/>
          <p:nvPr/>
        </p:nvSpPr>
        <p:spPr>
          <a:xfrm>
            <a:off x="8596158" y="4987630"/>
            <a:ext cx="2266122" cy="146105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Edge</a:t>
            </a:r>
          </a:p>
          <a:p>
            <a:pPr algn="ctr">
              <a:lnSpc>
                <a:spcPct val="96000"/>
              </a:lnSpc>
            </a:pPr>
            <a:r>
              <a:rPr lang="en-US" dirty="0">
                <a:solidFill>
                  <a:schemeClr val="bg1"/>
                </a:solidFill>
                <a:latin typeface="Microsoft Sans Serif"/>
                <a:cs typeface="Microsoft Sans Serif" panose="020B0604020202020204" pitchFamily="34" charset="0"/>
              </a:rPr>
              <a:t>Architecture</a:t>
            </a:r>
          </a:p>
        </p:txBody>
      </p:sp>
      <p:sp>
        <p:nvSpPr>
          <p:cNvPr id="16" name="Rectangle 15">
            <a:extLst>
              <a:ext uri="{FF2B5EF4-FFF2-40B4-BE49-F238E27FC236}">
                <a16:creationId xmlns:a16="http://schemas.microsoft.com/office/drawing/2014/main" id="{0C4D9E92-9111-D64D-ABEA-7C5D00732B07}"/>
              </a:ext>
            </a:extLst>
          </p:cNvPr>
          <p:cNvSpPr/>
          <p:nvPr/>
        </p:nvSpPr>
        <p:spPr>
          <a:xfrm>
            <a:off x="1866689" y="1290583"/>
            <a:ext cx="2266122" cy="108463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AR Call App</a:t>
            </a:r>
          </a:p>
        </p:txBody>
      </p:sp>
      <p:sp>
        <p:nvSpPr>
          <p:cNvPr id="17" name="Rectangle 16">
            <a:extLst>
              <a:ext uri="{FF2B5EF4-FFF2-40B4-BE49-F238E27FC236}">
                <a16:creationId xmlns:a16="http://schemas.microsoft.com/office/drawing/2014/main" id="{80F1727D-8A0E-D344-BD2C-20D48307573A}"/>
              </a:ext>
            </a:extLst>
          </p:cNvPr>
          <p:cNvSpPr/>
          <p:nvPr/>
        </p:nvSpPr>
        <p:spPr>
          <a:xfrm>
            <a:off x="1675675" y="4774278"/>
            <a:ext cx="2266122" cy="8216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Real-Time Transport (Media Handling)</a:t>
            </a:r>
          </a:p>
        </p:txBody>
      </p:sp>
      <p:sp>
        <p:nvSpPr>
          <p:cNvPr id="18" name="Rectangle 17">
            <a:extLst>
              <a:ext uri="{FF2B5EF4-FFF2-40B4-BE49-F238E27FC236}">
                <a16:creationId xmlns:a16="http://schemas.microsoft.com/office/drawing/2014/main" id="{7920633E-2922-D44A-B80D-DBA53C57A0AF}"/>
              </a:ext>
            </a:extLst>
          </p:cNvPr>
          <p:cNvSpPr/>
          <p:nvPr/>
        </p:nvSpPr>
        <p:spPr>
          <a:xfrm>
            <a:off x="1672303" y="4155635"/>
            <a:ext cx="2266122" cy="5545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QoS, </a:t>
            </a:r>
            <a:r>
              <a:rPr lang="en-US" dirty="0" err="1">
                <a:solidFill>
                  <a:schemeClr val="bg1"/>
                </a:solidFill>
                <a:latin typeface="Microsoft Sans Serif"/>
                <a:cs typeface="Microsoft Sans Serif" panose="020B0604020202020204" pitchFamily="34" charset="0"/>
              </a:rPr>
              <a:t>QoE</a:t>
            </a:r>
            <a:r>
              <a:rPr lang="en-US" dirty="0">
                <a:solidFill>
                  <a:schemeClr val="bg1"/>
                </a:solidFill>
                <a:latin typeface="Microsoft Sans Serif"/>
                <a:cs typeface="Microsoft Sans Serif" panose="020B0604020202020204" pitchFamily="34" charset="0"/>
              </a:rPr>
              <a:t>  Reporting</a:t>
            </a:r>
          </a:p>
        </p:txBody>
      </p:sp>
      <p:sp>
        <p:nvSpPr>
          <p:cNvPr id="19" name="Rectangle 18">
            <a:extLst>
              <a:ext uri="{FF2B5EF4-FFF2-40B4-BE49-F238E27FC236}">
                <a16:creationId xmlns:a16="http://schemas.microsoft.com/office/drawing/2014/main" id="{1A9FFB8D-B45E-B847-8D3A-2E6DFD0DE815}"/>
              </a:ext>
            </a:extLst>
          </p:cNvPr>
          <p:cNvSpPr/>
          <p:nvPr/>
        </p:nvSpPr>
        <p:spPr>
          <a:xfrm>
            <a:off x="1675675" y="5667622"/>
            <a:ext cx="2266122" cy="50429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Cross-layer optimizations</a:t>
            </a:r>
          </a:p>
        </p:txBody>
      </p:sp>
      <p:sp>
        <p:nvSpPr>
          <p:cNvPr id="20" name="Rectangle 19">
            <a:extLst>
              <a:ext uri="{FF2B5EF4-FFF2-40B4-BE49-F238E27FC236}">
                <a16:creationId xmlns:a16="http://schemas.microsoft.com/office/drawing/2014/main" id="{3A32CFD0-6F9B-414C-A2A5-5B07897340C8}"/>
              </a:ext>
            </a:extLst>
          </p:cNvPr>
          <p:cNvSpPr/>
          <p:nvPr/>
        </p:nvSpPr>
        <p:spPr>
          <a:xfrm>
            <a:off x="1646215" y="3522685"/>
            <a:ext cx="2266122" cy="5545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Session Management</a:t>
            </a:r>
          </a:p>
        </p:txBody>
      </p:sp>
    </p:spTree>
    <p:extLst>
      <p:ext uri="{BB962C8B-B14F-4D97-AF65-F5344CB8AC3E}">
        <p14:creationId xmlns:p14="http://schemas.microsoft.com/office/powerpoint/2010/main" val="25328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2BCC0A93-2E21-174D-9AF4-1F7A3BCDADFF}"/>
              </a:ext>
            </a:extLst>
          </p:cNvPr>
          <p:cNvSpPr/>
          <p:nvPr/>
        </p:nvSpPr>
        <p:spPr>
          <a:xfrm>
            <a:off x="56968" y="2601800"/>
            <a:ext cx="3481092" cy="4143540"/>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6000"/>
              </a:lnSpc>
            </a:pPr>
            <a:r>
              <a:rPr lang="en-US" dirty="0">
                <a:solidFill>
                  <a:schemeClr val="bg1"/>
                </a:solidFill>
                <a:latin typeface="Microsoft Sans Serif"/>
                <a:cs typeface="Microsoft Sans Serif" panose="020B0604020202020204" pitchFamily="34" charset="0"/>
              </a:rPr>
              <a:t>Separate WID &amp; </a:t>
            </a:r>
            <a:r>
              <a:rPr lang="en-US" dirty="0" err="1">
                <a:solidFill>
                  <a:schemeClr val="bg1"/>
                </a:solidFill>
                <a:latin typeface="Microsoft Sans Serif"/>
                <a:cs typeface="Microsoft Sans Serif" panose="020B0604020202020204" pitchFamily="34" charset="0"/>
              </a:rPr>
              <a:t>NewSpec</a:t>
            </a:r>
            <a:r>
              <a:rPr lang="en-US" dirty="0">
                <a:solidFill>
                  <a:schemeClr val="bg1"/>
                </a:solidFill>
                <a:latin typeface="Microsoft Sans Serif"/>
                <a:cs typeface="Microsoft Sans Serif" panose="020B0604020202020204" pitchFamily="34" charset="0"/>
              </a:rPr>
              <a:t> #1</a:t>
            </a:r>
          </a:p>
        </p:txBody>
      </p:sp>
      <p:sp>
        <p:nvSpPr>
          <p:cNvPr id="4" name="Rectangle 3">
            <a:extLst>
              <a:ext uri="{FF2B5EF4-FFF2-40B4-BE49-F238E27FC236}">
                <a16:creationId xmlns:a16="http://schemas.microsoft.com/office/drawing/2014/main" id="{E704FE9A-80D2-214B-93D5-85D114BE2D63}"/>
              </a:ext>
            </a:extLst>
          </p:cNvPr>
          <p:cNvSpPr/>
          <p:nvPr/>
        </p:nvSpPr>
        <p:spPr>
          <a:xfrm>
            <a:off x="8201320" y="2353308"/>
            <a:ext cx="3481092" cy="4160617"/>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6000"/>
              </a:lnSpc>
            </a:pPr>
            <a:r>
              <a:rPr lang="en-US" dirty="0">
                <a:solidFill>
                  <a:schemeClr val="bg1"/>
                </a:solidFill>
                <a:latin typeface="Microsoft Sans Serif"/>
                <a:cs typeface="Microsoft Sans Serif" panose="020B0604020202020204" pitchFamily="34" charset="0"/>
              </a:rPr>
              <a:t>Separate WID &amp; TS 26.114 (or </a:t>
            </a:r>
            <a:r>
              <a:rPr lang="en-US" dirty="0" err="1">
                <a:solidFill>
                  <a:schemeClr val="bg1"/>
                </a:solidFill>
                <a:latin typeface="Microsoft Sans Serif"/>
                <a:cs typeface="Microsoft Sans Serif" panose="020B0604020202020204" pitchFamily="34" charset="0"/>
              </a:rPr>
              <a:t>NewSpec</a:t>
            </a:r>
            <a:r>
              <a:rPr lang="en-US" dirty="0">
                <a:solidFill>
                  <a:schemeClr val="bg1"/>
                </a:solidFill>
                <a:latin typeface="Microsoft Sans Serif"/>
                <a:cs typeface="Microsoft Sans Serif" panose="020B0604020202020204" pitchFamily="34" charset="0"/>
              </a:rPr>
              <a:t> #2?) </a:t>
            </a:r>
          </a:p>
        </p:txBody>
      </p:sp>
      <p:sp>
        <p:nvSpPr>
          <p:cNvPr id="2" name="Footer Placeholder 1">
            <a:extLst>
              <a:ext uri="{FF2B5EF4-FFF2-40B4-BE49-F238E27FC236}">
                <a16:creationId xmlns:a16="http://schemas.microsoft.com/office/drawing/2014/main" id="{8B465D80-72EA-764E-B949-269450927595}"/>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EB80E17D-CC71-1B4E-9B5D-80CE504527A0}"/>
              </a:ext>
            </a:extLst>
          </p:cNvPr>
          <p:cNvSpPr>
            <a:spLocks noGrp="1"/>
          </p:cNvSpPr>
          <p:nvPr>
            <p:ph type="title"/>
          </p:nvPr>
        </p:nvSpPr>
        <p:spPr/>
        <p:txBody>
          <a:bodyPr/>
          <a:lstStyle/>
          <a:p>
            <a:r>
              <a:rPr lang="en-US" dirty="0"/>
              <a:t>Modular WebRTC						Vertical IMS</a:t>
            </a:r>
          </a:p>
        </p:txBody>
      </p:sp>
      <p:sp>
        <p:nvSpPr>
          <p:cNvPr id="24" name="Subtitle 23">
            <a:extLst>
              <a:ext uri="{FF2B5EF4-FFF2-40B4-BE49-F238E27FC236}">
                <a16:creationId xmlns:a16="http://schemas.microsoft.com/office/drawing/2014/main" id="{E5A5FF3F-74A8-6B49-ADA9-2D15865C167B}"/>
              </a:ext>
            </a:extLst>
          </p:cNvPr>
          <p:cNvSpPr>
            <a:spLocks noGrp="1"/>
          </p:cNvSpPr>
          <p:nvPr>
            <p:ph type="subTitle" idx="1"/>
          </p:nvPr>
        </p:nvSpPr>
        <p:spPr/>
        <p:txBody>
          <a:bodyPr/>
          <a:lstStyle/>
          <a:p>
            <a:r>
              <a:rPr lang="en-US" dirty="0"/>
              <a:t>AR Call</a:t>
            </a:r>
          </a:p>
        </p:txBody>
      </p:sp>
      <p:sp>
        <p:nvSpPr>
          <p:cNvPr id="5" name="Rectangle 4">
            <a:extLst>
              <a:ext uri="{FF2B5EF4-FFF2-40B4-BE49-F238E27FC236}">
                <a16:creationId xmlns:a16="http://schemas.microsoft.com/office/drawing/2014/main" id="{9B1D0F48-F41B-1844-987B-675AA53BC5E0}"/>
              </a:ext>
            </a:extLst>
          </p:cNvPr>
          <p:cNvSpPr/>
          <p:nvPr/>
        </p:nvSpPr>
        <p:spPr>
          <a:xfrm>
            <a:off x="184459" y="3052074"/>
            <a:ext cx="2612954" cy="357509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dirty="0">
                <a:solidFill>
                  <a:schemeClr val="bg1"/>
                </a:solidFill>
                <a:latin typeface="Microsoft Sans Serif"/>
                <a:cs typeface="Microsoft Sans Serif" panose="020B0604020202020204" pitchFamily="34" charset="0"/>
              </a:rPr>
              <a:t>WebRTC</a:t>
            </a:r>
          </a:p>
        </p:txBody>
      </p:sp>
      <p:sp>
        <p:nvSpPr>
          <p:cNvPr id="6" name="Rectangle 5">
            <a:extLst>
              <a:ext uri="{FF2B5EF4-FFF2-40B4-BE49-F238E27FC236}">
                <a16:creationId xmlns:a16="http://schemas.microsoft.com/office/drawing/2014/main" id="{0019DF23-C603-3A4D-AC36-9EF74D6A6204}"/>
              </a:ext>
            </a:extLst>
          </p:cNvPr>
          <p:cNvSpPr/>
          <p:nvPr/>
        </p:nvSpPr>
        <p:spPr>
          <a:xfrm>
            <a:off x="8610394" y="2978872"/>
            <a:ext cx="2716478" cy="337479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dirty="0">
                <a:solidFill>
                  <a:schemeClr val="bg1"/>
                </a:solidFill>
                <a:latin typeface="Microsoft Sans Serif"/>
                <a:cs typeface="Microsoft Sans Serif" panose="020B0604020202020204" pitchFamily="34" charset="0"/>
              </a:rPr>
              <a:t>IMS AR Call</a:t>
            </a:r>
          </a:p>
        </p:txBody>
      </p:sp>
      <p:sp>
        <p:nvSpPr>
          <p:cNvPr id="10" name="Rectangle 9">
            <a:extLst>
              <a:ext uri="{FF2B5EF4-FFF2-40B4-BE49-F238E27FC236}">
                <a16:creationId xmlns:a16="http://schemas.microsoft.com/office/drawing/2014/main" id="{C06C432B-5E72-EB47-A576-74AC7EE41394}"/>
              </a:ext>
            </a:extLst>
          </p:cNvPr>
          <p:cNvSpPr/>
          <p:nvPr/>
        </p:nvSpPr>
        <p:spPr>
          <a:xfrm>
            <a:off x="4593110" y="2218079"/>
            <a:ext cx="2635951" cy="14610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XR Media Capabilities</a:t>
            </a:r>
          </a:p>
          <a:p>
            <a:pPr algn="ctr">
              <a:lnSpc>
                <a:spcPct val="96000"/>
              </a:lnSpc>
            </a:pPr>
            <a:r>
              <a:rPr lang="en-US" dirty="0">
                <a:solidFill>
                  <a:schemeClr val="bg1"/>
                </a:solidFill>
                <a:latin typeface="Microsoft Sans Serif"/>
                <a:cs typeface="Microsoft Sans Serif" panose="020B0604020202020204" pitchFamily="34" charset="0"/>
              </a:rPr>
              <a:t>(codecs, profiles, transport formats)</a:t>
            </a:r>
          </a:p>
        </p:txBody>
      </p:sp>
      <p:sp>
        <p:nvSpPr>
          <p:cNvPr id="9" name="Rectangle 8">
            <a:extLst>
              <a:ext uri="{FF2B5EF4-FFF2-40B4-BE49-F238E27FC236}">
                <a16:creationId xmlns:a16="http://schemas.microsoft.com/office/drawing/2014/main" id="{087D23B9-565C-7447-9369-57BA9279C94F}"/>
              </a:ext>
            </a:extLst>
          </p:cNvPr>
          <p:cNvSpPr/>
          <p:nvPr/>
        </p:nvSpPr>
        <p:spPr>
          <a:xfrm>
            <a:off x="224671" y="3395270"/>
            <a:ext cx="2515769" cy="3150303"/>
          </a:xfrm>
          <a:prstGeom prst="rect">
            <a:avLst/>
          </a:prstGeom>
          <a:solidFill>
            <a:schemeClr val="tx1">
              <a:lumMod val="50000"/>
              <a:lumOff val="50000"/>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dirty="0">
                <a:solidFill>
                  <a:schemeClr val="tx1"/>
                </a:solidFill>
                <a:latin typeface="Microsoft Sans Serif"/>
                <a:cs typeface="Microsoft Sans Serif" panose="020B0604020202020204" pitchFamily="34" charset="0"/>
              </a:rPr>
              <a:t>Modularized</a:t>
            </a:r>
          </a:p>
        </p:txBody>
      </p:sp>
      <p:sp>
        <p:nvSpPr>
          <p:cNvPr id="7" name="Rectangle 6">
            <a:extLst>
              <a:ext uri="{FF2B5EF4-FFF2-40B4-BE49-F238E27FC236}">
                <a16:creationId xmlns:a16="http://schemas.microsoft.com/office/drawing/2014/main" id="{D5963EA6-D527-A345-86EE-BB54284F3E97}"/>
              </a:ext>
            </a:extLst>
          </p:cNvPr>
          <p:cNvSpPr/>
          <p:nvPr/>
        </p:nvSpPr>
        <p:spPr>
          <a:xfrm>
            <a:off x="344945" y="4990619"/>
            <a:ext cx="2266122" cy="8216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Real-Time Transport (Media Handling)</a:t>
            </a:r>
          </a:p>
        </p:txBody>
      </p:sp>
      <p:sp>
        <p:nvSpPr>
          <p:cNvPr id="8" name="Rectangle 7">
            <a:extLst>
              <a:ext uri="{FF2B5EF4-FFF2-40B4-BE49-F238E27FC236}">
                <a16:creationId xmlns:a16="http://schemas.microsoft.com/office/drawing/2014/main" id="{5AD7D09C-0717-6346-ACBE-42FAB257B6AD}"/>
              </a:ext>
            </a:extLst>
          </p:cNvPr>
          <p:cNvSpPr/>
          <p:nvPr/>
        </p:nvSpPr>
        <p:spPr>
          <a:xfrm>
            <a:off x="341573" y="4371976"/>
            <a:ext cx="2266122" cy="5545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QoS, </a:t>
            </a:r>
            <a:r>
              <a:rPr lang="en-US" dirty="0" err="1">
                <a:solidFill>
                  <a:schemeClr val="bg1"/>
                </a:solidFill>
                <a:latin typeface="Microsoft Sans Serif"/>
                <a:cs typeface="Microsoft Sans Serif" panose="020B0604020202020204" pitchFamily="34" charset="0"/>
              </a:rPr>
              <a:t>QoE</a:t>
            </a:r>
            <a:r>
              <a:rPr lang="en-US" dirty="0">
                <a:solidFill>
                  <a:schemeClr val="bg1"/>
                </a:solidFill>
                <a:latin typeface="Microsoft Sans Serif"/>
                <a:cs typeface="Microsoft Sans Serif" panose="020B0604020202020204" pitchFamily="34" charset="0"/>
              </a:rPr>
              <a:t>  Reporting</a:t>
            </a:r>
          </a:p>
        </p:txBody>
      </p:sp>
      <p:sp>
        <p:nvSpPr>
          <p:cNvPr id="11" name="Rectangle 10">
            <a:extLst>
              <a:ext uri="{FF2B5EF4-FFF2-40B4-BE49-F238E27FC236}">
                <a16:creationId xmlns:a16="http://schemas.microsoft.com/office/drawing/2014/main" id="{9E7E9B9E-AE07-A141-9B3B-F33C3D1B57AF}"/>
              </a:ext>
            </a:extLst>
          </p:cNvPr>
          <p:cNvSpPr/>
          <p:nvPr/>
        </p:nvSpPr>
        <p:spPr>
          <a:xfrm>
            <a:off x="344945" y="5883963"/>
            <a:ext cx="2266122" cy="50429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Cross-layer optimizations</a:t>
            </a:r>
          </a:p>
        </p:txBody>
      </p:sp>
      <p:sp>
        <p:nvSpPr>
          <p:cNvPr id="14" name="Rectangle 13">
            <a:extLst>
              <a:ext uri="{FF2B5EF4-FFF2-40B4-BE49-F238E27FC236}">
                <a16:creationId xmlns:a16="http://schemas.microsoft.com/office/drawing/2014/main" id="{BD08B294-6D21-C249-919D-1D684B0E1D4A}"/>
              </a:ext>
            </a:extLst>
          </p:cNvPr>
          <p:cNvSpPr/>
          <p:nvPr/>
        </p:nvSpPr>
        <p:spPr>
          <a:xfrm>
            <a:off x="4593110" y="3775260"/>
            <a:ext cx="2635951" cy="3015472"/>
          </a:xfrm>
          <a:prstGeom prst="rect">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dirty="0">
                <a:solidFill>
                  <a:schemeClr val="bg1"/>
                </a:solidFill>
                <a:latin typeface="Microsoft Sans Serif"/>
                <a:cs typeface="Microsoft Sans Serif" panose="020B0604020202020204" pitchFamily="34" charset="0"/>
              </a:rPr>
              <a:t>5G_AREA</a:t>
            </a:r>
          </a:p>
          <a:p>
            <a:pPr algn="ctr">
              <a:lnSpc>
                <a:spcPct val="96000"/>
              </a:lnSpc>
            </a:pPr>
            <a:r>
              <a:rPr lang="en-US" dirty="0">
                <a:solidFill>
                  <a:schemeClr val="bg1"/>
                </a:solidFill>
                <a:latin typeface="Microsoft Sans Serif"/>
                <a:cs typeface="Microsoft Sans Serif" panose="020B0604020202020204" pitchFamily="34" charset="0"/>
              </a:rPr>
              <a:t>Architectures</a:t>
            </a:r>
          </a:p>
        </p:txBody>
      </p:sp>
      <p:sp>
        <p:nvSpPr>
          <p:cNvPr id="12" name="Rectangle 11">
            <a:extLst>
              <a:ext uri="{FF2B5EF4-FFF2-40B4-BE49-F238E27FC236}">
                <a16:creationId xmlns:a16="http://schemas.microsoft.com/office/drawing/2014/main" id="{24626C81-DF3B-3F4B-B128-345779458202}"/>
              </a:ext>
            </a:extLst>
          </p:cNvPr>
          <p:cNvSpPr/>
          <p:nvPr/>
        </p:nvSpPr>
        <p:spPr>
          <a:xfrm>
            <a:off x="4778024" y="4428508"/>
            <a:ext cx="2266122" cy="887770"/>
          </a:xfrm>
          <a:prstGeom prst="rect">
            <a:avLst/>
          </a:prstGeom>
          <a:solidFill>
            <a:srgbClr val="ACBA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Terminal Architecture</a:t>
            </a:r>
          </a:p>
        </p:txBody>
      </p:sp>
      <p:sp>
        <p:nvSpPr>
          <p:cNvPr id="15" name="Rectangle 14">
            <a:extLst>
              <a:ext uri="{FF2B5EF4-FFF2-40B4-BE49-F238E27FC236}">
                <a16:creationId xmlns:a16="http://schemas.microsoft.com/office/drawing/2014/main" id="{EFD15BA8-46AF-E344-BFD4-CB160B8C8651}"/>
              </a:ext>
            </a:extLst>
          </p:cNvPr>
          <p:cNvSpPr/>
          <p:nvPr/>
        </p:nvSpPr>
        <p:spPr>
          <a:xfrm>
            <a:off x="2700153" y="967607"/>
            <a:ext cx="2266122" cy="1021345"/>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AR Call App</a:t>
            </a:r>
          </a:p>
        </p:txBody>
      </p:sp>
      <p:sp>
        <p:nvSpPr>
          <p:cNvPr id="16" name="Rectangle 15">
            <a:extLst>
              <a:ext uri="{FF2B5EF4-FFF2-40B4-BE49-F238E27FC236}">
                <a16:creationId xmlns:a16="http://schemas.microsoft.com/office/drawing/2014/main" id="{2EC3BC1B-EA8F-1F4E-B89B-DFF1268A8438}"/>
              </a:ext>
            </a:extLst>
          </p:cNvPr>
          <p:cNvSpPr/>
          <p:nvPr/>
        </p:nvSpPr>
        <p:spPr>
          <a:xfrm>
            <a:off x="4755979" y="5767216"/>
            <a:ext cx="2266122" cy="887770"/>
          </a:xfrm>
          <a:prstGeom prst="rect">
            <a:avLst/>
          </a:prstGeom>
          <a:solidFill>
            <a:srgbClr val="ACBA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Edge Architecture</a:t>
            </a:r>
          </a:p>
        </p:txBody>
      </p:sp>
      <p:cxnSp>
        <p:nvCxnSpPr>
          <p:cNvPr id="18" name="Straight Arrow Connector 17">
            <a:extLst>
              <a:ext uri="{FF2B5EF4-FFF2-40B4-BE49-F238E27FC236}">
                <a16:creationId xmlns:a16="http://schemas.microsoft.com/office/drawing/2014/main" id="{C3F291F3-6D30-B443-B0FD-D0ECC3823EE9}"/>
              </a:ext>
            </a:extLst>
          </p:cNvPr>
          <p:cNvCxnSpPr>
            <a:cxnSpLocks/>
            <a:stCxn id="15" idx="2"/>
            <a:endCxn id="10" idx="1"/>
          </p:cNvCxnSpPr>
          <p:nvPr/>
        </p:nvCxnSpPr>
        <p:spPr>
          <a:xfrm>
            <a:off x="3833214" y="1988952"/>
            <a:ext cx="759896" cy="959653"/>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9" name="Straight Arrow Connector 18">
            <a:extLst>
              <a:ext uri="{FF2B5EF4-FFF2-40B4-BE49-F238E27FC236}">
                <a16:creationId xmlns:a16="http://schemas.microsoft.com/office/drawing/2014/main" id="{2152CF6B-93EB-1045-875D-C2D4C68A3B4C}"/>
              </a:ext>
            </a:extLst>
          </p:cNvPr>
          <p:cNvCxnSpPr>
            <a:cxnSpLocks/>
            <a:stCxn id="4" idx="1"/>
            <a:endCxn id="10" idx="3"/>
          </p:cNvCxnSpPr>
          <p:nvPr/>
        </p:nvCxnSpPr>
        <p:spPr>
          <a:xfrm flipH="1" flipV="1">
            <a:off x="7229061" y="2948605"/>
            <a:ext cx="972259" cy="1485012"/>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2" name="Straight Arrow Connector 21">
            <a:extLst>
              <a:ext uri="{FF2B5EF4-FFF2-40B4-BE49-F238E27FC236}">
                <a16:creationId xmlns:a16="http://schemas.microsoft.com/office/drawing/2014/main" id="{3EF0777B-5BA0-0545-8944-C281388D30FC}"/>
              </a:ext>
            </a:extLst>
          </p:cNvPr>
          <p:cNvCxnSpPr>
            <a:cxnSpLocks/>
            <a:stCxn id="15" idx="2"/>
            <a:endCxn id="9" idx="0"/>
          </p:cNvCxnSpPr>
          <p:nvPr/>
        </p:nvCxnSpPr>
        <p:spPr>
          <a:xfrm flipH="1">
            <a:off x="1482556" y="1988952"/>
            <a:ext cx="2350658" cy="1406318"/>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5" name="Rectangle 24">
            <a:extLst>
              <a:ext uri="{FF2B5EF4-FFF2-40B4-BE49-F238E27FC236}">
                <a16:creationId xmlns:a16="http://schemas.microsoft.com/office/drawing/2014/main" id="{FF9FBF75-A0EF-D747-8B4D-56C9FCD6A68B}"/>
              </a:ext>
            </a:extLst>
          </p:cNvPr>
          <p:cNvSpPr/>
          <p:nvPr/>
        </p:nvSpPr>
        <p:spPr>
          <a:xfrm>
            <a:off x="315485" y="3739026"/>
            <a:ext cx="2266122" cy="5545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Session Management</a:t>
            </a:r>
          </a:p>
        </p:txBody>
      </p:sp>
      <p:cxnSp>
        <p:nvCxnSpPr>
          <p:cNvPr id="29" name="Straight Arrow Connector 28">
            <a:extLst>
              <a:ext uri="{FF2B5EF4-FFF2-40B4-BE49-F238E27FC236}">
                <a16:creationId xmlns:a16="http://schemas.microsoft.com/office/drawing/2014/main" id="{99D9E217-EECA-5249-84A8-ECFC9E53D08B}"/>
              </a:ext>
            </a:extLst>
          </p:cNvPr>
          <p:cNvCxnSpPr>
            <a:cxnSpLocks/>
            <a:stCxn id="4" idx="1"/>
            <a:endCxn id="12" idx="3"/>
          </p:cNvCxnSpPr>
          <p:nvPr/>
        </p:nvCxnSpPr>
        <p:spPr>
          <a:xfrm flipH="1">
            <a:off x="7044146" y="4433617"/>
            <a:ext cx="1157174" cy="438776"/>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2" name="Straight Arrow Connector 31">
            <a:extLst>
              <a:ext uri="{FF2B5EF4-FFF2-40B4-BE49-F238E27FC236}">
                <a16:creationId xmlns:a16="http://schemas.microsoft.com/office/drawing/2014/main" id="{4C7BBD76-BB34-D049-8DAD-7DF740E00A59}"/>
              </a:ext>
            </a:extLst>
          </p:cNvPr>
          <p:cNvCxnSpPr>
            <a:cxnSpLocks/>
            <a:stCxn id="15" idx="2"/>
            <a:endCxn id="12" idx="1"/>
          </p:cNvCxnSpPr>
          <p:nvPr/>
        </p:nvCxnSpPr>
        <p:spPr>
          <a:xfrm>
            <a:off x="3833214" y="1988952"/>
            <a:ext cx="944810" cy="2883441"/>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36" name="Rectangle 35">
            <a:extLst>
              <a:ext uri="{FF2B5EF4-FFF2-40B4-BE49-F238E27FC236}">
                <a16:creationId xmlns:a16="http://schemas.microsoft.com/office/drawing/2014/main" id="{61E6B692-97BA-D841-B325-04402186D6A9}"/>
              </a:ext>
            </a:extLst>
          </p:cNvPr>
          <p:cNvSpPr/>
          <p:nvPr/>
        </p:nvSpPr>
        <p:spPr>
          <a:xfrm>
            <a:off x="8852587" y="4679968"/>
            <a:ext cx="2266122" cy="82165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Real-Time Transport (Media Handling)*</a:t>
            </a:r>
          </a:p>
        </p:txBody>
      </p:sp>
      <p:sp>
        <p:nvSpPr>
          <p:cNvPr id="37" name="Rectangle 36">
            <a:extLst>
              <a:ext uri="{FF2B5EF4-FFF2-40B4-BE49-F238E27FC236}">
                <a16:creationId xmlns:a16="http://schemas.microsoft.com/office/drawing/2014/main" id="{BD3E8F41-1C7F-A040-8DFD-608A3DC4F12F}"/>
              </a:ext>
            </a:extLst>
          </p:cNvPr>
          <p:cNvSpPr/>
          <p:nvPr/>
        </p:nvSpPr>
        <p:spPr>
          <a:xfrm>
            <a:off x="8849215" y="4061325"/>
            <a:ext cx="2266122" cy="5545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QoS, </a:t>
            </a:r>
            <a:r>
              <a:rPr lang="en-US" dirty="0" err="1">
                <a:solidFill>
                  <a:schemeClr val="bg1"/>
                </a:solidFill>
                <a:latin typeface="Microsoft Sans Serif"/>
                <a:cs typeface="Microsoft Sans Serif" panose="020B0604020202020204" pitchFamily="34" charset="0"/>
              </a:rPr>
              <a:t>QoE</a:t>
            </a:r>
            <a:r>
              <a:rPr lang="en-US" dirty="0">
                <a:solidFill>
                  <a:schemeClr val="bg1"/>
                </a:solidFill>
                <a:latin typeface="Microsoft Sans Serif"/>
                <a:cs typeface="Microsoft Sans Serif" panose="020B0604020202020204" pitchFamily="34" charset="0"/>
              </a:rPr>
              <a:t>  Reporting*</a:t>
            </a:r>
          </a:p>
        </p:txBody>
      </p:sp>
      <p:sp>
        <p:nvSpPr>
          <p:cNvPr id="38" name="Rectangle 37">
            <a:extLst>
              <a:ext uri="{FF2B5EF4-FFF2-40B4-BE49-F238E27FC236}">
                <a16:creationId xmlns:a16="http://schemas.microsoft.com/office/drawing/2014/main" id="{70A9E00C-6FC8-304C-81BA-A752CF4877CD}"/>
              </a:ext>
            </a:extLst>
          </p:cNvPr>
          <p:cNvSpPr/>
          <p:nvPr/>
        </p:nvSpPr>
        <p:spPr>
          <a:xfrm>
            <a:off x="8852587" y="5573312"/>
            <a:ext cx="2266122" cy="50429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Cross-layer optimizations</a:t>
            </a:r>
          </a:p>
        </p:txBody>
      </p:sp>
      <p:sp>
        <p:nvSpPr>
          <p:cNvPr id="39" name="Rectangle 38">
            <a:extLst>
              <a:ext uri="{FF2B5EF4-FFF2-40B4-BE49-F238E27FC236}">
                <a16:creationId xmlns:a16="http://schemas.microsoft.com/office/drawing/2014/main" id="{1F91DD77-6310-FF4A-8DE0-EBCF66DB846B}"/>
              </a:ext>
            </a:extLst>
          </p:cNvPr>
          <p:cNvSpPr/>
          <p:nvPr/>
        </p:nvSpPr>
        <p:spPr>
          <a:xfrm>
            <a:off x="8832458" y="3428375"/>
            <a:ext cx="2266122" cy="5545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Session Management*</a:t>
            </a:r>
          </a:p>
        </p:txBody>
      </p:sp>
      <p:sp>
        <p:nvSpPr>
          <p:cNvPr id="42" name="TextBox 41">
            <a:extLst>
              <a:ext uri="{FF2B5EF4-FFF2-40B4-BE49-F238E27FC236}">
                <a16:creationId xmlns:a16="http://schemas.microsoft.com/office/drawing/2014/main" id="{25A90F51-9CC0-1D4E-893A-10EFFD6E045E}"/>
              </a:ext>
            </a:extLst>
          </p:cNvPr>
          <p:cNvSpPr txBox="1"/>
          <p:nvPr/>
        </p:nvSpPr>
        <p:spPr>
          <a:xfrm>
            <a:off x="9081263" y="6554385"/>
            <a:ext cx="2034074" cy="236347"/>
          </a:xfrm>
          <a:prstGeom prst="rect">
            <a:avLst/>
          </a:prstGeom>
        </p:spPr>
        <p:txBody>
          <a:bodyPr wrap="square" lIns="0" tIns="0" rIns="0" bIns="0" rtlCol="0">
            <a:spAutoFit/>
          </a:bodyPr>
          <a:lstStyle/>
          <a:p>
            <a:pPr algn="l">
              <a:lnSpc>
                <a:spcPct val="96000"/>
              </a:lnSpc>
            </a:pPr>
            <a:r>
              <a:rPr lang="en-US" sz="1600" dirty="0">
                <a:solidFill>
                  <a:srgbClr val="92D050"/>
                </a:solidFill>
                <a:latin typeface="Microsoft Sans Serif"/>
                <a:cs typeface="Microsoft Sans Serif" panose="020B0604020202020204" pitchFamily="34" charset="0"/>
              </a:rPr>
              <a:t>* Already exist</a:t>
            </a:r>
          </a:p>
        </p:txBody>
      </p:sp>
      <p:sp>
        <p:nvSpPr>
          <p:cNvPr id="44" name="Rectangle 43">
            <a:extLst>
              <a:ext uri="{FF2B5EF4-FFF2-40B4-BE49-F238E27FC236}">
                <a16:creationId xmlns:a16="http://schemas.microsoft.com/office/drawing/2014/main" id="{406361EC-73A0-D44B-BC2C-C1A5F2017592}"/>
              </a:ext>
            </a:extLst>
          </p:cNvPr>
          <p:cNvSpPr/>
          <p:nvPr/>
        </p:nvSpPr>
        <p:spPr>
          <a:xfrm>
            <a:off x="2114384" y="4512075"/>
            <a:ext cx="1171538" cy="274320"/>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Includes MSH</a:t>
            </a:r>
          </a:p>
        </p:txBody>
      </p:sp>
      <p:sp>
        <p:nvSpPr>
          <p:cNvPr id="45" name="Left-Right Arrow 44">
            <a:extLst>
              <a:ext uri="{FF2B5EF4-FFF2-40B4-BE49-F238E27FC236}">
                <a16:creationId xmlns:a16="http://schemas.microsoft.com/office/drawing/2014/main" id="{179080DD-3144-0341-B787-19738D2C162B}"/>
              </a:ext>
            </a:extLst>
          </p:cNvPr>
          <p:cNvSpPr/>
          <p:nvPr/>
        </p:nvSpPr>
        <p:spPr>
          <a:xfrm>
            <a:off x="2659948" y="5226374"/>
            <a:ext cx="6189267" cy="655036"/>
          </a:xfrm>
          <a:prstGeom prst="lef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Leverage components when possible</a:t>
            </a:r>
          </a:p>
        </p:txBody>
      </p:sp>
      <p:grpSp>
        <p:nvGrpSpPr>
          <p:cNvPr id="34" name="Group 33">
            <a:extLst>
              <a:ext uri="{FF2B5EF4-FFF2-40B4-BE49-F238E27FC236}">
                <a16:creationId xmlns:a16="http://schemas.microsoft.com/office/drawing/2014/main" id="{C42FD763-0327-1D4F-9FBB-AFA04FA407F0}"/>
              </a:ext>
            </a:extLst>
          </p:cNvPr>
          <p:cNvGrpSpPr/>
          <p:nvPr/>
        </p:nvGrpSpPr>
        <p:grpSpPr>
          <a:xfrm>
            <a:off x="763897" y="2049791"/>
            <a:ext cx="2121996" cy="424907"/>
            <a:chOff x="5682948" y="1390118"/>
            <a:chExt cx="2121996" cy="424907"/>
          </a:xfrm>
        </p:grpSpPr>
        <p:sp>
          <p:nvSpPr>
            <p:cNvPr id="26" name="Rounded Rectangle 25">
              <a:extLst>
                <a:ext uri="{FF2B5EF4-FFF2-40B4-BE49-F238E27FC236}">
                  <a16:creationId xmlns:a16="http://schemas.microsoft.com/office/drawing/2014/main" id="{51178A28-5B83-564E-A7F6-C95976198022}"/>
                </a:ext>
              </a:extLst>
            </p:cNvPr>
            <p:cNvSpPr/>
            <p:nvPr/>
          </p:nvSpPr>
          <p:spPr>
            <a:xfrm>
              <a:off x="5682948" y="1390118"/>
              <a:ext cx="414779" cy="417661"/>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UE</a:t>
              </a:r>
            </a:p>
          </p:txBody>
        </p:sp>
        <p:sp>
          <p:nvSpPr>
            <p:cNvPr id="40" name="Rounded Rectangle 39">
              <a:extLst>
                <a:ext uri="{FF2B5EF4-FFF2-40B4-BE49-F238E27FC236}">
                  <a16:creationId xmlns:a16="http://schemas.microsoft.com/office/drawing/2014/main" id="{DB43F123-E52A-8444-8626-34F001D0B322}"/>
                </a:ext>
              </a:extLst>
            </p:cNvPr>
            <p:cNvSpPr/>
            <p:nvPr/>
          </p:nvSpPr>
          <p:spPr>
            <a:xfrm>
              <a:off x="7390165" y="1397365"/>
              <a:ext cx="414779" cy="417660"/>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UE</a:t>
              </a:r>
            </a:p>
          </p:txBody>
        </p:sp>
        <p:sp>
          <p:nvSpPr>
            <p:cNvPr id="27" name="Left-Right Arrow 26">
              <a:extLst>
                <a:ext uri="{FF2B5EF4-FFF2-40B4-BE49-F238E27FC236}">
                  <a16:creationId xmlns:a16="http://schemas.microsoft.com/office/drawing/2014/main" id="{5C1C03EF-9E9E-5B4B-A913-F32EB944C072}"/>
                </a:ext>
              </a:extLst>
            </p:cNvPr>
            <p:cNvSpPr/>
            <p:nvPr/>
          </p:nvSpPr>
          <p:spPr>
            <a:xfrm>
              <a:off x="6093826" y="1444500"/>
              <a:ext cx="1296339" cy="304222"/>
            </a:xfrm>
            <a:prstGeom prst="lef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grpSp>
        <p:nvGrpSpPr>
          <p:cNvPr id="43" name="Group 42">
            <a:extLst>
              <a:ext uri="{FF2B5EF4-FFF2-40B4-BE49-F238E27FC236}">
                <a16:creationId xmlns:a16="http://schemas.microsoft.com/office/drawing/2014/main" id="{C1CD4673-0E3C-244F-BD10-3A97EAA0345E}"/>
              </a:ext>
            </a:extLst>
          </p:cNvPr>
          <p:cNvGrpSpPr/>
          <p:nvPr/>
        </p:nvGrpSpPr>
        <p:grpSpPr>
          <a:xfrm>
            <a:off x="8849215" y="1780542"/>
            <a:ext cx="2121996" cy="424907"/>
            <a:chOff x="5682948" y="1390118"/>
            <a:chExt cx="2121996" cy="424907"/>
          </a:xfrm>
        </p:grpSpPr>
        <p:sp>
          <p:nvSpPr>
            <p:cNvPr id="46" name="Rounded Rectangle 45">
              <a:extLst>
                <a:ext uri="{FF2B5EF4-FFF2-40B4-BE49-F238E27FC236}">
                  <a16:creationId xmlns:a16="http://schemas.microsoft.com/office/drawing/2014/main" id="{7B0A878E-ADEA-C54B-916C-415D29408846}"/>
                </a:ext>
              </a:extLst>
            </p:cNvPr>
            <p:cNvSpPr/>
            <p:nvPr/>
          </p:nvSpPr>
          <p:spPr>
            <a:xfrm>
              <a:off x="5682948" y="1390118"/>
              <a:ext cx="414779" cy="417661"/>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UE</a:t>
              </a:r>
            </a:p>
          </p:txBody>
        </p:sp>
        <p:sp>
          <p:nvSpPr>
            <p:cNvPr id="47" name="Rounded Rectangle 46">
              <a:extLst>
                <a:ext uri="{FF2B5EF4-FFF2-40B4-BE49-F238E27FC236}">
                  <a16:creationId xmlns:a16="http://schemas.microsoft.com/office/drawing/2014/main" id="{2D81E1A0-18B8-0F43-AA3D-566CFA7AB6C5}"/>
                </a:ext>
              </a:extLst>
            </p:cNvPr>
            <p:cNvSpPr/>
            <p:nvPr/>
          </p:nvSpPr>
          <p:spPr>
            <a:xfrm>
              <a:off x="7390165" y="1397365"/>
              <a:ext cx="414779" cy="417660"/>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UE</a:t>
              </a:r>
            </a:p>
          </p:txBody>
        </p:sp>
        <p:sp>
          <p:nvSpPr>
            <p:cNvPr id="48" name="Left-Right Arrow 47">
              <a:extLst>
                <a:ext uri="{FF2B5EF4-FFF2-40B4-BE49-F238E27FC236}">
                  <a16:creationId xmlns:a16="http://schemas.microsoft.com/office/drawing/2014/main" id="{820B4154-79AA-FA4D-BCCE-4FF78A5E6906}"/>
                </a:ext>
              </a:extLst>
            </p:cNvPr>
            <p:cNvSpPr/>
            <p:nvPr/>
          </p:nvSpPr>
          <p:spPr>
            <a:xfrm>
              <a:off x="6093826" y="1444500"/>
              <a:ext cx="1296339" cy="304222"/>
            </a:xfrm>
            <a:prstGeom prst="lef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spTree>
    <p:extLst>
      <p:ext uri="{BB962C8B-B14F-4D97-AF65-F5344CB8AC3E}">
        <p14:creationId xmlns:p14="http://schemas.microsoft.com/office/powerpoint/2010/main" val="430909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D62A8AB8-6C0D-6E4E-9EF2-40AF4B6A1350}"/>
              </a:ext>
            </a:extLst>
          </p:cNvPr>
          <p:cNvSpPr/>
          <p:nvPr/>
        </p:nvSpPr>
        <p:spPr>
          <a:xfrm>
            <a:off x="3371513" y="2469597"/>
            <a:ext cx="5499110" cy="4209575"/>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6000"/>
              </a:lnSpc>
            </a:pPr>
            <a:r>
              <a:rPr lang="en-US" dirty="0">
                <a:solidFill>
                  <a:schemeClr val="bg1"/>
                </a:solidFill>
                <a:latin typeface="Microsoft Sans Serif"/>
                <a:cs typeface="Microsoft Sans Serif" panose="020B0604020202020204" pitchFamily="34" charset="0"/>
              </a:rPr>
              <a:t>Single WID &amp; </a:t>
            </a:r>
            <a:r>
              <a:rPr lang="en-US" dirty="0" err="1">
                <a:solidFill>
                  <a:schemeClr val="bg1"/>
                </a:solidFill>
                <a:latin typeface="Microsoft Sans Serif"/>
                <a:cs typeface="Microsoft Sans Serif" panose="020B0604020202020204" pitchFamily="34" charset="0"/>
              </a:rPr>
              <a:t>NewSpec</a:t>
            </a:r>
            <a:r>
              <a:rPr lang="en-US" dirty="0">
                <a:solidFill>
                  <a:schemeClr val="bg1"/>
                </a:solidFill>
                <a:latin typeface="Microsoft Sans Serif"/>
                <a:cs typeface="Microsoft Sans Serif" panose="020B0604020202020204" pitchFamily="34" charset="0"/>
              </a:rPr>
              <a:t> #3</a:t>
            </a:r>
          </a:p>
        </p:txBody>
      </p:sp>
      <p:sp>
        <p:nvSpPr>
          <p:cNvPr id="2" name="Footer Placeholder 1">
            <a:extLst>
              <a:ext uri="{FF2B5EF4-FFF2-40B4-BE49-F238E27FC236}">
                <a16:creationId xmlns:a16="http://schemas.microsoft.com/office/drawing/2014/main" id="{8B465D80-72EA-764E-B949-269450927595}"/>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EB80E17D-CC71-1B4E-9B5D-80CE504527A0}"/>
              </a:ext>
            </a:extLst>
          </p:cNvPr>
          <p:cNvSpPr>
            <a:spLocks noGrp="1"/>
          </p:cNvSpPr>
          <p:nvPr>
            <p:ph type="title"/>
          </p:nvPr>
        </p:nvSpPr>
        <p:spPr>
          <a:xfrm>
            <a:off x="495300" y="565125"/>
            <a:ext cx="11187112" cy="439479"/>
          </a:xfrm>
        </p:spPr>
        <p:txBody>
          <a:bodyPr/>
          <a:lstStyle/>
          <a:p>
            <a:r>
              <a:rPr lang="en-US" dirty="0"/>
              <a:t>Modular WebRTC 						 Modular IMS</a:t>
            </a:r>
          </a:p>
        </p:txBody>
      </p:sp>
      <p:sp>
        <p:nvSpPr>
          <p:cNvPr id="24" name="Subtitle 23">
            <a:extLst>
              <a:ext uri="{FF2B5EF4-FFF2-40B4-BE49-F238E27FC236}">
                <a16:creationId xmlns:a16="http://schemas.microsoft.com/office/drawing/2014/main" id="{E5A5FF3F-74A8-6B49-ADA9-2D15865C167B}"/>
              </a:ext>
            </a:extLst>
          </p:cNvPr>
          <p:cNvSpPr>
            <a:spLocks noGrp="1"/>
          </p:cNvSpPr>
          <p:nvPr>
            <p:ph type="subTitle" idx="1"/>
          </p:nvPr>
        </p:nvSpPr>
        <p:spPr/>
        <p:txBody>
          <a:bodyPr/>
          <a:lstStyle/>
          <a:p>
            <a:r>
              <a:rPr lang="en-US" dirty="0"/>
              <a:t>AR Call</a:t>
            </a:r>
          </a:p>
        </p:txBody>
      </p:sp>
      <p:sp>
        <p:nvSpPr>
          <p:cNvPr id="5" name="Rectangle 4">
            <a:extLst>
              <a:ext uri="{FF2B5EF4-FFF2-40B4-BE49-F238E27FC236}">
                <a16:creationId xmlns:a16="http://schemas.microsoft.com/office/drawing/2014/main" id="{9B1D0F48-F41B-1844-987B-675AA53BC5E0}"/>
              </a:ext>
            </a:extLst>
          </p:cNvPr>
          <p:cNvSpPr/>
          <p:nvPr/>
        </p:nvSpPr>
        <p:spPr>
          <a:xfrm>
            <a:off x="3660990" y="2957804"/>
            <a:ext cx="2308841" cy="357509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dirty="0">
                <a:solidFill>
                  <a:schemeClr val="bg1"/>
                </a:solidFill>
                <a:latin typeface="Microsoft Sans Serif"/>
                <a:cs typeface="Microsoft Sans Serif" panose="020B0604020202020204" pitchFamily="34" charset="0"/>
              </a:rPr>
              <a:t>WebRTC</a:t>
            </a:r>
          </a:p>
        </p:txBody>
      </p:sp>
      <p:sp>
        <p:nvSpPr>
          <p:cNvPr id="6" name="Rectangle 5">
            <a:extLst>
              <a:ext uri="{FF2B5EF4-FFF2-40B4-BE49-F238E27FC236}">
                <a16:creationId xmlns:a16="http://schemas.microsoft.com/office/drawing/2014/main" id="{0019DF23-C603-3A4D-AC36-9EF74D6A6204}"/>
              </a:ext>
            </a:extLst>
          </p:cNvPr>
          <p:cNvSpPr/>
          <p:nvPr/>
        </p:nvSpPr>
        <p:spPr>
          <a:xfrm>
            <a:off x="5969831" y="2957804"/>
            <a:ext cx="2515769" cy="357509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dirty="0">
                <a:solidFill>
                  <a:schemeClr val="bg1"/>
                </a:solidFill>
                <a:latin typeface="Microsoft Sans Serif"/>
                <a:cs typeface="Microsoft Sans Serif" panose="020B0604020202020204" pitchFamily="34" charset="0"/>
              </a:rPr>
              <a:t>IMS</a:t>
            </a:r>
          </a:p>
        </p:txBody>
      </p:sp>
      <p:sp>
        <p:nvSpPr>
          <p:cNvPr id="10" name="Rectangle 9">
            <a:extLst>
              <a:ext uri="{FF2B5EF4-FFF2-40B4-BE49-F238E27FC236}">
                <a16:creationId xmlns:a16="http://schemas.microsoft.com/office/drawing/2014/main" id="{C06C432B-5E72-EB47-A576-74AC7EE41394}"/>
              </a:ext>
            </a:extLst>
          </p:cNvPr>
          <p:cNvSpPr/>
          <p:nvPr/>
        </p:nvSpPr>
        <p:spPr>
          <a:xfrm>
            <a:off x="9343372" y="2993102"/>
            <a:ext cx="2635951" cy="14610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XR Media Capabilities</a:t>
            </a:r>
          </a:p>
          <a:p>
            <a:pPr algn="ctr">
              <a:lnSpc>
                <a:spcPct val="96000"/>
              </a:lnSpc>
            </a:pPr>
            <a:r>
              <a:rPr lang="en-US" dirty="0">
                <a:solidFill>
                  <a:schemeClr val="bg1"/>
                </a:solidFill>
                <a:latin typeface="Microsoft Sans Serif"/>
                <a:cs typeface="Microsoft Sans Serif" panose="020B0604020202020204" pitchFamily="34" charset="0"/>
              </a:rPr>
              <a:t>(codecs, profiles, transport formats)</a:t>
            </a:r>
          </a:p>
        </p:txBody>
      </p:sp>
      <p:sp>
        <p:nvSpPr>
          <p:cNvPr id="9" name="Rectangle 8">
            <a:extLst>
              <a:ext uri="{FF2B5EF4-FFF2-40B4-BE49-F238E27FC236}">
                <a16:creationId xmlns:a16="http://schemas.microsoft.com/office/drawing/2014/main" id="{087D23B9-565C-7447-9369-57BA9279C94F}"/>
              </a:ext>
            </a:extLst>
          </p:cNvPr>
          <p:cNvSpPr/>
          <p:nvPr/>
        </p:nvSpPr>
        <p:spPr>
          <a:xfrm>
            <a:off x="4647396" y="3254345"/>
            <a:ext cx="2515769" cy="3150303"/>
          </a:xfrm>
          <a:prstGeom prst="rect">
            <a:avLst/>
          </a:prstGeom>
          <a:solidFill>
            <a:schemeClr val="tx1">
              <a:lumMod val="50000"/>
              <a:lumOff val="50000"/>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dirty="0">
                <a:solidFill>
                  <a:schemeClr val="tx1"/>
                </a:solidFill>
                <a:latin typeface="Microsoft Sans Serif"/>
                <a:cs typeface="Microsoft Sans Serif" panose="020B0604020202020204" pitchFamily="34" charset="0"/>
              </a:rPr>
              <a:t>Modularized</a:t>
            </a:r>
          </a:p>
        </p:txBody>
      </p:sp>
      <p:sp>
        <p:nvSpPr>
          <p:cNvPr id="7" name="Rectangle 6">
            <a:extLst>
              <a:ext uri="{FF2B5EF4-FFF2-40B4-BE49-F238E27FC236}">
                <a16:creationId xmlns:a16="http://schemas.microsoft.com/office/drawing/2014/main" id="{D5963EA6-D527-A345-86EE-BB54284F3E97}"/>
              </a:ext>
            </a:extLst>
          </p:cNvPr>
          <p:cNvSpPr/>
          <p:nvPr/>
        </p:nvSpPr>
        <p:spPr>
          <a:xfrm>
            <a:off x="4767670" y="4849694"/>
            <a:ext cx="2266122" cy="8216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Real-Time Transport (Media Handling)</a:t>
            </a:r>
          </a:p>
        </p:txBody>
      </p:sp>
      <p:sp>
        <p:nvSpPr>
          <p:cNvPr id="8" name="Rectangle 7">
            <a:extLst>
              <a:ext uri="{FF2B5EF4-FFF2-40B4-BE49-F238E27FC236}">
                <a16:creationId xmlns:a16="http://schemas.microsoft.com/office/drawing/2014/main" id="{5AD7D09C-0717-6346-ACBE-42FAB257B6AD}"/>
              </a:ext>
            </a:extLst>
          </p:cNvPr>
          <p:cNvSpPr/>
          <p:nvPr/>
        </p:nvSpPr>
        <p:spPr>
          <a:xfrm>
            <a:off x="4764298" y="4231051"/>
            <a:ext cx="2266122" cy="5545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QoS, </a:t>
            </a:r>
            <a:r>
              <a:rPr lang="en-US" dirty="0" err="1">
                <a:solidFill>
                  <a:schemeClr val="bg1"/>
                </a:solidFill>
                <a:latin typeface="Microsoft Sans Serif"/>
                <a:cs typeface="Microsoft Sans Serif" panose="020B0604020202020204" pitchFamily="34" charset="0"/>
              </a:rPr>
              <a:t>QoE</a:t>
            </a:r>
            <a:r>
              <a:rPr lang="en-US" dirty="0">
                <a:solidFill>
                  <a:schemeClr val="bg1"/>
                </a:solidFill>
                <a:latin typeface="Microsoft Sans Serif"/>
                <a:cs typeface="Microsoft Sans Serif" panose="020B0604020202020204" pitchFamily="34" charset="0"/>
              </a:rPr>
              <a:t>  Reporting</a:t>
            </a:r>
          </a:p>
        </p:txBody>
      </p:sp>
      <p:sp>
        <p:nvSpPr>
          <p:cNvPr id="11" name="Rectangle 10">
            <a:extLst>
              <a:ext uri="{FF2B5EF4-FFF2-40B4-BE49-F238E27FC236}">
                <a16:creationId xmlns:a16="http://schemas.microsoft.com/office/drawing/2014/main" id="{9E7E9B9E-AE07-A141-9B3B-F33C3D1B57AF}"/>
              </a:ext>
            </a:extLst>
          </p:cNvPr>
          <p:cNvSpPr/>
          <p:nvPr/>
        </p:nvSpPr>
        <p:spPr>
          <a:xfrm>
            <a:off x="4767670" y="5743038"/>
            <a:ext cx="2266122" cy="50429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Cross-layer optimizations</a:t>
            </a:r>
          </a:p>
        </p:txBody>
      </p:sp>
      <p:sp>
        <p:nvSpPr>
          <p:cNvPr id="14" name="Rectangle 13">
            <a:extLst>
              <a:ext uri="{FF2B5EF4-FFF2-40B4-BE49-F238E27FC236}">
                <a16:creationId xmlns:a16="http://schemas.microsoft.com/office/drawing/2014/main" id="{BD08B294-6D21-C249-919D-1D684B0E1D4A}"/>
              </a:ext>
            </a:extLst>
          </p:cNvPr>
          <p:cNvSpPr/>
          <p:nvPr/>
        </p:nvSpPr>
        <p:spPr>
          <a:xfrm>
            <a:off x="366724" y="3011050"/>
            <a:ext cx="2635951" cy="2801679"/>
          </a:xfrm>
          <a:prstGeom prst="rect">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dirty="0">
                <a:solidFill>
                  <a:schemeClr val="bg1"/>
                </a:solidFill>
                <a:latin typeface="Microsoft Sans Serif"/>
                <a:cs typeface="Microsoft Sans Serif" panose="020B0604020202020204" pitchFamily="34" charset="0"/>
              </a:rPr>
              <a:t>5G_AREA</a:t>
            </a:r>
          </a:p>
          <a:p>
            <a:pPr algn="ctr">
              <a:lnSpc>
                <a:spcPct val="96000"/>
              </a:lnSpc>
            </a:pPr>
            <a:r>
              <a:rPr lang="en-US" dirty="0">
                <a:solidFill>
                  <a:schemeClr val="bg1"/>
                </a:solidFill>
                <a:latin typeface="Microsoft Sans Serif"/>
                <a:cs typeface="Microsoft Sans Serif" panose="020B0604020202020204" pitchFamily="34" charset="0"/>
              </a:rPr>
              <a:t>Architectures</a:t>
            </a:r>
          </a:p>
        </p:txBody>
      </p:sp>
      <p:sp>
        <p:nvSpPr>
          <p:cNvPr id="12" name="Rectangle 11">
            <a:extLst>
              <a:ext uri="{FF2B5EF4-FFF2-40B4-BE49-F238E27FC236}">
                <a16:creationId xmlns:a16="http://schemas.microsoft.com/office/drawing/2014/main" id="{24626C81-DF3B-3F4B-B128-345779458202}"/>
              </a:ext>
            </a:extLst>
          </p:cNvPr>
          <p:cNvSpPr/>
          <p:nvPr/>
        </p:nvSpPr>
        <p:spPr>
          <a:xfrm>
            <a:off x="551638" y="3664298"/>
            <a:ext cx="2266122" cy="887770"/>
          </a:xfrm>
          <a:prstGeom prst="rect">
            <a:avLst/>
          </a:prstGeom>
          <a:solidFill>
            <a:srgbClr val="ACBA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Terminal Architecture</a:t>
            </a:r>
          </a:p>
        </p:txBody>
      </p:sp>
      <p:sp>
        <p:nvSpPr>
          <p:cNvPr id="15" name="Rectangle 14">
            <a:extLst>
              <a:ext uri="{FF2B5EF4-FFF2-40B4-BE49-F238E27FC236}">
                <a16:creationId xmlns:a16="http://schemas.microsoft.com/office/drawing/2014/main" id="{EFD15BA8-46AF-E344-BFD4-CB160B8C8651}"/>
              </a:ext>
            </a:extLst>
          </p:cNvPr>
          <p:cNvSpPr/>
          <p:nvPr/>
        </p:nvSpPr>
        <p:spPr>
          <a:xfrm>
            <a:off x="4772220" y="231249"/>
            <a:ext cx="2266122" cy="1021345"/>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AR Call App</a:t>
            </a:r>
          </a:p>
        </p:txBody>
      </p:sp>
      <p:sp>
        <p:nvSpPr>
          <p:cNvPr id="16" name="Rectangle 15">
            <a:extLst>
              <a:ext uri="{FF2B5EF4-FFF2-40B4-BE49-F238E27FC236}">
                <a16:creationId xmlns:a16="http://schemas.microsoft.com/office/drawing/2014/main" id="{2EC3BC1B-EA8F-1F4E-B89B-DFF1268A8438}"/>
              </a:ext>
            </a:extLst>
          </p:cNvPr>
          <p:cNvSpPr/>
          <p:nvPr/>
        </p:nvSpPr>
        <p:spPr>
          <a:xfrm>
            <a:off x="551638" y="4648197"/>
            <a:ext cx="2266122" cy="887770"/>
          </a:xfrm>
          <a:prstGeom prst="rect">
            <a:avLst/>
          </a:prstGeom>
          <a:solidFill>
            <a:srgbClr val="ACBA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Edge Architecture</a:t>
            </a:r>
          </a:p>
        </p:txBody>
      </p:sp>
      <p:cxnSp>
        <p:nvCxnSpPr>
          <p:cNvPr id="18" name="Straight Arrow Connector 17">
            <a:extLst>
              <a:ext uri="{FF2B5EF4-FFF2-40B4-BE49-F238E27FC236}">
                <a16:creationId xmlns:a16="http://schemas.microsoft.com/office/drawing/2014/main" id="{C3F291F3-6D30-B443-B0FD-D0ECC3823EE9}"/>
              </a:ext>
            </a:extLst>
          </p:cNvPr>
          <p:cNvCxnSpPr>
            <a:stCxn id="15" idx="2"/>
            <a:endCxn id="12" idx="0"/>
          </p:cNvCxnSpPr>
          <p:nvPr/>
        </p:nvCxnSpPr>
        <p:spPr>
          <a:xfrm flipH="1">
            <a:off x="1684699" y="1252594"/>
            <a:ext cx="4220582" cy="2411704"/>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9" name="Straight Arrow Connector 18">
            <a:extLst>
              <a:ext uri="{FF2B5EF4-FFF2-40B4-BE49-F238E27FC236}">
                <a16:creationId xmlns:a16="http://schemas.microsoft.com/office/drawing/2014/main" id="{2152CF6B-93EB-1045-875D-C2D4C68A3B4C}"/>
              </a:ext>
            </a:extLst>
          </p:cNvPr>
          <p:cNvCxnSpPr>
            <a:cxnSpLocks/>
            <a:stCxn id="15" idx="2"/>
            <a:endCxn id="10" idx="1"/>
          </p:cNvCxnSpPr>
          <p:nvPr/>
        </p:nvCxnSpPr>
        <p:spPr>
          <a:xfrm>
            <a:off x="5905281" y="1252594"/>
            <a:ext cx="3438091" cy="2471034"/>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5" name="Rectangle 24">
            <a:extLst>
              <a:ext uri="{FF2B5EF4-FFF2-40B4-BE49-F238E27FC236}">
                <a16:creationId xmlns:a16="http://schemas.microsoft.com/office/drawing/2014/main" id="{FF9FBF75-A0EF-D747-8B4D-56C9FCD6A68B}"/>
              </a:ext>
            </a:extLst>
          </p:cNvPr>
          <p:cNvSpPr/>
          <p:nvPr/>
        </p:nvSpPr>
        <p:spPr>
          <a:xfrm>
            <a:off x="4738210" y="3598101"/>
            <a:ext cx="2266122" cy="5545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Session Management</a:t>
            </a:r>
          </a:p>
        </p:txBody>
      </p:sp>
      <p:sp>
        <p:nvSpPr>
          <p:cNvPr id="26" name="Rectangle 25">
            <a:extLst>
              <a:ext uri="{FF2B5EF4-FFF2-40B4-BE49-F238E27FC236}">
                <a16:creationId xmlns:a16="http://schemas.microsoft.com/office/drawing/2014/main" id="{7B318A14-CA3A-3847-A5C5-510927F1BFC4}"/>
              </a:ext>
            </a:extLst>
          </p:cNvPr>
          <p:cNvSpPr/>
          <p:nvPr/>
        </p:nvSpPr>
        <p:spPr>
          <a:xfrm>
            <a:off x="3797892" y="4390777"/>
            <a:ext cx="1171538" cy="274320"/>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Includes MSH</a:t>
            </a:r>
          </a:p>
        </p:txBody>
      </p:sp>
      <p:grpSp>
        <p:nvGrpSpPr>
          <p:cNvPr id="27" name="Group 26">
            <a:extLst>
              <a:ext uri="{FF2B5EF4-FFF2-40B4-BE49-F238E27FC236}">
                <a16:creationId xmlns:a16="http://schemas.microsoft.com/office/drawing/2014/main" id="{3E2BA68D-CCB4-7444-A20E-5937931FFD60}"/>
              </a:ext>
            </a:extLst>
          </p:cNvPr>
          <p:cNvGrpSpPr/>
          <p:nvPr/>
        </p:nvGrpSpPr>
        <p:grpSpPr>
          <a:xfrm>
            <a:off x="4836361" y="1959540"/>
            <a:ext cx="2121996" cy="424907"/>
            <a:chOff x="5682948" y="1390118"/>
            <a:chExt cx="2121996" cy="424907"/>
          </a:xfrm>
        </p:grpSpPr>
        <p:sp>
          <p:nvSpPr>
            <p:cNvPr id="28" name="Rounded Rectangle 27">
              <a:extLst>
                <a:ext uri="{FF2B5EF4-FFF2-40B4-BE49-F238E27FC236}">
                  <a16:creationId xmlns:a16="http://schemas.microsoft.com/office/drawing/2014/main" id="{7025D3C4-CEDC-D840-A2DE-63E17774174B}"/>
                </a:ext>
              </a:extLst>
            </p:cNvPr>
            <p:cNvSpPr/>
            <p:nvPr/>
          </p:nvSpPr>
          <p:spPr>
            <a:xfrm>
              <a:off x="5682948" y="1390118"/>
              <a:ext cx="414779" cy="417661"/>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UE</a:t>
              </a:r>
            </a:p>
          </p:txBody>
        </p:sp>
        <p:sp>
          <p:nvSpPr>
            <p:cNvPr id="29" name="Rounded Rectangle 28">
              <a:extLst>
                <a:ext uri="{FF2B5EF4-FFF2-40B4-BE49-F238E27FC236}">
                  <a16:creationId xmlns:a16="http://schemas.microsoft.com/office/drawing/2014/main" id="{4ED65D4B-9DA7-7946-BE63-075162CBEF4A}"/>
                </a:ext>
              </a:extLst>
            </p:cNvPr>
            <p:cNvSpPr/>
            <p:nvPr/>
          </p:nvSpPr>
          <p:spPr>
            <a:xfrm>
              <a:off x="7390165" y="1397365"/>
              <a:ext cx="414779" cy="417660"/>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UE</a:t>
              </a:r>
            </a:p>
          </p:txBody>
        </p:sp>
        <p:sp>
          <p:nvSpPr>
            <p:cNvPr id="30" name="Left-Right Arrow 29">
              <a:extLst>
                <a:ext uri="{FF2B5EF4-FFF2-40B4-BE49-F238E27FC236}">
                  <a16:creationId xmlns:a16="http://schemas.microsoft.com/office/drawing/2014/main" id="{82D9E9FA-1246-E84C-BEE7-DE178EA17D78}"/>
                </a:ext>
              </a:extLst>
            </p:cNvPr>
            <p:cNvSpPr/>
            <p:nvPr/>
          </p:nvSpPr>
          <p:spPr>
            <a:xfrm>
              <a:off x="6093826" y="1444500"/>
              <a:ext cx="1296339" cy="304222"/>
            </a:xfrm>
            <a:prstGeom prst="lef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cxnSp>
        <p:nvCxnSpPr>
          <p:cNvPr id="22" name="Straight Arrow Connector 21">
            <a:extLst>
              <a:ext uri="{FF2B5EF4-FFF2-40B4-BE49-F238E27FC236}">
                <a16:creationId xmlns:a16="http://schemas.microsoft.com/office/drawing/2014/main" id="{3EF0777B-5BA0-0545-8944-C281388D30FC}"/>
              </a:ext>
            </a:extLst>
          </p:cNvPr>
          <p:cNvCxnSpPr>
            <a:cxnSpLocks/>
            <a:stCxn id="15" idx="2"/>
            <a:endCxn id="9" idx="0"/>
          </p:cNvCxnSpPr>
          <p:nvPr/>
        </p:nvCxnSpPr>
        <p:spPr>
          <a:xfrm>
            <a:off x="5905281" y="1252594"/>
            <a:ext cx="0" cy="2001751"/>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3275951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Group 40">
            <a:extLst>
              <a:ext uri="{FF2B5EF4-FFF2-40B4-BE49-F238E27FC236}">
                <a16:creationId xmlns:a16="http://schemas.microsoft.com/office/drawing/2014/main" id="{AF09FD5B-05A7-F04F-A170-073CEA365BEC}"/>
              </a:ext>
            </a:extLst>
          </p:cNvPr>
          <p:cNvGrpSpPr/>
          <p:nvPr/>
        </p:nvGrpSpPr>
        <p:grpSpPr>
          <a:xfrm>
            <a:off x="4995324" y="2016587"/>
            <a:ext cx="2385308" cy="424907"/>
            <a:chOff x="4764298" y="1934760"/>
            <a:chExt cx="2385308" cy="424907"/>
          </a:xfrm>
        </p:grpSpPr>
        <p:sp>
          <p:nvSpPr>
            <p:cNvPr id="38" name="Rounded Rectangle 37">
              <a:extLst>
                <a:ext uri="{FF2B5EF4-FFF2-40B4-BE49-F238E27FC236}">
                  <a16:creationId xmlns:a16="http://schemas.microsoft.com/office/drawing/2014/main" id="{BE6A5B8A-7940-2D4E-9B4B-5FD6DC93E3FE}"/>
                </a:ext>
              </a:extLst>
            </p:cNvPr>
            <p:cNvSpPr/>
            <p:nvPr/>
          </p:nvSpPr>
          <p:spPr>
            <a:xfrm>
              <a:off x="4764298" y="1934760"/>
              <a:ext cx="414779" cy="417661"/>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UE</a:t>
              </a:r>
            </a:p>
          </p:txBody>
        </p:sp>
        <p:sp>
          <p:nvSpPr>
            <p:cNvPr id="39" name="Rounded Rectangle 38">
              <a:extLst>
                <a:ext uri="{FF2B5EF4-FFF2-40B4-BE49-F238E27FC236}">
                  <a16:creationId xmlns:a16="http://schemas.microsoft.com/office/drawing/2014/main" id="{E8362BB8-FCFB-B649-8D3A-9F87EBD19F8B}"/>
                </a:ext>
              </a:extLst>
            </p:cNvPr>
            <p:cNvSpPr/>
            <p:nvPr/>
          </p:nvSpPr>
          <p:spPr>
            <a:xfrm>
              <a:off x="6471515" y="1942007"/>
              <a:ext cx="678091" cy="417660"/>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EDGE</a:t>
              </a:r>
            </a:p>
          </p:txBody>
        </p:sp>
        <p:sp>
          <p:nvSpPr>
            <p:cNvPr id="40" name="Left-Right Arrow 39">
              <a:extLst>
                <a:ext uri="{FF2B5EF4-FFF2-40B4-BE49-F238E27FC236}">
                  <a16:creationId xmlns:a16="http://schemas.microsoft.com/office/drawing/2014/main" id="{EAB497C8-9C80-CD41-B654-22B841EF5148}"/>
                </a:ext>
              </a:extLst>
            </p:cNvPr>
            <p:cNvSpPr/>
            <p:nvPr/>
          </p:nvSpPr>
          <p:spPr>
            <a:xfrm>
              <a:off x="5175176" y="1989142"/>
              <a:ext cx="1296339" cy="304222"/>
            </a:xfrm>
            <a:prstGeom prst="lef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sp>
        <p:nvSpPr>
          <p:cNvPr id="32" name="Rectangle 31">
            <a:extLst>
              <a:ext uri="{FF2B5EF4-FFF2-40B4-BE49-F238E27FC236}">
                <a16:creationId xmlns:a16="http://schemas.microsoft.com/office/drawing/2014/main" id="{6BCD7DEA-918D-9B43-92E8-D213C79A5DF4}"/>
              </a:ext>
            </a:extLst>
          </p:cNvPr>
          <p:cNvSpPr/>
          <p:nvPr/>
        </p:nvSpPr>
        <p:spPr>
          <a:xfrm>
            <a:off x="3371513" y="2469597"/>
            <a:ext cx="5499110" cy="4209575"/>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lnSpc>
                <a:spcPct val="96000"/>
              </a:lnSpc>
            </a:pPr>
            <a:r>
              <a:rPr lang="en-US" dirty="0">
                <a:solidFill>
                  <a:schemeClr val="bg1"/>
                </a:solidFill>
                <a:latin typeface="Microsoft Sans Serif"/>
                <a:cs typeface="Microsoft Sans Serif" panose="020B0604020202020204" pitchFamily="34" charset="0"/>
              </a:rPr>
              <a:t>Single WID &amp; </a:t>
            </a:r>
            <a:r>
              <a:rPr lang="en-US" dirty="0" err="1">
                <a:solidFill>
                  <a:schemeClr val="bg1"/>
                </a:solidFill>
                <a:latin typeface="Microsoft Sans Serif"/>
                <a:cs typeface="Microsoft Sans Serif" panose="020B0604020202020204" pitchFamily="34" charset="0"/>
              </a:rPr>
              <a:t>NewSpec</a:t>
            </a:r>
            <a:r>
              <a:rPr lang="en-US" dirty="0">
                <a:solidFill>
                  <a:schemeClr val="bg1"/>
                </a:solidFill>
                <a:latin typeface="Microsoft Sans Serif"/>
                <a:cs typeface="Microsoft Sans Serif" panose="020B0604020202020204" pitchFamily="34" charset="0"/>
              </a:rPr>
              <a:t> #3</a:t>
            </a:r>
          </a:p>
        </p:txBody>
      </p:sp>
      <p:sp>
        <p:nvSpPr>
          <p:cNvPr id="2" name="Footer Placeholder 1">
            <a:extLst>
              <a:ext uri="{FF2B5EF4-FFF2-40B4-BE49-F238E27FC236}">
                <a16:creationId xmlns:a16="http://schemas.microsoft.com/office/drawing/2014/main" id="{8B465D80-72EA-764E-B949-269450927595}"/>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EB80E17D-CC71-1B4E-9B5D-80CE504527A0}"/>
              </a:ext>
            </a:extLst>
          </p:cNvPr>
          <p:cNvSpPr>
            <a:spLocks noGrp="1"/>
          </p:cNvSpPr>
          <p:nvPr>
            <p:ph type="title"/>
          </p:nvPr>
        </p:nvSpPr>
        <p:spPr/>
        <p:txBody>
          <a:bodyPr/>
          <a:lstStyle/>
          <a:p>
            <a:r>
              <a:rPr lang="en-US" dirty="0"/>
              <a:t>Modular WebRTC 						 Modular IMS</a:t>
            </a:r>
          </a:p>
        </p:txBody>
      </p:sp>
      <p:sp>
        <p:nvSpPr>
          <p:cNvPr id="4" name="Subtitle 3">
            <a:extLst>
              <a:ext uri="{FF2B5EF4-FFF2-40B4-BE49-F238E27FC236}">
                <a16:creationId xmlns:a16="http://schemas.microsoft.com/office/drawing/2014/main" id="{A0CF106B-437A-A147-A49C-08D394B53908}"/>
              </a:ext>
            </a:extLst>
          </p:cNvPr>
          <p:cNvSpPr>
            <a:spLocks noGrp="1"/>
          </p:cNvSpPr>
          <p:nvPr>
            <p:ph type="subTitle" idx="1"/>
          </p:nvPr>
        </p:nvSpPr>
        <p:spPr/>
        <p:txBody>
          <a:bodyPr/>
          <a:lstStyle/>
          <a:p>
            <a:r>
              <a:rPr lang="en-US" dirty="0"/>
              <a:t>Split Rendering &amp; Compute</a:t>
            </a:r>
          </a:p>
        </p:txBody>
      </p:sp>
      <p:sp>
        <p:nvSpPr>
          <p:cNvPr id="5" name="Rectangle 4">
            <a:extLst>
              <a:ext uri="{FF2B5EF4-FFF2-40B4-BE49-F238E27FC236}">
                <a16:creationId xmlns:a16="http://schemas.microsoft.com/office/drawing/2014/main" id="{9B1D0F48-F41B-1844-987B-675AA53BC5E0}"/>
              </a:ext>
            </a:extLst>
          </p:cNvPr>
          <p:cNvSpPr/>
          <p:nvPr/>
        </p:nvSpPr>
        <p:spPr>
          <a:xfrm>
            <a:off x="3660990" y="2957804"/>
            <a:ext cx="2308841" cy="357509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dirty="0">
                <a:solidFill>
                  <a:schemeClr val="bg1"/>
                </a:solidFill>
                <a:latin typeface="Microsoft Sans Serif"/>
                <a:cs typeface="Microsoft Sans Serif" panose="020B0604020202020204" pitchFamily="34" charset="0"/>
              </a:rPr>
              <a:t>WebRTC</a:t>
            </a:r>
          </a:p>
        </p:txBody>
      </p:sp>
      <p:sp>
        <p:nvSpPr>
          <p:cNvPr id="6" name="Rectangle 5">
            <a:extLst>
              <a:ext uri="{FF2B5EF4-FFF2-40B4-BE49-F238E27FC236}">
                <a16:creationId xmlns:a16="http://schemas.microsoft.com/office/drawing/2014/main" id="{0019DF23-C603-3A4D-AC36-9EF74D6A6204}"/>
              </a:ext>
            </a:extLst>
          </p:cNvPr>
          <p:cNvSpPr/>
          <p:nvPr/>
        </p:nvSpPr>
        <p:spPr>
          <a:xfrm>
            <a:off x="5969831" y="2957804"/>
            <a:ext cx="2515769" cy="357509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dirty="0">
                <a:solidFill>
                  <a:schemeClr val="bg1"/>
                </a:solidFill>
                <a:latin typeface="Microsoft Sans Serif"/>
                <a:cs typeface="Microsoft Sans Serif" panose="020B0604020202020204" pitchFamily="34" charset="0"/>
              </a:rPr>
              <a:t>IMS</a:t>
            </a:r>
          </a:p>
        </p:txBody>
      </p:sp>
      <p:sp>
        <p:nvSpPr>
          <p:cNvPr id="14" name="Rectangle 13">
            <a:extLst>
              <a:ext uri="{FF2B5EF4-FFF2-40B4-BE49-F238E27FC236}">
                <a16:creationId xmlns:a16="http://schemas.microsoft.com/office/drawing/2014/main" id="{BD08B294-6D21-C249-919D-1D684B0E1D4A}"/>
              </a:ext>
            </a:extLst>
          </p:cNvPr>
          <p:cNvSpPr/>
          <p:nvPr/>
        </p:nvSpPr>
        <p:spPr>
          <a:xfrm>
            <a:off x="366724" y="3011050"/>
            <a:ext cx="2635951" cy="2801679"/>
          </a:xfrm>
          <a:prstGeom prst="rect">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dirty="0">
                <a:solidFill>
                  <a:schemeClr val="bg1"/>
                </a:solidFill>
                <a:latin typeface="Microsoft Sans Serif"/>
                <a:cs typeface="Microsoft Sans Serif" panose="020B0604020202020204" pitchFamily="34" charset="0"/>
              </a:rPr>
              <a:t>5G_AREA</a:t>
            </a:r>
          </a:p>
          <a:p>
            <a:pPr algn="ctr">
              <a:lnSpc>
                <a:spcPct val="96000"/>
              </a:lnSpc>
            </a:pPr>
            <a:r>
              <a:rPr lang="en-US" dirty="0">
                <a:solidFill>
                  <a:schemeClr val="bg1"/>
                </a:solidFill>
                <a:latin typeface="Microsoft Sans Serif"/>
                <a:cs typeface="Microsoft Sans Serif" panose="020B0604020202020204" pitchFamily="34" charset="0"/>
              </a:rPr>
              <a:t>Architectures</a:t>
            </a:r>
          </a:p>
        </p:txBody>
      </p:sp>
      <p:sp>
        <p:nvSpPr>
          <p:cNvPr id="12" name="Rectangle 11">
            <a:extLst>
              <a:ext uri="{FF2B5EF4-FFF2-40B4-BE49-F238E27FC236}">
                <a16:creationId xmlns:a16="http://schemas.microsoft.com/office/drawing/2014/main" id="{24626C81-DF3B-3F4B-B128-345779458202}"/>
              </a:ext>
            </a:extLst>
          </p:cNvPr>
          <p:cNvSpPr/>
          <p:nvPr/>
        </p:nvSpPr>
        <p:spPr>
          <a:xfrm>
            <a:off x="551638" y="3664298"/>
            <a:ext cx="2266122" cy="887770"/>
          </a:xfrm>
          <a:prstGeom prst="rect">
            <a:avLst/>
          </a:prstGeom>
          <a:solidFill>
            <a:srgbClr val="ACBA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Terminal Architecture</a:t>
            </a:r>
          </a:p>
        </p:txBody>
      </p:sp>
      <p:sp>
        <p:nvSpPr>
          <p:cNvPr id="15" name="Rectangle 14">
            <a:extLst>
              <a:ext uri="{FF2B5EF4-FFF2-40B4-BE49-F238E27FC236}">
                <a16:creationId xmlns:a16="http://schemas.microsoft.com/office/drawing/2014/main" id="{EFD15BA8-46AF-E344-BFD4-CB160B8C8651}"/>
              </a:ext>
            </a:extLst>
          </p:cNvPr>
          <p:cNvSpPr/>
          <p:nvPr/>
        </p:nvSpPr>
        <p:spPr>
          <a:xfrm>
            <a:off x="4765440" y="453353"/>
            <a:ext cx="2266122" cy="94373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cs typeface="Microsoft Sans Serif" panose="020B0604020202020204" pitchFamily="34" charset="0"/>
              </a:rPr>
              <a:t>Split Rendering &amp; Compute MSE</a:t>
            </a:r>
          </a:p>
        </p:txBody>
      </p:sp>
      <p:sp>
        <p:nvSpPr>
          <p:cNvPr id="16" name="Rectangle 15">
            <a:extLst>
              <a:ext uri="{FF2B5EF4-FFF2-40B4-BE49-F238E27FC236}">
                <a16:creationId xmlns:a16="http://schemas.microsoft.com/office/drawing/2014/main" id="{2EC3BC1B-EA8F-1F4E-B89B-DFF1268A8438}"/>
              </a:ext>
            </a:extLst>
          </p:cNvPr>
          <p:cNvSpPr/>
          <p:nvPr/>
        </p:nvSpPr>
        <p:spPr>
          <a:xfrm>
            <a:off x="551638" y="4648197"/>
            <a:ext cx="2266122" cy="887770"/>
          </a:xfrm>
          <a:prstGeom prst="rect">
            <a:avLst/>
          </a:prstGeom>
          <a:solidFill>
            <a:srgbClr val="ACBA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Edge Architecture</a:t>
            </a:r>
          </a:p>
        </p:txBody>
      </p:sp>
      <p:cxnSp>
        <p:nvCxnSpPr>
          <p:cNvPr id="18" name="Straight Arrow Connector 17">
            <a:extLst>
              <a:ext uri="{FF2B5EF4-FFF2-40B4-BE49-F238E27FC236}">
                <a16:creationId xmlns:a16="http://schemas.microsoft.com/office/drawing/2014/main" id="{C3F291F3-6D30-B443-B0FD-D0ECC3823EE9}"/>
              </a:ext>
            </a:extLst>
          </p:cNvPr>
          <p:cNvCxnSpPr>
            <a:cxnSpLocks/>
            <a:stCxn id="15" idx="2"/>
            <a:endCxn id="16" idx="0"/>
          </p:cNvCxnSpPr>
          <p:nvPr/>
        </p:nvCxnSpPr>
        <p:spPr>
          <a:xfrm flipH="1">
            <a:off x="1684699" y="1397090"/>
            <a:ext cx="4213802" cy="3251107"/>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2" name="Straight Arrow Connector 21">
            <a:extLst>
              <a:ext uri="{FF2B5EF4-FFF2-40B4-BE49-F238E27FC236}">
                <a16:creationId xmlns:a16="http://schemas.microsoft.com/office/drawing/2014/main" id="{3EF0777B-5BA0-0545-8944-C281388D30FC}"/>
              </a:ext>
            </a:extLst>
          </p:cNvPr>
          <p:cNvCxnSpPr>
            <a:cxnSpLocks/>
            <a:stCxn id="15" idx="2"/>
            <a:endCxn id="24" idx="0"/>
          </p:cNvCxnSpPr>
          <p:nvPr/>
        </p:nvCxnSpPr>
        <p:spPr>
          <a:xfrm>
            <a:off x="5898501" y="1397090"/>
            <a:ext cx="6780" cy="1857255"/>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1" name="Straight Arrow Connector 20">
            <a:extLst>
              <a:ext uri="{FF2B5EF4-FFF2-40B4-BE49-F238E27FC236}">
                <a16:creationId xmlns:a16="http://schemas.microsoft.com/office/drawing/2014/main" id="{57D2052D-F333-204D-BED7-EBFCB7AB55DA}"/>
              </a:ext>
            </a:extLst>
          </p:cNvPr>
          <p:cNvCxnSpPr>
            <a:cxnSpLocks/>
            <a:stCxn id="15" idx="2"/>
            <a:endCxn id="12" idx="0"/>
          </p:cNvCxnSpPr>
          <p:nvPr/>
        </p:nvCxnSpPr>
        <p:spPr>
          <a:xfrm flipH="1">
            <a:off x="1684699" y="1397090"/>
            <a:ext cx="4213802" cy="2267208"/>
          </a:xfrm>
          <a:prstGeom prst="straightConnector1">
            <a:avLst/>
          </a:prstGeom>
          <a:ln w="38100" cap="flat" cmpd="sng" algn="ctr">
            <a:solidFill>
              <a:srgbClr val="7030A0"/>
            </a:solidFill>
            <a:prstDash val="sysDot"/>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4" name="Rectangle 23">
            <a:extLst>
              <a:ext uri="{FF2B5EF4-FFF2-40B4-BE49-F238E27FC236}">
                <a16:creationId xmlns:a16="http://schemas.microsoft.com/office/drawing/2014/main" id="{53797D12-6C13-8B41-B707-82E22530F51E}"/>
              </a:ext>
            </a:extLst>
          </p:cNvPr>
          <p:cNvSpPr/>
          <p:nvPr/>
        </p:nvSpPr>
        <p:spPr>
          <a:xfrm>
            <a:off x="4647396" y="3254345"/>
            <a:ext cx="2515769" cy="3150303"/>
          </a:xfrm>
          <a:prstGeom prst="rect">
            <a:avLst/>
          </a:prstGeom>
          <a:solidFill>
            <a:schemeClr val="tx1">
              <a:lumMod val="50000"/>
              <a:lumOff val="50000"/>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dirty="0">
                <a:solidFill>
                  <a:schemeClr val="tx1"/>
                </a:solidFill>
                <a:latin typeface="Microsoft Sans Serif"/>
                <a:cs typeface="Microsoft Sans Serif" panose="020B0604020202020204" pitchFamily="34" charset="0"/>
              </a:rPr>
              <a:t>Modularized</a:t>
            </a:r>
          </a:p>
        </p:txBody>
      </p:sp>
      <p:sp>
        <p:nvSpPr>
          <p:cNvPr id="25" name="Rectangle 24">
            <a:extLst>
              <a:ext uri="{FF2B5EF4-FFF2-40B4-BE49-F238E27FC236}">
                <a16:creationId xmlns:a16="http://schemas.microsoft.com/office/drawing/2014/main" id="{550539EE-E179-6542-9144-3CA82B519DD3}"/>
              </a:ext>
            </a:extLst>
          </p:cNvPr>
          <p:cNvSpPr/>
          <p:nvPr/>
        </p:nvSpPr>
        <p:spPr>
          <a:xfrm>
            <a:off x="4767670" y="4849694"/>
            <a:ext cx="2266122" cy="8216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Real-Time Transport (Media Handling)</a:t>
            </a:r>
          </a:p>
        </p:txBody>
      </p:sp>
      <p:sp>
        <p:nvSpPr>
          <p:cNvPr id="26" name="Rectangle 25">
            <a:extLst>
              <a:ext uri="{FF2B5EF4-FFF2-40B4-BE49-F238E27FC236}">
                <a16:creationId xmlns:a16="http://schemas.microsoft.com/office/drawing/2014/main" id="{A993CA23-CA91-724E-A1CA-162E21839534}"/>
              </a:ext>
            </a:extLst>
          </p:cNvPr>
          <p:cNvSpPr/>
          <p:nvPr/>
        </p:nvSpPr>
        <p:spPr>
          <a:xfrm>
            <a:off x="4764298" y="4231051"/>
            <a:ext cx="2266122" cy="5545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QoS, </a:t>
            </a:r>
            <a:r>
              <a:rPr lang="en-US" dirty="0" err="1">
                <a:solidFill>
                  <a:schemeClr val="bg1"/>
                </a:solidFill>
                <a:latin typeface="Microsoft Sans Serif"/>
                <a:cs typeface="Microsoft Sans Serif" panose="020B0604020202020204" pitchFamily="34" charset="0"/>
              </a:rPr>
              <a:t>QoE</a:t>
            </a:r>
            <a:r>
              <a:rPr lang="en-US" dirty="0">
                <a:solidFill>
                  <a:schemeClr val="bg1"/>
                </a:solidFill>
                <a:latin typeface="Microsoft Sans Serif"/>
                <a:cs typeface="Microsoft Sans Serif" panose="020B0604020202020204" pitchFamily="34" charset="0"/>
              </a:rPr>
              <a:t>  Reporting</a:t>
            </a:r>
          </a:p>
        </p:txBody>
      </p:sp>
      <p:sp>
        <p:nvSpPr>
          <p:cNvPr id="27" name="Rectangle 26">
            <a:extLst>
              <a:ext uri="{FF2B5EF4-FFF2-40B4-BE49-F238E27FC236}">
                <a16:creationId xmlns:a16="http://schemas.microsoft.com/office/drawing/2014/main" id="{128FF10A-8B26-F04F-B1AF-750A1D50BE4C}"/>
              </a:ext>
            </a:extLst>
          </p:cNvPr>
          <p:cNvSpPr/>
          <p:nvPr/>
        </p:nvSpPr>
        <p:spPr>
          <a:xfrm>
            <a:off x="4767670" y="5743038"/>
            <a:ext cx="2266122" cy="50429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Cross-layer optimizations</a:t>
            </a:r>
          </a:p>
        </p:txBody>
      </p:sp>
      <p:sp>
        <p:nvSpPr>
          <p:cNvPr id="28" name="Rectangle 27">
            <a:extLst>
              <a:ext uri="{FF2B5EF4-FFF2-40B4-BE49-F238E27FC236}">
                <a16:creationId xmlns:a16="http://schemas.microsoft.com/office/drawing/2014/main" id="{74EBB135-27BC-DC4E-B6B1-4390C8663A0F}"/>
              </a:ext>
            </a:extLst>
          </p:cNvPr>
          <p:cNvSpPr/>
          <p:nvPr/>
        </p:nvSpPr>
        <p:spPr>
          <a:xfrm>
            <a:off x="4738210" y="3598101"/>
            <a:ext cx="2266122" cy="5545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Session Management</a:t>
            </a:r>
          </a:p>
        </p:txBody>
      </p:sp>
      <p:sp>
        <p:nvSpPr>
          <p:cNvPr id="29" name="Rectangle 28">
            <a:extLst>
              <a:ext uri="{FF2B5EF4-FFF2-40B4-BE49-F238E27FC236}">
                <a16:creationId xmlns:a16="http://schemas.microsoft.com/office/drawing/2014/main" id="{04BEFB7A-E26F-EE40-9EF4-D52E8E077B61}"/>
              </a:ext>
            </a:extLst>
          </p:cNvPr>
          <p:cNvSpPr/>
          <p:nvPr/>
        </p:nvSpPr>
        <p:spPr>
          <a:xfrm>
            <a:off x="3807428" y="4401320"/>
            <a:ext cx="1171538" cy="274320"/>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Includes MSH</a:t>
            </a:r>
          </a:p>
        </p:txBody>
      </p:sp>
      <p:sp>
        <p:nvSpPr>
          <p:cNvPr id="36" name="TextBox 35">
            <a:extLst>
              <a:ext uri="{FF2B5EF4-FFF2-40B4-BE49-F238E27FC236}">
                <a16:creationId xmlns:a16="http://schemas.microsoft.com/office/drawing/2014/main" id="{6F1203D4-9F7A-6147-A1C7-467B441A62E2}"/>
              </a:ext>
            </a:extLst>
          </p:cNvPr>
          <p:cNvSpPr txBox="1"/>
          <p:nvPr/>
        </p:nvSpPr>
        <p:spPr>
          <a:xfrm>
            <a:off x="3660990" y="1626835"/>
            <a:ext cx="461191" cy="886397"/>
          </a:xfrm>
          <a:prstGeom prst="rect">
            <a:avLst/>
          </a:prstGeom>
        </p:spPr>
        <p:txBody>
          <a:bodyPr wrap="square" lIns="0" tIns="0" rIns="0" bIns="0" rtlCol="0">
            <a:spAutoFit/>
          </a:bodyPr>
          <a:lstStyle/>
          <a:p>
            <a:pPr algn="l">
              <a:lnSpc>
                <a:spcPct val="96000"/>
              </a:lnSpc>
            </a:pPr>
            <a:r>
              <a:rPr lang="en-US" sz="6000" dirty="0">
                <a:solidFill>
                  <a:srgbClr val="7030A0"/>
                </a:solidFill>
                <a:latin typeface="Microsoft Sans Serif"/>
                <a:cs typeface="Microsoft Sans Serif" panose="020B0604020202020204" pitchFamily="34" charset="0"/>
              </a:rPr>
              <a:t>?</a:t>
            </a:r>
          </a:p>
        </p:txBody>
      </p:sp>
    </p:spTree>
    <p:extLst>
      <p:ext uri="{BB962C8B-B14F-4D97-AF65-F5344CB8AC3E}">
        <p14:creationId xmlns:p14="http://schemas.microsoft.com/office/powerpoint/2010/main" val="367402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B465D80-72EA-764E-B949-269450927595}"/>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EB80E17D-CC71-1B4E-9B5D-80CE504527A0}"/>
              </a:ext>
            </a:extLst>
          </p:cNvPr>
          <p:cNvSpPr>
            <a:spLocks noGrp="1"/>
          </p:cNvSpPr>
          <p:nvPr>
            <p:ph type="title"/>
          </p:nvPr>
        </p:nvSpPr>
        <p:spPr/>
        <p:txBody>
          <a:bodyPr/>
          <a:lstStyle/>
          <a:p>
            <a:r>
              <a:rPr lang="en-US" dirty="0"/>
              <a:t>Modular WebRTC 						 Vertical IMS</a:t>
            </a:r>
          </a:p>
        </p:txBody>
      </p:sp>
      <p:sp>
        <p:nvSpPr>
          <p:cNvPr id="4" name="Subtitle 3">
            <a:extLst>
              <a:ext uri="{FF2B5EF4-FFF2-40B4-BE49-F238E27FC236}">
                <a16:creationId xmlns:a16="http://schemas.microsoft.com/office/drawing/2014/main" id="{A0CF106B-437A-A147-A49C-08D394B53908}"/>
              </a:ext>
            </a:extLst>
          </p:cNvPr>
          <p:cNvSpPr>
            <a:spLocks noGrp="1"/>
          </p:cNvSpPr>
          <p:nvPr>
            <p:ph type="subTitle" idx="1"/>
          </p:nvPr>
        </p:nvSpPr>
        <p:spPr/>
        <p:txBody>
          <a:bodyPr/>
          <a:lstStyle/>
          <a:p>
            <a:r>
              <a:rPr lang="en-US" dirty="0"/>
              <a:t>Split Rendering &amp; Compute</a:t>
            </a:r>
          </a:p>
        </p:txBody>
      </p:sp>
      <p:sp>
        <p:nvSpPr>
          <p:cNvPr id="14" name="Rectangle 13">
            <a:extLst>
              <a:ext uri="{FF2B5EF4-FFF2-40B4-BE49-F238E27FC236}">
                <a16:creationId xmlns:a16="http://schemas.microsoft.com/office/drawing/2014/main" id="{BD08B294-6D21-C249-919D-1D684B0E1D4A}"/>
              </a:ext>
            </a:extLst>
          </p:cNvPr>
          <p:cNvSpPr/>
          <p:nvPr/>
        </p:nvSpPr>
        <p:spPr>
          <a:xfrm>
            <a:off x="4178746" y="2775380"/>
            <a:ext cx="2635951" cy="2801679"/>
          </a:xfrm>
          <a:prstGeom prst="rect">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dirty="0">
                <a:solidFill>
                  <a:schemeClr val="bg1"/>
                </a:solidFill>
                <a:latin typeface="Microsoft Sans Serif"/>
                <a:cs typeface="Microsoft Sans Serif" panose="020B0604020202020204" pitchFamily="34" charset="0"/>
              </a:rPr>
              <a:t>5G_AREA</a:t>
            </a:r>
          </a:p>
          <a:p>
            <a:pPr algn="ctr">
              <a:lnSpc>
                <a:spcPct val="96000"/>
              </a:lnSpc>
            </a:pPr>
            <a:r>
              <a:rPr lang="en-US" dirty="0">
                <a:solidFill>
                  <a:schemeClr val="bg1"/>
                </a:solidFill>
                <a:latin typeface="Microsoft Sans Serif"/>
                <a:cs typeface="Microsoft Sans Serif" panose="020B0604020202020204" pitchFamily="34" charset="0"/>
              </a:rPr>
              <a:t>Architectures</a:t>
            </a:r>
          </a:p>
        </p:txBody>
      </p:sp>
      <p:sp>
        <p:nvSpPr>
          <p:cNvPr id="12" name="Rectangle 11">
            <a:extLst>
              <a:ext uri="{FF2B5EF4-FFF2-40B4-BE49-F238E27FC236}">
                <a16:creationId xmlns:a16="http://schemas.microsoft.com/office/drawing/2014/main" id="{24626C81-DF3B-3F4B-B128-345779458202}"/>
              </a:ext>
            </a:extLst>
          </p:cNvPr>
          <p:cNvSpPr/>
          <p:nvPr/>
        </p:nvSpPr>
        <p:spPr>
          <a:xfrm>
            <a:off x="4363660" y="3428628"/>
            <a:ext cx="2266122" cy="887770"/>
          </a:xfrm>
          <a:prstGeom prst="rect">
            <a:avLst/>
          </a:prstGeom>
          <a:solidFill>
            <a:srgbClr val="ACBA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Terminal Architecture</a:t>
            </a:r>
          </a:p>
        </p:txBody>
      </p:sp>
      <p:sp>
        <p:nvSpPr>
          <p:cNvPr id="15" name="Rectangle 14">
            <a:extLst>
              <a:ext uri="{FF2B5EF4-FFF2-40B4-BE49-F238E27FC236}">
                <a16:creationId xmlns:a16="http://schemas.microsoft.com/office/drawing/2014/main" id="{EFD15BA8-46AF-E344-BFD4-CB160B8C8651}"/>
              </a:ext>
            </a:extLst>
          </p:cNvPr>
          <p:cNvSpPr/>
          <p:nvPr/>
        </p:nvSpPr>
        <p:spPr>
          <a:xfrm>
            <a:off x="4765440" y="453353"/>
            <a:ext cx="2266122" cy="94373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cs typeface="Microsoft Sans Serif" panose="020B0604020202020204" pitchFamily="34" charset="0"/>
              </a:rPr>
              <a:t>Split Rendering &amp; Compute MSE</a:t>
            </a:r>
          </a:p>
        </p:txBody>
      </p:sp>
      <p:sp>
        <p:nvSpPr>
          <p:cNvPr id="16" name="Rectangle 15">
            <a:extLst>
              <a:ext uri="{FF2B5EF4-FFF2-40B4-BE49-F238E27FC236}">
                <a16:creationId xmlns:a16="http://schemas.microsoft.com/office/drawing/2014/main" id="{2EC3BC1B-EA8F-1F4E-B89B-DFF1268A8438}"/>
              </a:ext>
            </a:extLst>
          </p:cNvPr>
          <p:cNvSpPr/>
          <p:nvPr/>
        </p:nvSpPr>
        <p:spPr>
          <a:xfrm>
            <a:off x="4363660" y="4412527"/>
            <a:ext cx="2266122" cy="887770"/>
          </a:xfrm>
          <a:prstGeom prst="rect">
            <a:avLst/>
          </a:prstGeom>
          <a:solidFill>
            <a:srgbClr val="ACBA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Edge Architecture</a:t>
            </a:r>
          </a:p>
        </p:txBody>
      </p:sp>
      <p:sp>
        <p:nvSpPr>
          <p:cNvPr id="38" name="Rectangle 37">
            <a:extLst>
              <a:ext uri="{FF2B5EF4-FFF2-40B4-BE49-F238E27FC236}">
                <a16:creationId xmlns:a16="http://schemas.microsoft.com/office/drawing/2014/main" id="{96483A37-C0AF-4E44-AD3C-37F6EAFCA41F}"/>
              </a:ext>
            </a:extLst>
          </p:cNvPr>
          <p:cNvSpPr/>
          <p:nvPr/>
        </p:nvSpPr>
        <p:spPr>
          <a:xfrm>
            <a:off x="396222" y="2178366"/>
            <a:ext cx="3481092" cy="4209575"/>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6000"/>
              </a:lnSpc>
            </a:pPr>
            <a:r>
              <a:rPr lang="en-US" dirty="0">
                <a:solidFill>
                  <a:schemeClr val="bg1"/>
                </a:solidFill>
                <a:latin typeface="Microsoft Sans Serif"/>
                <a:cs typeface="Microsoft Sans Serif" panose="020B0604020202020204" pitchFamily="34" charset="0"/>
              </a:rPr>
              <a:t>Separate WID &amp; </a:t>
            </a:r>
            <a:r>
              <a:rPr lang="en-US" dirty="0" err="1">
                <a:solidFill>
                  <a:schemeClr val="bg1"/>
                </a:solidFill>
                <a:latin typeface="Microsoft Sans Serif"/>
                <a:cs typeface="Microsoft Sans Serif" panose="020B0604020202020204" pitchFamily="34" charset="0"/>
              </a:rPr>
              <a:t>NewSpec</a:t>
            </a:r>
            <a:r>
              <a:rPr lang="en-US" dirty="0">
                <a:solidFill>
                  <a:schemeClr val="bg1"/>
                </a:solidFill>
                <a:latin typeface="Microsoft Sans Serif"/>
                <a:cs typeface="Microsoft Sans Serif" panose="020B0604020202020204" pitchFamily="34" charset="0"/>
              </a:rPr>
              <a:t> #1</a:t>
            </a:r>
          </a:p>
        </p:txBody>
      </p:sp>
      <p:sp>
        <p:nvSpPr>
          <p:cNvPr id="39" name="Rectangle 38">
            <a:extLst>
              <a:ext uri="{FF2B5EF4-FFF2-40B4-BE49-F238E27FC236}">
                <a16:creationId xmlns:a16="http://schemas.microsoft.com/office/drawing/2014/main" id="{3F7D1D14-92B4-B447-BE9A-383C7A8B2751}"/>
              </a:ext>
            </a:extLst>
          </p:cNvPr>
          <p:cNvSpPr/>
          <p:nvPr/>
        </p:nvSpPr>
        <p:spPr>
          <a:xfrm>
            <a:off x="523713" y="2590933"/>
            <a:ext cx="2612954" cy="357509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dirty="0">
                <a:solidFill>
                  <a:schemeClr val="bg1"/>
                </a:solidFill>
                <a:latin typeface="Microsoft Sans Serif"/>
                <a:cs typeface="Microsoft Sans Serif" panose="020B0604020202020204" pitchFamily="34" charset="0"/>
              </a:rPr>
              <a:t>WebRTC</a:t>
            </a:r>
          </a:p>
        </p:txBody>
      </p:sp>
      <p:sp>
        <p:nvSpPr>
          <p:cNvPr id="40" name="Rectangle 39">
            <a:extLst>
              <a:ext uri="{FF2B5EF4-FFF2-40B4-BE49-F238E27FC236}">
                <a16:creationId xmlns:a16="http://schemas.microsoft.com/office/drawing/2014/main" id="{2A74EB7D-FD7A-BB4C-B3B6-04CB8A0EF362}"/>
              </a:ext>
            </a:extLst>
          </p:cNvPr>
          <p:cNvSpPr/>
          <p:nvPr/>
        </p:nvSpPr>
        <p:spPr>
          <a:xfrm>
            <a:off x="563925" y="2934129"/>
            <a:ext cx="2515769" cy="3150303"/>
          </a:xfrm>
          <a:prstGeom prst="rect">
            <a:avLst/>
          </a:prstGeom>
          <a:solidFill>
            <a:schemeClr val="tx1">
              <a:lumMod val="50000"/>
              <a:lumOff val="50000"/>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dirty="0">
                <a:solidFill>
                  <a:schemeClr val="tx1"/>
                </a:solidFill>
                <a:latin typeface="Microsoft Sans Serif"/>
                <a:cs typeface="Microsoft Sans Serif" panose="020B0604020202020204" pitchFamily="34" charset="0"/>
              </a:rPr>
              <a:t>Modularized</a:t>
            </a:r>
          </a:p>
        </p:txBody>
      </p:sp>
      <p:sp>
        <p:nvSpPr>
          <p:cNvPr id="41" name="Rectangle 40">
            <a:extLst>
              <a:ext uri="{FF2B5EF4-FFF2-40B4-BE49-F238E27FC236}">
                <a16:creationId xmlns:a16="http://schemas.microsoft.com/office/drawing/2014/main" id="{B6225BB0-6FF4-9C44-B0D6-2FF26C467456}"/>
              </a:ext>
            </a:extLst>
          </p:cNvPr>
          <p:cNvSpPr/>
          <p:nvPr/>
        </p:nvSpPr>
        <p:spPr>
          <a:xfrm>
            <a:off x="684199" y="4529478"/>
            <a:ext cx="2266122" cy="8216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Real-Time Transport (Media Handling)</a:t>
            </a:r>
          </a:p>
        </p:txBody>
      </p:sp>
      <p:sp>
        <p:nvSpPr>
          <p:cNvPr id="42" name="Rectangle 41">
            <a:extLst>
              <a:ext uri="{FF2B5EF4-FFF2-40B4-BE49-F238E27FC236}">
                <a16:creationId xmlns:a16="http://schemas.microsoft.com/office/drawing/2014/main" id="{72670F8E-9088-4F43-B6B1-372C51ACCBE4}"/>
              </a:ext>
            </a:extLst>
          </p:cNvPr>
          <p:cNvSpPr/>
          <p:nvPr/>
        </p:nvSpPr>
        <p:spPr>
          <a:xfrm>
            <a:off x="680827" y="3910835"/>
            <a:ext cx="2266122" cy="5545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QoS, </a:t>
            </a:r>
            <a:r>
              <a:rPr lang="en-US" dirty="0" err="1">
                <a:solidFill>
                  <a:schemeClr val="bg1"/>
                </a:solidFill>
                <a:latin typeface="Microsoft Sans Serif"/>
                <a:cs typeface="Microsoft Sans Serif" panose="020B0604020202020204" pitchFamily="34" charset="0"/>
              </a:rPr>
              <a:t>QoE</a:t>
            </a:r>
            <a:r>
              <a:rPr lang="en-US" dirty="0">
                <a:solidFill>
                  <a:schemeClr val="bg1"/>
                </a:solidFill>
                <a:latin typeface="Microsoft Sans Serif"/>
                <a:cs typeface="Microsoft Sans Serif" panose="020B0604020202020204" pitchFamily="34" charset="0"/>
              </a:rPr>
              <a:t>  Reporting</a:t>
            </a:r>
          </a:p>
        </p:txBody>
      </p:sp>
      <p:sp>
        <p:nvSpPr>
          <p:cNvPr id="43" name="Rectangle 42">
            <a:extLst>
              <a:ext uri="{FF2B5EF4-FFF2-40B4-BE49-F238E27FC236}">
                <a16:creationId xmlns:a16="http://schemas.microsoft.com/office/drawing/2014/main" id="{EEA0C3D9-6CE7-CA47-90C3-CB8A2EE95116}"/>
              </a:ext>
            </a:extLst>
          </p:cNvPr>
          <p:cNvSpPr/>
          <p:nvPr/>
        </p:nvSpPr>
        <p:spPr>
          <a:xfrm>
            <a:off x="684199" y="5422822"/>
            <a:ext cx="2266122" cy="50429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Cross-layer optimizations</a:t>
            </a:r>
          </a:p>
        </p:txBody>
      </p:sp>
      <p:sp>
        <p:nvSpPr>
          <p:cNvPr id="44" name="Rectangle 43">
            <a:extLst>
              <a:ext uri="{FF2B5EF4-FFF2-40B4-BE49-F238E27FC236}">
                <a16:creationId xmlns:a16="http://schemas.microsoft.com/office/drawing/2014/main" id="{26A9F8E8-99FF-F242-B8E4-9905CB0C777C}"/>
              </a:ext>
            </a:extLst>
          </p:cNvPr>
          <p:cNvSpPr/>
          <p:nvPr/>
        </p:nvSpPr>
        <p:spPr>
          <a:xfrm>
            <a:off x="654739" y="3277885"/>
            <a:ext cx="2266122" cy="5545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Session Management</a:t>
            </a:r>
          </a:p>
        </p:txBody>
      </p:sp>
      <p:sp>
        <p:nvSpPr>
          <p:cNvPr id="45" name="Rectangle 44">
            <a:extLst>
              <a:ext uri="{FF2B5EF4-FFF2-40B4-BE49-F238E27FC236}">
                <a16:creationId xmlns:a16="http://schemas.microsoft.com/office/drawing/2014/main" id="{40710AD9-D635-3E41-964E-B1E213AE20C5}"/>
              </a:ext>
            </a:extLst>
          </p:cNvPr>
          <p:cNvSpPr/>
          <p:nvPr/>
        </p:nvSpPr>
        <p:spPr>
          <a:xfrm>
            <a:off x="2453638" y="4050934"/>
            <a:ext cx="1171538" cy="274320"/>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Includes MSH</a:t>
            </a:r>
          </a:p>
        </p:txBody>
      </p:sp>
      <p:cxnSp>
        <p:nvCxnSpPr>
          <p:cNvPr id="22" name="Straight Arrow Connector 21">
            <a:extLst>
              <a:ext uri="{FF2B5EF4-FFF2-40B4-BE49-F238E27FC236}">
                <a16:creationId xmlns:a16="http://schemas.microsoft.com/office/drawing/2014/main" id="{3EF0777B-5BA0-0545-8944-C281388D30FC}"/>
              </a:ext>
            </a:extLst>
          </p:cNvPr>
          <p:cNvCxnSpPr>
            <a:cxnSpLocks/>
            <a:stCxn id="15" idx="2"/>
            <a:endCxn id="40" idx="0"/>
          </p:cNvCxnSpPr>
          <p:nvPr/>
        </p:nvCxnSpPr>
        <p:spPr>
          <a:xfrm flipH="1">
            <a:off x="1821810" y="1397090"/>
            <a:ext cx="4076691" cy="1537039"/>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8" name="Straight Arrow Connector 17">
            <a:extLst>
              <a:ext uri="{FF2B5EF4-FFF2-40B4-BE49-F238E27FC236}">
                <a16:creationId xmlns:a16="http://schemas.microsoft.com/office/drawing/2014/main" id="{C3F291F3-6D30-B443-B0FD-D0ECC3823EE9}"/>
              </a:ext>
            </a:extLst>
          </p:cNvPr>
          <p:cNvCxnSpPr>
            <a:cxnSpLocks/>
            <a:stCxn id="15" idx="2"/>
            <a:endCxn id="16" idx="0"/>
          </p:cNvCxnSpPr>
          <p:nvPr/>
        </p:nvCxnSpPr>
        <p:spPr>
          <a:xfrm flipH="1">
            <a:off x="5496721" y="1397090"/>
            <a:ext cx="401780" cy="3015437"/>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1" name="Straight Arrow Connector 20">
            <a:extLst>
              <a:ext uri="{FF2B5EF4-FFF2-40B4-BE49-F238E27FC236}">
                <a16:creationId xmlns:a16="http://schemas.microsoft.com/office/drawing/2014/main" id="{57D2052D-F333-204D-BED7-EBFCB7AB55DA}"/>
              </a:ext>
            </a:extLst>
          </p:cNvPr>
          <p:cNvCxnSpPr>
            <a:cxnSpLocks/>
            <a:stCxn id="15" idx="2"/>
            <a:endCxn id="12" idx="0"/>
          </p:cNvCxnSpPr>
          <p:nvPr/>
        </p:nvCxnSpPr>
        <p:spPr>
          <a:xfrm flipH="1">
            <a:off x="5496721" y="1397090"/>
            <a:ext cx="401780" cy="2031538"/>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46" name="Rectangle 45">
            <a:extLst>
              <a:ext uri="{FF2B5EF4-FFF2-40B4-BE49-F238E27FC236}">
                <a16:creationId xmlns:a16="http://schemas.microsoft.com/office/drawing/2014/main" id="{F9FD4BFF-08EB-8543-B6E4-EA786EA9A7E8}"/>
              </a:ext>
            </a:extLst>
          </p:cNvPr>
          <p:cNvSpPr/>
          <p:nvPr/>
        </p:nvSpPr>
        <p:spPr>
          <a:xfrm>
            <a:off x="8314686" y="1960440"/>
            <a:ext cx="3481092" cy="4536407"/>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6000"/>
              </a:lnSpc>
            </a:pPr>
            <a:r>
              <a:rPr lang="en-US" dirty="0">
                <a:solidFill>
                  <a:schemeClr val="bg1"/>
                </a:solidFill>
                <a:latin typeface="Microsoft Sans Serif"/>
                <a:cs typeface="Microsoft Sans Serif" panose="020B0604020202020204" pitchFamily="34" charset="0"/>
              </a:rPr>
              <a:t>Separate WID &amp; TS 26.114 (or </a:t>
            </a:r>
            <a:r>
              <a:rPr lang="en-US" dirty="0" err="1">
                <a:solidFill>
                  <a:schemeClr val="bg1"/>
                </a:solidFill>
                <a:latin typeface="Microsoft Sans Serif"/>
                <a:cs typeface="Microsoft Sans Serif" panose="020B0604020202020204" pitchFamily="34" charset="0"/>
              </a:rPr>
              <a:t>NewSpec</a:t>
            </a:r>
            <a:r>
              <a:rPr lang="en-US" dirty="0">
                <a:solidFill>
                  <a:schemeClr val="bg1"/>
                </a:solidFill>
                <a:latin typeface="Microsoft Sans Serif"/>
                <a:cs typeface="Microsoft Sans Serif" panose="020B0604020202020204" pitchFamily="34" charset="0"/>
              </a:rPr>
              <a:t> #2?) </a:t>
            </a:r>
          </a:p>
        </p:txBody>
      </p:sp>
      <p:sp>
        <p:nvSpPr>
          <p:cNvPr id="47" name="Rectangle 46">
            <a:extLst>
              <a:ext uri="{FF2B5EF4-FFF2-40B4-BE49-F238E27FC236}">
                <a16:creationId xmlns:a16="http://schemas.microsoft.com/office/drawing/2014/main" id="{D8249EE7-7D6E-494B-9939-19AA622E8532}"/>
              </a:ext>
            </a:extLst>
          </p:cNvPr>
          <p:cNvSpPr/>
          <p:nvPr/>
        </p:nvSpPr>
        <p:spPr>
          <a:xfrm>
            <a:off x="8610394" y="2590933"/>
            <a:ext cx="2716478" cy="349349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dirty="0">
                <a:solidFill>
                  <a:schemeClr val="bg1"/>
                </a:solidFill>
                <a:latin typeface="Microsoft Sans Serif"/>
                <a:cs typeface="Microsoft Sans Serif" panose="020B0604020202020204" pitchFamily="34" charset="0"/>
              </a:rPr>
              <a:t>IMS AR Call</a:t>
            </a:r>
          </a:p>
        </p:txBody>
      </p:sp>
      <p:sp>
        <p:nvSpPr>
          <p:cNvPr id="48" name="Rectangle 47">
            <a:extLst>
              <a:ext uri="{FF2B5EF4-FFF2-40B4-BE49-F238E27FC236}">
                <a16:creationId xmlns:a16="http://schemas.microsoft.com/office/drawing/2014/main" id="{129D59F7-DC4D-D344-A29F-61B7BCB13D58}"/>
              </a:ext>
            </a:extLst>
          </p:cNvPr>
          <p:cNvSpPr/>
          <p:nvPr/>
        </p:nvSpPr>
        <p:spPr>
          <a:xfrm>
            <a:off x="8852587" y="4340600"/>
            <a:ext cx="2266122" cy="82165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Real-Time Transport (Media Handling)*</a:t>
            </a:r>
          </a:p>
        </p:txBody>
      </p:sp>
      <p:sp>
        <p:nvSpPr>
          <p:cNvPr id="49" name="Rectangle 48">
            <a:extLst>
              <a:ext uri="{FF2B5EF4-FFF2-40B4-BE49-F238E27FC236}">
                <a16:creationId xmlns:a16="http://schemas.microsoft.com/office/drawing/2014/main" id="{21CEB417-551B-3244-80D3-666CF69B3534}"/>
              </a:ext>
            </a:extLst>
          </p:cNvPr>
          <p:cNvSpPr/>
          <p:nvPr/>
        </p:nvSpPr>
        <p:spPr>
          <a:xfrm>
            <a:off x="8849215" y="3721957"/>
            <a:ext cx="2266122" cy="5545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QoS, </a:t>
            </a:r>
            <a:r>
              <a:rPr lang="en-US" dirty="0" err="1">
                <a:solidFill>
                  <a:schemeClr val="bg1"/>
                </a:solidFill>
                <a:latin typeface="Microsoft Sans Serif"/>
                <a:cs typeface="Microsoft Sans Serif" panose="020B0604020202020204" pitchFamily="34" charset="0"/>
              </a:rPr>
              <a:t>QoE</a:t>
            </a:r>
            <a:r>
              <a:rPr lang="en-US" dirty="0">
                <a:solidFill>
                  <a:schemeClr val="bg1"/>
                </a:solidFill>
                <a:latin typeface="Microsoft Sans Serif"/>
                <a:cs typeface="Microsoft Sans Serif" panose="020B0604020202020204" pitchFamily="34" charset="0"/>
              </a:rPr>
              <a:t>  Reporting*</a:t>
            </a:r>
          </a:p>
        </p:txBody>
      </p:sp>
      <p:sp>
        <p:nvSpPr>
          <p:cNvPr id="50" name="Rectangle 49">
            <a:extLst>
              <a:ext uri="{FF2B5EF4-FFF2-40B4-BE49-F238E27FC236}">
                <a16:creationId xmlns:a16="http://schemas.microsoft.com/office/drawing/2014/main" id="{9D842EE0-4C23-AD45-B2CF-D098A79ED96A}"/>
              </a:ext>
            </a:extLst>
          </p:cNvPr>
          <p:cNvSpPr/>
          <p:nvPr/>
        </p:nvSpPr>
        <p:spPr>
          <a:xfrm>
            <a:off x="8852587" y="5233944"/>
            <a:ext cx="2266122" cy="50429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Cross-layer optimizations</a:t>
            </a:r>
          </a:p>
        </p:txBody>
      </p:sp>
      <p:sp>
        <p:nvSpPr>
          <p:cNvPr id="51" name="Rectangle 50">
            <a:extLst>
              <a:ext uri="{FF2B5EF4-FFF2-40B4-BE49-F238E27FC236}">
                <a16:creationId xmlns:a16="http://schemas.microsoft.com/office/drawing/2014/main" id="{3490288B-6660-954F-BF08-9A425ADECBD8}"/>
              </a:ext>
            </a:extLst>
          </p:cNvPr>
          <p:cNvSpPr/>
          <p:nvPr/>
        </p:nvSpPr>
        <p:spPr>
          <a:xfrm>
            <a:off x="8832458" y="3089007"/>
            <a:ext cx="2266122" cy="5545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Session Management*</a:t>
            </a:r>
          </a:p>
        </p:txBody>
      </p:sp>
      <p:sp>
        <p:nvSpPr>
          <p:cNvPr id="52" name="TextBox 51">
            <a:extLst>
              <a:ext uri="{FF2B5EF4-FFF2-40B4-BE49-F238E27FC236}">
                <a16:creationId xmlns:a16="http://schemas.microsoft.com/office/drawing/2014/main" id="{2075DBDE-3F66-B045-A996-1C5F91C05887}"/>
              </a:ext>
            </a:extLst>
          </p:cNvPr>
          <p:cNvSpPr txBox="1"/>
          <p:nvPr/>
        </p:nvSpPr>
        <p:spPr>
          <a:xfrm>
            <a:off x="9081263" y="6554385"/>
            <a:ext cx="2034074" cy="236347"/>
          </a:xfrm>
          <a:prstGeom prst="rect">
            <a:avLst/>
          </a:prstGeom>
        </p:spPr>
        <p:txBody>
          <a:bodyPr wrap="square" lIns="0" tIns="0" rIns="0" bIns="0" rtlCol="0">
            <a:spAutoFit/>
          </a:bodyPr>
          <a:lstStyle/>
          <a:p>
            <a:pPr algn="l">
              <a:lnSpc>
                <a:spcPct val="96000"/>
              </a:lnSpc>
            </a:pPr>
            <a:r>
              <a:rPr lang="en-US" sz="1600" dirty="0">
                <a:solidFill>
                  <a:srgbClr val="92D050"/>
                </a:solidFill>
                <a:latin typeface="Microsoft Sans Serif"/>
                <a:cs typeface="Microsoft Sans Serif" panose="020B0604020202020204" pitchFamily="34" charset="0"/>
              </a:rPr>
              <a:t>* Already exist</a:t>
            </a:r>
          </a:p>
        </p:txBody>
      </p:sp>
      <p:cxnSp>
        <p:nvCxnSpPr>
          <p:cNvPr id="53" name="Straight Arrow Connector 52">
            <a:extLst>
              <a:ext uri="{FF2B5EF4-FFF2-40B4-BE49-F238E27FC236}">
                <a16:creationId xmlns:a16="http://schemas.microsoft.com/office/drawing/2014/main" id="{E4AC5C1D-3F2C-244F-A19C-629C3F67A11D}"/>
              </a:ext>
            </a:extLst>
          </p:cNvPr>
          <p:cNvCxnSpPr>
            <a:cxnSpLocks/>
            <a:stCxn id="15" idx="2"/>
            <a:endCxn id="51" idx="1"/>
          </p:cNvCxnSpPr>
          <p:nvPr/>
        </p:nvCxnSpPr>
        <p:spPr>
          <a:xfrm>
            <a:off x="5898501" y="1397090"/>
            <a:ext cx="2933957" cy="1969177"/>
          </a:xfrm>
          <a:prstGeom prst="straightConnector1">
            <a:avLst/>
          </a:prstGeom>
          <a:ln w="38100" cap="flat" cmpd="sng" algn="ctr">
            <a:solidFill>
              <a:srgbClr val="7030A0"/>
            </a:solidFill>
            <a:prstDash val="sysDot"/>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56" name="Straight Arrow Connector 55">
            <a:extLst>
              <a:ext uri="{FF2B5EF4-FFF2-40B4-BE49-F238E27FC236}">
                <a16:creationId xmlns:a16="http://schemas.microsoft.com/office/drawing/2014/main" id="{B38B48D9-C570-2D4D-A007-14B420FBFCF9}"/>
              </a:ext>
            </a:extLst>
          </p:cNvPr>
          <p:cNvCxnSpPr>
            <a:cxnSpLocks/>
          </p:cNvCxnSpPr>
          <p:nvPr/>
        </p:nvCxnSpPr>
        <p:spPr>
          <a:xfrm>
            <a:off x="5898501" y="1440886"/>
            <a:ext cx="2972177" cy="2599185"/>
          </a:xfrm>
          <a:prstGeom prst="straightConnector1">
            <a:avLst/>
          </a:prstGeom>
          <a:ln w="38100" cap="flat" cmpd="sng" algn="ctr">
            <a:solidFill>
              <a:srgbClr val="7030A0"/>
            </a:solidFill>
            <a:prstDash val="sysDot"/>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58" name="Straight Arrow Connector 57">
            <a:extLst>
              <a:ext uri="{FF2B5EF4-FFF2-40B4-BE49-F238E27FC236}">
                <a16:creationId xmlns:a16="http://schemas.microsoft.com/office/drawing/2014/main" id="{59ACCF26-D64E-0546-A608-ECE45FEE9B25}"/>
              </a:ext>
            </a:extLst>
          </p:cNvPr>
          <p:cNvCxnSpPr>
            <a:cxnSpLocks/>
            <a:stCxn id="15" idx="2"/>
            <a:endCxn id="48" idx="1"/>
          </p:cNvCxnSpPr>
          <p:nvPr/>
        </p:nvCxnSpPr>
        <p:spPr>
          <a:xfrm>
            <a:off x="5898501" y="1397090"/>
            <a:ext cx="2954086" cy="3354335"/>
          </a:xfrm>
          <a:prstGeom prst="straightConnector1">
            <a:avLst/>
          </a:prstGeom>
          <a:ln w="38100" cap="flat" cmpd="sng" algn="ctr">
            <a:solidFill>
              <a:srgbClr val="7030A0"/>
            </a:solidFill>
            <a:prstDash val="sysDot"/>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61" name="Straight Arrow Connector 60">
            <a:extLst>
              <a:ext uri="{FF2B5EF4-FFF2-40B4-BE49-F238E27FC236}">
                <a16:creationId xmlns:a16="http://schemas.microsoft.com/office/drawing/2014/main" id="{E84806AE-544E-E04B-93CF-77FD8F2B9E86}"/>
              </a:ext>
            </a:extLst>
          </p:cNvPr>
          <p:cNvCxnSpPr>
            <a:cxnSpLocks/>
          </p:cNvCxnSpPr>
          <p:nvPr/>
        </p:nvCxnSpPr>
        <p:spPr>
          <a:xfrm>
            <a:off x="5898501" y="1459451"/>
            <a:ext cx="2953066" cy="4079601"/>
          </a:xfrm>
          <a:prstGeom prst="straightConnector1">
            <a:avLst/>
          </a:prstGeom>
          <a:ln w="38100" cap="flat" cmpd="sng" algn="ctr">
            <a:solidFill>
              <a:srgbClr val="7030A0"/>
            </a:solidFill>
            <a:prstDash val="sysDot"/>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63" name="TextBox 62">
            <a:extLst>
              <a:ext uri="{FF2B5EF4-FFF2-40B4-BE49-F238E27FC236}">
                <a16:creationId xmlns:a16="http://schemas.microsoft.com/office/drawing/2014/main" id="{BC1B0545-25E9-654F-928D-EF77620ECCEC}"/>
              </a:ext>
            </a:extLst>
          </p:cNvPr>
          <p:cNvSpPr txBox="1"/>
          <p:nvPr/>
        </p:nvSpPr>
        <p:spPr>
          <a:xfrm>
            <a:off x="7384589" y="1716333"/>
            <a:ext cx="461191" cy="886397"/>
          </a:xfrm>
          <a:prstGeom prst="rect">
            <a:avLst/>
          </a:prstGeom>
        </p:spPr>
        <p:txBody>
          <a:bodyPr wrap="square" lIns="0" tIns="0" rIns="0" bIns="0" rtlCol="0">
            <a:spAutoFit/>
          </a:bodyPr>
          <a:lstStyle/>
          <a:p>
            <a:pPr algn="l">
              <a:lnSpc>
                <a:spcPct val="96000"/>
              </a:lnSpc>
            </a:pPr>
            <a:r>
              <a:rPr lang="en-US" sz="6000" dirty="0">
                <a:solidFill>
                  <a:srgbClr val="7030A0"/>
                </a:solidFill>
                <a:latin typeface="Microsoft Sans Serif"/>
                <a:cs typeface="Microsoft Sans Serif" panose="020B0604020202020204" pitchFamily="34" charset="0"/>
              </a:rPr>
              <a:t>?</a:t>
            </a:r>
          </a:p>
        </p:txBody>
      </p:sp>
      <p:grpSp>
        <p:nvGrpSpPr>
          <p:cNvPr id="64" name="Group 63">
            <a:extLst>
              <a:ext uri="{FF2B5EF4-FFF2-40B4-BE49-F238E27FC236}">
                <a16:creationId xmlns:a16="http://schemas.microsoft.com/office/drawing/2014/main" id="{78B10973-0BC3-ED4A-BD19-54BFA2786354}"/>
              </a:ext>
            </a:extLst>
          </p:cNvPr>
          <p:cNvGrpSpPr/>
          <p:nvPr/>
        </p:nvGrpSpPr>
        <p:grpSpPr>
          <a:xfrm>
            <a:off x="1019929" y="1662755"/>
            <a:ext cx="2385308" cy="424907"/>
            <a:chOff x="4764298" y="1934760"/>
            <a:chExt cx="2385308" cy="424907"/>
          </a:xfrm>
        </p:grpSpPr>
        <p:sp>
          <p:nvSpPr>
            <p:cNvPr id="65" name="Rounded Rectangle 64">
              <a:extLst>
                <a:ext uri="{FF2B5EF4-FFF2-40B4-BE49-F238E27FC236}">
                  <a16:creationId xmlns:a16="http://schemas.microsoft.com/office/drawing/2014/main" id="{ACABD154-0C7A-8E4A-B042-06BA932462DF}"/>
                </a:ext>
              </a:extLst>
            </p:cNvPr>
            <p:cNvSpPr/>
            <p:nvPr/>
          </p:nvSpPr>
          <p:spPr>
            <a:xfrm>
              <a:off x="4764298" y="1934760"/>
              <a:ext cx="414779" cy="417661"/>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UE</a:t>
              </a:r>
            </a:p>
          </p:txBody>
        </p:sp>
        <p:sp>
          <p:nvSpPr>
            <p:cNvPr id="66" name="Rounded Rectangle 65">
              <a:extLst>
                <a:ext uri="{FF2B5EF4-FFF2-40B4-BE49-F238E27FC236}">
                  <a16:creationId xmlns:a16="http://schemas.microsoft.com/office/drawing/2014/main" id="{588FAF42-662D-4647-99D7-0F2B020300D7}"/>
                </a:ext>
              </a:extLst>
            </p:cNvPr>
            <p:cNvSpPr/>
            <p:nvPr/>
          </p:nvSpPr>
          <p:spPr>
            <a:xfrm>
              <a:off x="6471515" y="1942007"/>
              <a:ext cx="678091" cy="417660"/>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EDGE</a:t>
              </a:r>
            </a:p>
          </p:txBody>
        </p:sp>
        <p:sp>
          <p:nvSpPr>
            <p:cNvPr id="67" name="Left-Right Arrow 66">
              <a:extLst>
                <a:ext uri="{FF2B5EF4-FFF2-40B4-BE49-F238E27FC236}">
                  <a16:creationId xmlns:a16="http://schemas.microsoft.com/office/drawing/2014/main" id="{97748C53-3047-CE4C-9A6A-484EDFA3E4BC}"/>
                </a:ext>
              </a:extLst>
            </p:cNvPr>
            <p:cNvSpPr/>
            <p:nvPr/>
          </p:nvSpPr>
          <p:spPr>
            <a:xfrm>
              <a:off x="5175176" y="1989142"/>
              <a:ext cx="1296339" cy="304222"/>
            </a:xfrm>
            <a:prstGeom prst="lef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grpSp>
        <p:nvGrpSpPr>
          <p:cNvPr id="68" name="Group 67">
            <a:extLst>
              <a:ext uri="{FF2B5EF4-FFF2-40B4-BE49-F238E27FC236}">
                <a16:creationId xmlns:a16="http://schemas.microsoft.com/office/drawing/2014/main" id="{75EACE44-7288-4B4E-83F2-20652370E08D}"/>
              </a:ext>
            </a:extLst>
          </p:cNvPr>
          <p:cNvGrpSpPr/>
          <p:nvPr/>
        </p:nvGrpSpPr>
        <p:grpSpPr>
          <a:xfrm>
            <a:off x="8762134" y="1416445"/>
            <a:ext cx="2385308" cy="424907"/>
            <a:chOff x="4764298" y="1934760"/>
            <a:chExt cx="2385308" cy="424907"/>
          </a:xfrm>
        </p:grpSpPr>
        <p:sp>
          <p:nvSpPr>
            <p:cNvPr id="69" name="Rounded Rectangle 68">
              <a:extLst>
                <a:ext uri="{FF2B5EF4-FFF2-40B4-BE49-F238E27FC236}">
                  <a16:creationId xmlns:a16="http://schemas.microsoft.com/office/drawing/2014/main" id="{740C08EB-6966-5B44-B537-6E4DB97193E2}"/>
                </a:ext>
              </a:extLst>
            </p:cNvPr>
            <p:cNvSpPr/>
            <p:nvPr/>
          </p:nvSpPr>
          <p:spPr>
            <a:xfrm>
              <a:off x="4764298" y="1934760"/>
              <a:ext cx="414779" cy="417661"/>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UE</a:t>
              </a:r>
            </a:p>
          </p:txBody>
        </p:sp>
        <p:sp>
          <p:nvSpPr>
            <p:cNvPr id="70" name="Rounded Rectangle 69">
              <a:extLst>
                <a:ext uri="{FF2B5EF4-FFF2-40B4-BE49-F238E27FC236}">
                  <a16:creationId xmlns:a16="http://schemas.microsoft.com/office/drawing/2014/main" id="{0732C1C9-CFAB-DA40-8FA6-C2A7C65866EE}"/>
                </a:ext>
              </a:extLst>
            </p:cNvPr>
            <p:cNvSpPr/>
            <p:nvPr/>
          </p:nvSpPr>
          <p:spPr>
            <a:xfrm>
              <a:off x="6471515" y="1942007"/>
              <a:ext cx="678091" cy="417660"/>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EDGE</a:t>
              </a:r>
            </a:p>
          </p:txBody>
        </p:sp>
        <p:sp>
          <p:nvSpPr>
            <p:cNvPr id="71" name="Left-Right Arrow 70">
              <a:extLst>
                <a:ext uri="{FF2B5EF4-FFF2-40B4-BE49-F238E27FC236}">
                  <a16:creationId xmlns:a16="http://schemas.microsoft.com/office/drawing/2014/main" id="{ABEAC4DC-929C-9845-88B1-1672FF3361BF}"/>
                </a:ext>
              </a:extLst>
            </p:cNvPr>
            <p:cNvSpPr/>
            <p:nvPr/>
          </p:nvSpPr>
          <p:spPr>
            <a:xfrm>
              <a:off x="5175176" y="1989142"/>
              <a:ext cx="1296339" cy="304222"/>
            </a:xfrm>
            <a:prstGeom prst="lef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sp>
        <p:nvSpPr>
          <p:cNvPr id="76" name="TextBox 75">
            <a:extLst>
              <a:ext uri="{FF2B5EF4-FFF2-40B4-BE49-F238E27FC236}">
                <a16:creationId xmlns:a16="http://schemas.microsoft.com/office/drawing/2014/main" id="{1222F62E-9E93-8043-B960-6C03B9F564F0}"/>
              </a:ext>
            </a:extLst>
          </p:cNvPr>
          <p:cNvSpPr txBox="1"/>
          <p:nvPr/>
        </p:nvSpPr>
        <p:spPr>
          <a:xfrm>
            <a:off x="9679923" y="1097661"/>
            <a:ext cx="461191" cy="886397"/>
          </a:xfrm>
          <a:prstGeom prst="rect">
            <a:avLst/>
          </a:prstGeom>
        </p:spPr>
        <p:txBody>
          <a:bodyPr wrap="square" lIns="0" tIns="0" rIns="0" bIns="0" rtlCol="0">
            <a:spAutoFit/>
          </a:bodyPr>
          <a:lstStyle/>
          <a:p>
            <a:pPr algn="l">
              <a:lnSpc>
                <a:spcPct val="96000"/>
              </a:lnSpc>
            </a:pPr>
            <a:r>
              <a:rPr lang="en-US" sz="6000" dirty="0">
                <a:solidFill>
                  <a:srgbClr val="2853DC"/>
                </a:solidFill>
                <a:latin typeface="Microsoft Sans Serif"/>
                <a:cs typeface="Microsoft Sans Serif" panose="020B0604020202020204" pitchFamily="34" charset="0"/>
              </a:rPr>
              <a:t>?</a:t>
            </a:r>
          </a:p>
        </p:txBody>
      </p:sp>
    </p:spTree>
    <p:extLst>
      <p:ext uri="{BB962C8B-B14F-4D97-AF65-F5344CB8AC3E}">
        <p14:creationId xmlns:p14="http://schemas.microsoft.com/office/powerpoint/2010/main" val="2596144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a:extLst>
              <a:ext uri="{FF2B5EF4-FFF2-40B4-BE49-F238E27FC236}">
                <a16:creationId xmlns:a16="http://schemas.microsoft.com/office/drawing/2014/main" id="{6D105BF3-24AC-264D-BDD3-741C4FEDBFE3}"/>
              </a:ext>
            </a:extLst>
          </p:cNvPr>
          <p:cNvGrpSpPr/>
          <p:nvPr/>
        </p:nvGrpSpPr>
        <p:grpSpPr>
          <a:xfrm>
            <a:off x="4836361" y="1959540"/>
            <a:ext cx="2121996" cy="424907"/>
            <a:chOff x="5682948" y="1390118"/>
            <a:chExt cx="2121996" cy="424907"/>
          </a:xfrm>
        </p:grpSpPr>
        <p:sp>
          <p:nvSpPr>
            <p:cNvPr id="40" name="Rounded Rectangle 39">
              <a:extLst>
                <a:ext uri="{FF2B5EF4-FFF2-40B4-BE49-F238E27FC236}">
                  <a16:creationId xmlns:a16="http://schemas.microsoft.com/office/drawing/2014/main" id="{D033F2B6-0381-D640-9A2B-EC4143718B77}"/>
                </a:ext>
              </a:extLst>
            </p:cNvPr>
            <p:cNvSpPr/>
            <p:nvPr/>
          </p:nvSpPr>
          <p:spPr>
            <a:xfrm>
              <a:off x="5682948" y="1390118"/>
              <a:ext cx="414779" cy="417661"/>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UE</a:t>
              </a:r>
            </a:p>
          </p:txBody>
        </p:sp>
        <p:sp>
          <p:nvSpPr>
            <p:cNvPr id="41" name="Rounded Rectangle 40">
              <a:extLst>
                <a:ext uri="{FF2B5EF4-FFF2-40B4-BE49-F238E27FC236}">
                  <a16:creationId xmlns:a16="http://schemas.microsoft.com/office/drawing/2014/main" id="{1CB500C4-06AC-C84E-BEBB-3503B5832CCC}"/>
                </a:ext>
              </a:extLst>
            </p:cNvPr>
            <p:cNvSpPr/>
            <p:nvPr/>
          </p:nvSpPr>
          <p:spPr>
            <a:xfrm>
              <a:off x="7390165" y="1397365"/>
              <a:ext cx="414779" cy="417660"/>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UE</a:t>
              </a:r>
            </a:p>
          </p:txBody>
        </p:sp>
        <p:sp>
          <p:nvSpPr>
            <p:cNvPr id="42" name="Left-Right Arrow 41">
              <a:extLst>
                <a:ext uri="{FF2B5EF4-FFF2-40B4-BE49-F238E27FC236}">
                  <a16:creationId xmlns:a16="http://schemas.microsoft.com/office/drawing/2014/main" id="{4D924B6A-1FBD-B145-9593-115F84F2657E}"/>
                </a:ext>
              </a:extLst>
            </p:cNvPr>
            <p:cNvSpPr/>
            <p:nvPr/>
          </p:nvSpPr>
          <p:spPr>
            <a:xfrm>
              <a:off x="6093826" y="1444500"/>
              <a:ext cx="1296339" cy="304222"/>
            </a:xfrm>
            <a:prstGeom prst="lef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sp>
        <p:nvSpPr>
          <p:cNvPr id="27" name="Rectangle 26">
            <a:extLst>
              <a:ext uri="{FF2B5EF4-FFF2-40B4-BE49-F238E27FC236}">
                <a16:creationId xmlns:a16="http://schemas.microsoft.com/office/drawing/2014/main" id="{03CEC10F-BDCB-764F-8DEE-BD135C0C4DDA}"/>
              </a:ext>
            </a:extLst>
          </p:cNvPr>
          <p:cNvSpPr/>
          <p:nvPr/>
        </p:nvSpPr>
        <p:spPr>
          <a:xfrm>
            <a:off x="3371513" y="2526159"/>
            <a:ext cx="5499110" cy="4209575"/>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6000"/>
              </a:lnSpc>
            </a:pPr>
            <a:r>
              <a:rPr lang="en-US" dirty="0">
                <a:solidFill>
                  <a:schemeClr val="bg1"/>
                </a:solidFill>
                <a:latin typeface="Microsoft Sans Serif"/>
                <a:cs typeface="Microsoft Sans Serif" panose="020B0604020202020204" pitchFamily="34" charset="0"/>
              </a:rPr>
              <a:t>Single WID &amp; </a:t>
            </a:r>
            <a:r>
              <a:rPr lang="en-US" dirty="0" err="1">
                <a:solidFill>
                  <a:schemeClr val="bg1"/>
                </a:solidFill>
                <a:latin typeface="Microsoft Sans Serif"/>
                <a:cs typeface="Microsoft Sans Serif" panose="020B0604020202020204" pitchFamily="34" charset="0"/>
              </a:rPr>
              <a:t>NewSpec</a:t>
            </a:r>
            <a:r>
              <a:rPr lang="en-US" dirty="0">
                <a:solidFill>
                  <a:schemeClr val="bg1"/>
                </a:solidFill>
                <a:latin typeface="Microsoft Sans Serif"/>
                <a:cs typeface="Microsoft Sans Serif" panose="020B0604020202020204" pitchFamily="34" charset="0"/>
              </a:rPr>
              <a:t> #3</a:t>
            </a:r>
          </a:p>
        </p:txBody>
      </p:sp>
      <p:sp>
        <p:nvSpPr>
          <p:cNvPr id="2" name="Footer Placeholder 1">
            <a:extLst>
              <a:ext uri="{FF2B5EF4-FFF2-40B4-BE49-F238E27FC236}">
                <a16:creationId xmlns:a16="http://schemas.microsoft.com/office/drawing/2014/main" id="{8B465D80-72EA-764E-B949-269450927595}"/>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EB80E17D-CC71-1B4E-9B5D-80CE504527A0}"/>
              </a:ext>
            </a:extLst>
          </p:cNvPr>
          <p:cNvSpPr>
            <a:spLocks noGrp="1"/>
          </p:cNvSpPr>
          <p:nvPr>
            <p:ph type="title"/>
          </p:nvPr>
        </p:nvSpPr>
        <p:spPr/>
        <p:txBody>
          <a:bodyPr/>
          <a:lstStyle/>
          <a:p>
            <a:r>
              <a:rPr lang="en-US" dirty="0"/>
              <a:t>Modular WebRTC 						 Modular IMS</a:t>
            </a:r>
          </a:p>
        </p:txBody>
      </p:sp>
      <p:sp>
        <p:nvSpPr>
          <p:cNvPr id="4" name="Subtitle 3">
            <a:extLst>
              <a:ext uri="{FF2B5EF4-FFF2-40B4-BE49-F238E27FC236}">
                <a16:creationId xmlns:a16="http://schemas.microsoft.com/office/drawing/2014/main" id="{A0CF106B-437A-A147-A49C-08D394B53908}"/>
              </a:ext>
            </a:extLst>
          </p:cNvPr>
          <p:cNvSpPr>
            <a:spLocks noGrp="1"/>
          </p:cNvSpPr>
          <p:nvPr>
            <p:ph type="subTitle" idx="1"/>
          </p:nvPr>
        </p:nvSpPr>
        <p:spPr/>
        <p:txBody>
          <a:bodyPr/>
          <a:lstStyle/>
          <a:p>
            <a:r>
              <a:rPr lang="en-US" dirty="0"/>
              <a:t>AR Call + Split Rendering &amp; Compute</a:t>
            </a:r>
          </a:p>
        </p:txBody>
      </p:sp>
      <p:sp>
        <p:nvSpPr>
          <p:cNvPr id="5" name="Rectangle 4">
            <a:extLst>
              <a:ext uri="{FF2B5EF4-FFF2-40B4-BE49-F238E27FC236}">
                <a16:creationId xmlns:a16="http://schemas.microsoft.com/office/drawing/2014/main" id="{9B1D0F48-F41B-1844-987B-675AA53BC5E0}"/>
              </a:ext>
            </a:extLst>
          </p:cNvPr>
          <p:cNvSpPr/>
          <p:nvPr/>
        </p:nvSpPr>
        <p:spPr>
          <a:xfrm>
            <a:off x="3660990" y="3014366"/>
            <a:ext cx="2308841" cy="357509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dirty="0">
                <a:solidFill>
                  <a:schemeClr val="bg1"/>
                </a:solidFill>
                <a:latin typeface="Microsoft Sans Serif"/>
                <a:cs typeface="Microsoft Sans Serif" panose="020B0604020202020204" pitchFamily="34" charset="0"/>
              </a:rPr>
              <a:t>WebRTC</a:t>
            </a:r>
          </a:p>
        </p:txBody>
      </p:sp>
      <p:sp>
        <p:nvSpPr>
          <p:cNvPr id="6" name="Rectangle 5">
            <a:extLst>
              <a:ext uri="{FF2B5EF4-FFF2-40B4-BE49-F238E27FC236}">
                <a16:creationId xmlns:a16="http://schemas.microsoft.com/office/drawing/2014/main" id="{0019DF23-C603-3A4D-AC36-9EF74D6A6204}"/>
              </a:ext>
            </a:extLst>
          </p:cNvPr>
          <p:cNvSpPr/>
          <p:nvPr/>
        </p:nvSpPr>
        <p:spPr>
          <a:xfrm>
            <a:off x="5969831" y="3014366"/>
            <a:ext cx="2515769" cy="357509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dirty="0">
                <a:solidFill>
                  <a:schemeClr val="bg1"/>
                </a:solidFill>
                <a:latin typeface="Microsoft Sans Serif"/>
                <a:cs typeface="Microsoft Sans Serif" panose="020B0604020202020204" pitchFamily="34" charset="0"/>
              </a:rPr>
              <a:t>IMS</a:t>
            </a:r>
          </a:p>
        </p:txBody>
      </p:sp>
      <p:sp>
        <p:nvSpPr>
          <p:cNvPr id="10" name="Rectangle 9">
            <a:extLst>
              <a:ext uri="{FF2B5EF4-FFF2-40B4-BE49-F238E27FC236}">
                <a16:creationId xmlns:a16="http://schemas.microsoft.com/office/drawing/2014/main" id="{C06C432B-5E72-EB47-A576-74AC7EE41394}"/>
              </a:ext>
            </a:extLst>
          </p:cNvPr>
          <p:cNvSpPr/>
          <p:nvPr/>
        </p:nvSpPr>
        <p:spPr>
          <a:xfrm>
            <a:off x="9239461" y="4305475"/>
            <a:ext cx="2635951" cy="14610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XR Media Capabilities</a:t>
            </a:r>
          </a:p>
          <a:p>
            <a:pPr algn="ctr">
              <a:lnSpc>
                <a:spcPct val="96000"/>
              </a:lnSpc>
            </a:pPr>
            <a:r>
              <a:rPr lang="en-US" dirty="0">
                <a:solidFill>
                  <a:schemeClr val="bg1"/>
                </a:solidFill>
                <a:latin typeface="Microsoft Sans Serif"/>
                <a:cs typeface="Microsoft Sans Serif" panose="020B0604020202020204" pitchFamily="34" charset="0"/>
              </a:rPr>
              <a:t>(codecs, profiles, transport formats)</a:t>
            </a:r>
          </a:p>
        </p:txBody>
      </p:sp>
      <p:sp>
        <p:nvSpPr>
          <p:cNvPr id="14" name="Rectangle 13">
            <a:extLst>
              <a:ext uri="{FF2B5EF4-FFF2-40B4-BE49-F238E27FC236}">
                <a16:creationId xmlns:a16="http://schemas.microsoft.com/office/drawing/2014/main" id="{BD08B294-6D21-C249-919D-1D684B0E1D4A}"/>
              </a:ext>
            </a:extLst>
          </p:cNvPr>
          <p:cNvSpPr/>
          <p:nvPr/>
        </p:nvSpPr>
        <p:spPr>
          <a:xfrm>
            <a:off x="366724" y="3011050"/>
            <a:ext cx="2635951" cy="2801679"/>
          </a:xfrm>
          <a:prstGeom prst="rect">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dirty="0">
                <a:solidFill>
                  <a:schemeClr val="bg1"/>
                </a:solidFill>
                <a:latin typeface="Microsoft Sans Serif"/>
                <a:cs typeface="Microsoft Sans Serif" panose="020B0604020202020204" pitchFamily="34" charset="0"/>
              </a:rPr>
              <a:t>5G_AREA</a:t>
            </a:r>
          </a:p>
          <a:p>
            <a:pPr algn="ctr">
              <a:lnSpc>
                <a:spcPct val="96000"/>
              </a:lnSpc>
            </a:pPr>
            <a:r>
              <a:rPr lang="en-US" dirty="0">
                <a:solidFill>
                  <a:schemeClr val="bg1"/>
                </a:solidFill>
                <a:latin typeface="Microsoft Sans Serif"/>
                <a:cs typeface="Microsoft Sans Serif" panose="020B0604020202020204" pitchFamily="34" charset="0"/>
              </a:rPr>
              <a:t>Architectures</a:t>
            </a:r>
          </a:p>
        </p:txBody>
      </p:sp>
      <p:sp>
        <p:nvSpPr>
          <p:cNvPr id="12" name="Rectangle 11">
            <a:extLst>
              <a:ext uri="{FF2B5EF4-FFF2-40B4-BE49-F238E27FC236}">
                <a16:creationId xmlns:a16="http://schemas.microsoft.com/office/drawing/2014/main" id="{24626C81-DF3B-3F4B-B128-345779458202}"/>
              </a:ext>
            </a:extLst>
          </p:cNvPr>
          <p:cNvSpPr/>
          <p:nvPr/>
        </p:nvSpPr>
        <p:spPr>
          <a:xfrm>
            <a:off x="551638" y="3664298"/>
            <a:ext cx="2266122" cy="887770"/>
          </a:xfrm>
          <a:prstGeom prst="rect">
            <a:avLst/>
          </a:prstGeom>
          <a:solidFill>
            <a:srgbClr val="ACBA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Terminal Architecture</a:t>
            </a:r>
          </a:p>
        </p:txBody>
      </p:sp>
      <p:sp>
        <p:nvSpPr>
          <p:cNvPr id="15" name="Rectangle 14">
            <a:extLst>
              <a:ext uri="{FF2B5EF4-FFF2-40B4-BE49-F238E27FC236}">
                <a16:creationId xmlns:a16="http://schemas.microsoft.com/office/drawing/2014/main" id="{EFD15BA8-46AF-E344-BFD4-CB160B8C8651}"/>
              </a:ext>
            </a:extLst>
          </p:cNvPr>
          <p:cNvSpPr/>
          <p:nvPr/>
        </p:nvSpPr>
        <p:spPr>
          <a:xfrm>
            <a:off x="9373944" y="2177385"/>
            <a:ext cx="2266122" cy="754351"/>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cs typeface="Microsoft Sans Serif" panose="020B0604020202020204" pitchFamily="34" charset="0"/>
              </a:rPr>
              <a:t>Split Rendering &amp; Compute MSE</a:t>
            </a:r>
          </a:p>
        </p:txBody>
      </p:sp>
      <p:sp>
        <p:nvSpPr>
          <p:cNvPr id="16" name="Rectangle 15">
            <a:extLst>
              <a:ext uri="{FF2B5EF4-FFF2-40B4-BE49-F238E27FC236}">
                <a16:creationId xmlns:a16="http://schemas.microsoft.com/office/drawing/2014/main" id="{2EC3BC1B-EA8F-1F4E-B89B-DFF1268A8438}"/>
              </a:ext>
            </a:extLst>
          </p:cNvPr>
          <p:cNvSpPr/>
          <p:nvPr/>
        </p:nvSpPr>
        <p:spPr>
          <a:xfrm>
            <a:off x="551638" y="4648197"/>
            <a:ext cx="2266122" cy="887770"/>
          </a:xfrm>
          <a:prstGeom prst="rect">
            <a:avLst/>
          </a:prstGeom>
          <a:solidFill>
            <a:srgbClr val="ACBA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Edge Architecture</a:t>
            </a:r>
          </a:p>
        </p:txBody>
      </p:sp>
      <p:cxnSp>
        <p:nvCxnSpPr>
          <p:cNvPr id="21" name="Straight Arrow Connector 20">
            <a:extLst>
              <a:ext uri="{FF2B5EF4-FFF2-40B4-BE49-F238E27FC236}">
                <a16:creationId xmlns:a16="http://schemas.microsoft.com/office/drawing/2014/main" id="{57D2052D-F333-204D-BED7-EBFCB7AB55DA}"/>
              </a:ext>
            </a:extLst>
          </p:cNvPr>
          <p:cNvCxnSpPr>
            <a:cxnSpLocks/>
            <a:stCxn id="24" idx="2"/>
            <a:endCxn id="12" idx="0"/>
          </p:cNvCxnSpPr>
          <p:nvPr/>
        </p:nvCxnSpPr>
        <p:spPr>
          <a:xfrm flipH="1">
            <a:off x="1684699" y="1212886"/>
            <a:ext cx="4218307" cy="2451412"/>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4" name="Rectangle 23">
            <a:extLst>
              <a:ext uri="{FF2B5EF4-FFF2-40B4-BE49-F238E27FC236}">
                <a16:creationId xmlns:a16="http://schemas.microsoft.com/office/drawing/2014/main" id="{E7D0A76F-DC66-E946-A891-689414B46364}"/>
              </a:ext>
            </a:extLst>
          </p:cNvPr>
          <p:cNvSpPr/>
          <p:nvPr/>
        </p:nvSpPr>
        <p:spPr>
          <a:xfrm>
            <a:off x="4769945" y="191541"/>
            <a:ext cx="2266122" cy="1021345"/>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AR Call App</a:t>
            </a:r>
          </a:p>
        </p:txBody>
      </p:sp>
      <p:cxnSp>
        <p:nvCxnSpPr>
          <p:cNvPr id="25" name="Straight Arrow Connector 24">
            <a:extLst>
              <a:ext uri="{FF2B5EF4-FFF2-40B4-BE49-F238E27FC236}">
                <a16:creationId xmlns:a16="http://schemas.microsoft.com/office/drawing/2014/main" id="{FA3BD1E6-078D-9545-877B-C86EFB0DB4DF}"/>
              </a:ext>
            </a:extLst>
          </p:cNvPr>
          <p:cNvCxnSpPr>
            <a:cxnSpLocks/>
          </p:cNvCxnSpPr>
          <p:nvPr/>
        </p:nvCxnSpPr>
        <p:spPr>
          <a:xfrm flipH="1">
            <a:off x="5871271" y="1147395"/>
            <a:ext cx="25966" cy="1858401"/>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6" name="Straight Arrow Connector 25">
            <a:extLst>
              <a:ext uri="{FF2B5EF4-FFF2-40B4-BE49-F238E27FC236}">
                <a16:creationId xmlns:a16="http://schemas.microsoft.com/office/drawing/2014/main" id="{7218CD0E-15DE-7542-A53E-79ED4761F2AD}"/>
              </a:ext>
            </a:extLst>
          </p:cNvPr>
          <p:cNvCxnSpPr>
            <a:cxnSpLocks/>
            <a:stCxn id="24" idx="2"/>
            <a:endCxn id="10" idx="1"/>
          </p:cNvCxnSpPr>
          <p:nvPr/>
        </p:nvCxnSpPr>
        <p:spPr>
          <a:xfrm>
            <a:off x="5903006" y="1212886"/>
            <a:ext cx="3336455" cy="3823115"/>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9" name="Rectangle 28">
            <a:extLst>
              <a:ext uri="{FF2B5EF4-FFF2-40B4-BE49-F238E27FC236}">
                <a16:creationId xmlns:a16="http://schemas.microsoft.com/office/drawing/2014/main" id="{CE31EA81-B144-0A4C-8000-3081A2DA232F}"/>
              </a:ext>
            </a:extLst>
          </p:cNvPr>
          <p:cNvSpPr/>
          <p:nvPr/>
        </p:nvSpPr>
        <p:spPr>
          <a:xfrm>
            <a:off x="4647396" y="3310907"/>
            <a:ext cx="2515769" cy="3150303"/>
          </a:xfrm>
          <a:prstGeom prst="rect">
            <a:avLst/>
          </a:prstGeom>
          <a:solidFill>
            <a:schemeClr val="tx1">
              <a:lumMod val="50000"/>
              <a:lumOff val="50000"/>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dirty="0">
                <a:solidFill>
                  <a:schemeClr val="tx1"/>
                </a:solidFill>
                <a:latin typeface="Microsoft Sans Serif"/>
                <a:cs typeface="Microsoft Sans Serif" panose="020B0604020202020204" pitchFamily="34" charset="0"/>
              </a:rPr>
              <a:t>Modularized</a:t>
            </a:r>
          </a:p>
        </p:txBody>
      </p:sp>
      <p:sp>
        <p:nvSpPr>
          <p:cNvPr id="30" name="Rectangle 29">
            <a:extLst>
              <a:ext uri="{FF2B5EF4-FFF2-40B4-BE49-F238E27FC236}">
                <a16:creationId xmlns:a16="http://schemas.microsoft.com/office/drawing/2014/main" id="{EEDC36DD-5216-614A-99DA-46FFBDFA20DA}"/>
              </a:ext>
            </a:extLst>
          </p:cNvPr>
          <p:cNvSpPr/>
          <p:nvPr/>
        </p:nvSpPr>
        <p:spPr>
          <a:xfrm>
            <a:off x="4767670" y="4906256"/>
            <a:ext cx="2266122" cy="8216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Real-Time Transport (Media Handling)</a:t>
            </a:r>
          </a:p>
        </p:txBody>
      </p:sp>
      <p:sp>
        <p:nvSpPr>
          <p:cNvPr id="31" name="Rectangle 30">
            <a:extLst>
              <a:ext uri="{FF2B5EF4-FFF2-40B4-BE49-F238E27FC236}">
                <a16:creationId xmlns:a16="http://schemas.microsoft.com/office/drawing/2014/main" id="{9B9A40FC-AA4B-FD4C-9AA6-83DD22BA2A36}"/>
              </a:ext>
            </a:extLst>
          </p:cNvPr>
          <p:cNvSpPr/>
          <p:nvPr/>
        </p:nvSpPr>
        <p:spPr>
          <a:xfrm>
            <a:off x="4764298" y="4287613"/>
            <a:ext cx="2266122" cy="5545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QoS, </a:t>
            </a:r>
            <a:r>
              <a:rPr lang="en-US" dirty="0" err="1">
                <a:solidFill>
                  <a:schemeClr val="bg1"/>
                </a:solidFill>
                <a:latin typeface="Microsoft Sans Serif"/>
                <a:cs typeface="Microsoft Sans Serif" panose="020B0604020202020204" pitchFamily="34" charset="0"/>
              </a:rPr>
              <a:t>QoE</a:t>
            </a:r>
            <a:r>
              <a:rPr lang="en-US" dirty="0">
                <a:solidFill>
                  <a:schemeClr val="bg1"/>
                </a:solidFill>
                <a:latin typeface="Microsoft Sans Serif"/>
                <a:cs typeface="Microsoft Sans Serif" panose="020B0604020202020204" pitchFamily="34" charset="0"/>
              </a:rPr>
              <a:t>  Reporting</a:t>
            </a:r>
          </a:p>
        </p:txBody>
      </p:sp>
      <p:sp>
        <p:nvSpPr>
          <p:cNvPr id="32" name="Rectangle 31">
            <a:extLst>
              <a:ext uri="{FF2B5EF4-FFF2-40B4-BE49-F238E27FC236}">
                <a16:creationId xmlns:a16="http://schemas.microsoft.com/office/drawing/2014/main" id="{F6A9B134-ED29-D148-8848-5E025D34FF46}"/>
              </a:ext>
            </a:extLst>
          </p:cNvPr>
          <p:cNvSpPr/>
          <p:nvPr/>
        </p:nvSpPr>
        <p:spPr>
          <a:xfrm>
            <a:off x="4767670" y="5799600"/>
            <a:ext cx="2266122" cy="50429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Cross-layer optimizations</a:t>
            </a:r>
          </a:p>
        </p:txBody>
      </p:sp>
      <p:sp>
        <p:nvSpPr>
          <p:cNvPr id="33" name="Rectangle 32">
            <a:extLst>
              <a:ext uri="{FF2B5EF4-FFF2-40B4-BE49-F238E27FC236}">
                <a16:creationId xmlns:a16="http://schemas.microsoft.com/office/drawing/2014/main" id="{B9A64F94-D6FC-514D-A712-A060A0836C74}"/>
              </a:ext>
            </a:extLst>
          </p:cNvPr>
          <p:cNvSpPr/>
          <p:nvPr/>
        </p:nvSpPr>
        <p:spPr>
          <a:xfrm>
            <a:off x="4738210" y="3654663"/>
            <a:ext cx="2266122" cy="5545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Session Management</a:t>
            </a:r>
          </a:p>
        </p:txBody>
      </p:sp>
      <p:sp>
        <p:nvSpPr>
          <p:cNvPr id="46" name="Rectangle 45">
            <a:extLst>
              <a:ext uri="{FF2B5EF4-FFF2-40B4-BE49-F238E27FC236}">
                <a16:creationId xmlns:a16="http://schemas.microsoft.com/office/drawing/2014/main" id="{BF2E741B-CAF8-8946-A5CE-DB839615304C}"/>
              </a:ext>
            </a:extLst>
          </p:cNvPr>
          <p:cNvSpPr/>
          <p:nvPr/>
        </p:nvSpPr>
        <p:spPr>
          <a:xfrm>
            <a:off x="3807428" y="4455158"/>
            <a:ext cx="1171538" cy="274320"/>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Includes MSH</a:t>
            </a:r>
          </a:p>
        </p:txBody>
      </p:sp>
      <p:cxnSp>
        <p:nvCxnSpPr>
          <p:cNvPr id="34" name="Straight Arrow Connector 33">
            <a:extLst>
              <a:ext uri="{FF2B5EF4-FFF2-40B4-BE49-F238E27FC236}">
                <a16:creationId xmlns:a16="http://schemas.microsoft.com/office/drawing/2014/main" id="{FD06FDA1-6622-8246-8785-6912CBE1FD3A}"/>
              </a:ext>
            </a:extLst>
          </p:cNvPr>
          <p:cNvCxnSpPr>
            <a:cxnSpLocks/>
            <a:stCxn id="24" idx="2"/>
            <a:endCxn id="15" idx="1"/>
          </p:cNvCxnSpPr>
          <p:nvPr/>
        </p:nvCxnSpPr>
        <p:spPr>
          <a:xfrm>
            <a:off x="5903006" y="1212886"/>
            <a:ext cx="3470938" cy="1341675"/>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nvGrpSpPr>
          <p:cNvPr id="35" name="Group 34">
            <a:extLst>
              <a:ext uri="{FF2B5EF4-FFF2-40B4-BE49-F238E27FC236}">
                <a16:creationId xmlns:a16="http://schemas.microsoft.com/office/drawing/2014/main" id="{AFF15676-C8A3-2649-A709-ED42088C8B92}"/>
              </a:ext>
            </a:extLst>
          </p:cNvPr>
          <p:cNvGrpSpPr/>
          <p:nvPr/>
        </p:nvGrpSpPr>
        <p:grpSpPr>
          <a:xfrm>
            <a:off x="9420224" y="3114200"/>
            <a:ext cx="2385308" cy="424907"/>
            <a:chOff x="4764298" y="1934760"/>
            <a:chExt cx="2385308" cy="424907"/>
          </a:xfrm>
        </p:grpSpPr>
        <p:sp>
          <p:nvSpPr>
            <p:cNvPr id="36" name="Rounded Rectangle 35">
              <a:extLst>
                <a:ext uri="{FF2B5EF4-FFF2-40B4-BE49-F238E27FC236}">
                  <a16:creationId xmlns:a16="http://schemas.microsoft.com/office/drawing/2014/main" id="{D57C96BC-C4BB-1A4F-8F8E-19F50CDD62D2}"/>
                </a:ext>
              </a:extLst>
            </p:cNvPr>
            <p:cNvSpPr/>
            <p:nvPr/>
          </p:nvSpPr>
          <p:spPr>
            <a:xfrm>
              <a:off x="4764298" y="1934760"/>
              <a:ext cx="414779" cy="417661"/>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UE</a:t>
              </a:r>
            </a:p>
          </p:txBody>
        </p:sp>
        <p:sp>
          <p:nvSpPr>
            <p:cNvPr id="37" name="Rounded Rectangle 36">
              <a:extLst>
                <a:ext uri="{FF2B5EF4-FFF2-40B4-BE49-F238E27FC236}">
                  <a16:creationId xmlns:a16="http://schemas.microsoft.com/office/drawing/2014/main" id="{D407431D-6331-D543-8A99-DA7356D80B6F}"/>
                </a:ext>
              </a:extLst>
            </p:cNvPr>
            <p:cNvSpPr/>
            <p:nvPr/>
          </p:nvSpPr>
          <p:spPr>
            <a:xfrm>
              <a:off x="6471515" y="1942007"/>
              <a:ext cx="678091" cy="417660"/>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EDGE</a:t>
              </a:r>
            </a:p>
          </p:txBody>
        </p:sp>
        <p:sp>
          <p:nvSpPr>
            <p:cNvPr id="38" name="Left-Right Arrow 37">
              <a:extLst>
                <a:ext uri="{FF2B5EF4-FFF2-40B4-BE49-F238E27FC236}">
                  <a16:creationId xmlns:a16="http://schemas.microsoft.com/office/drawing/2014/main" id="{70DA12C7-3E40-8E41-AB59-BA53C1808246}"/>
                </a:ext>
              </a:extLst>
            </p:cNvPr>
            <p:cNvSpPr/>
            <p:nvPr/>
          </p:nvSpPr>
          <p:spPr>
            <a:xfrm>
              <a:off x="5175176" y="1989142"/>
              <a:ext cx="1296339" cy="304222"/>
            </a:xfrm>
            <a:prstGeom prst="lef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spTree>
    <p:extLst>
      <p:ext uri="{BB962C8B-B14F-4D97-AF65-F5344CB8AC3E}">
        <p14:creationId xmlns:p14="http://schemas.microsoft.com/office/powerpoint/2010/main" val="250396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2864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13" id="{774B433F-6B24-A448-9BD6-BAD1536D0C20}" vid="{A44F2C55-5449-6A43-9FD4-1675E963420B}"/>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1" ma:contentTypeDescription="Create a new document." ma:contentTypeScope="" ma:versionID="34e5ac9a8caec3b3a307c3cc058e3352">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7ba339c1bd1ad2ececb802600786a551" ns3:_="" ns4:_="">
    <xsd:import namespace="ba37140e-f4c5-4a6c-a9b4-20a691ce6c8a"/>
    <xsd:import namespace="cc9c437c-ae0c-4066-8d90-a0f7de78612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description="" ma:internalName="MediaServiceAutoTags" ma:readOnly="true">
      <xsd:simpleType>
        <xsd:restriction base="dms:Text"/>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9508889-A9E3-4CFD-9083-170E876B0DDB}">
  <ds:schemaRefs>
    <ds:schemaRef ds:uri="cc9c437c-ae0c-4066-8d90-a0f7de786127"/>
    <ds:schemaRef ds:uri="http://schemas.microsoft.com/office/2006/documentManagement/types"/>
    <ds:schemaRef ds:uri="http://purl.org/dc/dcmitype/"/>
    <ds:schemaRef ds:uri="http://www.w3.org/XML/1998/namespace"/>
    <ds:schemaRef ds:uri="http://purl.org/dc/terms/"/>
    <ds:schemaRef ds:uri="ba37140e-f4c5-4a6c-a9b4-20a691ce6c8a"/>
    <ds:schemaRef ds:uri="http://purl.org/dc/elements/1.1/"/>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3672EA31-3F7C-449E-A93C-02301E82B2AE}">
  <ds:schemaRefs>
    <ds:schemaRef ds:uri="http://schemas.microsoft.com/sharepoint/v3/contenttype/forms"/>
  </ds:schemaRefs>
</ds:datastoreItem>
</file>

<file path=customXml/itemProps3.xml><?xml version="1.0" encoding="utf-8"?>
<ds:datastoreItem xmlns:ds="http://schemas.openxmlformats.org/officeDocument/2006/customXml" ds:itemID="{BE97B4D3-D865-495F-B927-419CB564414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a37140e-f4c5-4a6c-a9b4-20a691ce6c8a"/>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Qualcomm Executive External</Template>
  <TotalTime>7352</TotalTime>
  <Words>476</Words>
  <Application>Microsoft Macintosh PowerPoint</Application>
  <PresentationFormat>Widescreen</PresentationFormat>
  <Paragraphs>149</Paragraphs>
  <Slides>8</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Century Gothic</vt:lpstr>
      <vt:lpstr>Microsoft Sans Serif</vt:lpstr>
      <vt:lpstr>Qualcomm Executive External</vt:lpstr>
      <vt:lpstr>NG Real-Time Communications</vt:lpstr>
      <vt:lpstr>Interests/Objectives</vt:lpstr>
      <vt:lpstr>Modular WebRTC      Vertical IMS</vt:lpstr>
      <vt:lpstr>Modular WebRTC        Modular IMS</vt:lpstr>
      <vt:lpstr>Modular WebRTC        Modular IMS</vt:lpstr>
      <vt:lpstr>Modular WebRTC        Vertical IMS</vt:lpstr>
      <vt:lpstr>Modular WebRTC        Modular IMS</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NG Real-Time Communications</dc:title>
  <dc:subject/>
  <dc:creator>Nikolai Leung</dc:creator>
  <cp:keywords/>
  <dc:description/>
  <cp:lastModifiedBy>Nikolai Leung</cp:lastModifiedBy>
  <cp:revision>2</cp:revision>
  <dcterms:created xsi:type="dcterms:W3CDTF">2021-11-12T17:26:54Z</dcterms:created>
  <dcterms:modified xsi:type="dcterms:W3CDTF">2021-11-18T00:52:24Z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0x010100EB28163D68FE8E4D9361964FDD814FC4</vt:lpwstr>
  </property>
</Properties>
</file>