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109" r:id="rId4"/>
  </p:sldMasterIdLst>
  <p:notesMasterIdLst>
    <p:notesMasterId r:id="rId16"/>
  </p:notesMasterIdLst>
  <p:sldIdLst>
    <p:sldId id="256" r:id="rId5"/>
    <p:sldId id="361" r:id="rId6"/>
    <p:sldId id="374" r:id="rId7"/>
    <p:sldId id="257" r:id="rId8"/>
    <p:sldId id="344" r:id="rId9"/>
    <p:sldId id="260" r:id="rId10"/>
    <p:sldId id="259" r:id="rId11"/>
    <p:sldId id="376" r:id="rId12"/>
    <p:sldId id="317" r:id="rId13"/>
    <p:sldId id="372" r:id="rId14"/>
    <p:sldId id="37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76" y="9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89E4-FB4B-CF4D-9725-2F0993B79C40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48391-7E28-4442-8F12-C32165391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48391-7E28-4442-8F12-C321653916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d-ID"/>
              <a:t>DRAFT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2C09DD-1347-D94A-942B-5F22B16227C2}" type="datetime1">
              <a:rPr lang="en-US" smtClean="0"/>
              <a:t>10/12/21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0838-4A06-4E24-945F-A3B4F64AE7B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097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630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9AF750-A658-4935-A71F-B89D5E9DCA2F}"/>
              </a:ext>
            </a:extLst>
          </p:cNvPr>
          <p:cNvSpPr/>
          <p:nvPr/>
        </p:nvSpPr>
        <p:spPr>
          <a:xfrm>
            <a:off x="0" y="4402668"/>
            <a:ext cx="9144000" cy="806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C4608-3FF5-42A1-9E28-A3D8273AFFAA}"/>
              </a:ext>
            </a:extLst>
          </p:cNvPr>
          <p:cNvSpPr/>
          <p:nvPr/>
        </p:nvSpPr>
        <p:spPr>
          <a:xfrm>
            <a:off x="0" y="4357512"/>
            <a:ext cx="9144000" cy="851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093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103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4334" y="862145"/>
            <a:ext cx="3494638" cy="18446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04333" y="2734573"/>
            <a:ext cx="1731244" cy="1546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67728" y="2734573"/>
            <a:ext cx="1731244" cy="1546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7077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381000"/>
            <a:ext cx="2259806" cy="441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08793" y="381000"/>
            <a:ext cx="2259806" cy="441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2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C33EC-5E7E-4D47-94ED-771354034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9400" y="0"/>
            <a:ext cx="32258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19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57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15272" y="1657778"/>
            <a:ext cx="1755521" cy="1756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744199" y="1657778"/>
            <a:ext cx="1755521" cy="1756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602052" y="1657778"/>
            <a:ext cx="1755521" cy="1756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73125" y="1657778"/>
            <a:ext cx="1755521" cy="1756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348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F477C-2382-4BC7-8FF7-4A203D184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4" y="1330363"/>
            <a:ext cx="4539698" cy="302646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98273">
            <a:off x="5440842" y="1652045"/>
            <a:ext cx="2609888" cy="2194397"/>
          </a:xfrm>
          <a:custGeom>
            <a:avLst/>
            <a:gdLst>
              <a:gd name="connsiteX0" fmla="*/ 0 w 3429000"/>
              <a:gd name="connsiteY0" fmla="*/ 0 h 3457576"/>
              <a:gd name="connsiteX1" fmla="*/ 3429000 w 3429000"/>
              <a:gd name="connsiteY1" fmla="*/ 0 h 3457576"/>
              <a:gd name="connsiteX2" fmla="*/ 3429000 w 3429000"/>
              <a:gd name="connsiteY2" fmla="*/ 3457576 h 3457576"/>
              <a:gd name="connsiteX3" fmla="*/ 0 w 3429000"/>
              <a:gd name="connsiteY3" fmla="*/ 3457576 h 3457576"/>
              <a:gd name="connsiteX4" fmla="*/ 0 w 3429000"/>
              <a:gd name="connsiteY4" fmla="*/ 0 h 3457576"/>
              <a:gd name="connsiteX0" fmla="*/ 0 w 3429000"/>
              <a:gd name="connsiteY0" fmla="*/ 393700 h 3851276"/>
              <a:gd name="connsiteX1" fmla="*/ 3314700 w 3429000"/>
              <a:gd name="connsiteY1" fmla="*/ 0 h 3851276"/>
              <a:gd name="connsiteX2" fmla="*/ 3429000 w 3429000"/>
              <a:gd name="connsiteY2" fmla="*/ 3851276 h 3851276"/>
              <a:gd name="connsiteX3" fmla="*/ 0 w 3429000"/>
              <a:gd name="connsiteY3" fmla="*/ 3851276 h 3851276"/>
              <a:gd name="connsiteX4" fmla="*/ 0 w 3429000"/>
              <a:gd name="connsiteY4" fmla="*/ 393700 h 3851276"/>
              <a:gd name="connsiteX0" fmla="*/ 0 w 3314700"/>
              <a:gd name="connsiteY0" fmla="*/ 393700 h 3851276"/>
              <a:gd name="connsiteX1" fmla="*/ 3314700 w 3314700"/>
              <a:gd name="connsiteY1" fmla="*/ 0 h 3851276"/>
              <a:gd name="connsiteX2" fmla="*/ 2895600 w 3314700"/>
              <a:gd name="connsiteY2" fmla="*/ 2797176 h 3851276"/>
              <a:gd name="connsiteX3" fmla="*/ 0 w 3314700"/>
              <a:gd name="connsiteY3" fmla="*/ 3851276 h 3851276"/>
              <a:gd name="connsiteX4" fmla="*/ 0 w 3314700"/>
              <a:gd name="connsiteY4" fmla="*/ 393700 h 3851276"/>
              <a:gd name="connsiteX0" fmla="*/ 444500 w 3759200"/>
              <a:gd name="connsiteY0" fmla="*/ 393700 h 2797176"/>
              <a:gd name="connsiteX1" fmla="*/ 3759200 w 3759200"/>
              <a:gd name="connsiteY1" fmla="*/ 0 h 2797176"/>
              <a:gd name="connsiteX2" fmla="*/ 3340100 w 3759200"/>
              <a:gd name="connsiteY2" fmla="*/ 2797176 h 2797176"/>
              <a:gd name="connsiteX3" fmla="*/ 0 w 3759200"/>
              <a:gd name="connsiteY3" fmla="*/ 2428876 h 2797176"/>
              <a:gd name="connsiteX4" fmla="*/ 444500 w 3759200"/>
              <a:gd name="connsiteY4" fmla="*/ 393700 h 2797176"/>
              <a:gd name="connsiteX0" fmla="*/ 444500 w 3759200"/>
              <a:gd name="connsiteY0" fmla="*/ 393700 h 2835276"/>
              <a:gd name="connsiteX1" fmla="*/ 3759200 w 3759200"/>
              <a:gd name="connsiteY1" fmla="*/ 0 h 2835276"/>
              <a:gd name="connsiteX2" fmla="*/ 3340100 w 3759200"/>
              <a:gd name="connsiteY2" fmla="*/ 2835276 h 2835276"/>
              <a:gd name="connsiteX3" fmla="*/ 0 w 3759200"/>
              <a:gd name="connsiteY3" fmla="*/ 2428876 h 2835276"/>
              <a:gd name="connsiteX4" fmla="*/ 444500 w 3759200"/>
              <a:gd name="connsiteY4" fmla="*/ 393700 h 2835276"/>
              <a:gd name="connsiteX0" fmla="*/ 444500 w 3701985"/>
              <a:gd name="connsiteY0" fmla="*/ 548984 h 2990560"/>
              <a:gd name="connsiteX1" fmla="*/ 3701985 w 3701985"/>
              <a:gd name="connsiteY1" fmla="*/ 0 h 2990560"/>
              <a:gd name="connsiteX2" fmla="*/ 3340100 w 3701985"/>
              <a:gd name="connsiteY2" fmla="*/ 2990560 h 2990560"/>
              <a:gd name="connsiteX3" fmla="*/ 0 w 3701985"/>
              <a:gd name="connsiteY3" fmla="*/ 2584160 h 2990560"/>
              <a:gd name="connsiteX4" fmla="*/ 444500 w 3701985"/>
              <a:gd name="connsiteY4" fmla="*/ 548984 h 2990560"/>
              <a:gd name="connsiteX0" fmla="*/ 444500 w 3586134"/>
              <a:gd name="connsiteY0" fmla="*/ 561853 h 3003429"/>
              <a:gd name="connsiteX1" fmla="*/ 3586134 w 3586134"/>
              <a:gd name="connsiteY1" fmla="*/ 0 h 3003429"/>
              <a:gd name="connsiteX2" fmla="*/ 3340100 w 3586134"/>
              <a:gd name="connsiteY2" fmla="*/ 3003429 h 3003429"/>
              <a:gd name="connsiteX3" fmla="*/ 0 w 3586134"/>
              <a:gd name="connsiteY3" fmla="*/ 2597029 h 3003429"/>
              <a:gd name="connsiteX4" fmla="*/ 444500 w 3586134"/>
              <a:gd name="connsiteY4" fmla="*/ 561853 h 3003429"/>
              <a:gd name="connsiteX0" fmla="*/ 354397 w 3586134"/>
              <a:gd name="connsiteY0" fmla="*/ 669124 h 3003429"/>
              <a:gd name="connsiteX1" fmla="*/ 3586134 w 3586134"/>
              <a:gd name="connsiteY1" fmla="*/ 0 h 3003429"/>
              <a:gd name="connsiteX2" fmla="*/ 3340100 w 3586134"/>
              <a:gd name="connsiteY2" fmla="*/ 3003429 h 3003429"/>
              <a:gd name="connsiteX3" fmla="*/ 0 w 3586134"/>
              <a:gd name="connsiteY3" fmla="*/ 2597029 h 3003429"/>
              <a:gd name="connsiteX4" fmla="*/ 354397 w 3586134"/>
              <a:gd name="connsiteY4" fmla="*/ 669124 h 3003429"/>
              <a:gd name="connsiteX0" fmla="*/ 248114 w 3479851"/>
              <a:gd name="connsiteY0" fmla="*/ 669124 h 3003429"/>
              <a:gd name="connsiteX1" fmla="*/ 3479851 w 3479851"/>
              <a:gd name="connsiteY1" fmla="*/ 0 h 3003429"/>
              <a:gd name="connsiteX2" fmla="*/ 3233817 w 3479851"/>
              <a:gd name="connsiteY2" fmla="*/ 3003429 h 3003429"/>
              <a:gd name="connsiteX3" fmla="*/ 0 w 3479851"/>
              <a:gd name="connsiteY3" fmla="*/ 2763706 h 3003429"/>
              <a:gd name="connsiteX4" fmla="*/ 248114 w 3479851"/>
              <a:gd name="connsiteY4" fmla="*/ 669124 h 3003429"/>
              <a:gd name="connsiteX0" fmla="*/ 248114 w 3479851"/>
              <a:gd name="connsiteY0" fmla="*/ 669124 h 2925862"/>
              <a:gd name="connsiteX1" fmla="*/ 3479851 w 3479851"/>
              <a:gd name="connsiteY1" fmla="*/ 0 h 2925862"/>
              <a:gd name="connsiteX2" fmla="*/ 3334152 w 3479851"/>
              <a:gd name="connsiteY2" fmla="*/ 2925862 h 2925862"/>
              <a:gd name="connsiteX3" fmla="*/ 0 w 3479851"/>
              <a:gd name="connsiteY3" fmla="*/ 2763706 h 2925862"/>
              <a:gd name="connsiteX4" fmla="*/ 248114 w 3479851"/>
              <a:gd name="connsiteY4" fmla="*/ 669124 h 292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51" h="2925862">
                <a:moveTo>
                  <a:pt x="248114" y="669124"/>
                </a:moveTo>
                <a:lnTo>
                  <a:pt x="3479851" y="0"/>
                </a:lnTo>
                <a:lnTo>
                  <a:pt x="3334152" y="2925862"/>
                </a:lnTo>
                <a:lnTo>
                  <a:pt x="0" y="2763706"/>
                </a:lnTo>
                <a:lnTo>
                  <a:pt x="248114" y="669124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5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565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925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160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962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27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0371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933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301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5227D8-B2D9-41FC-9762-FA51C15BD1E9}"/>
              </a:ext>
            </a:extLst>
          </p:cNvPr>
          <p:cNvGrpSpPr/>
          <p:nvPr/>
        </p:nvGrpSpPr>
        <p:grpSpPr>
          <a:xfrm>
            <a:off x="-1" y="4491278"/>
            <a:ext cx="9144001" cy="689540"/>
            <a:chOff x="-26141" y="4463143"/>
            <a:chExt cx="9193866" cy="68954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3CF3DE-CF8D-46A2-8DAE-F063DC2D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141" y="4463143"/>
              <a:ext cx="9193866" cy="68954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7383C1-5077-42C6-A426-8243CBA870BC}"/>
                </a:ext>
              </a:extLst>
            </p:cNvPr>
            <p:cNvGrpSpPr/>
            <p:nvPr/>
          </p:nvGrpSpPr>
          <p:grpSpPr>
            <a:xfrm>
              <a:off x="237788" y="4564743"/>
              <a:ext cx="8853944" cy="504780"/>
              <a:chOff x="237788" y="4564743"/>
              <a:chExt cx="8853944" cy="504780"/>
            </a:xfrm>
          </p:grpSpPr>
          <p:pic>
            <p:nvPicPr>
              <p:cNvPr id="20" name="Picture 19" descr="A picture containing drawing, game&#10;&#10;Description automatically generated">
                <a:extLst>
                  <a:ext uri="{FF2B5EF4-FFF2-40B4-BE49-F238E27FC236}">
                    <a16:creationId xmlns:a16="http://schemas.microsoft.com/office/drawing/2014/main" id="{E3F62DDF-08D8-481A-8519-3AB4FADCAC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73" t="35658" r="16749" b="38951"/>
              <a:stretch/>
            </p:blipFill>
            <p:spPr>
              <a:xfrm>
                <a:off x="237788" y="4564743"/>
                <a:ext cx="1411673" cy="432707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4C3B46-3BC7-4404-8790-43E2411320BC}"/>
                  </a:ext>
                </a:extLst>
              </p:cNvPr>
              <p:cNvSpPr txBox="1"/>
              <p:nvPr/>
            </p:nvSpPr>
            <p:spPr>
              <a:xfrm>
                <a:off x="4159809" y="4807913"/>
                <a:ext cx="49319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i="1" dirty="0">
                    <a:solidFill>
                      <a:schemeClr val="bg1"/>
                    </a:solidFill>
                    <a:latin typeface="Fira Sans" panose="020B05030500000200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home of media professionals, technologists, and engineers</a:t>
                </a:r>
                <a:endParaRPr lang="en-UY" sz="1100" i="1" dirty="0">
                  <a:solidFill>
                    <a:schemeClr val="bg1"/>
                  </a:solidFill>
                  <a:latin typeface="Fira Sans" panose="020B05030500000200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3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21" r:id="rId10"/>
    <p:sldLayoutId id="2147484122" r:id="rId11"/>
    <p:sldLayoutId id="2147484126" r:id="rId12"/>
    <p:sldLayoutId id="2147484129" r:id="rId13"/>
    <p:sldLayoutId id="2147483757" r:id="rId14"/>
    <p:sldLayoutId id="2147483795" r:id="rId15"/>
    <p:sldLayoutId id="2147483663" r:id="rId16"/>
    <p:sldLayoutId id="2147483706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tiff"/><Relationship Id="rId11" Type="http://schemas.openxmlformats.org/officeDocument/2006/relationships/image" Target="../media/image41.png"/><Relationship Id="rId5" Type="http://schemas.openxmlformats.org/officeDocument/2006/relationships/image" Target="../media/image35.tiff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F4C7-A67D-354B-BE38-EC7ABD311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ira Sans" panose="020B0503050000020004" pitchFamily="34" charset="0"/>
              </a:rPr>
              <a:t>RIS OSVP:</a:t>
            </a:r>
            <a:br>
              <a:rPr lang="en-US" dirty="0">
                <a:latin typeface="Fira Sans" panose="020B0503050000020004" pitchFamily="34" charset="0"/>
              </a:rPr>
            </a:br>
            <a:r>
              <a:rPr lang="en-US" dirty="0">
                <a:latin typeface="Fira Sans" panose="020B0503050000020004" pitchFamily="34" charset="0"/>
              </a:rPr>
              <a:t>Rapid Industry Solutions</a:t>
            </a:r>
            <a:br>
              <a:rPr lang="en-US" dirty="0">
                <a:latin typeface="Fira Sans" panose="020B0503050000020004" pitchFamily="34" charset="0"/>
              </a:rPr>
            </a:br>
            <a:r>
              <a:rPr lang="en-US" dirty="0">
                <a:latin typeface="Fira Sans" panose="020B0503050000020004" pitchFamily="34" charset="0"/>
              </a:rPr>
              <a:t>On-Set Virtual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DD718-F372-DD4A-A94D-5497800F4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9906"/>
            <a:ext cx="6858000" cy="1241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"/>
              </a:rPr>
              <a:t>13 October 2021</a:t>
            </a:r>
          </a:p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ira Sans"/>
              </a:rPr>
              <a:t>InterSDO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"/>
              </a:rPr>
              <a:t> Meeting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ira Sans" panose="020B0503050000020004" pitchFamily="34" charset="0"/>
            </a:endParaRP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ira Sans" panose="020B0503050000020004" pitchFamily="34" charset="0"/>
              </a:rPr>
              <a:t>Barbara Lange</a:t>
            </a:r>
          </a:p>
        </p:txBody>
      </p:sp>
    </p:spTree>
    <p:extLst>
      <p:ext uri="{BB962C8B-B14F-4D97-AF65-F5344CB8AC3E}">
        <p14:creationId xmlns:p14="http://schemas.microsoft.com/office/powerpoint/2010/main" val="15173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D3266F-6A78-1C4E-8D7A-95575AFC924F}"/>
              </a:ext>
            </a:extLst>
          </p:cNvPr>
          <p:cNvSpPr txBox="1"/>
          <p:nvPr/>
        </p:nvSpPr>
        <p:spPr>
          <a:xfrm>
            <a:off x="364417" y="253368"/>
            <a:ext cx="872731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Fira Sans" panose="020B0503050000020004" pitchFamily="34" charset="0"/>
              </a:rPr>
              <a:t>Train and Educate the Industry</a:t>
            </a:r>
            <a:endParaRPr lang="en-US" sz="2800" b="1">
              <a:solidFill>
                <a:srgbClr val="002060"/>
              </a:solidFill>
              <a:latin typeface="Fira Sans" panose="020B0503050000020004" pitchFamily="34" charset="0"/>
              <a:cs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C86415-E7F6-094C-AED1-4B5D8FF576FB}"/>
              </a:ext>
            </a:extLst>
          </p:cNvPr>
          <p:cNvGrpSpPr/>
          <p:nvPr/>
        </p:nvGrpSpPr>
        <p:grpSpPr>
          <a:xfrm>
            <a:off x="0" y="4450299"/>
            <a:ext cx="9193866" cy="689540"/>
            <a:chOff x="-26141" y="4463143"/>
            <a:chExt cx="9193866" cy="6895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4A468EC-31F7-4640-BDBA-14B93681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141" y="4463143"/>
              <a:ext cx="9193866" cy="689540"/>
            </a:xfrm>
            <a:prstGeom prst="rect">
              <a:avLst/>
            </a:prstGeom>
          </p:spPr>
        </p:pic>
        <p:pic>
          <p:nvPicPr>
            <p:cNvPr id="28" name="Picture 27" descr="A picture containing drawing, game&#10;&#10;Description automatically generated">
              <a:extLst>
                <a:ext uri="{FF2B5EF4-FFF2-40B4-BE49-F238E27FC236}">
                  <a16:creationId xmlns:a16="http://schemas.microsoft.com/office/drawing/2014/main" id="{FB393152-9F15-6749-9123-027DA25C1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3" t="35658" r="16749" b="38951"/>
            <a:stretch/>
          </p:blipFill>
          <p:spPr>
            <a:xfrm>
              <a:off x="237788" y="4564743"/>
              <a:ext cx="1411673" cy="4327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BA69BA-0045-43A2-BFA7-72D47CD28D11}"/>
              </a:ext>
            </a:extLst>
          </p:cNvPr>
          <p:cNvSpPr txBox="1"/>
          <p:nvPr/>
        </p:nvSpPr>
        <p:spPr>
          <a:xfrm>
            <a:off x="4159809" y="4807913"/>
            <a:ext cx="4931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ome of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edia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rofessionals,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echnologists, and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ngineers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8043B-5E08-9745-BAF7-45B20715D877}"/>
              </a:ext>
            </a:extLst>
          </p:cNvPr>
          <p:cNvSpPr/>
          <p:nvPr/>
        </p:nvSpPr>
        <p:spPr>
          <a:xfrm>
            <a:off x="364417" y="678924"/>
            <a:ext cx="8415165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/>
              <a:t>Crew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Collaborate with Unions, Industry Organizations and Ecosystem participants to provide real world training 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600" dirty="0"/>
              <a:t>Training already available from Epic/Unreal, Brompton, Disguise, Unity, NVIDIA</a:t>
            </a:r>
          </a:p>
          <a:p>
            <a:r>
              <a:rPr lang="en-US" sz="1600" dirty="0"/>
              <a:t>Business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Collaborate with Professional Organizations for increased understanding of On Set Virtual Production and cost/resource benefits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600" dirty="0"/>
              <a:t>EBU, DTG, DPP, AMPAS, HPA, PGA, DGA, ASC, </a:t>
            </a:r>
            <a:r>
              <a:rPr lang="en-US" sz="1600" dirty="0" err="1"/>
              <a:t>Movielabs</a:t>
            </a:r>
            <a:r>
              <a:rPr lang="en-US" sz="1600" dirty="0"/>
              <a:t>, ETC, SIGGRAPH, VES, AIS</a:t>
            </a:r>
            <a:endParaRPr lang="en-US" dirty="0"/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Business planning and scheduling education to allow for multi-purpose use of virtual stages to offset expenses for Broadcasters, etc. (i.e., shared economy model)</a:t>
            </a:r>
            <a:endParaRPr lang="en-US" sz="1600" dirty="0">
              <a:cs typeface="Calibri"/>
            </a:endParaRPr>
          </a:p>
          <a:p>
            <a:r>
              <a:rPr lang="en-US" sz="1600" dirty="0"/>
              <a:t>Students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RIT and Whistling Woods programs and other SMPTE Student Chapters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Promote information sharing/collaboration between universities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600" dirty="0"/>
              <a:t>Good research and recruiting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7C510-23F7-C046-8631-D111D222D0E4}"/>
              </a:ext>
            </a:extLst>
          </p:cNvPr>
          <p:cNvSpPr txBox="1"/>
          <p:nvPr/>
        </p:nvSpPr>
        <p:spPr>
          <a:xfrm>
            <a:off x="1932645" y="4267776"/>
            <a:ext cx="6463518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**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Interview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feedback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– 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add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experiential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 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programming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to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 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current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educational</a:t>
            </a:r>
            <a:r>
              <a:rPr lang="id-ID" sz="1200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offerings</a:t>
            </a:r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Fira Sans"/>
              </a:rPr>
              <a:t>.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1C6CC-5002-ED4C-A295-634084216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447" y="50410"/>
            <a:ext cx="1463221" cy="8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8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D3266F-6A78-1C4E-8D7A-95575AFC924F}"/>
              </a:ext>
            </a:extLst>
          </p:cNvPr>
          <p:cNvSpPr txBox="1"/>
          <p:nvPr/>
        </p:nvSpPr>
        <p:spPr>
          <a:xfrm>
            <a:off x="364417" y="234064"/>
            <a:ext cx="872731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Fira Sans" panose="020B0503050000020004" pitchFamily="34" charset="0"/>
              </a:rPr>
              <a:t>Enable Systems Interoperability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C86415-E7F6-094C-AED1-4B5D8FF576FB}"/>
              </a:ext>
            </a:extLst>
          </p:cNvPr>
          <p:cNvGrpSpPr/>
          <p:nvPr/>
        </p:nvGrpSpPr>
        <p:grpSpPr>
          <a:xfrm>
            <a:off x="-24934" y="4426023"/>
            <a:ext cx="9193866" cy="689540"/>
            <a:chOff x="-26141" y="4463143"/>
            <a:chExt cx="9193866" cy="6895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4A468EC-31F7-4640-BDBA-14B93681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141" y="4463143"/>
              <a:ext cx="9193866" cy="689540"/>
            </a:xfrm>
            <a:prstGeom prst="rect">
              <a:avLst/>
            </a:prstGeom>
          </p:spPr>
        </p:pic>
        <p:pic>
          <p:nvPicPr>
            <p:cNvPr id="28" name="Picture 27" descr="A picture containing drawing, game&#10;&#10;Description automatically generated">
              <a:extLst>
                <a:ext uri="{FF2B5EF4-FFF2-40B4-BE49-F238E27FC236}">
                  <a16:creationId xmlns:a16="http://schemas.microsoft.com/office/drawing/2014/main" id="{FB393152-9F15-6749-9123-027DA25C1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3" t="35658" r="16749" b="38951"/>
            <a:stretch/>
          </p:blipFill>
          <p:spPr>
            <a:xfrm>
              <a:off x="237788" y="4564743"/>
              <a:ext cx="1411673" cy="4327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BA69BA-0045-43A2-BFA7-72D47CD28D11}"/>
              </a:ext>
            </a:extLst>
          </p:cNvPr>
          <p:cNvSpPr txBox="1"/>
          <p:nvPr/>
        </p:nvSpPr>
        <p:spPr>
          <a:xfrm>
            <a:off x="4159809" y="4807913"/>
            <a:ext cx="4931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ome of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edia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rofessionals,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echnologists, and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ngineers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8043B-5E08-9745-BAF7-45B20715D877}"/>
              </a:ext>
            </a:extLst>
          </p:cNvPr>
          <p:cNvSpPr/>
          <p:nvPr/>
        </p:nvSpPr>
        <p:spPr>
          <a:xfrm>
            <a:off x="364416" y="948130"/>
            <a:ext cx="8415165" cy="33855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/>
              <a:t>File Interoperability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Identify potential file format options for initial effort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Will allow for universal use of 3D “stock footage”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Allow for simplified IO between content created on multiple graphics programs into all systems</a:t>
            </a:r>
          </a:p>
          <a:p>
            <a:r>
              <a:rPr lang="en-US" sz="1600" dirty="0"/>
              <a:t>Establish storage and standard naming conventions for MAM/DAM </a:t>
            </a:r>
            <a:endParaRPr lang="en-US" dirty="0"/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Partner with </a:t>
            </a:r>
            <a:r>
              <a:rPr lang="en-US" sz="1400" dirty="0" err="1"/>
              <a:t>Movielabs</a:t>
            </a:r>
            <a:r>
              <a:rPr lang="en-US" sz="1400" dirty="0"/>
              <a:t>, Universal Project, ETC, Academy, VFX and Gaming</a:t>
            </a:r>
          </a:p>
          <a:p>
            <a:r>
              <a:rPr lang="en-US" sz="1600" dirty="0"/>
              <a:t>Technical solutions and interoperability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LED walls </a:t>
            </a:r>
            <a:endParaRPr lang="en-US" dirty="0"/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Pixel pitch improvement recommendations</a:t>
            </a:r>
            <a:endParaRPr lang="en-US" sz="1400" dirty="0">
              <a:cs typeface="Calibri"/>
            </a:endParaRP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Calibration requirements, measurement tools, color science 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/>
              <a:t>Physical connections between components </a:t>
            </a:r>
            <a:endParaRPr lang="en-US" dirty="0"/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Move to an IP-based solution rather than SDI or HDMI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>
                <a:cs typeface="Calibri"/>
              </a:rPr>
              <a:t>Potentially expand upon ST 2110</a:t>
            </a:r>
          </a:p>
          <a:p>
            <a:pPr marL="1200150" lvl="2" indent="-285750">
              <a:buFont typeface="Wingdings" pitchFamily="2" charset="2"/>
              <a:buChar char="v"/>
            </a:pPr>
            <a:r>
              <a:rPr lang="en-US" sz="1400" dirty="0"/>
              <a:t>Connectivity pipeline for cameras and toolsets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36BA8-4B88-D341-AE7A-71FE2E2D6268}"/>
              </a:ext>
            </a:extLst>
          </p:cNvPr>
          <p:cNvSpPr txBox="1"/>
          <p:nvPr/>
        </p:nvSpPr>
        <p:spPr>
          <a:xfrm>
            <a:off x="5890437" y="2827977"/>
            <a:ext cx="312640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Reimagine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philosophy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around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“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standards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”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to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provide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more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guidelines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and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recommended</a:t>
            </a:r>
            <a:r>
              <a:rPr lang="id-ID" b="1" dirty="0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 </a:t>
            </a:r>
            <a:r>
              <a:rPr lang="id-ID" b="1" dirty="0" err="1">
                <a:solidFill>
                  <a:srgbClr val="FF0000"/>
                </a:solidFill>
                <a:highlight>
                  <a:srgbClr val="FFFF00"/>
                </a:highlight>
                <a:latin typeface="Fira Sans"/>
              </a:rPr>
              <a:t>workflows</a:t>
            </a:r>
            <a:r>
              <a:rPr lang="id-ID" b="1" dirty="0">
                <a:solidFill>
                  <a:srgbClr val="FF0000"/>
                </a:solidFill>
                <a:latin typeface="Fira San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E11FA9-56F2-3E41-9A62-3415DAE6F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511" y="27937"/>
            <a:ext cx="1463221" cy="8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 bulb on yellow background with sketched light beams and cord">
            <a:extLst>
              <a:ext uri="{FF2B5EF4-FFF2-40B4-BE49-F238E27FC236}">
                <a16:creationId xmlns:a16="http://schemas.microsoft.com/office/drawing/2014/main" id="{84DC9AAE-D306-7F4A-A2D1-1C58EE282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9976" r="273" b="8676"/>
          <a:stretch/>
        </p:blipFill>
        <p:spPr>
          <a:xfrm>
            <a:off x="1" y="0"/>
            <a:ext cx="9428384" cy="4495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D3266F-6A78-1C4E-8D7A-95575AFC924F}"/>
              </a:ext>
            </a:extLst>
          </p:cNvPr>
          <p:cNvSpPr txBox="1"/>
          <p:nvPr/>
        </p:nvSpPr>
        <p:spPr>
          <a:xfrm>
            <a:off x="165242" y="361183"/>
            <a:ext cx="8727315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d-ID" sz="2700" b="1" dirty="0">
                <a:solidFill>
                  <a:srgbClr val="FF0000"/>
                </a:solidFill>
                <a:latin typeface="Fira Sans"/>
              </a:rPr>
              <a:t>RAPID INDUSTRY SOLUTIONS</a:t>
            </a:r>
            <a:endParaRPr lang="id-ID" sz="2700" b="1" dirty="0">
              <a:solidFill>
                <a:srgbClr val="FF0000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8043B-5E08-9745-BAF7-45B20715D877}"/>
              </a:ext>
            </a:extLst>
          </p:cNvPr>
          <p:cNvSpPr/>
          <p:nvPr/>
        </p:nvSpPr>
        <p:spPr>
          <a:xfrm>
            <a:off x="165242" y="1021969"/>
            <a:ext cx="5484444" cy="3200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700" dirty="0">
                <a:latin typeface="Fira Sans" panose="020B0503050000020004" pitchFamily="34" charset="0"/>
                <a:cs typeface="Calibri"/>
              </a:rPr>
              <a:t>Provide a neutral, non-commercial platform to facilitate rapid industry solutions</a:t>
            </a:r>
            <a:endParaRPr lang="en-US" sz="1700" dirty="0">
              <a:latin typeface="Fira Sans" panose="020B05030500000200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700" dirty="0">
                <a:latin typeface="Fira Sans" panose="020B0503050000020004" pitchFamily="34" charset="0"/>
              </a:rPr>
              <a:t>Enlist </a:t>
            </a:r>
            <a:r>
              <a:rPr lang="en-US" sz="1700" b="1" i="1" dirty="0">
                <a:latin typeface="Fira Sans" panose="020B0503050000020004" pitchFamily="34" charset="0"/>
              </a:rPr>
              <a:t>Industry Advisory Group</a:t>
            </a:r>
            <a:r>
              <a:rPr lang="en-US" sz="1700" dirty="0">
                <a:latin typeface="Fira Sans" panose="020B0503050000020004" pitchFamily="34" charset="0"/>
              </a:rPr>
              <a:t> to guide the work to ensure </a:t>
            </a:r>
            <a:r>
              <a:rPr lang="en-US" sz="1700" dirty="0">
                <a:solidFill>
                  <a:srgbClr val="FF0000"/>
                </a:solidFill>
                <a:latin typeface="Fira Sans" panose="020B0503050000020004" pitchFamily="34" charset="0"/>
              </a:rPr>
              <a:t>SMPTE IS ACCOUNTABLE </a:t>
            </a:r>
            <a:r>
              <a:rPr lang="en-US" sz="1700" dirty="0">
                <a:latin typeface="Fira Sans" panose="020B0503050000020004" pitchFamily="34" charset="0"/>
              </a:rPr>
              <a:t>to the needs of the industry</a:t>
            </a:r>
            <a:endParaRPr lang="en-US" sz="1700" dirty="0">
              <a:latin typeface="Fira Sans" panose="020B0503050000020004" pitchFamily="34" charset="0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700" dirty="0">
                <a:latin typeface="Fira Sans" panose="020B0503050000020004" pitchFamily="34" charset="0"/>
              </a:rPr>
              <a:t>SMPTE will curate these new deliverables, including </a:t>
            </a:r>
            <a:r>
              <a:rPr lang="en-US" sz="1700" b="1" dirty="0">
                <a:latin typeface="Fira Sans" panose="020B0503050000020004" pitchFamily="34" charset="0"/>
              </a:rPr>
              <a:t>development of education offerings </a:t>
            </a:r>
            <a:r>
              <a:rPr lang="en-US" sz="1700" dirty="0">
                <a:latin typeface="Fira Sans" panose="020B0503050000020004" pitchFamily="34" charset="0"/>
              </a:rPr>
              <a:t>and </a:t>
            </a:r>
            <a:r>
              <a:rPr lang="en-US" sz="1700" b="1" dirty="0">
                <a:latin typeface="Fira Sans" panose="020B0503050000020004" pitchFamily="34" charset="0"/>
              </a:rPr>
              <a:t>enabling systems interoperability (i.e., standards)</a:t>
            </a:r>
            <a:endParaRPr lang="en-US" sz="1700" b="1" dirty="0">
              <a:latin typeface="Fira Sans" panose="020B0503050000020004" pitchFamily="34" charset="0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1700" dirty="0">
                <a:latin typeface="Fira Sans" panose="020B0503050000020004" pitchFamily="34" charset="0"/>
              </a:rPr>
              <a:t>New flexible financial model to evaluate sustainability via project sponsorship, with proponents funding the initiative</a:t>
            </a:r>
            <a:endParaRPr lang="en-US" sz="1700" dirty="0">
              <a:latin typeface="Fira Sans" panose="020B05030500000200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56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451F8-8894-694B-93CD-747E11B6D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0"/>
          <a:stretch/>
        </p:blipFill>
        <p:spPr>
          <a:xfrm>
            <a:off x="828190" y="85939"/>
            <a:ext cx="3874692" cy="4398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7FBE72-38D1-DA4A-ACD4-7380266D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77" y="577744"/>
            <a:ext cx="3395155" cy="39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A1E3-C5C0-3A4F-A023-37277E98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D906D-544B-554C-811F-3E6097B8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6" y="1240869"/>
            <a:ext cx="1659382" cy="546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0B09E-C922-AA4E-A91B-88ABDE5E6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5" y="1760793"/>
            <a:ext cx="1556146" cy="659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6090C-AA35-3D40-BBB9-FDBADA99A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3" y="2452266"/>
            <a:ext cx="1146129" cy="485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DF7CE-8C9E-AD4D-B525-228E7DC3C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62" y="3168297"/>
            <a:ext cx="1522869" cy="485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13A14D-FE4D-2C42-B227-C4C690E38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3753" y="796225"/>
            <a:ext cx="1602638" cy="485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D6AD50-89A7-4B4B-A7BE-342AA1ED9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688" y="1086383"/>
            <a:ext cx="776471" cy="626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2810E-AC92-1643-80B1-1758BEA06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2099" y="2157394"/>
            <a:ext cx="1449038" cy="351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CE0179-A8EF-E049-A5B5-4963B78A2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3819" y="1392670"/>
            <a:ext cx="1340645" cy="538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6B7FA0-A16E-E140-B7D0-B770310A5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6727" y="3015706"/>
            <a:ext cx="1587563" cy="403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061502-7C54-DE40-BFAB-177EDA54F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5684" y="4058932"/>
            <a:ext cx="1541823" cy="221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FD76F9-76FC-D148-A6DD-59D3AEB9B6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8718" y="1274182"/>
            <a:ext cx="1808527" cy="422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302060-5D14-2B42-B775-C99035095C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7190" y="2088299"/>
            <a:ext cx="955763" cy="448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5F89C8-821F-8A40-953A-3279FE679B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2548" y="3356541"/>
            <a:ext cx="1590206" cy="3279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5BC604-7CFE-7247-BB36-7FE4E4CD6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11676" y="2708329"/>
            <a:ext cx="1212788" cy="3628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4B4789-6BD6-AF41-BFF7-CACB584335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1810" y="3222427"/>
            <a:ext cx="683540" cy="6586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E44F5D-1325-F847-AE6C-16B2D6919BE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7091" y="2754849"/>
            <a:ext cx="1808527" cy="315366"/>
          </a:xfrm>
          <a:prstGeom prst="rect">
            <a:avLst/>
          </a:prstGeom>
        </p:spPr>
      </p:pic>
      <p:pic>
        <p:nvPicPr>
          <p:cNvPr id="1026" name="Picture 2" descr="2021| The On-Set Virtual Production Initiative">
            <a:extLst>
              <a:ext uri="{FF2B5EF4-FFF2-40B4-BE49-F238E27FC236}">
                <a16:creationId xmlns:a16="http://schemas.microsoft.com/office/drawing/2014/main" id="{932854EF-EF37-8A41-9E93-F78AAD8D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5" y="88645"/>
            <a:ext cx="1969274" cy="1014275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istling Woods International">
            <a:extLst>
              <a:ext uri="{FF2B5EF4-FFF2-40B4-BE49-F238E27FC236}">
                <a16:creationId xmlns:a16="http://schemas.microsoft.com/office/drawing/2014/main" id="{94B5618E-6BBE-074A-BB11-C5F589543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2" b="36599"/>
          <a:stretch/>
        </p:blipFill>
        <p:spPr bwMode="auto">
          <a:xfrm>
            <a:off x="7269082" y="3991905"/>
            <a:ext cx="1808996" cy="5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European Broadcasting Union (EBU) - BIRN">
            <a:extLst>
              <a:ext uri="{FF2B5EF4-FFF2-40B4-BE49-F238E27FC236}">
                <a16:creationId xmlns:a16="http://schemas.microsoft.com/office/drawing/2014/main" id="{BB0A46DD-BAAF-5D49-8775-263F1484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80379"/>
            <a:ext cx="1108732" cy="5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CB2E93-7CB3-BF44-B0B6-61005A40203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88095" y="3883793"/>
            <a:ext cx="1556146" cy="604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70C32C-2A30-6E48-9D82-770903B19A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27095" y="432601"/>
            <a:ext cx="1874271" cy="4248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3B9F37-0A32-DD46-8BB8-7691E43F35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40935" y="106854"/>
            <a:ext cx="642817" cy="79917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39E1A93-1BF9-CF44-AEE3-95C722CBFB40}"/>
              </a:ext>
            </a:extLst>
          </p:cNvPr>
          <p:cNvSpPr/>
          <p:nvPr/>
        </p:nvSpPr>
        <p:spPr>
          <a:xfrm>
            <a:off x="83281" y="3004797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F5CBED5-24C0-4B43-9490-DB097A12F094}"/>
              </a:ext>
            </a:extLst>
          </p:cNvPr>
          <p:cNvSpPr/>
          <p:nvPr/>
        </p:nvSpPr>
        <p:spPr>
          <a:xfrm>
            <a:off x="87884" y="2323560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FEEE25-2D4B-0F45-8968-FC34EA8607D3}"/>
              </a:ext>
            </a:extLst>
          </p:cNvPr>
          <p:cNvSpPr/>
          <p:nvPr/>
        </p:nvSpPr>
        <p:spPr>
          <a:xfrm>
            <a:off x="2457861" y="995877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2B8F7C-00AD-8E4A-8E92-3E6D7B388D35}"/>
              </a:ext>
            </a:extLst>
          </p:cNvPr>
          <p:cNvSpPr/>
          <p:nvPr/>
        </p:nvSpPr>
        <p:spPr>
          <a:xfrm>
            <a:off x="2438269" y="1926711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550B59-3B59-C448-8509-7BA4EE335D45}"/>
              </a:ext>
            </a:extLst>
          </p:cNvPr>
          <p:cNvSpPr/>
          <p:nvPr/>
        </p:nvSpPr>
        <p:spPr>
          <a:xfrm>
            <a:off x="2480215" y="2807319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D6E5E29-A5C9-5A43-A7BC-241568A2B385}"/>
              </a:ext>
            </a:extLst>
          </p:cNvPr>
          <p:cNvSpPr/>
          <p:nvPr/>
        </p:nvSpPr>
        <p:spPr>
          <a:xfrm>
            <a:off x="2457861" y="3738153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557D80-8DCF-484F-9541-1C55E9AA462F}"/>
              </a:ext>
            </a:extLst>
          </p:cNvPr>
          <p:cNvSpPr/>
          <p:nvPr/>
        </p:nvSpPr>
        <p:spPr>
          <a:xfrm>
            <a:off x="4929527" y="239957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C129386-76C1-EE44-A29C-7CB4D798A06D}"/>
              </a:ext>
            </a:extLst>
          </p:cNvPr>
          <p:cNvSpPr/>
          <p:nvPr/>
        </p:nvSpPr>
        <p:spPr>
          <a:xfrm>
            <a:off x="2477313" y="84304"/>
            <a:ext cx="2077471" cy="81264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Mad Max: The Wasteland/Credits | JH Movie Collection Wiki | Fandom">
            <a:extLst>
              <a:ext uri="{FF2B5EF4-FFF2-40B4-BE49-F238E27FC236}">
                <a16:creationId xmlns:a16="http://schemas.microsoft.com/office/drawing/2014/main" id="{123D4242-FEDE-9242-85E2-E1223ADC8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29230" r="9715" b="29920"/>
          <a:stretch/>
        </p:blipFill>
        <p:spPr bwMode="auto">
          <a:xfrm>
            <a:off x="395562" y="3930741"/>
            <a:ext cx="1488365" cy="4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d">
            <a:extLst>
              <a:ext uri="{FF2B5EF4-FFF2-40B4-BE49-F238E27FC236}">
                <a16:creationId xmlns:a16="http://schemas.microsoft.com/office/drawing/2014/main" id="{9CE5FC88-E3B1-C640-8BA9-76305F5FE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 b="28960"/>
          <a:stretch/>
        </p:blipFill>
        <p:spPr bwMode="auto">
          <a:xfrm>
            <a:off x="4996683" y="2013335"/>
            <a:ext cx="1935093" cy="4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7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ccer ball in goal">
            <a:extLst>
              <a:ext uri="{FF2B5EF4-FFF2-40B4-BE49-F238E27FC236}">
                <a16:creationId xmlns:a16="http://schemas.microsoft.com/office/drawing/2014/main" id="{EEC7AB01-A6DD-E54D-92D3-51AF4375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2" y="924344"/>
            <a:ext cx="4604812" cy="3069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D3266F-6A78-1C4E-8D7A-95575AFC924F}"/>
              </a:ext>
            </a:extLst>
          </p:cNvPr>
          <p:cNvSpPr txBox="1"/>
          <p:nvPr/>
        </p:nvSpPr>
        <p:spPr>
          <a:xfrm>
            <a:off x="477683" y="252505"/>
            <a:ext cx="59231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 dirty="0">
                <a:solidFill>
                  <a:srgbClr val="FF0000"/>
                </a:solidFill>
                <a:latin typeface="Fira Sans" panose="020B0503050000020004" pitchFamily="34" charset="0"/>
              </a:rPr>
              <a:t>Industry </a:t>
            </a:r>
            <a:r>
              <a:rPr lang="id-ID" sz="2700" b="1" dirty="0" err="1">
                <a:solidFill>
                  <a:srgbClr val="FF0000"/>
                </a:solidFill>
                <a:latin typeface="Fira Sans" panose="020B0503050000020004" pitchFamily="34" charset="0"/>
              </a:rPr>
              <a:t>Says</a:t>
            </a:r>
            <a:r>
              <a:rPr lang="id-ID" sz="2700" b="1" dirty="0">
                <a:solidFill>
                  <a:srgbClr val="FF0000"/>
                </a:solidFill>
                <a:latin typeface="Fira Sans" panose="020B0503050000020004" pitchFamily="34" charset="0"/>
              </a:rPr>
              <a:t> We </a:t>
            </a:r>
            <a:r>
              <a:rPr lang="id-ID" sz="2700" b="1" dirty="0" err="1">
                <a:solidFill>
                  <a:srgbClr val="FF0000"/>
                </a:solidFill>
                <a:latin typeface="Fira Sans" panose="020B0503050000020004" pitchFamily="34" charset="0"/>
              </a:rPr>
              <a:t>Need</a:t>
            </a:r>
            <a:r>
              <a:rPr lang="id-ID" sz="2700" b="1" dirty="0">
                <a:solidFill>
                  <a:srgbClr val="FF0000"/>
                </a:solidFill>
                <a:latin typeface="Fira Sans" panose="020B0503050000020004" pitchFamily="34" charset="0"/>
              </a:rPr>
              <a:t> ....</a:t>
            </a:r>
            <a:endParaRPr lang="en-US" sz="2800" b="1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8043B-5E08-9745-BAF7-45B20715D877}"/>
              </a:ext>
            </a:extLst>
          </p:cNvPr>
          <p:cNvSpPr/>
          <p:nvPr/>
        </p:nvSpPr>
        <p:spPr>
          <a:xfrm>
            <a:off x="4772729" y="924344"/>
            <a:ext cx="4308071" cy="36317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ira Sans" panose="020B0503050000020004" pitchFamily="34" charset="0"/>
              </a:rPr>
              <a:t>Training and Education</a:t>
            </a:r>
            <a:endParaRPr lang="en-US" b="1" dirty="0">
              <a:solidFill>
                <a:srgbClr val="002060"/>
              </a:solidFill>
              <a:latin typeface="Fira Sans" panose="020B0503050000020004" pitchFamily="34" charset="0"/>
              <a:cs typeface="Calibri"/>
            </a:endParaRPr>
          </a:p>
          <a:p>
            <a:pPr marL="628650" lvl="1" indent="-171450">
              <a:buFont typeface="Wingdings" pitchFamily="2" charset="2"/>
              <a:buChar char="v"/>
            </a:pPr>
            <a:r>
              <a:rPr lang="en-US" sz="1600" dirty="0">
                <a:latin typeface="Fira Sans" panose="020B0503050000020004" pitchFamily="34" charset="0"/>
              </a:rPr>
              <a:t>Leverage existing education offerings from Industry Partners</a:t>
            </a:r>
          </a:p>
          <a:p>
            <a:pPr marL="628650" lvl="1" indent="-171450">
              <a:buFont typeface="Wingdings" pitchFamily="2" charset="2"/>
              <a:buChar char="v"/>
            </a:pPr>
            <a:r>
              <a:rPr lang="en-US" sz="1600" dirty="0">
                <a:latin typeface="Fira Sans"/>
              </a:rPr>
              <a:t>Work with Advisory Group to develop unique offerings for </a:t>
            </a:r>
            <a:r>
              <a:rPr lang="en-US" sz="1600" i="1" dirty="0">
                <a:latin typeface="Fira Sans"/>
              </a:rPr>
              <a:t>General Education, Professional Development</a:t>
            </a:r>
            <a:r>
              <a:rPr lang="en-US" sz="1600" dirty="0">
                <a:latin typeface="Fira Sans"/>
              </a:rPr>
              <a:t> and </a:t>
            </a:r>
            <a:r>
              <a:rPr lang="en-US" sz="1600" i="1" dirty="0">
                <a:latin typeface="Fira Sans"/>
              </a:rPr>
              <a:t>Technical Training</a:t>
            </a:r>
          </a:p>
          <a:p>
            <a:pPr lvl="1"/>
            <a:endParaRPr lang="en-US" b="1" dirty="0">
              <a:latin typeface="Fira Sans" panose="020B05030500000200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Fira Sans" panose="020B0503050000020004" pitchFamily="34" charset="0"/>
              </a:rPr>
              <a:t>To Enable Systems Interoperability </a:t>
            </a:r>
          </a:p>
          <a:p>
            <a:pPr marL="628650" lvl="1" indent="-171450">
              <a:buFont typeface="Wingdings" pitchFamily="2" charset="2"/>
              <a:buChar char="v"/>
            </a:pPr>
            <a:r>
              <a:rPr lang="en-US" sz="1600" dirty="0">
                <a:latin typeface="Fira Sans" panose="020B0503050000020004" pitchFamily="34" charset="0"/>
              </a:rPr>
              <a:t>Technology review model is different – faster and more flexible – than due process model</a:t>
            </a:r>
          </a:p>
          <a:p>
            <a:pPr marL="628650" lvl="1" indent="-171450">
              <a:buFont typeface="Wingdings" pitchFamily="2" charset="2"/>
              <a:buChar char="v"/>
            </a:pPr>
            <a:r>
              <a:rPr lang="en-US" sz="1600" dirty="0">
                <a:latin typeface="Fira Sans" panose="020B0503050000020004" pitchFamily="34" charset="0"/>
              </a:rPr>
              <a:t>Tech work will be made open to industry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9F424D-E171-4144-BF14-09E34B6A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79" y="62780"/>
            <a:ext cx="1463221" cy="8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6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B43763-733E-4A98-806A-1CAB478F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48" y="273844"/>
            <a:ext cx="2577906" cy="9941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ira Sans" panose="020B0503050000020004" pitchFamily="34" charset="0"/>
              </a:rPr>
              <a:t>First Deliverable!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07047-095C-0546-AB94-E9117979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5A0E8-8191-8D4F-A882-5FE28109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" y="216947"/>
            <a:ext cx="6289057" cy="4002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90C26-54A7-DE40-BD53-B9D1652E17B5}"/>
              </a:ext>
            </a:extLst>
          </p:cNvPr>
          <p:cNvSpPr txBox="1"/>
          <p:nvPr/>
        </p:nvSpPr>
        <p:spPr>
          <a:xfrm>
            <a:off x="6457948" y="1268016"/>
            <a:ext cx="2545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Wall chart to be published in October 2021 issue of SMPTE MIJ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Thanks to </a:t>
            </a:r>
            <a:r>
              <a:rPr lang="en-US" dirty="0" err="1">
                <a:latin typeface="Fira Sans" panose="020B0503050000020004" pitchFamily="34" charset="0"/>
              </a:rPr>
              <a:t>MovieLabs</a:t>
            </a:r>
            <a:r>
              <a:rPr lang="en-US" dirty="0">
                <a:latin typeface="Fira Sans" panose="020B0503050000020004" pitchFamily="34" charset="0"/>
              </a:rPr>
              <a:t> and ETC!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</a:rPr>
              <a:t>Plan is to make this a virtual wall-chart with real moving parts </a:t>
            </a:r>
          </a:p>
        </p:txBody>
      </p:sp>
    </p:spTree>
    <p:extLst>
      <p:ext uri="{BB962C8B-B14F-4D97-AF65-F5344CB8AC3E}">
        <p14:creationId xmlns:p14="http://schemas.microsoft.com/office/powerpoint/2010/main" val="10680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0E2906-D589-C444-BAE0-1B137507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1" y="143897"/>
            <a:ext cx="7886700" cy="994172"/>
          </a:xfrm>
        </p:spPr>
        <p:txBody>
          <a:bodyPr/>
          <a:lstStyle/>
          <a:p>
            <a:r>
              <a:rPr lang="en-US" dirty="0">
                <a:latin typeface="Fira Sans" panose="020B0503050000020004" pitchFamily="34" charset="0"/>
              </a:rPr>
              <a:t>Overview of Progress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19B39-AB19-834F-BF6A-DEC8BC5A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3" y="1034402"/>
            <a:ext cx="3851053" cy="322364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Advisory Group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Three meetings so far, regular monthly meetings scheduled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Surveyed for top issues of concern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Workstreams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Education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Interoperability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Fira Sans" panose="020B0503050000020004" pitchFamily="34" charset="0"/>
              </a:rPr>
              <a:t>Outreach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993B2E-6FDE-E444-B123-01631B12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22ECF83-47C3-494F-BC41-F9BE1D8A7DE1}"/>
              </a:ext>
            </a:extLst>
          </p:cNvPr>
          <p:cNvSpPr txBox="1">
            <a:spLocks/>
          </p:cNvSpPr>
          <p:nvPr/>
        </p:nvSpPr>
        <p:spPr>
          <a:xfrm>
            <a:off x="4572000" y="1095374"/>
            <a:ext cx="3950208" cy="3223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Fira Sans" panose="020B0503050000020004" pitchFamily="34" charset="0"/>
              </a:rPr>
              <a:t>Real Actions to Date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ETC MOU signed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Workstreams formed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Engaged a business analyst intern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Wallchart completed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NAB Amplify, NAB FOCC and other sessions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Focus on ATC and IBC for next public visibility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Fira Sans" panose="020B0503050000020004" pitchFamily="34" charset="0"/>
              </a:rPr>
              <a:t>Publicize planned deliverables for 2022</a:t>
            </a:r>
          </a:p>
        </p:txBody>
      </p:sp>
      <p:pic>
        <p:nvPicPr>
          <p:cNvPr id="11" name="Picture 10" descr="The bar grapah in geometric blocks">
            <a:extLst>
              <a:ext uri="{FF2B5EF4-FFF2-40B4-BE49-F238E27FC236}">
                <a16:creationId xmlns:a16="http://schemas.microsoft.com/office/drawing/2014/main" id="{C86E04F1-790D-D440-B60F-F504BE198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45" y="1138069"/>
            <a:ext cx="4597718" cy="30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3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5395CF-4FCB-0C44-A4D4-488FE64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9F607A-86D8-0C46-9D79-83B9691AB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341D6-3B17-E748-BCE7-293EE061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6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D3266F-6A78-1C4E-8D7A-95575AFC924F}"/>
              </a:ext>
            </a:extLst>
          </p:cNvPr>
          <p:cNvSpPr txBox="1"/>
          <p:nvPr/>
        </p:nvSpPr>
        <p:spPr>
          <a:xfrm>
            <a:off x="304463" y="435649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700" b="1" err="1"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rPr>
              <a:t>Interview</a:t>
            </a:r>
            <a:r>
              <a:rPr lang="id-ID" sz="2700" b="1"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rPr>
              <a:t> </a:t>
            </a:r>
            <a:r>
              <a:rPr lang="id-ID" sz="2700" b="1" err="1">
                <a:solidFill>
                  <a:schemeClr val="tx1">
                    <a:lumMod val="85000"/>
                    <a:lumOff val="15000"/>
                  </a:schemeClr>
                </a:solidFill>
                <a:latin typeface="Fira Sans" panose="020B0503050000020004" pitchFamily="34" charset="0"/>
              </a:rPr>
              <a:t>Subjects</a:t>
            </a:r>
            <a:endParaRPr lang="id-ID" sz="2700" b="1">
              <a:solidFill>
                <a:schemeClr val="tx1">
                  <a:lumMod val="85000"/>
                  <a:lumOff val="15000"/>
                </a:schemeClr>
              </a:solidFill>
              <a:latin typeface="Fira Sans" panose="020B05030500000200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C86415-E7F6-094C-AED1-4B5D8FF576FB}"/>
              </a:ext>
            </a:extLst>
          </p:cNvPr>
          <p:cNvGrpSpPr/>
          <p:nvPr/>
        </p:nvGrpSpPr>
        <p:grpSpPr>
          <a:xfrm>
            <a:off x="-13452" y="4463143"/>
            <a:ext cx="9193866" cy="689540"/>
            <a:chOff x="-26141" y="4463143"/>
            <a:chExt cx="9193866" cy="6895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4A468EC-31F7-4640-BDBA-14B93681F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141" y="4463143"/>
              <a:ext cx="9193866" cy="689540"/>
            </a:xfrm>
            <a:prstGeom prst="rect">
              <a:avLst/>
            </a:prstGeom>
          </p:spPr>
        </p:pic>
        <p:pic>
          <p:nvPicPr>
            <p:cNvPr id="28" name="Picture 27" descr="A picture containing drawing, game&#10;&#10;Description automatically generated">
              <a:extLst>
                <a:ext uri="{FF2B5EF4-FFF2-40B4-BE49-F238E27FC236}">
                  <a16:creationId xmlns:a16="http://schemas.microsoft.com/office/drawing/2014/main" id="{FB393152-9F15-6749-9123-027DA25C1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3" t="35658" r="16749" b="38951"/>
            <a:stretch/>
          </p:blipFill>
          <p:spPr>
            <a:xfrm>
              <a:off x="237788" y="4564743"/>
              <a:ext cx="1411673" cy="4327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BA69BA-0045-43A2-BFA7-72D47CD28D11}"/>
              </a:ext>
            </a:extLst>
          </p:cNvPr>
          <p:cNvSpPr txBox="1"/>
          <p:nvPr/>
        </p:nvSpPr>
        <p:spPr>
          <a:xfrm>
            <a:off x="4159809" y="4807913"/>
            <a:ext cx="4931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ome of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edia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rofessionals,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echnologists, and </a:t>
            </a:r>
            <a:r>
              <a:rPr lang="en-US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Y" sz="11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4B0C7-A7BA-FF49-91C3-EC1152EA5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88" y="1077665"/>
            <a:ext cx="3947885" cy="3158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59779-2C7B-BE40-95A5-C4B708FCB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687" y="1077876"/>
            <a:ext cx="3973234" cy="33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01B16-C887-994D-BE41-729361D2A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63" y="2661654"/>
            <a:ext cx="658489" cy="6584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21CE02-AD3B-4D80-BF47-8A72B404A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180" y="3834310"/>
            <a:ext cx="1076325" cy="32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1D703-081E-F941-B6CA-F6C8CC7FC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167" y="174743"/>
            <a:ext cx="992596" cy="992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A3D40-AC43-C841-B482-6618EB0035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3090" y="435649"/>
            <a:ext cx="1372145" cy="358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E1159-93B5-9A4C-8735-923DF52A7F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1047" y="365537"/>
            <a:ext cx="1161672" cy="6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2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mpte2020v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pte2020v4" id="{E43E0EB1-3080-6D44-AB70-5E0EE57088F3}" vid="{50870D8F-C52E-CD44-A1BC-B67249A52E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52FA3E8F5B0346AECBEEE530A601AD" ma:contentTypeVersion="9" ma:contentTypeDescription="Create a new document." ma:contentTypeScope="" ma:versionID="7b3695727143310d9e4e79d2612b7426">
  <xsd:schema xmlns:xsd="http://www.w3.org/2001/XMLSchema" xmlns:xs="http://www.w3.org/2001/XMLSchema" xmlns:p="http://schemas.microsoft.com/office/2006/metadata/properties" xmlns:ns2="7fedacc1-2bda-4414-bead-0207f4c24ccf" targetNamespace="http://schemas.microsoft.com/office/2006/metadata/properties" ma:root="true" ma:fieldsID="f3a313cd4b18ce8741045b84ca6199b9" ns2:_="">
    <xsd:import namespace="7fedacc1-2bda-4414-bead-0207f4c24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dacc1-2bda-4414-bead-0207f4c24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19D3E-4B41-426B-9332-910A4EB7E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edacc1-2bda-4414-bead-0207f4c24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A7052-CDB5-4AF4-92E3-A204BB198588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7fedacc1-2bda-4414-bead-0207f4c24cc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B5D968-46DB-4A7E-B9A1-A5EE0B199B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smpte2020v4</Template>
  <TotalTime>486</TotalTime>
  <Words>563</Words>
  <Application>Microsoft Macintosh PowerPoint</Application>
  <PresentationFormat>On-screen Show (16:9)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Open Sans</vt:lpstr>
      <vt:lpstr>Wingdings</vt:lpstr>
      <vt:lpstr>smpte2020v4</vt:lpstr>
      <vt:lpstr>RIS OSVP: Rapid Industry Solutions On-Set Virtual Production</vt:lpstr>
      <vt:lpstr>PowerPoint Presentation</vt:lpstr>
      <vt:lpstr>PowerPoint Presentation</vt:lpstr>
      <vt:lpstr>PowerPoint Presentation</vt:lpstr>
      <vt:lpstr>PowerPoint Presentation</vt:lpstr>
      <vt:lpstr>First Deliverable!</vt:lpstr>
      <vt:lpstr>Overview of Progress</vt:lpstr>
      <vt:lpstr>Extra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 OSVP Update</dc:title>
  <dc:creator>Barbara Lange</dc:creator>
  <cp:lastModifiedBy>Barbara Lange</cp:lastModifiedBy>
  <cp:revision>7</cp:revision>
  <dcterms:created xsi:type="dcterms:W3CDTF">2021-08-31T16:55:04Z</dcterms:created>
  <dcterms:modified xsi:type="dcterms:W3CDTF">2021-10-12T21:31:53Z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0x0101004652FA3E8F5B0346AECBEEE530A601AD</vt:lpwstr>
  </property>
</Properties>
</file>